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2" r:id="rId7"/>
    <p:sldId id="261" r:id="rId8"/>
    <p:sldId id="263" r:id="rId9"/>
    <p:sldId id="264" r:id="rId10"/>
    <p:sldId id="265" r:id="rId11"/>
    <p:sldId id="266" r:id="rId12"/>
    <p:sldId id="280" r:id="rId13"/>
    <p:sldId id="281" r:id="rId14"/>
    <p:sldId id="267" r:id="rId15"/>
    <p:sldId id="272" r:id="rId16"/>
    <p:sldId id="284" r:id="rId17"/>
    <p:sldId id="282" r:id="rId18"/>
    <p:sldId id="268" r:id="rId19"/>
    <p:sldId id="283" r:id="rId20"/>
    <p:sldId id="285" r:id="rId21"/>
    <p:sldId id="286" r:id="rId22"/>
    <p:sldId id="287" r:id="rId23"/>
    <p:sldId id="288" r:id="rId24"/>
    <p:sldId id="289" r:id="rId25"/>
    <p:sldId id="269" r:id="rId26"/>
    <p:sldId id="291" r:id="rId27"/>
    <p:sldId id="270" r:id="rId28"/>
    <p:sldId id="290" r:id="rId29"/>
    <p:sldId id="271" r:id="rId30"/>
    <p:sldId id="273" r:id="rId31"/>
    <p:sldId id="274" r:id="rId32"/>
    <p:sldId id="275" r:id="rId33"/>
    <p:sldId id="276" r:id="rId34"/>
    <p:sldId id="277" r:id="rId35"/>
    <p:sldId id="278" r:id="rId36"/>
    <p:sldId id="27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3" autoAdjust="0"/>
    <p:restoredTop sz="74065" autoAdjust="0"/>
  </p:normalViewPr>
  <p:slideViewPr>
    <p:cSldViewPr snapToGrid="0">
      <p:cViewPr varScale="1">
        <p:scale>
          <a:sx n="61" d="100"/>
          <a:sy n="61" d="100"/>
        </p:scale>
        <p:origin x="14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3BBC7-B1B9-4518-BB70-541B9EC6146D}"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F115-9536-4CF8-9061-4FAA89C64EBC}" type="slidenum">
              <a:rPr lang="en-US" smtClean="0"/>
              <a:t>‹#›</a:t>
            </a:fld>
            <a:endParaRPr lang="en-US"/>
          </a:p>
        </p:txBody>
      </p:sp>
    </p:spTree>
    <p:extLst>
      <p:ext uri="{BB962C8B-B14F-4D97-AF65-F5344CB8AC3E}">
        <p14:creationId xmlns:p14="http://schemas.microsoft.com/office/powerpoint/2010/main" val="162035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nvestopedia.com/terms/i/intellectual_capital.asp"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investopedia.com/terms/i/intangibleasset.asp"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IDFont+F3"/>
              </a:rPr>
              <a:t>There is also a trend towards more complex problem-solving services where the</a:t>
            </a:r>
          </a:p>
          <a:p>
            <a:pPr algn="l"/>
            <a:r>
              <a:rPr lang="en-US" sz="1800" b="0" i="0" u="none" strike="noStrike" baseline="0" dirty="0">
                <a:latin typeface="CIDFont+F3"/>
              </a:rPr>
              <a:t>majority of employees are well-educated and creative, self-motivated people.</a:t>
            </a:r>
          </a:p>
          <a:p>
            <a:pPr algn="l"/>
            <a:endParaRPr lang="en-US" sz="1800" b="0" i="0" u="none" strike="noStrike" baseline="0" dirty="0">
              <a:latin typeface="CIDFont+F3"/>
            </a:endParaRPr>
          </a:p>
          <a:p>
            <a:pPr algn="l"/>
            <a:r>
              <a:rPr lang="en-US" b="0" i="0" dirty="0">
                <a:solidFill>
                  <a:srgbClr val="111111"/>
                </a:solidFill>
                <a:effectLst/>
                <a:latin typeface="SourceSansPro"/>
              </a:rPr>
              <a:t>The knowledge economy is a system of consumption and production that is based on </a:t>
            </a:r>
            <a:r>
              <a:rPr lang="en-US" b="0" i="0" u="sng" dirty="0">
                <a:solidFill>
                  <a:srgbClr val="2C40D0"/>
                </a:solidFill>
                <a:effectLst/>
                <a:latin typeface="SourceSansPro"/>
                <a:hlinkClick r:id="rId3"/>
              </a:rPr>
              <a:t>intellectual capital</a:t>
            </a:r>
            <a:r>
              <a:rPr lang="en-US" b="0" i="0" dirty="0">
                <a:solidFill>
                  <a:srgbClr val="111111"/>
                </a:solidFill>
                <a:effectLst/>
                <a:latin typeface="SourceSansPro"/>
              </a:rPr>
              <a:t>. In particular, it refers to the ability to capitalize on scientific discoveries and basic and applied research. This has come to represent a large component of all economic activity in most developed countries. In a knowledge economy, a significant component of value may thus consist of </a:t>
            </a:r>
            <a:r>
              <a:rPr lang="en-US" b="0" i="0" u="sng" dirty="0">
                <a:solidFill>
                  <a:srgbClr val="2C40D0"/>
                </a:solidFill>
                <a:effectLst/>
                <a:latin typeface="SourceSansPro"/>
                <a:hlinkClick r:id="rId4"/>
              </a:rPr>
              <a:t>intangible assets</a:t>
            </a:r>
            <a:r>
              <a:rPr lang="en-US" b="0" i="0" dirty="0">
                <a:solidFill>
                  <a:srgbClr val="111111"/>
                </a:solidFill>
                <a:effectLst/>
                <a:latin typeface="SourceSansPro"/>
              </a:rPr>
              <a:t> such as the value of its workers' knowledge or intellectual property.</a:t>
            </a:r>
          </a:p>
          <a:p>
            <a:pPr algn="l"/>
            <a:r>
              <a:rPr lang="en-US" sz="1800" b="0" i="0" u="none" strike="noStrike" baseline="0" dirty="0">
                <a:latin typeface="CIDFont+F3"/>
              </a:rPr>
              <a:t> In a knowledge economy, Businesses should no longer be seen from an industrial, but from a knowledge perspective (</a:t>
            </a:r>
            <a:r>
              <a:rPr lang="en-US" sz="1800" b="0" i="0" u="none" strike="noStrike" baseline="0" dirty="0" err="1">
                <a:latin typeface="CIDFont+F3"/>
              </a:rPr>
              <a:t>Sveiby</a:t>
            </a:r>
            <a:r>
              <a:rPr lang="en-US" sz="1800" b="0" i="0" u="none" strike="noStrike" baseline="0" dirty="0">
                <a:latin typeface="CIDFont+F3"/>
              </a:rPr>
              <a:t> 1997, 26ff)</a:t>
            </a:r>
          </a:p>
          <a:p>
            <a:pPr algn="l"/>
            <a:endParaRPr lang="en-US" sz="1800" b="0" i="0" u="none" strike="noStrike" baseline="0" dirty="0">
              <a:solidFill>
                <a:srgbClr val="111111"/>
              </a:solidFill>
              <a:effectLst/>
              <a:latin typeface="CIDFont+F3"/>
            </a:endParaRPr>
          </a:p>
          <a:p>
            <a:pPr algn="l"/>
            <a:r>
              <a:rPr lang="en-US" sz="1800" b="0" i="0" u="none" strike="noStrike" baseline="0" dirty="0">
                <a:latin typeface="CIDFont+F3"/>
              </a:rPr>
              <a:t>Today, for the first time in history, the</a:t>
            </a:r>
          </a:p>
          <a:p>
            <a:pPr algn="l"/>
            <a:r>
              <a:rPr lang="en-US" sz="1800" b="0" i="0" u="none" strike="noStrike" baseline="0" dirty="0">
                <a:latin typeface="CIDFont+F3"/>
              </a:rPr>
              <a:t>World                wealthiest person, Bill Gates, is a knowledge worker (</a:t>
            </a:r>
            <a:r>
              <a:rPr lang="en-US" sz="1800" b="0" i="0" u="none" strike="noStrike" baseline="0" dirty="0" err="1">
                <a:latin typeface="CIDFont+F3"/>
              </a:rPr>
              <a:t>Thurow</a:t>
            </a:r>
            <a:r>
              <a:rPr lang="en-US" sz="1800" b="0" i="0" u="none" strike="noStrike" baseline="0" dirty="0">
                <a:latin typeface="CIDFont+F3"/>
              </a:rPr>
              <a:t> 1997, 96).</a:t>
            </a:r>
          </a:p>
          <a:p>
            <a:pPr algn="l"/>
            <a:endParaRPr lang="en-US" sz="1800" b="0" i="0" u="none" strike="noStrike" baseline="0" dirty="0">
              <a:solidFill>
                <a:srgbClr val="111111"/>
              </a:solidFill>
              <a:effectLst/>
              <a:latin typeface="CIDFont+F3"/>
            </a:endParaRPr>
          </a:p>
          <a:p>
            <a:pPr algn="l"/>
            <a:r>
              <a:rPr lang="en-US" sz="1800" b="0" i="0" u="none" strike="noStrike" baseline="0" dirty="0">
                <a:solidFill>
                  <a:srgbClr val="111111"/>
                </a:solidFill>
                <a:effectLst/>
                <a:latin typeface="CIDFont+F3"/>
              </a:rPr>
              <a:t>Knowledge Worker:  </a:t>
            </a:r>
            <a:r>
              <a:rPr lang="en-US" b="0" i="0" dirty="0">
                <a:solidFill>
                  <a:srgbClr val="202124"/>
                </a:solidFill>
                <a:effectLst/>
                <a:latin typeface="arial" panose="020B0604020202020204" pitchFamily="34" charset="0"/>
              </a:rPr>
              <a:t>Knowledge workers are </a:t>
            </a:r>
            <a:r>
              <a:rPr lang="en-US" b="1" i="0" dirty="0">
                <a:solidFill>
                  <a:srgbClr val="202124"/>
                </a:solidFill>
                <a:effectLst/>
                <a:latin typeface="arial" panose="020B0604020202020204" pitchFamily="34" charset="0"/>
              </a:rPr>
              <a:t>workers whose main capital is knowledge</a:t>
            </a:r>
            <a:r>
              <a:rPr lang="en-US" b="0" i="0" dirty="0">
                <a:solidFill>
                  <a:srgbClr val="202124"/>
                </a:solidFill>
                <a:effectLst/>
                <a:latin typeface="arial" panose="020B0604020202020204" pitchFamily="34" charset="0"/>
              </a:rPr>
              <a:t>. Examples include programmers, physicians, pharmacists, architects, engineers, scientists, design thinkers, public accountants, lawyers, editors, and academics, whose job is to "think for a living".</a:t>
            </a:r>
          </a:p>
          <a:p>
            <a:pPr algn="l"/>
            <a:endParaRPr lang="en-US" b="0" i="0" dirty="0">
              <a:solidFill>
                <a:srgbClr val="202124"/>
              </a:solidFill>
              <a:effectLst/>
              <a:latin typeface="arial" panose="020B0604020202020204" pitchFamily="34" charset="0"/>
            </a:endParaRPr>
          </a:p>
          <a:p>
            <a:pPr algn="l"/>
            <a:r>
              <a:rPr lang="en-US" sz="1800" b="0" i="0" u="none" strike="noStrike" baseline="0" dirty="0">
                <a:latin typeface="CIDFont+F2"/>
              </a:rPr>
              <a:t>Knowledge work</a:t>
            </a:r>
            <a:r>
              <a:rPr lang="en-US" sz="1800" b="0" i="0" u="none" strike="noStrike" baseline="0" dirty="0">
                <a:latin typeface="CIDFont+F3"/>
              </a:rPr>
              <a:t>1 can be characterized by a high degree of variety and exceptions</a:t>
            </a:r>
          </a:p>
          <a:p>
            <a:pPr algn="l"/>
            <a:r>
              <a:rPr lang="en-US" sz="1800" b="0" i="0" u="none" strike="noStrike" baseline="0" dirty="0">
                <a:latin typeface="CIDFont+F3"/>
              </a:rPr>
              <a:t>and requires a high level of skill and expertise. Knowledge work requires that</a:t>
            </a:r>
          </a:p>
          <a:p>
            <a:pPr algn="l"/>
            <a:r>
              <a:rPr lang="en-US" sz="1800" b="0" i="0" u="none" strike="noStrike" baseline="0" dirty="0">
                <a:latin typeface="CIDFont+F3"/>
              </a:rPr>
              <a:t>knowledge is continuously revised, and considered permanently improvable, not as</a:t>
            </a:r>
          </a:p>
          <a:p>
            <a:pPr algn="l"/>
            <a:r>
              <a:rPr lang="en-US" sz="1800" b="0" i="0" u="none" strike="noStrike" baseline="0" dirty="0">
                <a:latin typeface="CIDFont+F3"/>
              </a:rPr>
              <a:t>truth, but as a resource2.</a:t>
            </a:r>
            <a:endParaRPr lang="en-US" b="0" i="0" dirty="0">
              <a:solidFill>
                <a:srgbClr val="111111"/>
              </a:solidFill>
              <a:effectLst/>
              <a:latin typeface="SourceSansPro"/>
            </a:endParaRPr>
          </a:p>
          <a:p>
            <a:pPr algn="l"/>
            <a:endParaRPr lang="en-US" b="0" i="0" dirty="0">
              <a:solidFill>
                <a:srgbClr val="111111"/>
              </a:solidFill>
              <a:effectLst/>
              <a:latin typeface="SourceSansPro"/>
            </a:endParaRPr>
          </a:p>
        </p:txBody>
      </p:sp>
      <p:sp>
        <p:nvSpPr>
          <p:cNvPr id="4" name="Slide Number Placeholder 3"/>
          <p:cNvSpPr>
            <a:spLocks noGrp="1"/>
          </p:cNvSpPr>
          <p:nvPr>
            <p:ph type="sldNum" sz="quarter" idx="5"/>
          </p:nvPr>
        </p:nvSpPr>
        <p:spPr/>
        <p:txBody>
          <a:bodyPr/>
          <a:lstStyle/>
          <a:p>
            <a:fld id="{7F22F115-9536-4CF8-9061-4FAA89C64EBC}" type="slidenum">
              <a:rPr lang="en-US" smtClean="0"/>
              <a:t>2</a:t>
            </a:fld>
            <a:endParaRPr lang="en-US"/>
          </a:p>
        </p:txBody>
      </p:sp>
    </p:spTree>
    <p:extLst>
      <p:ext uri="{BB962C8B-B14F-4D97-AF65-F5344CB8AC3E}">
        <p14:creationId xmlns:p14="http://schemas.microsoft.com/office/powerpoint/2010/main" val="1109543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Each type of KMS has its own unique characteristics and benefits. Organizations can choose the type of KMS that best fits their needs and goals. A successful KMS implementation can help organizations improve decision-making, problem-solving, and innovation, and gain a competitive advantage.</a:t>
            </a:r>
            <a:endParaRPr lang="en-US" dirty="0"/>
          </a:p>
        </p:txBody>
      </p:sp>
      <p:sp>
        <p:nvSpPr>
          <p:cNvPr id="4" name="Slide Number Placeholder 3"/>
          <p:cNvSpPr>
            <a:spLocks noGrp="1"/>
          </p:cNvSpPr>
          <p:nvPr>
            <p:ph type="sldNum" sz="quarter" idx="5"/>
          </p:nvPr>
        </p:nvSpPr>
        <p:spPr/>
        <p:txBody>
          <a:bodyPr/>
          <a:lstStyle/>
          <a:p>
            <a:fld id="{7F22F115-9536-4CF8-9061-4FAA89C64EBC}" type="slidenum">
              <a:rPr lang="en-US" smtClean="0"/>
              <a:t>22</a:t>
            </a:fld>
            <a:endParaRPr lang="en-US"/>
          </a:p>
        </p:txBody>
      </p:sp>
    </p:spTree>
    <p:extLst>
      <p:ext uri="{BB962C8B-B14F-4D97-AF65-F5344CB8AC3E}">
        <p14:creationId xmlns:p14="http://schemas.microsoft.com/office/powerpoint/2010/main" val="2960006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CIDFont+F3"/>
              </a:rPr>
              <a:t>Knowledge as the key</a:t>
            </a:r>
          </a:p>
          <a:p>
            <a:pPr algn="l"/>
            <a:r>
              <a:rPr lang="en-US" sz="1200" b="0" i="0" u="none" strike="noStrike" baseline="0" dirty="0">
                <a:latin typeface="CIDFont+F3"/>
              </a:rPr>
              <a:t>resource, not labor, raw material or capital, changes production functions in organizations</a:t>
            </a:r>
          </a:p>
          <a:p>
            <a:pPr algn="l"/>
            <a:r>
              <a:rPr lang="en-US" sz="1200" b="0" i="0" u="none" strike="noStrike" baseline="0" dirty="0">
                <a:latin typeface="CIDFont+F3"/>
              </a:rPr>
              <a:t>significantly.</a:t>
            </a:r>
            <a:endParaRPr lang="en-US" dirty="0"/>
          </a:p>
          <a:p>
            <a:endParaRPr lang="en-US" dirty="0"/>
          </a:p>
        </p:txBody>
      </p:sp>
      <p:sp>
        <p:nvSpPr>
          <p:cNvPr id="4" name="Slide Number Placeholder 3"/>
          <p:cNvSpPr>
            <a:spLocks noGrp="1"/>
          </p:cNvSpPr>
          <p:nvPr>
            <p:ph type="sldNum" sz="quarter" idx="5"/>
          </p:nvPr>
        </p:nvSpPr>
        <p:spPr/>
        <p:txBody>
          <a:bodyPr/>
          <a:lstStyle/>
          <a:p>
            <a:fld id="{7F22F115-9536-4CF8-9061-4FAA89C64EBC}" type="slidenum">
              <a:rPr lang="en-US" smtClean="0"/>
              <a:t>3</a:t>
            </a:fld>
            <a:endParaRPr lang="en-US"/>
          </a:p>
        </p:txBody>
      </p:sp>
    </p:spTree>
    <p:extLst>
      <p:ext uri="{BB962C8B-B14F-4D97-AF65-F5344CB8AC3E}">
        <p14:creationId xmlns:p14="http://schemas.microsoft.com/office/powerpoint/2010/main" val="2546111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22F115-9536-4CF8-9061-4FAA89C64EBC}" type="slidenum">
              <a:rPr lang="en-US" smtClean="0"/>
              <a:t>5</a:t>
            </a:fld>
            <a:endParaRPr lang="en-US"/>
          </a:p>
        </p:txBody>
      </p:sp>
    </p:spTree>
    <p:extLst>
      <p:ext uri="{BB962C8B-B14F-4D97-AF65-F5344CB8AC3E}">
        <p14:creationId xmlns:p14="http://schemas.microsoft.com/office/powerpoint/2010/main" val="109092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22F115-9536-4CF8-9061-4FAA89C64EBC}" type="slidenum">
              <a:rPr lang="en-US" smtClean="0"/>
              <a:t>8</a:t>
            </a:fld>
            <a:endParaRPr lang="en-US"/>
          </a:p>
        </p:txBody>
      </p:sp>
    </p:spTree>
    <p:extLst>
      <p:ext uri="{BB962C8B-B14F-4D97-AF65-F5344CB8AC3E}">
        <p14:creationId xmlns:p14="http://schemas.microsoft.com/office/powerpoint/2010/main" val="2000695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22F115-9536-4CF8-9061-4FAA89C64EBC}" type="slidenum">
              <a:rPr lang="en-US" smtClean="0"/>
              <a:t>10</a:t>
            </a:fld>
            <a:endParaRPr lang="en-US"/>
          </a:p>
        </p:txBody>
      </p:sp>
    </p:spTree>
    <p:extLst>
      <p:ext uri="{BB962C8B-B14F-4D97-AF65-F5344CB8AC3E}">
        <p14:creationId xmlns:p14="http://schemas.microsoft.com/office/powerpoint/2010/main" val="109472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475B"/>
                </a:solidFill>
                <a:effectLst/>
                <a:latin typeface="AvenirNext"/>
              </a:rPr>
              <a:t>A knowledge management system is any kind of IT system that stores and retrieves knowledge to improve understanding, collaboration, and process alignment. Knowledge management systems can exist within organizations or teams, but they can also be used to center your knowledge base for your users or customers.</a:t>
            </a:r>
            <a:endParaRPr lang="en-US" dirty="0"/>
          </a:p>
        </p:txBody>
      </p:sp>
      <p:sp>
        <p:nvSpPr>
          <p:cNvPr id="4" name="Slide Number Placeholder 3"/>
          <p:cNvSpPr>
            <a:spLocks noGrp="1"/>
          </p:cNvSpPr>
          <p:nvPr>
            <p:ph type="sldNum" sz="quarter" idx="5"/>
          </p:nvPr>
        </p:nvSpPr>
        <p:spPr/>
        <p:txBody>
          <a:bodyPr/>
          <a:lstStyle/>
          <a:p>
            <a:fld id="{7F22F115-9536-4CF8-9061-4FAA89C64EBC}" type="slidenum">
              <a:rPr lang="en-US" smtClean="0"/>
              <a:t>11</a:t>
            </a:fld>
            <a:endParaRPr lang="en-US"/>
          </a:p>
        </p:txBody>
      </p:sp>
    </p:spTree>
    <p:extLst>
      <p:ext uri="{BB962C8B-B14F-4D97-AF65-F5344CB8AC3E}">
        <p14:creationId xmlns:p14="http://schemas.microsoft.com/office/powerpoint/2010/main" val="1072769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KMS </a:t>
            </a:r>
          </a:p>
        </p:txBody>
      </p:sp>
      <p:sp>
        <p:nvSpPr>
          <p:cNvPr id="4" name="Slide Number Placeholder 3"/>
          <p:cNvSpPr>
            <a:spLocks noGrp="1"/>
          </p:cNvSpPr>
          <p:nvPr>
            <p:ph type="sldNum" sz="quarter" idx="5"/>
          </p:nvPr>
        </p:nvSpPr>
        <p:spPr/>
        <p:txBody>
          <a:bodyPr/>
          <a:lstStyle/>
          <a:p>
            <a:fld id="{7F22F115-9536-4CF8-9061-4FAA89C64EBC}" type="slidenum">
              <a:rPr lang="en-US" smtClean="0"/>
              <a:t>13</a:t>
            </a:fld>
            <a:endParaRPr lang="en-US"/>
          </a:p>
        </p:txBody>
      </p:sp>
    </p:spTree>
    <p:extLst>
      <p:ext uri="{BB962C8B-B14F-4D97-AF65-F5344CB8AC3E}">
        <p14:creationId xmlns:p14="http://schemas.microsoft.com/office/powerpoint/2010/main" val="1337006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22F115-9536-4CF8-9061-4FAA89C64EBC}" type="slidenum">
              <a:rPr lang="en-US" smtClean="0"/>
              <a:t>14</a:t>
            </a:fld>
            <a:endParaRPr lang="en-US"/>
          </a:p>
        </p:txBody>
      </p:sp>
    </p:spTree>
    <p:extLst>
      <p:ext uri="{BB962C8B-B14F-4D97-AF65-F5344CB8AC3E}">
        <p14:creationId xmlns:p14="http://schemas.microsoft.com/office/powerpoint/2010/main" val="1831872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we will discuss the classification of KMS based on four implementation technologies: knowledge discovery systems, knowledge sharing systems, knowledge capture systems, and knowledge application systems.</a:t>
            </a:r>
            <a:endParaRPr lang="en-US" dirty="0"/>
          </a:p>
        </p:txBody>
      </p:sp>
      <p:sp>
        <p:nvSpPr>
          <p:cNvPr id="4" name="Slide Number Placeholder 3"/>
          <p:cNvSpPr>
            <a:spLocks noGrp="1"/>
          </p:cNvSpPr>
          <p:nvPr>
            <p:ph type="sldNum" sz="quarter" idx="5"/>
          </p:nvPr>
        </p:nvSpPr>
        <p:spPr/>
        <p:txBody>
          <a:bodyPr/>
          <a:lstStyle/>
          <a:p>
            <a:fld id="{7F22F115-9536-4CF8-9061-4FAA89C64EBC}" type="slidenum">
              <a:rPr lang="en-US" smtClean="0"/>
              <a:t>19</a:t>
            </a:fld>
            <a:endParaRPr lang="en-US"/>
          </a:p>
        </p:txBody>
      </p:sp>
    </p:spTree>
    <p:extLst>
      <p:ext uri="{BB962C8B-B14F-4D97-AF65-F5344CB8AC3E}">
        <p14:creationId xmlns:p14="http://schemas.microsoft.com/office/powerpoint/2010/main" val="2869956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06D1-05E9-44A4-A3A1-E26F61E30A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E9F384-AFA4-4B7A-8572-33AADECE15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550E1A-6823-4897-91FE-E8A882E51E0B}"/>
              </a:ext>
            </a:extLst>
          </p:cNvPr>
          <p:cNvSpPr>
            <a:spLocks noGrp="1"/>
          </p:cNvSpPr>
          <p:nvPr>
            <p:ph type="dt" sz="half" idx="10"/>
          </p:nvPr>
        </p:nvSpPr>
        <p:spPr/>
        <p:txBody>
          <a:bodyPr/>
          <a:lstStyle/>
          <a:p>
            <a:fld id="{C57617EE-0041-4002-9E7F-C2F44CF9CEA2}" type="datetimeFigureOut">
              <a:rPr lang="en-US" smtClean="0"/>
              <a:t>5/4/2023</a:t>
            </a:fld>
            <a:endParaRPr lang="en-US"/>
          </a:p>
        </p:txBody>
      </p:sp>
      <p:sp>
        <p:nvSpPr>
          <p:cNvPr id="5" name="Footer Placeholder 4">
            <a:extLst>
              <a:ext uri="{FF2B5EF4-FFF2-40B4-BE49-F238E27FC236}">
                <a16:creationId xmlns:a16="http://schemas.microsoft.com/office/drawing/2014/main" id="{DD447499-2022-4E25-9265-4CC80C873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57132-E0A3-4AE0-BB03-C63962CEE1EA}"/>
              </a:ext>
            </a:extLst>
          </p:cNvPr>
          <p:cNvSpPr>
            <a:spLocks noGrp="1"/>
          </p:cNvSpPr>
          <p:nvPr>
            <p:ph type="sldNum" sz="quarter" idx="12"/>
          </p:nvPr>
        </p:nvSpPr>
        <p:spPr/>
        <p:txBody>
          <a:bodyPr/>
          <a:lstStyle/>
          <a:p>
            <a:fld id="{BF46670C-2620-4EDA-851F-D57037521541}" type="slidenum">
              <a:rPr lang="en-US" smtClean="0"/>
              <a:t>‹#›</a:t>
            </a:fld>
            <a:endParaRPr lang="en-US"/>
          </a:p>
        </p:txBody>
      </p:sp>
    </p:spTree>
    <p:extLst>
      <p:ext uri="{BB962C8B-B14F-4D97-AF65-F5344CB8AC3E}">
        <p14:creationId xmlns:p14="http://schemas.microsoft.com/office/powerpoint/2010/main" val="254716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5ED9-3AF8-4659-91E4-932894B631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CB4855-62DF-47BE-A882-297F337D24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7EC78-87EB-46AE-9AE7-A558094319F2}"/>
              </a:ext>
            </a:extLst>
          </p:cNvPr>
          <p:cNvSpPr>
            <a:spLocks noGrp="1"/>
          </p:cNvSpPr>
          <p:nvPr>
            <p:ph type="dt" sz="half" idx="10"/>
          </p:nvPr>
        </p:nvSpPr>
        <p:spPr/>
        <p:txBody>
          <a:bodyPr/>
          <a:lstStyle/>
          <a:p>
            <a:fld id="{C57617EE-0041-4002-9E7F-C2F44CF9CEA2}" type="datetimeFigureOut">
              <a:rPr lang="en-US" smtClean="0"/>
              <a:t>5/4/2023</a:t>
            </a:fld>
            <a:endParaRPr lang="en-US"/>
          </a:p>
        </p:txBody>
      </p:sp>
      <p:sp>
        <p:nvSpPr>
          <p:cNvPr id="5" name="Footer Placeholder 4">
            <a:extLst>
              <a:ext uri="{FF2B5EF4-FFF2-40B4-BE49-F238E27FC236}">
                <a16:creationId xmlns:a16="http://schemas.microsoft.com/office/drawing/2014/main" id="{C639C4A1-A6A6-441B-B93B-6E9EF05EF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3F42F-4C67-4E6F-9DB7-297246772927}"/>
              </a:ext>
            </a:extLst>
          </p:cNvPr>
          <p:cNvSpPr>
            <a:spLocks noGrp="1"/>
          </p:cNvSpPr>
          <p:nvPr>
            <p:ph type="sldNum" sz="quarter" idx="12"/>
          </p:nvPr>
        </p:nvSpPr>
        <p:spPr/>
        <p:txBody>
          <a:bodyPr/>
          <a:lstStyle/>
          <a:p>
            <a:fld id="{BF46670C-2620-4EDA-851F-D57037521541}" type="slidenum">
              <a:rPr lang="en-US" smtClean="0"/>
              <a:t>‹#›</a:t>
            </a:fld>
            <a:endParaRPr lang="en-US"/>
          </a:p>
        </p:txBody>
      </p:sp>
    </p:spTree>
    <p:extLst>
      <p:ext uri="{BB962C8B-B14F-4D97-AF65-F5344CB8AC3E}">
        <p14:creationId xmlns:p14="http://schemas.microsoft.com/office/powerpoint/2010/main" val="326038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515899-4CF8-49AE-B1B7-1147DCA146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298DD2-5D99-4C9D-8AE4-4B3E48884A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8ACAE-456C-40E9-96DF-A6373CFA58D9}"/>
              </a:ext>
            </a:extLst>
          </p:cNvPr>
          <p:cNvSpPr>
            <a:spLocks noGrp="1"/>
          </p:cNvSpPr>
          <p:nvPr>
            <p:ph type="dt" sz="half" idx="10"/>
          </p:nvPr>
        </p:nvSpPr>
        <p:spPr/>
        <p:txBody>
          <a:bodyPr/>
          <a:lstStyle/>
          <a:p>
            <a:fld id="{C57617EE-0041-4002-9E7F-C2F44CF9CEA2}" type="datetimeFigureOut">
              <a:rPr lang="en-US" smtClean="0"/>
              <a:t>5/4/2023</a:t>
            </a:fld>
            <a:endParaRPr lang="en-US"/>
          </a:p>
        </p:txBody>
      </p:sp>
      <p:sp>
        <p:nvSpPr>
          <p:cNvPr id="5" name="Footer Placeholder 4">
            <a:extLst>
              <a:ext uri="{FF2B5EF4-FFF2-40B4-BE49-F238E27FC236}">
                <a16:creationId xmlns:a16="http://schemas.microsoft.com/office/drawing/2014/main" id="{9453E21D-716E-4AB2-B1F9-9E84C28AE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87F1D-42FB-4978-820A-92F82428EF65}"/>
              </a:ext>
            </a:extLst>
          </p:cNvPr>
          <p:cNvSpPr>
            <a:spLocks noGrp="1"/>
          </p:cNvSpPr>
          <p:nvPr>
            <p:ph type="sldNum" sz="quarter" idx="12"/>
          </p:nvPr>
        </p:nvSpPr>
        <p:spPr/>
        <p:txBody>
          <a:bodyPr/>
          <a:lstStyle/>
          <a:p>
            <a:fld id="{BF46670C-2620-4EDA-851F-D57037521541}" type="slidenum">
              <a:rPr lang="en-US" smtClean="0"/>
              <a:t>‹#›</a:t>
            </a:fld>
            <a:endParaRPr lang="en-US"/>
          </a:p>
        </p:txBody>
      </p:sp>
    </p:spTree>
    <p:extLst>
      <p:ext uri="{BB962C8B-B14F-4D97-AF65-F5344CB8AC3E}">
        <p14:creationId xmlns:p14="http://schemas.microsoft.com/office/powerpoint/2010/main" val="78919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AACE-13E5-4EC3-9828-20F78FC9D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1106D1-7FC7-410D-B98E-9849DEFA5C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ACD32-2CB4-4B75-9568-CDE9A73C65A6}"/>
              </a:ext>
            </a:extLst>
          </p:cNvPr>
          <p:cNvSpPr>
            <a:spLocks noGrp="1"/>
          </p:cNvSpPr>
          <p:nvPr>
            <p:ph type="dt" sz="half" idx="10"/>
          </p:nvPr>
        </p:nvSpPr>
        <p:spPr/>
        <p:txBody>
          <a:bodyPr/>
          <a:lstStyle/>
          <a:p>
            <a:fld id="{C57617EE-0041-4002-9E7F-C2F44CF9CEA2}" type="datetimeFigureOut">
              <a:rPr lang="en-US" smtClean="0"/>
              <a:t>5/4/2023</a:t>
            </a:fld>
            <a:endParaRPr lang="en-US"/>
          </a:p>
        </p:txBody>
      </p:sp>
      <p:sp>
        <p:nvSpPr>
          <p:cNvPr id="5" name="Footer Placeholder 4">
            <a:extLst>
              <a:ext uri="{FF2B5EF4-FFF2-40B4-BE49-F238E27FC236}">
                <a16:creationId xmlns:a16="http://schemas.microsoft.com/office/drawing/2014/main" id="{E89A7C28-690B-456A-A007-CDB1016CE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4F221-7B67-48A8-92AA-E1402EA5880C}"/>
              </a:ext>
            </a:extLst>
          </p:cNvPr>
          <p:cNvSpPr>
            <a:spLocks noGrp="1"/>
          </p:cNvSpPr>
          <p:nvPr>
            <p:ph type="sldNum" sz="quarter" idx="12"/>
          </p:nvPr>
        </p:nvSpPr>
        <p:spPr/>
        <p:txBody>
          <a:bodyPr/>
          <a:lstStyle/>
          <a:p>
            <a:fld id="{BF46670C-2620-4EDA-851F-D57037521541}" type="slidenum">
              <a:rPr lang="en-US" smtClean="0"/>
              <a:t>‹#›</a:t>
            </a:fld>
            <a:endParaRPr lang="en-US"/>
          </a:p>
        </p:txBody>
      </p:sp>
    </p:spTree>
    <p:extLst>
      <p:ext uri="{BB962C8B-B14F-4D97-AF65-F5344CB8AC3E}">
        <p14:creationId xmlns:p14="http://schemas.microsoft.com/office/powerpoint/2010/main" val="32335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B466-A532-4FF3-9A82-E6AD63BC18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66BEBF-60C0-4117-82FF-C3584BD71E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3F7E80-710B-49E2-8F39-DAFA6C3E8760}"/>
              </a:ext>
            </a:extLst>
          </p:cNvPr>
          <p:cNvSpPr>
            <a:spLocks noGrp="1"/>
          </p:cNvSpPr>
          <p:nvPr>
            <p:ph type="dt" sz="half" idx="10"/>
          </p:nvPr>
        </p:nvSpPr>
        <p:spPr/>
        <p:txBody>
          <a:bodyPr/>
          <a:lstStyle/>
          <a:p>
            <a:fld id="{C57617EE-0041-4002-9E7F-C2F44CF9CEA2}" type="datetimeFigureOut">
              <a:rPr lang="en-US" smtClean="0"/>
              <a:t>5/4/2023</a:t>
            </a:fld>
            <a:endParaRPr lang="en-US"/>
          </a:p>
        </p:txBody>
      </p:sp>
      <p:sp>
        <p:nvSpPr>
          <p:cNvPr id="5" name="Footer Placeholder 4">
            <a:extLst>
              <a:ext uri="{FF2B5EF4-FFF2-40B4-BE49-F238E27FC236}">
                <a16:creationId xmlns:a16="http://schemas.microsoft.com/office/drawing/2014/main" id="{41D5EDE4-754B-4BFF-A500-C7F83409E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1D968-797C-4EEB-851F-1D6C1B1CB3F8}"/>
              </a:ext>
            </a:extLst>
          </p:cNvPr>
          <p:cNvSpPr>
            <a:spLocks noGrp="1"/>
          </p:cNvSpPr>
          <p:nvPr>
            <p:ph type="sldNum" sz="quarter" idx="12"/>
          </p:nvPr>
        </p:nvSpPr>
        <p:spPr/>
        <p:txBody>
          <a:bodyPr/>
          <a:lstStyle/>
          <a:p>
            <a:fld id="{BF46670C-2620-4EDA-851F-D57037521541}" type="slidenum">
              <a:rPr lang="en-US" smtClean="0"/>
              <a:t>‹#›</a:t>
            </a:fld>
            <a:endParaRPr lang="en-US"/>
          </a:p>
        </p:txBody>
      </p:sp>
    </p:spTree>
    <p:extLst>
      <p:ext uri="{BB962C8B-B14F-4D97-AF65-F5344CB8AC3E}">
        <p14:creationId xmlns:p14="http://schemas.microsoft.com/office/powerpoint/2010/main" val="298534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8DD5-71D2-41FD-90F8-23D8FBE91F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6DD9DD-1BA7-4FD4-AA8A-53EA3015D7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A15FD8-684C-4D1E-BA37-A0D1D7744B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F62831-A488-4343-98F6-2049EACC666F}"/>
              </a:ext>
            </a:extLst>
          </p:cNvPr>
          <p:cNvSpPr>
            <a:spLocks noGrp="1"/>
          </p:cNvSpPr>
          <p:nvPr>
            <p:ph type="dt" sz="half" idx="10"/>
          </p:nvPr>
        </p:nvSpPr>
        <p:spPr/>
        <p:txBody>
          <a:bodyPr/>
          <a:lstStyle/>
          <a:p>
            <a:fld id="{C57617EE-0041-4002-9E7F-C2F44CF9CEA2}" type="datetimeFigureOut">
              <a:rPr lang="en-US" smtClean="0"/>
              <a:t>5/4/2023</a:t>
            </a:fld>
            <a:endParaRPr lang="en-US"/>
          </a:p>
        </p:txBody>
      </p:sp>
      <p:sp>
        <p:nvSpPr>
          <p:cNvPr id="6" name="Footer Placeholder 5">
            <a:extLst>
              <a:ext uri="{FF2B5EF4-FFF2-40B4-BE49-F238E27FC236}">
                <a16:creationId xmlns:a16="http://schemas.microsoft.com/office/drawing/2014/main" id="{7D58066B-8AB4-46D7-AB57-8D5D12404A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590B21-4333-41DC-9A0D-561CAB8101FB}"/>
              </a:ext>
            </a:extLst>
          </p:cNvPr>
          <p:cNvSpPr>
            <a:spLocks noGrp="1"/>
          </p:cNvSpPr>
          <p:nvPr>
            <p:ph type="sldNum" sz="quarter" idx="12"/>
          </p:nvPr>
        </p:nvSpPr>
        <p:spPr/>
        <p:txBody>
          <a:bodyPr/>
          <a:lstStyle/>
          <a:p>
            <a:fld id="{BF46670C-2620-4EDA-851F-D57037521541}" type="slidenum">
              <a:rPr lang="en-US" smtClean="0"/>
              <a:t>‹#›</a:t>
            </a:fld>
            <a:endParaRPr lang="en-US"/>
          </a:p>
        </p:txBody>
      </p:sp>
    </p:spTree>
    <p:extLst>
      <p:ext uri="{BB962C8B-B14F-4D97-AF65-F5344CB8AC3E}">
        <p14:creationId xmlns:p14="http://schemas.microsoft.com/office/powerpoint/2010/main" val="3783421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8D0B-76B6-4614-AB68-C094DFF778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DBA769-0856-409F-BC1A-B46B427658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FB2A7D-FD36-4B8B-93D6-B7150CBCE0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E936DA-408E-4707-AC47-AC4734AEC8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C396B-6BD9-4236-9C92-F18ADAA12E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7D62BE-EEF4-42A7-AE8C-9D10122E91E8}"/>
              </a:ext>
            </a:extLst>
          </p:cNvPr>
          <p:cNvSpPr>
            <a:spLocks noGrp="1"/>
          </p:cNvSpPr>
          <p:nvPr>
            <p:ph type="dt" sz="half" idx="10"/>
          </p:nvPr>
        </p:nvSpPr>
        <p:spPr/>
        <p:txBody>
          <a:bodyPr/>
          <a:lstStyle/>
          <a:p>
            <a:fld id="{C57617EE-0041-4002-9E7F-C2F44CF9CEA2}" type="datetimeFigureOut">
              <a:rPr lang="en-US" smtClean="0"/>
              <a:t>5/4/2023</a:t>
            </a:fld>
            <a:endParaRPr lang="en-US"/>
          </a:p>
        </p:txBody>
      </p:sp>
      <p:sp>
        <p:nvSpPr>
          <p:cNvPr id="8" name="Footer Placeholder 7">
            <a:extLst>
              <a:ext uri="{FF2B5EF4-FFF2-40B4-BE49-F238E27FC236}">
                <a16:creationId xmlns:a16="http://schemas.microsoft.com/office/drawing/2014/main" id="{9B7EDABF-E596-4E0B-B3DD-AD059E0CED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0AF306-5491-470C-A041-DB1FD419522A}"/>
              </a:ext>
            </a:extLst>
          </p:cNvPr>
          <p:cNvSpPr>
            <a:spLocks noGrp="1"/>
          </p:cNvSpPr>
          <p:nvPr>
            <p:ph type="sldNum" sz="quarter" idx="12"/>
          </p:nvPr>
        </p:nvSpPr>
        <p:spPr/>
        <p:txBody>
          <a:bodyPr/>
          <a:lstStyle/>
          <a:p>
            <a:fld id="{BF46670C-2620-4EDA-851F-D57037521541}" type="slidenum">
              <a:rPr lang="en-US" smtClean="0"/>
              <a:t>‹#›</a:t>
            </a:fld>
            <a:endParaRPr lang="en-US"/>
          </a:p>
        </p:txBody>
      </p:sp>
    </p:spTree>
    <p:extLst>
      <p:ext uri="{BB962C8B-B14F-4D97-AF65-F5344CB8AC3E}">
        <p14:creationId xmlns:p14="http://schemas.microsoft.com/office/powerpoint/2010/main" val="85184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0D1A-517B-47F0-8B44-4BE937DAA0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CE85BA-317E-461B-B2CD-82A2B8C96A6C}"/>
              </a:ext>
            </a:extLst>
          </p:cNvPr>
          <p:cNvSpPr>
            <a:spLocks noGrp="1"/>
          </p:cNvSpPr>
          <p:nvPr>
            <p:ph type="dt" sz="half" idx="10"/>
          </p:nvPr>
        </p:nvSpPr>
        <p:spPr/>
        <p:txBody>
          <a:bodyPr/>
          <a:lstStyle/>
          <a:p>
            <a:fld id="{C57617EE-0041-4002-9E7F-C2F44CF9CEA2}" type="datetimeFigureOut">
              <a:rPr lang="en-US" smtClean="0"/>
              <a:t>5/4/2023</a:t>
            </a:fld>
            <a:endParaRPr lang="en-US"/>
          </a:p>
        </p:txBody>
      </p:sp>
      <p:sp>
        <p:nvSpPr>
          <p:cNvPr id="4" name="Footer Placeholder 3">
            <a:extLst>
              <a:ext uri="{FF2B5EF4-FFF2-40B4-BE49-F238E27FC236}">
                <a16:creationId xmlns:a16="http://schemas.microsoft.com/office/drawing/2014/main" id="{2D0C9EA1-A948-4B61-898C-52E1A9A372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13FCE8-A30E-417F-AF3E-9C1554208E96}"/>
              </a:ext>
            </a:extLst>
          </p:cNvPr>
          <p:cNvSpPr>
            <a:spLocks noGrp="1"/>
          </p:cNvSpPr>
          <p:nvPr>
            <p:ph type="sldNum" sz="quarter" idx="12"/>
          </p:nvPr>
        </p:nvSpPr>
        <p:spPr/>
        <p:txBody>
          <a:bodyPr/>
          <a:lstStyle/>
          <a:p>
            <a:fld id="{BF46670C-2620-4EDA-851F-D57037521541}" type="slidenum">
              <a:rPr lang="en-US" smtClean="0"/>
              <a:t>‹#›</a:t>
            </a:fld>
            <a:endParaRPr lang="en-US"/>
          </a:p>
        </p:txBody>
      </p:sp>
    </p:spTree>
    <p:extLst>
      <p:ext uri="{BB962C8B-B14F-4D97-AF65-F5344CB8AC3E}">
        <p14:creationId xmlns:p14="http://schemas.microsoft.com/office/powerpoint/2010/main" val="3579024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C524F-BC9D-49AD-B3EA-058CDF96FCE7}"/>
              </a:ext>
            </a:extLst>
          </p:cNvPr>
          <p:cNvSpPr>
            <a:spLocks noGrp="1"/>
          </p:cNvSpPr>
          <p:nvPr>
            <p:ph type="dt" sz="half" idx="10"/>
          </p:nvPr>
        </p:nvSpPr>
        <p:spPr/>
        <p:txBody>
          <a:bodyPr/>
          <a:lstStyle/>
          <a:p>
            <a:fld id="{C57617EE-0041-4002-9E7F-C2F44CF9CEA2}" type="datetimeFigureOut">
              <a:rPr lang="en-US" smtClean="0"/>
              <a:t>5/4/2023</a:t>
            </a:fld>
            <a:endParaRPr lang="en-US"/>
          </a:p>
        </p:txBody>
      </p:sp>
      <p:sp>
        <p:nvSpPr>
          <p:cNvPr id="3" name="Footer Placeholder 2">
            <a:extLst>
              <a:ext uri="{FF2B5EF4-FFF2-40B4-BE49-F238E27FC236}">
                <a16:creationId xmlns:a16="http://schemas.microsoft.com/office/drawing/2014/main" id="{C1E75F7B-F8B9-46D9-B1A2-91D2AEB115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045E94-AFA5-4964-953B-3F9C55B8BF9F}"/>
              </a:ext>
            </a:extLst>
          </p:cNvPr>
          <p:cNvSpPr>
            <a:spLocks noGrp="1"/>
          </p:cNvSpPr>
          <p:nvPr>
            <p:ph type="sldNum" sz="quarter" idx="12"/>
          </p:nvPr>
        </p:nvSpPr>
        <p:spPr/>
        <p:txBody>
          <a:bodyPr/>
          <a:lstStyle/>
          <a:p>
            <a:fld id="{BF46670C-2620-4EDA-851F-D57037521541}" type="slidenum">
              <a:rPr lang="en-US" smtClean="0"/>
              <a:t>‹#›</a:t>
            </a:fld>
            <a:endParaRPr lang="en-US"/>
          </a:p>
        </p:txBody>
      </p:sp>
    </p:spTree>
    <p:extLst>
      <p:ext uri="{BB962C8B-B14F-4D97-AF65-F5344CB8AC3E}">
        <p14:creationId xmlns:p14="http://schemas.microsoft.com/office/powerpoint/2010/main" val="261152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AA940-CBE1-480F-9451-4588C97AD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C4D0E9-DC16-4C28-9352-539934585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21AE9B-BE52-497B-AA35-853898B02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40DD9-9DDB-4110-B94B-8B772A171505}"/>
              </a:ext>
            </a:extLst>
          </p:cNvPr>
          <p:cNvSpPr>
            <a:spLocks noGrp="1"/>
          </p:cNvSpPr>
          <p:nvPr>
            <p:ph type="dt" sz="half" idx="10"/>
          </p:nvPr>
        </p:nvSpPr>
        <p:spPr/>
        <p:txBody>
          <a:bodyPr/>
          <a:lstStyle/>
          <a:p>
            <a:fld id="{C57617EE-0041-4002-9E7F-C2F44CF9CEA2}" type="datetimeFigureOut">
              <a:rPr lang="en-US" smtClean="0"/>
              <a:t>5/4/2023</a:t>
            </a:fld>
            <a:endParaRPr lang="en-US"/>
          </a:p>
        </p:txBody>
      </p:sp>
      <p:sp>
        <p:nvSpPr>
          <p:cNvPr id="6" name="Footer Placeholder 5">
            <a:extLst>
              <a:ext uri="{FF2B5EF4-FFF2-40B4-BE49-F238E27FC236}">
                <a16:creationId xmlns:a16="http://schemas.microsoft.com/office/drawing/2014/main" id="{3306DEE8-784C-4DC1-849E-3AFDBBD0F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5E7D4-3E34-41F2-97A7-215FD1363AB1}"/>
              </a:ext>
            </a:extLst>
          </p:cNvPr>
          <p:cNvSpPr>
            <a:spLocks noGrp="1"/>
          </p:cNvSpPr>
          <p:nvPr>
            <p:ph type="sldNum" sz="quarter" idx="12"/>
          </p:nvPr>
        </p:nvSpPr>
        <p:spPr/>
        <p:txBody>
          <a:bodyPr/>
          <a:lstStyle/>
          <a:p>
            <a:fld id="{BF46670C-2620-4EDA-851F-D57037521541}" type="slidenum">
              <a:rPr lang="en-US" smtClean="0"/>
              <a:t>‹#›</a:t>
            </a:fld>
            <a:endParaRPr lang="en-US"/>
          </a:p>
        </p:txBody>
      </p:sp>
    </p:spTree>
    <p:extLst>
      <p:ext uri="{BB962C8B-B14F-4D97-AF65-F5344CB8AC3E}">
        <p14:creationId xmlns:p14="http://schemas.microsoft.com/office/powerpoint/2010/main" val="2019939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BF5A-18CA-4EEE-9867-F5988A64B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63C80E-8B3A-40EF-B909-DC6CAA17FC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74E728-E014-49CE-B28C-1E94B5D4D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8A37A-D695-446D-BE20-9882169E99F8}"/>
              </a:ext>
            </a:extLst>
          </p:cNvPr>
          <p:cNvSpPr>
            <a:spLocks noGrp="1"/>
          </p:cNvSpPr>
          <p:nvPr>
            <p:ph type="dt" sz="half" idx="10"/>
          </p:nvPr>
        </p:nvSpPr>
        <p:spPr/>
        <p:txBody>
          <a:bodyPr/>
          <a:lstStyle/>
          <a:p>
            <a:fld id="{C57617EE-0041-4002-9E7F-C2F44CF9CEA2}" type="datetimeFigureOut">
              <a:rPr lang="en-US" smtClean="0"/>
              <a:t>5/4/2023</a:t>
            </a:fld>
            <a:endParaRPr lang="en-US"/>
          </a:p>
        </p:txBody>
      </p:sp>
      <p:sp>
        <p:nvSpPr>
          <p:cNvPr id="6" name="Footer Placeholder 5">
            <a:extLst>
              <a:ext uri="{FF2B5EF4-FFF2-40B4-BE49-F238E27FC236}">
                <a16:creationId xmlns:a16="http://schemas.microsoft.com/office/drawing/2014/main" id="{B15E1E4A-EC85-4D27-BB53-ABFB64DBCA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5BD0E-6D3B-4293-9EA7-3B3908E0E593}"/>
              </a:ext>
            </a:extLst>
          </p:cNvPr>
          <p:cNvSpPr>
            <a:spLocks noGrp="1"/>
          </p:cNvSpPr>
          <p:nvPr>
            <p:ph type="sldNum" sz="quarter" idx="12"/>
          </p:nvPr>
        </p:nvSpPr>
        <p:spPr/>
        <p:txBody>
          <a:bodyPr/>
          <a:lstStyle/>
          <a:p>
            <a:fld id="{BF46670C-2620-4EDA-851F-D57037521541}" type="slidenum">
              <a:rPr lang="en-US" smtClean="0"/>
              <a:t>‹#›</a:t>
            </a:fld>
            <a:endParaRPr lang="en-US"/>
          </a:p>
        </p:txBody>
      </p:sp>
    </p:spTree>
    <p:extLst>
      <p:ext uri="{BB962C8B-B14F-4D97-AF65-F5344CB8AC3E}">
        <p14:creationId xmlns:p14="http://schemas.microsoft.com/office/powerpoint/2010/main" val="308887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7DDDD1-E59A-42E3-A9FE-3BE060467D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E861EC-81E6-4948-8EF1-D2767B0CC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6F565-8ECD-48E1-8CD8-45044B9E8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617EE-0041-4002-9E7F-C2F44CF9CEA2}" type="datetimeFigureOut">
              <a:rPr lang="en-US" smtClean="0"/>
              <a:t>5/4/2023</a:t>
            </a:fld>
            <a:endParaRPr lang="en-US"/>
          </a:p>
        </p:txBody>
      </p:sp>
      <p:sp>
        <p:nvSpPr>
          <p:cNvPr id="5" name="Footer Placeholder 4">
            <a:extLst>
              <a:ext uri="{FF2B5EF4-FFF2-40B4-BE49-F238E27FC236}">
                <a16:creationId xmlns:a16="http://schemas.microsoft.com/office/drawing/2014/main" id="{59059850-0727-46A9-93B8-94FB05D47E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C9F8D9-4DC4-4564-AC9B-E12AEBF283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6670C-2620-4EDA-851F-D57037521541}" type="slidenum">
              <a:rPr lang="en-US" smtClean="0"/>
              <a:t>‹#›</a:t>
            </a:fld>
            <a:endParaRPr lang="en-US"/>
          </a:p>
        </p:txBody>
      </p:sp>
    </p:spTree>
    <p:extLst>
      <p:ext uri="{BB962C8B-B14F-4D97-AF65-F5344CB8AC3E}">
        <p14:creationId xmlns:p14="http://schemas.microsoft.com/office/powerpoint/2010/main" val="3034225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23225-3C62-4B97-8A8E-8D6E0AB4280C}"/>
              </a:ext>
            </a:extLst>
          </p:cNvPr>
          <p:cNvSpPr>
            <a:spLocks noGrp="1"/>
          </p:cNvSpPr>
          <p:nvPr>
            <p:ph type="ctrTitle"/>
          </p:nvPr>
        </p:nvSpPr>
        <p:spPr/>
        <p:txBody>
          <a:bodyPr>
            <a:normAutofit/>
          </a:bodyPr>
          <a:lstStyle/>
          <a:p>
            <a:r>
              <a:rPr lang="en-US" sz="3600" dirty="0">
                <a:latin typeface="Times New Roman" panose="02020603050405020304" pitchFamily="18" charset="0"/>
                <a:cs typeface="Times New Roman" panose="02020603050405020304" pitchFamily="18" charset="0"/>
              </a:rPr>
              <a:t>Knowledge and Information Management</a:t>
            </a:r>
          </a:p>
        </p:txBody>
      </p:sp>
    </p:spTree>
    <p:extLst>
      <p:ext uri="{BB962C8B-B14F-4D97-AF65-F5344CB8AC3E}">
        <p14:creationId xmlns:p14="http://schemas.microsoft.com/office/powerpoint/2010/main" val="2199269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A420-B502-4488-B3B6-E9D95235A4E5}"/>
              </a:ext>
            </a:extLst>
          </p:cNvPr>
          <p:cNvSpPr>
            <a:spLocks noGrp="1"/>
          </p:cNvSpPr>
          <p:nvPr>
            <p:ph type="title"/>
          </p:nvPr>
        </p:nvSpPr>
        <p:spPr/>
        <p:txBody>
          <a:bodyPr/>
          <a:lstStyle/>
          <a:p>
            <a:r>
              <a:rPr lang="en-US" sz="4400" b="1" i="0" u="none" strike="noStrike" baseline="0" dirty="0">
                <a:solidFill>
                  <a:srgbClr val="000000"/>
                </a:solidFill>
                <a:latin typeface="Arial" panose="020B0604020202020204" pitchFamily="34" charset="0"/>
              </a:rPr>
              <a:t>Is KM for everyone?</a:t>
            </a:r>
            <a:br>
              <a:rPr lang="en-US" sz="44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F5A99E2E-199F-430F-B3C0-51A8F059E8DA}"/>
              </a:ext>
            </a:extLst>
          </p:cNvPr>
          <p:cNvSpPr>
            <a:spLocks noGrp="1"/>
          </p:cNvSpPr>
          <p:nvPr>
            <p:ph idx="1"/>
          </p:nvPr>
        </p:nvSpPr>
        <p:spPr/>
        <p:txBody>
          <a:bodyPr/>
          <a:lstStyle/>
          <a:p>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KM is important for all organizations </a:t>
            </a:r>
          </a:p>
          <a:p>
            <a:r>
              <a:rPr lang="en-US" sz="1800" b="0" i="0" u="none" strike="noStrike" baseline="0" dirty="0">
                <a:solidFill>
                  <a:srgbClr val="000000"/>
                </a:solidFill>
                <a:latin typeface="Arial" panose="020B0604020202020204" pitchFamily="34" charset="0"/>
              </a:rPr>
              <a:t>Today’s decision maker faces the pressure to make better and faster decisions in an environment characterized by a high domain complexity and market volatility, even in light of</a:t>
            </a:r>
          </a:p>
          <a:p>
            <a:r>
              <a:rPr lang="en-US" sz="1800" b="0" i="0" u="none" strike="noStrike" baseline="0" dirty="0">
                <a:solidFill>
                  <a:srgbClr val="000000"/>
                </a:solidFill>
                <a:latin typeface="Arial" panose="020B0604020202020204" pitchFamily="34" charset="0"/>
              </a:rPr>
              <a:t>Lack of experience typically from the decision-maker</a:t>
            </a:r>
          </a:p>
          <a:p>
            <a:r>
              <a:rPr lang="en-US" sz="1800" dirty="0">
                <a:solidFill>
                  <a:srgbClr val="000000"/>
                </a:solidFill>
                <a:latin typeface="Arial" panose="020B0604020202020204" pitchFamily="34" charset="0"/>
              </a:rPr>
              <a:t>O</a:t>
            </a:r>
            <a:r>
              <a:rPr lang="en-US" sz="1800" b="0" i="0" u="none" strike="noStrike" baseline="0" dirty="0">
                <a:solidFill>
                  <a:srgbClr val="000000"/>
                </a:solidFill>
                <a:latin typeface="Arial" panose="020B0604020202020204" pitchFamily="34" charset="0"/>
              </a:rPr>
              <a:t>utcome of those decisions could have such a considerable impact on the organization </a:t>
            </a:r>
          </a:p>
          <a:p>
            <a:endParaRPr lang="en-US" dirty="0"/>
          </a:p>
        </p:txBody>
      </p:sp>
    </p:spTree>
    <p:extLst>
      <p:ext uri="{BB962C8B-B14F-4D97-AF65-F5344CB8AC3E}">
        <p14:creationId xmlns:p14="http://schemas.microsoft.com/office/powerpoint/2010/main" val="812205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9F59-B371-4C50-8C7D-F311A6A6AF91}"/>
              </a:ext>
            </a:extLst>
          </p:cNvPr>
          <p:cNvSpPr>
            <a:spLocks noGrp="1"/>
          </p:cNvSpPr>
          <p:nvPr>
            <p:ph type="title"/>
          </p:nvPr>
        </p:nvSpPr>
        <p:spPr/>
        <p:txBody>
          <a:bodyPr/>
          <a:lstStyle/>
          <a:p>
            <a:r>
              <a:rPr lang="en-US" sz="4400" b="1" i="0" u="none" strike="noStrike" baseline="0" dirty="0">
                <a:solidFill>
                  <a:srgbClr val="000000"/>
                </a:solidFill>
                <a:latin typeface="Arial" panose="020B0604020202020204" pitchFamily="34" charset="0"/>
              </a:rPr>
              <a:t>KM Systems 1 </a:t>
            </a:r>
            <a:br>
              <a:rPr lang="en-US" sz="44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E2842DC1-596B-4D92-98C7-7AE8AC204A79}"/>
              </a:ext>
            </a:extLst>
          </p:cNvPr>
          <p:cNvSpPr>
            <a:spLocks noGrp="1"/>
          </p:cNvSpPr>
          <p:nvPr>
            <p:ph idx="1"/>
          </p:nvPr>
        </p:nvSpPr>
        <p:spPr/>
        <p:txBody>
          <a:bodyPr/>
          <a:lstStyle/>
          <a:p>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Information technology facilitates sharing as well as accelerated growth of knowledge. </a:t>
            </a:r>
          </a:p>
          <a:p>
            <a:r>
              <a:rPr lang="en-US" sz="1800" b="0" i="0" u="none" strike="noStrike" baseline="0" dirty="0">
                <a:solidFill>
                  <a:srgbClr val="000000"/>
                </a:solidFill>
                <a:latin typeface="Arial" panose="020B0604020202020204" pitchFamily="34" charset="0"/>
              </a:rPr>
              <a:t>Information technology allows the movement of information at increasing speeds and efficiencies.</a:t>
            </a:r>
          </a:p>
          <a:p>
            <a:r>
              <a:rPr lang="en-US" sz="1800" b="0" i="1" u="none" strike="noStrike" baseline="0" dirty="0">
                <a:solidFill>
                  <a:srgbClr val="000000"/>
                </a:solidFill>
                <a:latin typeface="Arial" panose="020B0604020202020204" pitchFamily="34" charset="0"/>
              </a:rPr>
              <a:t>“Today, knowledge is accumulating at an ever increasing rate. It is estimated that knowledge is currently doubling every 18 months and, of course, the pace is increasing... Technology facilitates the speed at which knowledge and ideas </a:t>
            </a:r>
            <a:r>
              <a:rPr lang="en-US" sz="1800" b="0" i="1" u="none" strike="noStrike" baseline="0" dirty="0" err="1">
                <a:solidFill>
                  <a:srgbClr val="000000"/>
                </a:solidFill>
                <a:latin typeface="Arial" panose="020B0604020202020204" pitchFamily="34" charset="0"/>
              </a:rPr>
              <a:t>proliferate”</a:t>
            </a:r>
            <a:r>
              <a:rPr lang="en-US" sz="1800" b="0" i="0" u="none" strike="noStrike" baseline="0" dirty="0" err="1">
                <a:solidFill>
                  <a:srgbClr val="000000"/>
                </a:solidFill>
                <a:latin typeface="Arial" panose="020B0604020202020204" pitchFamily="34" charset="0"/>
              </a:rPr>
              <a:t>Bradley</a:t>
            </a:r>
            <a:r>
              <a:rPr lang="en-US" sz="1800" b="0" i="0" u="none" strike="noStrike" baseline="0" dirty="0">
                <a:solidFill>
                  <a:srgbClr val="000000"/>
                </a:solidFill>
                <a:latin typeface="Arial" panose="020B0604020202020204" pitchFamily="34" charset="0"/>
              </a:rPr>
              <a:t> [1996]</a:t>
            </a:r>
          </a:p>
          <a:p>
            <a:endParaRPr lang="en-US" dirty="0"/>
          </a:p>
        </p:txBody>
      </p:sp>
    </p:spTree>
    <p:extLst>
      <p:ext uri="{BB962C8B-B14F-4D97-AF65-F5344CB8AC3E}">
        <p14:creationId xmlns:p14="http://schemas.microsoft.com/office/powerpoint/2010/main" val="342295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3A3D-981C-2976-657F-A44D21B43EFD}"/>
              </a:ext>
            </a:extLst>
          </p:cNvPr>
          <p:cNvSpPr>
            <a:spLocks noGrp="1"/>
          </p:cNvSpPr>
          <p:nvPr>
            <p:ph type="title"/>
          </p:nvPr>
        </p:nvSpPr>
        <p:spPr/>
        <p:txBody>
          <a:bodyPr/>
          <a:lstStyle/>
          <a:p>
            <a:r>
              <a:rPr lang="en-US" dirty="0"/>
              <a:t>Knowledge Management Systems</a:t>
            </a:r>
          </a:p>
        </p:txBody>
      </p:sp>
      <p:sp>
        <p:nvSpPr>
          <p:cNvPr id="3" name="Content Placeholder 2">
            <a:extLst>
              <a:ext uri="{FF2B5EF4-FFF2-40B4-BE49-F238E27FC236}">
                <a16:creationId xmlns:a16="http://schemas.microsoft.com/office/drawing/2014/main" id="{717F2E2C-2437-7A79-7D6E-63A4ADD90EAF}"/>
              </a:ext>
            </a:extLst>
          </p:cNvPr>
          <p:cNvSpPr>
            <a:spLocks noGrp="1"/>
          </p:cNvSpPr>
          <p:nvPr>
            <p:ph idx="1"/>
          </p:nvPr>
        </p:nvSpPr>
        <p:spPr/>
        <p:txBody>
          <a:bodyPr/>
          <a:lstStyle/>
          <a:p>
            <a:pPr marL="0" indent="0">
              <a:buNone/>
            </a:pPr>
            <a:r>
              <a:rPr lang="en-US" dirty="0"/>
              <a:t>Introduction</a:t>
            </a:r>
          </a:p>
          <a:p>
            <a:pPr marL="0" indent="0">
              <a:buNone/>
            </a:pPr>
            <a:r>
              <a:rPr lang="en-US" b="0" i="0" dirty="0">
                <a:solidFill>
                  <a:srgbClr val="374151"/>
                </a:solidFill>
                <a:effectLst/>
                <a:latin typeface="Söhne"/>
              </a:rPr>
              <a:t>Knowledge is an asset for organizations, and managing it is a critical success factor for businesses. Knowledge Management Systems (KMS) are designed to help organizations create, store, share, and use knowledge effectively. </a:t>
            </a:r>
            <a:endParaRPr lang="en-US" dirty="0"/>
          </a:p>
        </p:txBody>
      </p:sp>
    </p:spTree>
    <p:extLst>
      <p:ext uri="{BB962C8B-B14F-4D97-AF65-F5344CB8AC3E}">
        <p14:creationId xmlns:p14="http://schemas.microsoft.com/office/powerpoint/2010/main" val="1662888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0847-68FA-349B-EC99-F987F56B9E43}"/>
              </a:ext>
            </a:extLst>
          </p:cNvPr>
          <p:cNvSpPr>
            <a:spLocks noGrp="1"/>
          </p:cNvSpPr>
          <p:nvPr>
            <p:ph type="title"/>
          </p:nvPr>
        </p:nvSpPr>
        <p:spPr/>
        <p:txBody>
          <a:bodyPr/>
          <a:lstStyle/>
          <a:p>
            <a:r>
              <a:rPr lang="en-US" dirty="0"/>
              <a:t>What is a Knowledge Management System</a:t>
            </a:r>
          </a:p>
        </p:txBody>
      </p:sp>
      <p:sp>
        <p:nvSpPr>
          <p:cNvPr id="3" name="Content Placeholder 2">
            <a:extLst>
              <a:ext uri="{FF2B5EF4-FFF2-40B4-BE49-F238E27FC236}">
                <a16:creationId xmlns:a16="http://schemas.microsoft.com/office/drawing/2014/main" id="{A074080A-12B1-D264-E2CA-6AFE3241057F}"/>
              </a:ext>
            </a:extLst>
          </p:cNvPr>
          <p:cNvSpPr>
            <a:spLocks noGrp="1"/>
          </p:cNvSpPr>
          <p:nvPr>
            <p:ph idx="1"/>
          </p:nvPr>
        </p:nvSpPr>
        <p:spPr/>
        <p:txBody>
          <a:bodyPr/>
          <a:lstStyle/>
          <a:p>
            <a:pPr marL="0" indent="0">
              <a:buNone/>
            </a:pPr>
            <a:r>
              <a:rPr lang="en-US" b="0" i="0" dirty="0">
                <a:solidFill>
                  <a:srgbClr val="374151"/>
                </a:solidFill>
                <a:effectLst/>
                <a:latin typeface="Söhne"/>
              </a:rPr>
              <a:t>A Knowledge Management System is a software-based system that is designed to help organizations create, store, share, and use knowledge effectively. It is a system that facilitates the management of information and knowledge within an organization to enable better decision-making, problem-solving, and innovation.</a:t>
            </a:r>
            <a:endParaRPr lang="en-US" dirty="0"/>
          </a:p>
        </p:txBody>
      </p:sp>
    </p:spTree>
    <p:extLst>
      <p:ext uri="{BB962C8B-B14F-4D97-AF65-F5344CB8AC3E}">
        <p14:creationId xmlns:p14="http://schemas.microsoft.com/office/powerpoint/2010/main" val="2030970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E740D-BE87-40FB-9B47-3F2A8609B894}"/>
              </a:ext>
            </a:extLst>
          </p:cNvPr>
          <p:cNvSpPr>
            <a:spLocks noGrp="1"/>
          </p:cNvSpPr>
          <p:nvPr>
            <p:ph type="title"/>
          </p:nvPr>
        </p:nvSpPr>
        <p:spPr/>
        <p:txBody>
          <a:bodyPr/>
          <a:lstStyle/>
          <a:p>
            <a:r>
              <a:rPr lang="en-US" sz="4400" b="1" i="0" u="none" strike="noStrike" baseline="0" dirty="0">
                <a:solidFill>
                  <a:srgbClr val="000000"/>
                </a:solidFill>
                <a:latin typeface="Arial" panose="020B0604020202020204" pitchFamily="34" charset="0"/>
              </a:rPr>
              <a:t>KMS (2)</a:t>
            </a:r>
            <a:br>
              <a:rPr lang="en-US" sz="44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B152C2E3-F876-4254-B81B-B74F1894215A}"/>
              </a:ext>
            </a:extLst>
          </p:cNvPr>
          <p:cNvSpPr>
            <a:spLocks noGrp="1"/>
          </p:cNvSpPr>
          <p:nvPr>
            <p:ph idx="1"/>
          </p:nvPr>
        </p:nvSpPr>
        <p:spPr/>
        <p:txBody>
          <a:bodyPr/>
          <a:lstStyle/>
          <a:p>
            <a:pPr marL="0" indent="0">
              <a:buNone/>
            </a:pP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Knowledge management mechanisms are organizational or structural means used to promote knowledge management. </a:t>
            </a:r>
          </a:p>
          <a:p>
            <a:r>
              <a:rPr lang="en-US" sz="1800" b="0" i="0" u="none" strike="noStrike" baseline="0" dirty="0">
                <a:solidFill>
                  <a:srgbClr val="000000"/>
                </a:solidFill>
                <a:latin typeface="Arial" panose="020B0604020202020204" pitchFamily="34" charset="0"/>
              </a:rPr>
              <a:t>The use of </a:t>
            </a:r>
            <a:r>
              <a:rPr lang="en-US" sz="1800" dirty="0">
                <a:solidFill>
                  <a:srgbClr val="000000"/>
                </a:solidFill>
                <a:latin typeface="Arial" panose="020B0604020202020204" pitchFamily="34" charset="0"/>
              </a:rPr>
              <a:t>cutting</a:t>
            </a:r>
            <a:r>
              <a:rPr lang="en-US" sz="1800" b="0" i="0" u="none" strike="noStrike" baseline="0" dirty="0">
                <a:solidFill>
                  <a:srgbClr val="000000"/>
                </a:solidFill>
                <a:latin typeface="Arial" panose="020B0604020202020204" pitchFamily="34" charset="0"/>
              </a:rPr>
              <a:t>-edge information technologies (e.g., Web-based conferencing) to support KM mechanisms enables dramatic improvement in KM.</a:t>
            </a:r>
          </a:p>
          <a:p>
            <a:r>
              <a:rPr lang="en-US" sz="1800" b="0" i="1" u="none" strike="noStrike" baseline="0" dirty="0">
                <a:solidFill>
                  <a:srgbClr val="000000"/>
                </a:solidFill>
                <a:latin typeface="Arial" panose="020B0604020202020204" pitchFamily="34" charset="0"/>
              </a:rPr>
              <a:t>knowledge management systems</a:t>
            </a:r>
            <a:r>
              <a:rPr lang="en-US" sz="1800" b="0" i="0" u="none" strike="noStrike" baseline="0" dirty="0">
                <a:solidFill>
                  <a:srgbClr val="000000"/>
                </a:solidFill>
                <a:latin typeface="Arial" panose="020B0604020202020204" pitchFamily="34" charset="0"/>
              </a:rPr>
              <a:t>(KMS): the synergy between latest technologies and social/structural mechanisms</a:t>
            </a:r>
          </a:p>
          <a:p>
            <a:endParaRPr lang="en-US" dirty="0"/>
          </a:p>
          <a:p>
            <a:endParaRPr lang="en-US" dirty="0"/>
          </a:p>
        </p:txBody>
      </p:sp>
      <p:pic>
        <p:nvPicPr>
          <p:cNvPr id="5" name="Picture 4">
            <a:extLst>
              <a:ext uri="{FF2B5EF4-FFF2-40B4-BE49-F238E27FC236}">
                <a16:creationId xmlns:a16="http://schemas.microsoft.com/office/drawing/2014/main" id="{AA5AD877-8404-43FA-BCF3-9983C086C806}"/>
              </a:ext>
            </a:extLst>
          </p:cNvPr>
          <p:cNvPicPr>
            <a:picLocks noChangeAspect="1"/>
          </p:cNvPicPr>
          <p:nvPr/>
        </p:nvPicPr>
        <p:blipFill>
          <a:blip r:embed="rId3"/>
          <a:stretch>
            <a:fillRect/>
          </a:stretch>
        </p:blipFill>
        <p:spPr>
          <a:xfrm>
            <a:off x="2113004" y="4436076"/>
            <a:ext cx="8180173" cy="1155094"/>
          </a:xfrm>
          <a:prstGeom prst="rect">
            <a:avLst/>
          </a:prstGeom>
        </p:spPr>
      </p:pic>
    </p:spTree>
    <p:extLst>
      <p:ext uri="{BB962C8B-B14F-4D97-AF65-F5344CB8AC3E}">
        <p14:creationId xmlns:p14="http://schemas.microsoft.com/office/powerpoint/2010/main" val="1846480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9499-8303-4156-850A-A20FE904CF70}"/>
              </a:ext>
            </a:extLst>
          </p:cNvPr>
          <p:cNvSpPr>
            <a:spLocks noGrp="1"/>
          </p:cNvSpPr>
          <p:nvPr>
            <p:ph type="title"/>
          </p:nvPr>
        </p:nvSpPr>
        <p:spPr/>
        <p:txBody>
          <a:bodyPr/>
          <a:lstStyle/>
          <a:p>
            <a:r>
              <a:rPr lang="en-US" sz="4400" b="1" i="0" u="none" strike="noStrike" baseline="0" dirty="0">
                <a:solidFill>
                  <a:srgbClr val="000000"/>
                </a:solidFill>
                <a:latin typeface="Arial" panose="020B0604020202020204" pitchFamily="34" charset="0"/>
              </a:rPr>
              <a:t>Effective Knowledge Management</a:t>
            </a:r>
            <a:br>
              <a:rPr lang="en-US" sz="44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FCFEFCE1-5BE0-4F2A-AB64-E5DE85D8FA64}"/>
              </a:ext>
            </a:extLst>
          </p:cNvPr>
          <p:cNvSpPr>
            <a:spLocks noGrp="1"/>
          </p:cNvSpPr>
          <p:nvPr>
            <p:ph idx="1"/>
          </p:nvPr>
        </p:nvSpPr>
        <p:spPr/>
        <p:txBody>
          <a:bodyPr/>
          <a:lstStyle/>
          <a:p>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80% -Organizational culture and human factors</a:t>
            </a:r>
          </a:p>
          <a:p>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20% -Technology</a:t>
            </a:r>
          </a:p>
          <a:p>
            <a:endParaRPr lang="en-US" dirty="0"/>
          </a:p>
        </p:txBody>
      </p:sp>
    </p:spTree>
    <p:extLst>
      <p:ext uri="{BB962C8B-B14F-4D97-AF65-F5344CB8AC3E}">
        <p14:creationId xmlns:p14="http://schemas.microsoft.com/office/powerpoint/2010/main" val="39469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1BFF-4C35-0049-F34F-2D2F76FB33B7}"/>
              </a:ext>
            </a:extLst>
          </p:cNvPr>
          <p:cNvSpPr>
            <a:spLocks noGrp="1"/>
          </p:cNvSpPr>
          <p:nvPr>
            <p:ph type="title"/>
          </p:nvPr>
        </p:nvSpPr>
        <p:spPr/>
        <p:txBody>
          <a:bodyPr/>
          <a:lstStyle/>
          <a:p>
            <a:r>
              <a:rPr lang="en-US" dirty="0"/>
              <a:t>Basic Elements of a KMS</a:t>
            </a:r>
          </a:p>
        </p:txBody>
      </p:sp>
      <p:sp>
        <p:nvSpPr>
          <p:cNvPr id="3" name="Content Placeholder 2">
            <a:extLst>
              <a:ext uri="{FF2B5EF4-FFF2-40B4-BE49-F238E27FC236}">
                <a16:creationId xmlns:a16="http://schemas.microsoft.com/office/drawing/2014/main" id="{AEDF0739-CCD5-2E44-8FDA-E7FF812C6A57}"/>
              </a:ext>
            </a:extLst>
          </p:cNvPr>
          <p:cNvSpPr>
            <a:spLocks noGrp="1"/>
          </p:cNvSpPr>
          <p:nvPr>
            <p:ph idx="1"/>
          </p:nvPr>
        </p:nvSpPr>
        <p:spPr/>
        <p:txBody>
          <a:bodyPr>
            <a:normAutofit lnSpcReduction="10000"/>
          </a:bodyPr>
          <a:lstStyle/>
          <a:p>
            <a:pPr marL="0" indent="0" algn="l">
              <a:buNone/>
            </a:pPr>
            <a:r>
              <a:rPr lang="en-US" b="0" i="0" dirty="0">
                <a:solidFill>
                  <a:srgbClr val="374151"/>
                </a:solidFill>
                <a:effectLst/>
                <a:latin typeface="Söhne"/>
              </a:rPr>
              <a:t>A KMS is composed of four basic elements:</a:t>
            </a:r>
          </a:p>
          <a:p>
            <a:pPr algn="l">
              <a:buFont typeface="+mj-lt"/>
              <a:buAutoNum type="arabicPeriod"/>
            </a:pPr>
            <a:r>
              <a:rPr lang="en-US" b="0" i="0" dirty="0">
                <a:solidFill>
                  <a:srgbClr val="374151"/>
                </a:solidFill>
                <a:effectLst/>
                <a:latin typeface="Söhne"/>
              </a:rPr>
              <a:t>People: Knowledge management systems rely heavily on the participation of people. Knowledge workers are essential for identifying, creating, sharing, and applying knowledge within the organization.</a:t>
            </a:r>
          </a:p>
          <a:p>
            <a:pPr algn="l">
              <a:buFont typeface="+mj-lt"/>
              <a:buAutoNum type="arabicPeriod"/>
            </a:pPr>
            <a:r>
              <a:rPr lang="en-US" b="0" i="0" dirty="0">
                <a:solidFill>
                  <a:srgbClr val="374151"/>
                </a:solidFill>
                <a:effectLst/>
                <a:latin typeface="Söhne"/>
              </a:rPr>
              <a:t>Processes: The processes that support knowledge management include knowledge  creation, capture, codification, sharing, and utilization. These processes must be well-defined and integrated into the overall business processes of the organization.</a:t>
            </a:r>
          </a:p>
          <a:p>
            <a:pPr marL="0" indent="0">
              <a:buNone/>
            </a:pP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2019035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A787-FD70-F9B2-FA5E-8525A43742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D99938-E56F-2C88-D6AE-BDCFA2C2E695}"/>
              </a:ext>
            </a:extLst>
          </p:cNvPr>
          <p:cNvSpPr>
            <a:spLocks noGrp="1"/>
          </p:cNvSpPr>
          <p:nvPr>
            <p:ph idx="1"/>
          </p:nvPr>
        </p:nvSpPr>
        <p:spPr/>
        <p:txBody>
          <a:bodyPr/>
          <a:lstStyle/>
          <a:p>
            <a:pPr algn="l">
              <a:buFont typeface="+mj-lt"/>
              <a:buAutoNum type="arabicPeriod"/>
            </a:pPr>
            <a:r>
              <a:rPr lang="en-US" b="0" i="0" dirty="0">
                <a:solidFill>
                  <a:srgbClr val="374151"/>
                </a:solidFill>
                <a:effectLst/>
                <a:latin typeface="Söhne"/>
              </a:rPr>
              <a:t>Technology: Technology is an enabler of knowledge management. The technology infrastructure must support the capture, storage, and retrieval of knowledge and provide tools for collaboration and communication.</a:t>
            </a:r>
          </a:p>
          <a:p>
            <a:pPr algn="l">
              <a:buFont typeface="+mj-lt"/>
              <a:buAutoNum type="arabicPeriod"/>
            </a:pPr>
            <a:r>
              <a:rPr lang="en-US" b="0" i="0" dirty="0">
                <a:solidFill>
                  <a:srgbClr val="374151"/>
                </a:solidFill>
                <a:effectLst/>
                <a:latin typeface="Söhne"/>
              </a:rPr>
              <a:t>Culture: The organizational culture must be supportive of knowledge management. The culture should encourage knowledge sharing and collaboration and should recognize the value of knowledge as a strategic asset.</a:t>
            </a:r>
          </a:p>
          <a:p>
            <a:endParaRPr lang="en-US" dirty="0"/>
          </a:p>
        </p:txBody>
      </p:sp>
    </p:spTree>
    <p:extLst>
      <p:ext uri="{BB962C8B-B14F-4D97-AF65-F5344CB8AC3E}">
        <p14:creationId xmlns:p14="http://schemas.microsoft.com/office/powerpoint/2010/main" val="1812776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545F-2FBD-417A-BC06-03BC22834661}"/>
              </a:ext>
            </a:extLst>
          </p:cNvPr>
          <p:cNvSpPr>
            <a:spLocks noGrp="1"/>
          </p:cNvSpPr>
          <p:nvPr>
            <p:ph type="title"/>
          </p:nvPr>
        </p:nvSpPr>
        <p:spPr/>
        <p:txBody>
          <a:bodyPr/>
          <a:lstStyle/>
          <a:p>
            <a:r>
              <a:rPr lang="en-US" sz="4400" b="1" i="0" u="none" strike="noStrike" baseline="0" dirty="0">
                <a:solidFill>
                  <a:srgbClr val="000000"/>
                </a:solidFill>
                <a:latin typeface="Arial" panose="020B0604020202020204" pitchFamily="34" charset="0"/>
              </a:rPr>
              <a:t>KMS (3)</a:t>
            </a:r>
            <a:br>
              <a:rPr lang="en-US" sz="44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F48C8E8E-9909-44C0-9ED3-9D9CC6CD3151}"/>
              </a:ext>
            </a:extLst>
          </p:cNvPr>
          <p:cNvSpPr>
            <a:spLocks noGrp="1"/>
          </p:cNvSpPr>
          <p:nvPr>
            <p:ph idx="1"/>
          </p:nvPr>
        </p:nvSpPr>
        <p:spPr/>
        <p:txBody>
          <a:bodyPr/>
          <a:lstStyle/>
          <a:p>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KMS can be classified based on the implementation technologies used</a:t>
            </a:r>
            <a:r>
              <a:rPr lang="en-US" sz="1800" b="0" i="0" u="none" strike="noStrike" baseline="0" dirty="0">
                <a:solidFill>
                  <a:srgbClr val="000000"/>
                </a:solidFill>
                <a:latin typeface="Arial" panose="020B0604020202020204" pitchFamily="34" charset="0"/>
              </a:rPr>
              <a:t>: </a:t>
            </a:r>
          </a:p>
          <a:p>
            <a:pPr marL="0" indent="0">
              <a:buNone/>
            </a:pPr>
            <a:endParaRPr lang="en-US" sz="1800" b="0" i="0" u="none" strike="noStrike" baseline="0" dirty="0">
              <a:solidFill>
                <a:srgbClr val="000000"/>
              </a:solidFill>
              <a:latin typeface="Arial" panose="020B0604020202020204" pitchFamily="34" charset="0"/>
            </a:endParaRPr>
          </a:p>
          <a:p>
            <a:pPr lvl="1"/>
            <a:r>
              <a:rPr lang="en-US" sz="1800" b="0" i="1" u="none" strike="noStrike" baseline="0" dirty="0">
                <a:solidFill>
                  <a:srgbClr val="000000"/>
                </a:solidFill>
                <a:latin typeface="Arial" panose="020B0604020202020204" pitchFamily="34" charset="0"/>
              </a:rPr>
              <a:t>Knowledge Discovery Systems</a:t>
            </a:r>
            <a:endParaRPr lang="en-US" sz="1800" b="0" i="0" u="none" strike="noStrike" baseline="0" dirty="0">
              <a:solidFill>
                <a:srgbClr val="000000"/>
              </a:solidFill>
              <a:latin typeface="Arial" panose="020B0604020202020204" pitchFamily="34" charset="0"/>
            </a:endParaRPr>
          </a:p>
          <a:p>
            <a:pPr lvl="1"/>
            <a:r>
              <a:rPr lang="en-US" sz="1800" b="0" i="1" u="none" strike="noStrike" baseline="0" dirty="0">
                <a:solidFill>
                  <a:srgbClr val="000000"/>
                </a:solidFill>
                <a:latin typeface="Arial" panose="020B0604020202020204" pitchFamily="34" charset="0"/>
              </a:rPr>
              <a:t>Knowledge Capture Systems</a:t>
            </a:r>
            <a:endParaRPr lang="en-US" sz="1800" b="0" i="0" u="none" strike="noStrike" baseline="0" dirty="0">
              <a:solidFill>
                <a:srgbClr val="000000"/>
              </a:solidFill>
              <a:latin typeface="Arial" panose="020B0604020202020204" pitchFamily="34" charset="0"/>
            </a:endParaRPr>
          </a:p>
          <a:p>
            <a:pPr lvl="1"/>
            <a:r>
              <a:rPr lang="en-US" sz="1800" b="0" i="1" u="none" strike="noStrike" baseline="0" dirty="0">
                <a:solidFill>
                  <a:srgbClr val="000000"/>
                </a:solidFill>
                <a:latin typeface="Arial" panose="020B0604020202020204" pitchFamily="34" charset="0"/>
              </a:rPr>
              <a:t>Knowledge Sharing Systems</a:t>
            </a:r>
            <a:endParaRPr lang="en-US" sz="1800" b="0" i="0" u="none" strike="noStrike" baseline="0" dirty="0">
              <a:solidFill>
                <a:srgbClr val="000000"/>
              </a:solidFill>
              <a:latin typeface="Arial" panose="020B0604020202020204" pitchFamily="34" charset="0"/>
            </a:endParaRPr>
          </a:p>
          <a:p>
            <a:pPr lvl="1"/>
            <a:r>
              <a:rPr lang="en-US" sz="1800" b="0" i="1" u="none" strike="noStrike" baseline="0" dirty="0">
                <a:solidFill>
                  <a:srgbClr val="000000"/>
                </a:solidFill>
                <a:latin typeface="Arial" panose="020B0604020202020204" pitchFamily="34" charset="0"/>
              </a:rPr>
              <a:t>Knowledge Application Systems</a:t>
            </a:r>
            <a:endParaRPr lang="en-US" sz="1800" b="0" i="0" u="none" strike="noStrike" baseline="0" dirty="0">
              <a:solidFill>
                <a:srgbClr val="000000"/>
              </a:solidFill>
              <a:latin typeface="Arial" panose="020B0604020202020204" pitchFamily="34" charset="0"/>
            </a:endParaRPr>
          </a:p>
          <a:p>
            <a:endParaRPr lang="en-US" dirty="0"/>
          </a:p>
        </p:txBody>
      </p:sp>
    </p:spTree>
    <p:extLst>
      <p:ext uri="{BB962C8B-B14F-4D97-AF65-F5344CB8AC3E}">
        <p14:creationId xmlns:p14="http://schemas.microsoft.com/office/powerpoint/2010/main" val="2004933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8EF1-D816-E11C-0535-0D06DDE42DF7}"/>
              </a:ext>
            </a:extLst>
          </p:cNvPr>
          <p:cNvSpPr>
            <a:spLocks noGrp="1"/>
          </p:cNvSpPr>
          <p:nvPr>
            <p:ph type="title"/>
          </p:nvPr>
        </p:nvSpPr>
        <p:spPr/>
        <p:txBody>
          <a:bodyPr/>
          <a:lstStyle/>
          <a:p>
            <a:r>
              <a:rPr lang="en-US" dirty="0"/>
              <a:t>Knowledge Discovery Systems</a:t>
            </a:r>
          </a:p>
        </p:txBody>
      </p:sp>
      <p:sp>
        <p:nvSpPr>
          <p:cNvPr id="3" name="Content Placeholder 2">
            <a:extLst>
              <a:ext uri="{FF2B5EF4-FFF2-40B4-BE49-F238E27FC236}">
                <a16:creationId xmlns:a16="http://schemas.microsoft.com/office/drawing/2014/main" id="{1894B658-A52E-3D12-2B80-D6B7182D32D1}"/>
              </a:ext>
            </a:extLst>
          </p:cNvPr>
          <p:cNvSpPr>
            <a:spLocks noGrp="1"/>
          </p:cNvSpPr>
          <p:nvPr>
            <p:ph idx="1"/>
          </p:nvPr>
        </p:nvSpPr>
        <p:spPr/>
        <p:txBody>
          <a:bodyPr/>
          <a:lstStyle/>
          <a:p>
            <a:r>
              <a:rPr lang="en-US" b="0" i="0" dirty="0">
                <a:solidFill>
                  <a:srgbClr val="374151"/>
                </a:solidFill>
                <a:effectLst/>
                <a:latin typeface="Söhne"/>
              </a:rPr>
              <a:t>Knowledge Discovery Systems are designed to help organizations discover new knowledge. These systems use data mining and machine learning techniques to analyze data and identify patterns and trends. Knowledge Discovery Systems can help organizations identify new opportunities, improve processes, and make better decisions. Examples of Knowledge Discovery Systems include data mining tools, machine learning algorithms, and predictive analytics software.</a:t>
            </a:r>
            <a:endParaRPr lang="en-US" dirty="0"/>
          </a:p>
        </p:txBody>
      </p:sp>
    </p:spTree>
    <p:extLst>
      <p:ext uri="{BB962C8B-B14F-4D97-AF65-F5344CB8AC3E}">
        <p14:creationId xmlns:p14="http://schemas.microsoft.com/office/powerpoint/2010/main" val="266486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D94E-FE65-47DA-BF1E-39D89C4718E9}"/>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325416CC-4208-4D86-BC1D-7E7ABD47DBB0}"/>
              </a:ext>
            </a:extLst>
          </p:cNvPr>
          <p:cNvSpPr>
            <a:spLocks noGrp="1"/>
          </p:cNvSpPr>
          <p:nvPr>
            <p:ph idx="1"/>
          </p:nvPr>
        </p:nvSpPr>
        <p:spPr/>
        <p:txBody>
          <a:bodyPr/>
          <a:lstStyle/>
          <a:p>
            <a:endParaRPr lang="en-US" sz="1800" b="0" i="0" u="none" strike="noStrike" baseline="0" dirty="0">
              <a:solidFill>
                <a:srgbClr val="000000"/>
              </a:solidFill>
              <a:latin typeface="Arial" panose="020B0604020202020204" pitchFamily="34" charset="0"/>
            </a:endParaRPr>
          </a:p>
          <a:p>
            <a:pPr marR="0" algn="l"/>
            <a:r>
              <a:rPr lang="en-US" sz="1800" b="1" i="0" u="none" strike="noStrike" baseline="0" dirty="0">
                <a:solidFill>
                  <a:srgbClr val="000000"/>
                </a:solidFill>
                <a:latin typeface="Arial" panose="020B0604020202020204" pitchFamily="34" charset="0"/>
              </a:rPr>
              <a:t>Why the current interest in KM?</a:t>
            </a:r>
            <a:endParaRPr lang="en-US" sz="1800" b="0" i="0" u="none" strike="noStrike" baseline="0" dirty="0">
              <a:solidFill>
                <a:srgbClr val="000000"/>
              </a:solidFill>
              <a:latin typeface="Arial" panose="020B0604020202020204" pitchFamily="34" charset="0"/>
            </a:endParaRPr>
          </a:p>
          <a:p>
            <a:pPr marL="0" indent="0">
              <a:buNone/>
            </a:pPr>
            <a:r>
              <a:rPr lang="en-US" sz="1800" b="0" i="0" u="none" strike="noStrike" baseline="0" dirty="0">
                <a:solidFill>
                  <a:srgbClr val="000000"/>
                </a:solidFill>
                <a:latin typeface="Arial" panose="020B0604020202020204" pitchFamily="34" charset="0"/>
              </a:rPr>
              <a:t>“</a:t>
            </a:r>
            <a:r>
              <a:rPr lang="en-US" sz="1800" b="0" i="1" u="none" strike="noStrike" baseline="0" dirty="0">
                <a:solidFill>
                  <a:srgbClr val="000000"/>
                </a:solidFill>
                <a:latin typeface="Arial" panose="020B0604020202020204" pitchFamily="34" charset="0"/>
              </a:rPr>
              <a:t>knowledge is at the heart of much of today’s global economy, and managing knowledge has become    vital to companies’ success”</a:t>
            </a:r>
            <a:endParaRPr lang="en-US" sz="1800" b="0" i="0" u="none" strike="noStrike" baseline="0" dirty="0">
              <a:solidFill>
                <a:srgbClr val="000000"/>
              </a:solidFill>
              <a:latin typeface="Arial" panose="020B0604020202020204" pitchFamily="34" charset="0"/>
            </a:endParaRPr>
          </a:p>
          <a:p>
            <a:pPr marL="0" marR="36350" indent="0" algn="l">
              <a:buNone/>
            </a:pPr>
            <a:r>
              <a:rPr lang="en-US" sz="1800" dirty="0">
                <a:solidFill>
                  <a:srgbClr val="000000"/>
                </a:solidFill>
                <a:latin typeface="Arial" panose="020B0604020202020204" pitchFamily="34" charset="0"/>
              </a:rPr>
              <a:t>(</a:t>
            </a:r>
            <a:r>
              <a:rPr lang="en-US" sz="1800" b="0" i="0" u="none" strike="noStrike" baseline="0" dirty="0">
                <a:solidFill>
                  <a:srgbClr val="000000"/>
                </a:solidFill>
                <a:latin typeface="Arial" panose="020B0604020202020204" pitchFamily="34" charset="0"/>
              </a:rPr>
              <a:t>Kluge, et al (2001)</a:t>
            </a:r>
          </a:p>
          <a:p>
            <a:r>
              <a:rPr lang="en-US" sz="1800" b="0" i="0" u="none" strike="noStrike" baseline="0" dirty="0">
                <a:solidFill>
                  <a:srgbClr val="000000"/>
                </a:solidFill>
                <a:latin typeface="Arial" panose="020B0604020202020204" pitchFamily="34" charset="0"/>
              </a:rPr>
              <a:t>“</a:t>
            </a:r>
            <a:r>
              <a:rPr lang="en-US" sz="1800" b="0" i="1" u="none" strike="noStrike" baseline="0" dirty="0">
                <a:solidFill>
                  <a:srgbClr val="000000"/>
                </a:solidFill>
                <a:latin typeface="Arial" panose="020B0604020202020204" pitchFamily="34" charset="0"/>
              </a:rPr>
              <a:t>this transformation from a world largely dominated by physical resources, to a world dominated by knowledge, implies a shift in the locus of economic power as profound as that which occurred at the time of the industrial revolution</a:t>
            </a:r>
            <a:r>
              <a:rPr lang="en-US" sz="1800" b="0" i="0" u="none" strike="noStrike" baseline="0" dirty="0">
                <a:solidFill>
                  <a:srgbClr val="000000"/>
                </a:solidFill>
                <a:latin typeface="Arial" panose="020B0604020202020204" pitchFamily="34" charset="0"/>
              </a:rPr>
              <a:t>”</a:t>
            </a:r>
          </a:p>
          <a:p>
            <a:endParaRPr lang="en-US" sz="1800" b="0" i="0" u="none" strike="noStrike" baseline="0" dirty="0">
              <a:solidFill>
                <a:srgbClr val="000000"/>
              </a:solidFill>
              <a:latin typeface="Arial" panose="020B0604020202020204" pitchFamily="34" charset="0"/>
            </a:endParaRPr>
          </a:p>
          <a:p>
            <a:pPr marR="38300" algn="l"/>
            <a:r>
              <a:rPr lang="en-US" sz="1800" b="0" i="0" u="none" strike="noStrike" baseline="0" dirty="0">
                <a:solidFill>
                  <a:srgbClr val="000000"/>
                </a:solidFill>
                <a:latin typeface="Arial" panose="020B0604020202020204" pitchFamily="34" charset="0"/>
              </a:rPr>
              <a:t>Burton-Jones (1999</a:t>
            </a:r>
            <a:endParaRPr lang="en-US" dirty="0"/>
          </a:p>
        </p:txBody>
      </p:sp>
    </p:spTree>
    <p:extLst>
      <p:ext uri="{BB962C8B-B14F-4D97-AF65-F5344CB8AC3E}">
        <p14:creationId xmlns:p14="http://schemas.microsoft.com/office/powerpoint/2010/main" val="154712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5AA3-0D52-BA86-41F0-9BBC848094B1}"/>
              </a:ext>
            </a:extLst>
          </p:cNvPr>
          <p:cNvSpPr>
            <a:spLocks noGrp="1"/>
          </p:cNvSpPr>
          <p:nvPr>
            <p:ph type="title"/>
          </p:nvPr>
        </p:nvSpPr>
        <p:spPr/>
        <p:txBody>
          <a:bodyPr/>
          <a:lstStyle/>
          <a:p>
            <a:r>
              <a:rPr lang="en-US" dirty="0"/>
              <a:t>Knowledge Capture Systems </a:t>
            </a:r>
          </a:p>
        </p:txBody>
      </p:sp>
      <p:sp>
        <p:nvSpPr>
          <p:cNvPr id="3" name="Content Placeholder 2">
            <a:extLst>
              <a:ext uri="{FF2B5EF4-FFF2-40B4-BE49-F238E27FC236}">
                <a16:creationId xmlns:a16="http://schemas.microsoft.com/office/drawing/2014/main" id="{9DA0E946-8ECA-6802-7098-A29AE7A38F6B}"/>
              </a:ext>
            </a:extLst>
          </p:cNvPr>
          <p:cNvSpPr>
            <a:spLocks noGrp="1"/>
          </p:cNvSpPr>
          <p:nvPr>
            <p:ph idx="1"/>
          </p:nvPr>
        </p:nvSpPr>
        <p:spPr/>
        <p:txBody>
          <a:bodyPr/>
          <a:lstStyle/>
          <a:p>
            <a:r>
              <a:rPr lang="en-US" b="0" i="0" dirty="0">
                <a:solidFill>
                  <a:srgbClr val="374151"/>
                </a:solidFill>
                <a:effectLst/>
                <a:latin typeface="Söhne"/>
              </a:rPr>
              <a:t>Knowledge Capture Systems are designed to help organizations capture knowledge from employees and store it in a knowledge repository. These systems can include forms, templates, and knowledge databases. Knowledge Capture Systems can help organizations preserve knowledge, improve efficiency, and reduce the risk of knowledge loss due to turnover. Examples of Knowledge Capture Systems include document management systems, content management systems, and electronic knowledge repositories.</a:t>
            </a:r>
            <a:endParaRPr lang="en-US" dirty="0"/>
          </a:p>
        </p:txBody>
      </p:sp>
    </p:spTree>
    <p:extLst>
      <p:ext uri="{BB962C8B-B14F-4D97-AF65-F5344CB8AC3E}">
        <p14:creationId xmlns:p14="http://schemas.microsoft.com/office/powerpoint/2010/main" val="3465599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23AC-E6C5-317A-18BD-8D1E73E89734}"/>
              </a:ext>
            </a:extLst>
          </p:cNvPr>
          <p:cNvSpPr>
            <a:spLocks noGrp="1"/>
          </p:cNvSpPr>
          <p:nvPr>
            <p:ph type="title"/>
          </p:nvPr>
        </p:nvSpPr>
        <p:spPr/>
        <p:txBody>
          <a:bodyPr/>
          <a:lstStyle/>
          <a:p>
            <a:r>
              <a:rPr lang="en-US" b="0" i="0" dirty="0">
                <a:solidFill>
                  <a:srgbClr val="374151"/>
                </a:solidFill>
                <a:effectLst/>
                <a:latin typeface="Söhne"/>
              </a:rPr>
              <a:t>Knowledge Sharing Systems</a:t>
            </a:r>
            <a:endParaRPr lang="en-US" dirty="0"/>
          </a:p>
        </p:txBody>
      </p:sp>
      <p:sp>
        <p:nvSpPr>
          <p:cNvPr id="3" name="Content Placeholder 2">
            <a:extLst>
              <a:ext uri="{FF2B5EF4-FFF2-40B4-BE49-F238E27FC236}">
                <a16:creationId xmlns:a16="http://schemas.microsoft.com/office/drawing/2014/main" id="{BC3BC59C-0C79-AF76-1D00-A098EABB0D7A}"/>
              </a:ext>
            </a:extLst>
          </p:cNvPr>
          <p:cNvSpPr>
            <a:spLocks noGrp="1"/>
          </p:cNvSpPr>
          <p:nvPr>
            <p:ph idx="1"/>
          </p:nvPr>
        </p:nvSpPr>
        <p:spPr/>
        <p:txBody>
          <a:bodyPr/>
          <a:lstStyle/>
          <a:p>
            <a:r>
              <a:rPr lang="en-US" b="0" i="0" dirty="0">
                <a:solidFill>
                  <a:srgbClr val="374151"/>
                </a:solidFill>
                <a:effectLst/>
                <a:latin typeface="Söhne"/>
              </a:rPr>
              <a:t>Knowledge Sharing Systems are designed to help organizations share knowledge among employees. These systems facilitate collaboration and communication among employees and can help create a culture of knowledge sharing. Examples of Knowledge Sharing Systems include wikis, blogs, discussion forums, and social media platforms. Knowledge Sharing Systems can help organizations reduce duplication of effort, improve problem-solving, and enhance innovation.</a:t>
            </a:r>
            <a:endParaRPr lang="en-US" dirty="0"/>
          </a:p>
        </p:txBody>
      </p:sp>
    </p:spTree>
    <p:extLst>
      <p:ext uri="{BB962C8B-B14F-4D97-AF65-F5344CB8AC3E}">
        <p14:creationId xmlns:p14="http://schemas.microsoft.com/office/powerpoint/2010/main" val="3674158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132D-1F6B-6DFD-3018-08012DC214EB}"/>
              </a:ext>
            </a:extLst>
          </p:cNvPr>
          <p:cNvSpPr>
            <a:spLocks noGrp="1"/>
          </p:cNvSpPr>
          <p:nvPr>
            <p:ph type="title"/>
          </p:nvPr>
        </p:nvSpPr>
        <p:spPr/>
        <p:txBody>
          <a:bodyPr/>
          <a:lstStyle/>
          <a:p>
            <a:r>
              <a:rPr lang="en-US" b="0" i="0" dirty="0">
                <a:solidFill>
                  <a:srgbClr val="374151"/>
                </a:solidFill>
                <a:effectLst/>
                <a:latin typeface="Söhne"/>
              </a:rPr>
              <a:t>Knowledge Application Systems</a:t>
            </a:r>
            <a:endParaRPr lang="en-US" dirty="0"/>
          </a:p>
        </p:txBody>
      </p:sp>
      <p:sp>
        <p:nvSpPr>
          <p:cNvPr id="3" name="Content Placeholder 2">
            <a:extLst>
              <a:ext uri="{FF2B5EF4-FFF2-40B4-BE49-F238E27FC236}">
                <a16:creationId xmlns:a16="http://schemas.microsoft.com/office/drawing/2014/main" id="{92057394-68E7-99EF-2F74-715E79D7252E}"/>
              </a:ext>
            </a:extLst>
          </p:cNvPr>
          <p:cNvSpPr>
            <a:spLocks noGrp="1"/>
          </p:cNvSpPr>
          <p:nvPr>
            <p:ph idx="1"/>
          </p:nvPr>
        </p:nvSpPr>
        <p:spPr/>
        <p:txBody>
          <a:bodyPr/>
          <a:lstStyle/>
          <a:p>
            <a:pPr marL="0" indent="0" algn="l">
              <a:buNone/>
            </a:pPr>
            <a:endParaRPr lang="en-US" b="0" i="0" dirty="0">
              <a:solidFill>
                <a:srgbClr val="374151"/>
              </a:solidFill>
              <a:effectLst/>
              <a:latin typeface="Söhne"/>
            </a:endParaRPr>
          </a:p>
          <a:p>
            <a:pPr algn="l"/>
            <a:r>
              <a:rPr lang="en-US" b="0" i="0" dirty="0">
                <a:solidFill>
                  <a:srgbClr val="374151"/>
                </a:solidFill>
                <a:effectLst/>
                <a:latin typeface="Söhne"/>
              </a:rPr>
              <a:t>Knowledge Application Systems are designed to help organizations apply knowledge to specific tasks and processes. These systems can include expert systems, decision support systems, and workflow automation tools. Knowledge Application Systems can help organizations improve efficiency, reduce errors, and increase consistency. Examples of Knowledge Application Systems include expert systems, case-based reasoning systems, and intelligent agents.</a:t>
            </a:r>
          </a:p>
          <a:p>
            <a:endParaRPr lang="en-US" dirty="0"/>
          </a:p>
        </p:txBody>
      </p:sp>
    </p:spTree>
    <p:extLst>
      <p:ext uri="{BB962C8B-B14F-4D97-AF65-F5344CB8AC3E}">
        <p14:creationId xmlns:p14="http://schemas.microsoft.com/office/powerpoint/2010/main" val="583284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575A-7073-4550-9D61-5A237B46D732}"/>
              </a:ext>
            </a:extLst>
          </p:cNvPr>
          <p:cNvSpPr>
            <a:spLocks noGrp="1"/>
          </p:cNvSpPr>
          <p:nvPr>
            <p:ph type="title"/>
          </p:nvPr>
        </p:nvSpPr>
        <p:spPr/>
        <p:txBody>
          <a:bodyPr/>
          <a:lstStyle/>
          <a:p>
            <a:r>
              <a:rPr lang="en-US" dirty="0"/>
              <a:t>Types of Knowledge Management Systems</a:t>
            </a:r>
          </a:p>
        </p:txBody>
      </p:sp>
      <p:sp>
        <p:nvSpPr>
          <p:cNvPr id="3" name="Content Placeholder 2">
            <a:extLst>
              <a:ext uri="{FF2B5EF4-FFF2-40B4-BE49-F238E27FC236}">
                <a16:creationId xmlns:a16="http://schemas.microsoft.com/office/drawing/2014/main" id="{5793F393-B253-54D9-D5EB-0F717F3FF31E}"/>
              </a:ext>
            </a:extLst>
          </p:cNvPr>
          <p:cNvSpPr>
            <a:spLocks noGrp="1"/>
          </p:cNvSpPr>
          <p:nvPr>
            <p:ph idx="1"/>
          </p:nvPr>
        </p:nvSpPr>
        <p:spPr/>
        <p:txBody>
          <a:bodyPr/>
          <a:lstStyle/>
          <a:p>
            <a:pPr algn="l">
              <a:buFont typeface="+mj-lt"/>
              <a:buAutoNum type="arabicPeriod"/>
            </a:pPr>
            <a:r>
              <a:rPr lang="en-US" b="0" i="0" dirty="0">
                <a:solidFill>
                  <a:srgbClr val="374151"/>
                </a:solidFill>
                <a:effectLst/>
                <a:latin typeface="Söhne"/>
              </a:rPr>
              <a:t>Content Management Systems (CMS): CMS are designed to manage content such as documents, images, and videos. They allow organizations to store, retrieve, and share content easily.</a:t>
            </a:r>
          </a:p>
          <a:p>
            <a:pPr marL="0" indent="0" algn="l">
              <a:buNone/>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Collaboration Tools: Collaboration tools such as wikis, blogs, and forums facilitate communication and collaboration among employees. They provide a platform for sharing ideas and knowledge and can help create a culture of collaboration.</a:t>
            </a:r>
          </a:p>
          <a:p>
            <a:endParaRPr lang="en-US" dirty="0"/>
          </a:p>
        </p:txBody>
      </p:sp>
    </p:spTree>
    <p:extLst>
      <p:ext uri="{BB962C8B-B14F-4D97-AF65-F5344CB8AC3E}">
        <p14:creationId xmlns:p14="http://schemas.microsoft.com/office/powerpoint/2010/main" val="434053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6F16-A1E7-8B13-7529-ECF6BED174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043587-02BE-B421-CCBC-EFCE152289B2}"/>
              </a:ext>
            </a:extLst>
          </p:cNvPr>
          <p:cNvSpPr>
            <a:spLocks noGrp="1"/>
          </p:cNvSpPr>
          <p:nvPr>
            <p:ph idx="1"/>
          </p:nvPr>
        </p:nvSpPr>
        <p:spPr/>
        <p:txBody>
          <a:bodyPr/>
          <a:lstStyle/>
          <a:p>
            <a:pPr marL="0" indent="0" algn="l">
              <a:buNone/>
            </a:pPr>
            <a:r>
              <a:rPr lang="en-US" b="0" i="0" dirty="0">
                <a:solidFill>
                  <a:srgbClr val="374151"/>
                </a:solidFill>
                <a:effectLst/>
                <a:latin typeface="Söhne"/>
              </a:rPr>
              <a:t>3.Expert Systems: Expert systems are designed to capture the knowledge of experts within an organization and make it available to others. They use artificial intelligence to provide answers to specific questions and can be used to support decision-making.</a:t>
            </a:r>
          </a:p>
          <a:p>
            <a:pPr marL="0" indent="0" algn="l">
              <a:buNone/>
            </a:pPr>
            <a:r>
              <a:rPr lang="en-US" b="0" i="0" dirty="0">
                <a:solidFill>
                  <a:srgbClr val="374151"/>
                </a:solidFill>
                <a:effectLst/>
                <a:latin typeface="Söhne"/>
              </a:rPr>
              <a:t>4.Learning Management Systems (LMS): LMS are designed to manage training and development within an organization. They provide a platform for delivering online courses, tracking progress, and assessing learning outcomes.</a:t>
            </a:r>
          </a:p>
          <a:p>
            <a:endParaRPr lang="en-US" dirty="0"/>
          </a:p>
        </p:txBody>
      </p:sp>
    </p:spTree>
    <p:extLst>
      <p:ext uri="{BB962C8B-B14F-4D97-AF65-F5344CB8AC3E}">
        <p14:creationId xmlns:p14="http://schemas.microsoft.com/office/powerpoint/2010/main" val="2460244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A643-53A2-4FFC-9AE2-A78B88D882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309780-31CC-45E9-9AD3-237F30EC499A}"/>
              </a:ext>
            </a:extLst>
          </p:cNvPr>
          <p:cNvSpPr>
            <a:spLocks noGrp="1"/>
          </p:cNvSpPr>
          <p:nvPr>
            <p:ph idx="1"/>
          </p:nvPr>
        </p:nvSpPr>
        <p:spPr/>
        <p:txBody>
          <a:bodyPr/>
          <a:lstStyle/>
          <a:p>
            <a:endParaRPr lang="en-US" sz="1800" b="0" i="0" u="none" strike="noStrike" baseline="0" dirty="0">
              <a:solidFill>
                <a:srgbClr val="000000"/>
              </a:solidFill>
              <a:latin typeface="Arial" panose="020B0604020202020204" pitchFamily="34" charset="0"/>
            </a:endParaRPr>
          </a:p>
          <a:p>
            <a:pPr marR="0" algn="l"/>
            <a:r>
              <a:rPr lang="en-US" sz="1800" b="1" i="0" u="none" strike="noStrike" baseline="0" dirty="0">
                <a:solidFill>
                  <a:srgbClr val="000000"/>
                </a:solidFill>
                <a:latin typeface="Arial" panose="020B0604020202020204" pitchFamily="34" charset="0"/>
              </a:rPr>
              <a:t>Issues in Knowledge Management </a:t>
            </a:r>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r>
              <a:rPr lang="en-US" sz="1800" b="0" i="1" u="none" strike="noStrike" baseline="0" dirty="0">
                <a:solidFill>
                  <a:srgbClr val="000000"/>
                </a:solidFill>
                <a:latin typeface="Arial" panose="020B0604020202020204" pitchFamily="34" charset="0"/>
              </a:rPr>
              <a:t>“Effective KMS is not about making a choice between “software vs. wetware, classroom vs. hands-on, formal vs. informal, technical vs. social…uses all the options available to motivate employees to put knowledge to work …[and] depends on recognizing that all of these options basically need each other</a:t>
            </a:r>
            <a:r>
              <a:rPr lang="en-US" sz="1800" b="0" i="0" u="none" strike="noStrike" baseline="0" dirty="0">
                <a:solidFill>
                  <a:srgbClr val="000000"/>
                </a:solidFill>
                <a:latin typeface="Arial" panose="020B0604020202020204" pitchFamily="34" charset="0"/>
              </a:rPr>
              <a:t>”[Stewart, 2002]. </a:t>
            </a:r>
          </a:p>
          <a:p>
            <a:r>
              <a:rPr lang="en-US" sz="1800" b="0" i="0" u="none" strike="noStrike" baseline="0" dirty="0">
                <a:solidFill>
                  <a:srgbClr val="000000"/>
                </a:solidFill>
                <a:latin typeface="Arial" panose="020B0604020202020204" pitchFamily="34" charset="0"/>
              </a:rPr>
              <a:t>One of the primary differences between traditional information systems and KM systems is the active role that users of KM systems play on building the content of such systems </a:t>
            </a:r>
          </a:p>
          <a:p>
            <a:endParaRPr lang="en-US" dirty="0"/>
          </a:p>
        </p:txBody>
      </p:sp>
    </p:spTree>
    <p:extLst>
      <p:ext uri="{BB962C8B-B14F-4D97-AF65-F5344CB8AC3E}">
        <p14:creationId xmlns:p14="http://schemas.microsoft.com/office/powerpoint/2010/main" val="1382987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9A38-1153-FEED-6CAF-4A0C342790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55AA91-0511-BECD-0F5E-A1B4AC40E4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8033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5FC8-B6E3-4451-99B6-07F79C2AE3E9}"/>
              </a:ext>
            </a:extLst>
          </p:cNvPr>
          <p:cNvSpPr>
            <a:spLocks noGrp="1"/>
          </p:cNvSpPr>
          <p:nvPr>
            <p:ph type="title"/>
          </p:nvPr>
        </p:nvSpPr>
        <p:spPr/>
        <p:txBody>
          <a:bodyPr/>
          <a:lstStyle/>
          <a:p>
            <a:r>
              <a:rPr lang="en-US" sz="4400" b="1" i="0" u="none" strike="noStrike" baseline="0" dirty="0">
                <a:solidFill>
                  <a:srgbClr val="000000"/>
                </a:solidFill>
                <a:latin typeface="Arial" panose="020B0604020202020204" pitchFamily="34" charset="0"/>
              </a:rPr>
              <a:t>Challenges </a:t>
            </a:r>
            <a:br>
              <a:rPr lang="en-US" sz="44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1B529E2-74A6-4F1D-9B11-686E4F04722B}"/>
              </a:ext>
            </a:extLst>
          </p:cNvPr>
          <p:cNvSpPr>
            <a:spLocks noGrp="1"/>
          </p:cNvSpPr>
          <p:nvPr>
            <p:ph idx="1"/>
          </p:nvPr>
        </p:nvSpPr>
        <p:spPr/>
        <p:txBody>
          <a:bodyPr/>
          <a:lstStyle/>
          <a:p>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Explaining what KM is and how it can benefit a corporate environment</a:t>
            </a:r>
          </a:p>
          <a:p>
            <a:r>
              <a:rPr lang="en-US" sz="1800" b="0" i="0" u="none" strike="noStrike" baseline="0" dirty="0">
                <a:solidFill>
                  <a:srgbClr val="000000"/>
                </a:solidFill>
                <a:latin typeface="Arial" panose="020B0604020202020204" pitchFamily="34" charset="0"/>
              </a:rPr>
              <a:t>The process of evaluating the firm’s core knowledge, by employee, by department, and by division</a:t>
            </a:r>
          </a:p>
          <a:p>
            <a:r>
              <a:rPr lang="en-US" sz="1800" b="0" i="0" u="none" strike="noStrike" baseline="0" dirty="0">
                <a:solidFill>
                  <a:srgbClr val="000000"/>
                </a:solidFill>
                <a:latin typeface="Arial" panose="020B0604020202020204" pitchFamily="34" charset="0"/>
              </a:rPr>
              <a:t>Learning how knowledge can be captured, processed, and acted on</a:t>
            </a:r>
          </a:p>
          <a:p>
            <a:r>
              <a:rPr lang="en-US" sz="1800" b="0" i="0" u="none" strike="noStrike" baseline="0" dirty="0">
                <a:solidFill>
                  <a:srgbClr val="000000"/>
                </a:solidFill>
                <a:latin typeface="Arial" panose="020B0604020202020204" pitchFamily="34" charset="0"/>
              </a:rPr>
              <a:t>Addressing the still neglected area of collaboration</a:t>
            </a:r>
          </a:p>
          <a:p>
            <a:r>
              <a:rPr lang="en-US" sz="1800" b="0" i="0" u="none" strike="noStrike" baseline="0" dirty="0">
                <a:solidFill>
                  <a:srgbClr val="000000"/>
                </a:solidFill>
                <a:latin typeface="Arial" panose="020B0604020202020204" pitchFamily="34" charset="0"/>
              </a:rPr>
              <a:t>Continue researching KM to improve and expand its current capabilities</a:t>
            </a:r>
          </a:p>
          <a:p>
            <a:r>
              <a:rPr lang="en-US" sz="1800" b="0" i="0" u="none" strike="noStrike" baseline="0" dirty="0">
                <a:solidFill>
                  <a:srgbClr val="000000"/>
                </a:solidFill>
                <a:latin typeface="Arial" panose="020B0604020202020204" pitchFamily="34" charset="0"/>
              </a:rPr>
              <a:t>Dealing with </a:t>
            </a:r>
            <a:r>
              <a:rPr lang="en-US" sz="1800" b="0" i="0" u="none" strike="noStrike" baseline="0" dirty="0" err="1">
                <a:solidFill>
                  <a:srgbClr val="000000"/>
                </a:solidFill>
                <a:latin typeface="Arial" panose="020B0604020202020204" pitchFamily="34" charset="0"/>
              </a:rPr>
              <a:t>with</a:t>
            </a:r>
            <a:r>
              <a:rPr lang="en-US" sz="1800" b="0" i="0" u="none" strike="noStrike" baseline="0" dirty="0">
                <a:solidFill>
                  <a:srgbClr val="000000"/>
                </a:solidFill>
                <a:latin typeface="Arial" panose="020B0604020202020204" pitchFamily="34" charset="0"/>
              </a:rPr>
              <a:t> tacit knowledge</a:t>
            </a:r>
          </a:p>
          <a:p>
            <a:endParaRPr lang="en-US" dirty="0"/>
          </a:p>
        </p:txBody>
      </p:sp>
    </p:spTree>
    <p:extLst>
      <p:ext uri="{BB962C8B-B14F-4D97-AF65-F5344CB8AC3E}">
        <p14:creationId xmlns:p14="http://schemas.microsoft.com/office/powerpoint/2010/main" val="3701211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C25B-CEC1-FECB-0ED7-EE49D4BCA809}"/>
              </a:ext>
            </a:extLst>
          </p:cNvPr>
          <p:cNvSpPr>
            <a:spLocks noGrp="1"/>
          </p:cNvSpPr>
          <p:nvPr>
            <p:ph type="title"/>
          </p:nvPr>
        </p:nvSpPr>
        <p:spPr/>
        <p:txBody>
          <a:bodyPr/>
          <a:lstStyle/>
          <a:p>
            <a:r>
              <a:rPr lang="en-US" dirty="0"/>
              <a:t>Issues of KMS</a:t>
            </a:r>
          </a:p>
        </p:txBody>
      </p:sp>
      <p:sp>
        <p:nvSpPr>
          <p:cNvPr id="3" name="Content Placeholder 2">
            <a:extLst>
              <a:ext uri="{FF2B5EF4-FFF2-40B4-BE49-F238E27FC236}">
                <a16:creationId xmlns:a16="http://schemas.microsoft.com/office/drawing/2014/main" id="{C93F45D6-59E0-6A9B-14DD-996C9A480783}"/>
              </a:ext>
            </a:extLst>
          </p:cNvPr>
          <p:cNvSpPr>
            <a:spLocks noGrp="1"/>
          </p:cNvSpPr>
          <p:nvPr>
            <p:ph idx="1"/>
          </p:nvPr>
        </p:nvSpPr>
        <p:spPr/>
        <p:txBody>
          <a:bodyPr>
            <a:normAutofit/>
          </a:bodyPr>
          <a:lstStyle/>
          <a:p>
            <a:r>
              <a:rPr lang="en-US" sz="2000" dirty="0">
                <a:solidFill>
                  <a:srgbClr val="374151"/>
                </a:solidFill>
                <a:effectLst/>
                <a:latin typeface="Segoe UI" panose="020B0502040204020203" pitchFamily="34" charset="0"/>
                <a:ea typeface="Calibri" panose="020F0502020204030204" pitchFamily="34" charset="0"/>
              </a:rPr>
              <a:t>Resistance to Change: Implementing a KMS requires changes to the way employees work, and some may resist these changes</a:t>
            </a:r>
          </a:p>
          <a:p>
            <a:pPr marL="0" indent="0">
              <a:buNone/>
            </a:pPr>
            <a:endParaRPr lang="en-US" sz="2000" dirty="0">
              <a:solidFill>
                <a:srgbClr val="374151"/>
              </a:solidFill>
              <a:effectLst/>
              <a:latin typeface="Segoe UI" panose="020B0502040204020203" pitchFamily="34" charset="0"/>
              <a:ea typeface="Calibri" panose="020F0502020204030204" pitchFamily="34" charset="0"/>
            </a:endParaRPr>
          </a:p>
          <a:p>
            <a:r>
              <a:rPr lang="en-US" sz="2000" dirty="0">
                <a:solidFill>
                  <a:srgbClr val="374151"/>
                </a:solidFill>
                <a:effectLst/>
                <a:latin typeface="Segoe UI" panose="020B0502040204020203" pitchFamily="34" charset="0"/>
                <a:ea typeface="Times New Roman" panose="02020603050405020304" pitchFamily="18" charset="0"/>
              </a:rPr>
              <a:t>Technology Issues: KMS require a robust technology infrastructure to support the capture, storage, and retrieval of knowledge. Technology failures can disrupt the KMS.</a:t>
            </a:r>
          </a:p>
          <a:p>
            <a:pPr marL="0" indent="0">
              <a:buNone/>
            </a:pPr>
            <a:endParaRPr lang="en-US" sz="2000" dirty="0">
              <a:effectLst/>
              <a:latin typeface="Times New Roman" panose="02020603050405020304" pitchFamily="18" charset="0"/>
              <a:ea typeface="Times New Roman" panose="02020603050405020304" pitchFamily="18" charset="0"/>
            </a:endParaRPr>
          </a:p>
          <a:p>
            <a:pPr>
              <a:spcBef>
                <a:spcPts val="0"/>
              </a:spcBef>
              <a:tabLst>
                <a:tab pos="457200" algn="l"/>
              </a:tabLst>
            </a:pPr>
            <a:r>
              <a:rPr lang="en-US" sz="2000" dirty="0">
                <a:solidFill>
                  <a:srgbClr val="374151"/>
                </a:solidFill>
                <a:effectLst/>
                <a:latin typeface="Segoe UI" panose="020B0502040204020203" pitchFamily="34" charset="0"/>
                <a:ea typeface="Times New Roman" panose="02020603050405020304" pitchFamily="18" charset="0"/>
              </a:rPr>
              <a:t>Culture Issues: Implementing a KMS requires a culture that supports knowledge sharing and collaboration. A culture that is resistant to change can hinder the adoption of a KMS.</a:t>
            </a:r>
          </a:p>
          <a:p>
            <a:pPr marL="0" marR="0" lvl="0" indent="0">
              <a:spcBef>
                <a:spcPts val="0"/>
              </a:spcBef>
              <a:spcAft>
                <a:spcPts val="0"/>
              </a:spcAft>
              <a:buNone/>
              <a:tabLst>
                <a:tab pos="457200" algn="l"/>
              </a:tabLst>
            </a:pPr>
            <a:endParaRPr lang="en-US" sz="2000" dirty="0">
              <a:effectLst/>
              <a:latin typeface="Times New Roman" panose="02020603050405020304" pitchFamily="18" charset="0"/>
              <a:ea typeface="Times New Roman" panose="02020603050405020304" pitchFamily="18" charset="0"/>
            </a:endParaRPr>
          </a:p>
          <a:p>
            <a:r>
              <a:rPr lang="en-US" sz="2000" dirty="0">
                <a:solidFill>
                  <a:srgbClr val="374151"/>
                </a:solidFill>
                <a:effectLst/>
                <a:latin typeface="Segoe UI" panose="020B0502040204020203" pitchFamily="34" charset="0"/>
                <a:ea typeface="Calibri" panose="020F0502020204030204" pitchFamily="34" charset="0"/>
              </a:rPr>
              <a:t>Measurement Issues: Measuring the effectiveness of a KMS can be challenging. There are no clear metrics for measuring the impact of knowledge management</a:t>
            </a:r>
            <a:endParaRPr lang="en-US" sz="2000" dirty="0"/>
          </a:p>
        </p:txBody>
      </p:sp>
    </p:spTree>
    <p:extLst>
      <p:ext uri="{BB962C8B-B14F-4D97-AF65-F5344CB8AC3E}">
        <p14:creationId xmlns:p14="http://schemas.microsoft.com/office/powerpoint/2010/main" val="2982027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14E5-EE23-4D96-A0F2-EF3B6259B453}"/>
              </a:ext>
            </a:extLst>
          </p:cNvPr>
          <p:cNvSpPr>
            <a:spLocks noGrp="1"/>
          </p:cNvSpPr>
          <p:nvPr>
            <p:ph type="title"/>
          </p:nvPr>
        </p:nvSpPr>
        <p:spPr/>
        <p:txBody>
          <a:bodyPr/>
          <a:lstStyle/>
          <a:p>
            <a:r>
              <a:rPr lang="en-US" dirty="0"/>
              <a:t>Summary KMS</a:t>
            </a:r>
          </a:p>
        </p:txBody>
      </p:sp>
      <p:sp>
        <p:nvSpPr>
          <p:cNvPr id="3" name="Content Placeholder 2">
            <a:extLst>
              <a:ext uri="{FF2B5EF4-FFF2-40B4-BE49-F238E27FC236}">
                <a16:creationId xmlns:a16="http://schemas.microsoft.com/office/drawing/2014/main" id="{4BEA4D1F-5F1B-4B41-BF9C-4D4176AE1C8F}"/>
              </a:ext>
            </a:extLst>
          </p:cNvPr>
          <p:cNvSpPr>
            <a:spLocks noGrp="1"/>
          </p:cNvSpPr>
          <p:nvPr>
            <p:ph idx="1"/>
          </p:nvPr>
        </p:nvSpPr>
        <p:spPr/>
        <p:txBody>
          <a:bodyPr>
            <a:normAutofit/>
          </a:bodyPr>
          <a:lstStyle/>
          <a:p>
            <a:pPr algn="l"/>
            <a:r>
              <a:rPr lang="en-US" b="0" i="0" u="none" strike="noStrike" baseline="0" dirty="0">
                <a:latin typeface="CIDFont+F3"/>
              </a:rPr>
              <a:t>KMS should not be seen as a voluminous centralized data base. They can rather be imagined as large network collections of contextualized data and documents linked to directories of people and skills and provide intelligence to analyze these documents, links, employees interests and behavior as well as advanced functions for knowledge sharing and collaboration</a:t>
            </a:r>
            <a:endParaRPr lang="en-US" dirty="0"/>
          </a:p>
        </p:txBody>
      </p:sp>
    </p:spTree>
    <p:extLst>
      <p:ext uri="{BB962C8B-B14F-4D97-AF65-F5344CB8AC3E}">
        <p14:creationId xmlns:p14="http://schemas.microsoft.com/office/powerpoint/2010/main" val="426575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2815-2DDF-4456-BBA4-4635002FDF7C}"/>
              </a:ext>
            </a:extLst>
          </p:cNvPr>
          <p:cNvSpPr>
            <a:spLocks noGrp="1"/>
          </p:cNvSpPr>
          <p:nvPr>
            <p:ph type="title"/>
          </p:nvPr>
        </p:nvSpPr>
        <p:spPr/>
        <p:txBody>
          <a:bodyPr>
            <a:normAutofit fontScale="90000"/>
          </a:bodyPr>
          <a:lstStyle/>
          <a:p>
            <a:r>
              <a:rPr lang="en-US" sz="4400" b="1" i="0" u="none" strike="noStrike" baseline="0" dirty="0">
                <a:solidFill>
                  <a:srgbClr val="000000"/>
                </a:solidFill>
                <a:latin typeface="Arial" panose="020B0604020202020204" pitchFamily="34" charset="0"/>
              </a:rPr>
              <a:t>Key themes in the knowledge society literature </a:t>
            </a:r>
            <a:br>
              <a:rPr lang="en-US" sz="44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4902B824-2EFE-4367-AE7F-5F13E86986AE}"/>
              </a:ext>
            </a:extLst>
          </p:cNvPr>
          <p:cNvSpPr>
            <a:spLocks noGrp="1"/>
          </p:cNvSpPr>
          <p:nvPr>
            <p:ph idx="1"/>
          </p:nvPr>
        </p:nvSpPr>
        <p:spPr/>
        <p:txBody>
          <a:bodyPr/>
          <a:lstStyle/>
          <a:p>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Knowledge is of central importance to advanced economies</a:t>
            </a:r>
          </a:p>
          <a:p>
            <a:r>
              <a:rPr lang="en-US" sz="1800" b="0" i="0" u="none" strike="noStrike" baseline="0" dirty="0">
                <a:solidFill>
                  <a:srgbClr val="000000"/>
                </a:solidFill>
                <a:latin typeface="Arial" panose="020B0604020202020204" pitchFamily="34" charset="0"/>
              </a:rPr>
              <a:t>Knowledge is key to </a:t>
            </a:r>
            <a:r>
              <a:rPr lang="en-US" sz="1800" b="0" i="0" u="none" strike="noStrike" baseline="0" dirty="0" err="1">
                <a:solidFill>
                  <a:srgbClr val="000000"/>
                </a:solidFill>
                <a:latin typeface="Arial" panose="020B0604020202020204" pitchFamily="34" charset="0"/>
              </a:rPr>
              <a:t>organisational</a:t>
            </a:r>
            <a:r>
              <a:rPr lang="en-US" sz="1800" b="0" i="0" u="none" strike="noStrike" baseline="0" dirty="0">
                <a:solidFill>
                  <a:srgbClr val="000000"/>
                </a:solidFill>
                <a:latin typeface="Arial" panose="020B0604020202020204" pitchFamily="34" charset="0"/>
              </a:rPr>
              <a:t> performance</a:t>
            </a:r>
          </a:p>
          <a:p>
            <a:r>
              <a:rPr lang="en-US" sz="1800" b="0" i="0" u="none" strike="noStrike" baseline="0" dirty="0" err="1">
                <a:solidFill>
                  <a:srgbClr val="000000"/>
                </a:solidFill>
                <a:latin typeface="Arial" panose="020B0604020202020204" pitchFamily="34" charset="0"/>
              </a:rPr>
              <a:t>Organisations</a:t>
            </a:r>
            <a:r>
              <a:rPr lang="en-US" sz="1800" b="0" i="0" u="none" strike="noStrike" baseline="0" dirty="0">
                <a:solidFill>
                  <a:srgbClr val="000000"/>
                </a:solidFill>
                <a:latin typeface="Arial" panose="020B0604020202020204" pitchFamily="34" charset="0"/>
              </a:rPr>
              <a:t> and work have become more knowledge intensive</a:t>
            </a:r>
          </a:p>
          <a:p>
            <a:endParaRPr lang="en-US" sz="1800" b="0" i="0" u="none" strike="noStrike" baseline="0" dirty="0">
              <a:solidFill>
                <a:srgbClr val="000000"/>
              </a:solidFill>
              <a:latin typeface="Arial" panose="020B0604020202020204" pitchFamily="34" charset="0"/>
            </a:endParaRPr>
          </a:p>
          <a:p>
            <a:pPr marR="54470" algn="l"/>
            <a:r>
              <a:rPr lang="en-US" sz="1800" b="0" i="1" u="sng" strike="noStrike" baseline="0" dirty="0">
                <a:solidFill>
                  <a:srgbClr val="000000"/>
                </a:solidFill>
                <a:latin typeface="Arial" panose="020B0604020202020204" pitchFamily="34" charset="0"/>
              </a:rPr>
              <a:t>Hislop, D. (2005) KM in </a:t>
            </a:r>
            <a:r>
              <a:rPr lang="en-US" sz="1800" b="0" i="1" u="sng" strike="noStrike" baseline="0" dirty="0" err="1">
                <a:solidFill>
                  <a:srgbClr val="000000"/>
                </a:solidFill>
                <a:latin typeface="Arial" panose="020B0604020202020204" pitchFamily="34" charset="0"/>
              </a:rPr>
              <a:t>organisations</a:t>
            </a:r>
            <a:r>
              <a:rPr lang="en-US" sz="1800" b="0" i="1" u="sng" strike="noStrike" baseline="0" dirty="0">
                <a:solidFill>
                  <a:srgbClr val="000000"/>
                </a:solidFill>
                <a:latin typeface="Arial" panose="020B0604020202020204" pitchFamily="34" charset="0"/>
              </a:rPr>
              <a:t>, OUP</a:t>
            </a:r>
            <a:endParaRPr lang="en-US" dirty="0"/>
          </a:p>
        </p:txBody>
      </p:sp>
    </p:spTree>
    <p:extLst>
      <p:ext uri="{BB962C8B-B14F-4D97-AF65-F5344CB8AC3E}">
        <p14:creationId xmlns:p14="http://schemas.microsoft.com/office/powerpoint/2010/main" val="1518144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5EFA8E-3973-3CEC-2564-7C31486D1AF6}"/>
              </a:ext>
            </a:extLst>
          </p:cNvPr>
          <p:cNvPicPr>
            <a:picLocks noChangeAspect="1"/>
          </p:cNvPicPr>
          <p:nvPr/>
        </p:nvPicPr>
        <p:blipFill>
          <a:blip r:embed="rId2"/>
          <a:stretch>
            <a:fillRect/>
          </a:stretch>
        </p:blipFill>
        <p:spPr>
          <a:xfrm>
            <a:off x="618684" y="777149"/>
            <a:ext cx="10475927" cy="5677818"/>
          </a:xfrm>
          <a:prstGeom prst="rect">
            <a:avLst/>
          </a:prstGeom>
        </p:spPr>
      </p:pic>
    </p:spTree>
    <p:extLst>
      <p:ext uri="{BB962C8B-B14F-4D97-AF65-F5344CB8AC3E}">
        <p14:creationId xmlns:p14="http://schemas.microsoft.com/office/powerpoint/2010/main" val="3363356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with low confidence">
            <a:extLst>
              <a:ext uri="{FF2B5EF4-FFF2-40B4-BE49-F238E27FC236}">
                <a16:creationId xmlns:a16="http://schemas.microsoft.com/office/drawing/2014/main" id="{09958B95-6978-91BF-31A1-77E6AA871225}"/>
              </a:ext>
            </a:extLst>
          </p:cNvPr>
          <p:cNvPicPr>
            <a:picLocks noChangeAspect="1"/>
          </p:cNvPicPr>
          <p:nvPr/>
        </p:nvPicPr>
        <p:blipFill>
          <a:blip r:embed="rId2"/>
          <a:stretch>
            <a:fillRect/>
          </a:stretch>
        </p:blipFill>
        <p:spPr>
          <a:xfrm>
            <a:off x="976184" y="638809"/>
            <a:ext cx="9304638" cy="5070829"/>
          </a:xfrm>
          <a:prstGeom prst="rect">
            <a:avLst/>
          </a:prstGeom>
        </p:spPr>
      </p:pic>
    </p:spTree>
    <p:extLst>
      <p:ext uri="{BB962C8B-B14F-4D97-AF65-F5344CB8AC3E}">
        <p14:creationId xmlns:p14="http://schemas.microsoft.com/office/powerpoint/2010/main" val="3032749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1B64A04-339D-DE47-8E0F-490AF9E597B3}"/>
              </a:ext>
            </a:extLst>
          </p:cNvPr>
          <p:cNvPicPr>
            <a:picLocks noChangeAspect="1"/>
          </p:cNvPicPr>
          <p:nvPr/>
        </p:nvPicPr>
        <p:blipFill>
          <a:blip r:embed="rId2"/>
          <a:stretch>
            <a:fillRect/>
          </a:stretch>
        </p:blipFill>
        <p:spPr>
          <a:xfrm>
            <a:off x="1235675" y="368870"/>
            <a:ext cx="9019509" cy="5525303"/>
          </a:xfrm>
          <a:prstGeom prst="rect">
            <a:avLst/>
          </a:prstGeom>
        </p:spPr>
      </p:pic>
    </p:spTree>
    <p:extLst>
      <p:ext uri="{BB962C8B-B14F-4D97-AF65-F5344CB8AC3E}">
        <p14:creationId xmlns:p14="http://schemas.microsoft.com/office/powerpoint/2010/main" val="75399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 letter&#10;&#10;Description automatically generated">
            <a:extLst>
              <a:ext uri="{FF2B5EF4-FFF2-40B4-BE49-F238E27FC236}">
                <a16:creationId xmlns:a16="http://schemas.microsoft.com/office/drawing/2014/main" id="{D6F21BCE-C56D-46D6-755A-FCFB275865B0}"/>
              </a:ext>
            </a:extLst>
          </p:cNvPr>
          <p:cNvPicPr>
            <a:picLocks noChangeAspect="1"/>
          </p:cNvPicPr>
          <p:nvPr/>
        </p:nvPicPr>
        <p:blipFill>
          <a:blip r:embed="rId2"/>
          <a:stretch>
            <a:fillRect/>
          </a:stretch>
        </p:blipFill>
        <p:spPr>
          <a:xfrm>
            <a:off x="1025611" y="756212"/>
            <a:ext cx="10098542" cy="5323312"/>
          </a:xfrm>
          <a:prstGeom prst="rect">
            <a:avLst/>
          </a:prstGeom>
        </p:spPr>
      </p:pic>
    </p:spTree>
    <p:extLst>
      <p:ext uri="{BB962C8B-B14F-4D97-AF65-F5344CB8AC3E}">
        <p14:creationId xmlns:p14="http://schemas.microsoft.com/office/powerpoint/2010/main" val="730719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47B12736-5A65-F861-B722-AEC49C5F30B6}"/>
              </a:ext>
            </a:extLst>
          </p:cNvPr>
          <p:cNvPicPr>
            <a:picLocks noChangeAspect="1"/>
          </p:cNvPicPr>
          <p:nvPr/>
        </p:nvPicPr>
        <p:blipFill>
          <a:blip r:embed="rId2"/>
          <a:stretch>
            <a:fillRect/>
          </a:stretch>
        </p:blipFill>
        <p:spPr>
          <a:xfrm>
            <a:off x="1037968" y="766120"/>
            <a:ext cx="11226165" cy="4720280"/>
          </a:xfrm>
          <a:prstGeom prst="rect">
            <a:avLst/>
          </a:prstGeom>
        </p:spPr>
      </p:pic>
    </p:spTree>
    <p:extLst>
      <p:ext uri="{BB962C8B-B14F-4D97-AF65-F5344CB8AC3E}">
        <p14:creationId xmlns:p14="http://schemas.microsoft.com/office/powerpoint/2010/main" val="1893166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 letter&#10;&#10;Description automatically generated">
            <a:extLst>
              <a:ext uri="{FF2B5EF4-FFF2-40B4-BE49-F238E27FC236}">
                <a16:creationId xmlns:a16="http://schemas.microsoft.com/office/drawing/2014/main" id="{DCEA4000-05EF-27B0-0A65-6F2ACB5AEE9A}"/>
              </a:ext>
            </a:extLst>
          </p:cNvPr>
          <p:cNvPicPr>
            <a:picLocks noChangeAspect="1"/>
          </p:cNvPicPr>
          <p:nvPr/>
        </p:nvPicPr>
        <p:blipFill>
          <a:blip r:embed="rId2"/>
          <a:stretch>
            <a:fillRect/>
          </a:stretch>
        </p:blipFill>
        <p:spPr>
          <a:xfrm>
            <a:off x="1000048" y="926757"/>
            <a:ext cx="9688600" cy="4757351"/>
          </a:xfrm>
          <a:prstGeom prst="rect">
            <a:avLst/>
          </a:prstGeom>
        </p:spPr>
      </p:pic>
    </p:spTree>
    <p:extLst>
      <p:ext uri="{BB962C8B-B14F-4D97-AF65-F5344CB8AC3E}">
        <p14:creationId xmlns:p14="http://schemas.microsoft.com/office/powerpoint/2010/main" val="3232396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10;&#10;Description automatically generated">
            <a:extLst>
              <a:ext uri="{FF2B5EF4-FFF2-40B4-BE49-F238E27FC236}">
                <a16:creationId xmlns:a16="http://schemas.microsoft.com/office/drawing/2014/main" id="{FD9ACD52-F708-C38B-7E1E-359C57227693}"/>
              </a:ext>
            </a:extLst>
          </p:cNvPr>
          <p:cNvPicPr>
            <a:picLocks noChangeAspect="1"/>
          </p:cNvPicPr>
          <p:nvPr/>
        </p:nvPicPr>
        <p:blipFill>
          <a:blip r:embed="rId2"/>
          <a:stretch>
            <a:fillRect/>
          </a:stretch>
        </p:blipFill>
        <p:spPr>
          <a:xfrm>
            <a:off x="280273" y="840260"/>
            <a:ext cx="10618385" cy="4744994"/>
          </a:xfrm>
          <a:prstGeom prst="rect">
            <a:avLst/>
          </a:prstGeom>
        </p:spPr>
      </p:pic>
    </p:spTree>
    <p:extLst>
      <p:ext uri="{BB962C8B-B14F-4D97-AF65-F5344CB8AC3E}">
        <p14:creationId xmlns:p14="http://schemas.microsoft.com/office/powerpoint/2010/main" val="364439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F9C7-C34D-4125-B2DB-D3075A1B77E0}"/>
              </a:ext>
            </a:extLst>
          </p:cNvPr>
          <p:cNvSpPr>
            <a:spLocks noGrp="1"/>
          </p:cNvSpPr>
          <p:nvPr>
            <p:ph type="title"/>
          </p:nvPr>
        </p:nvSpPr>
        <p:spPr/>
        <p:txBody>
          <a:bodyPr>
            <a:normAutofit fontScale="90000"/>
          </a:bodyPr>
          <a:lstStyle/>
          <a:p>
            <a:br>
              <a:rPr lang="en-US" sz="4400" b="0" i="0" u="none" strike="noStrike" baseline="0" dirty="0">
                <a:solidFill>
                  <a:srgbClr val="000000"/>
                </a:solidFill>
                <a:latin typeface="Arial" panose="020B0604020202020204" pitchFamily="34" charset="0"/>
              </a:rPr>
            </a:br>
            <a:r>
              <a:rPr lang="en-US" sz="4400" b="1" i="0" u="none" strike="noStrike" baseline="0" dirty="0">
                <a:solidFill>
                  <a:srgbClr val="000000"/>
                </a:solidFill>
                <a:latin typeface="Arial" panose="020B0604020202020204" pitchFamily="34" charset="0"/>
              </a:rPr>
              <a:t>What is KM?</a:t>
            </a:r>
            <a:br>
              <a:rPr lang="en-US" sz="44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E8D4441D-BDA9-463B-8748-5172FA71ACC8}"/>
              </a:ext>
            </a:extLst>
          </p:cNvPr>
          <p:cNvSpPr>
            <a:spLocks noGrp="1"/>
          </p:cNvSpPr>
          <p:nvPr>
            <p:ph idx="1"/>
          </p:nvPr>
        </p:nvSpPr>
        <p:spPr/>
        <p:txBody>
          <a:bodyPr/>
          <a:lstStyle/>
          <a:p>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Knowledge management (KM) may simply be defined as </a:t>
            </a:r>
            <a:r>
              <a:rPr lang="en-US" sz="1800" b="0" i="1" u="none" strike="noStrike" baseline="0" dirty="0">
                <a:solidFill>
                  <a:srgbClr val="000000"/>
                </a:solidFill>
                <a:latin typeface="Arial" panose="020B0604020202020204" pitchFamily="34" charset="0"/>
              </a:rPr>
              <a:t>doing what is needed to get the most out of knowledge resources</a:t>
            </a:r>
            <a:r>
              <a:rPr lang="en-US" sz="1800" b="0" i="0" u="none" strike="noStrike" baseline="0" dirty="0">
                <a:solidFill>
                  <a:srgbClr val="000000"/>
                </a:solidFill>
                <a:latin typeface="Arial" panose="020B0604020202020204" pitchFamily="34" charset="0"/>
              </a:rPr>
              <a:t>. </a:t>
            </a:r>
          </a:p>
          <a:p>
            <a:r>
              <a:rPr lang="en-US" sz="1800" b="0" i="0" u="none" strike="noStrike" baseline="0" dirty="0">
                <a:solidFill>
                  <a:srgbClr val="000000"/>
                </a:solidFill>
                <a:latin typeface="Arial" panose="020B0604020202020204" pitchFamily="34" charset="0"/>
              </a:rPr>
              <a:t>In general, KM focuses on organizing and making available important knowledge, wherever and whenever it is needed.</a:t>
            </a:r>
          </a:p>
          <a:p>
            <a:r>
              <a:rPr lang="en-US" sz="1800" b="0" i="0" u="none" strike="noStrike" baseline="0" dirty="0">
                <a:solidFill>
                  <a:srgbClr val="000000"/>
                </a:solidFill>
                <a:latin typeface="Arial" panose="020B0604020202020204" pitchFamily="34" charset="0"/>
              </a:rPr>
              <a:t>KM is also related to the concept of intellectual capital, composed of both human &amp; structural capital</a:t>
            </a:r>
          </a:p>
          <a:p>
            <a:pPr marL="0" marR="0" indent="0" algn="l">
              <a:buNone/>
            </a:pPr>
            <a:r>
              <a:rPr lang="en-US" sz="1800" dirty="0">
                <a:solidFill>
                  <a:srgbClr val="000000"/>
                </a:solidFill>
                <a:latin typeface="Arial" panose="020B0604020202020204" pitchFamily="34" charset="0"/>
              </a:rPr>
              <a:t>   (</a:t>
            </a:r>
            <a:r>
              <a:rPr lang="da-DK" sz="1800" b="0" i="0" u="none" strike="noStrike" baseline="0" dirty="0">
                <a:solidFill>
                  <a:srgbClr val="000000"/>
                </a:solidFill>
                <a:latin typeface="Arial" panose="020B0604020202020204" pitchFamily="34" charset="0"/>
              </a:rPr>
              <a:t>Chapter 1, Becerra et al.)</a:t>
            </a:r>
            <a:endParaRPr lang="en-US" dirty="0"/>
          </a:p>
        </p:txBody>
      </p:sp>
    </p:spTree>
    <p:extLst>
      <p:ext uri="{BB962C8B-B14F-4D97-AF65-F5344CB8AC3E}">
        <p14:creationId xmlns:p14="http://schemas.microsoft.com/office/powerpoint/2010/main" val="4091453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0DFA-8008-4B0D-8486-2D8ED6C1E602}"/>
              </a:ext>
            </a:extLst>
          </p:cNvPr>
          <p:cNvSpPr>
            <a:spLocks noGrp="1"/>
          </p:cNvSpPr>
          <p:nvPr>
            <p:ph type="title"/>
          </p:nvPr>
        </p:nvSpPr>
        <p:spPr/>
        <p:txBody>
          <a:bodyPr/>
          <a:lstStyle/>
          <a:p>
            <a:r>
              <a:rPr lang="en-US" sz="4400" b="1" i="0" u="none" strike="noStrike" baseline="0" dirty="0">
                <a:solidFill>
                  <a:srgbClr val="000000"/>
                </a:solidFill>
                <a:latin typeface="Arial" panose="020B0604020202020204" pitchFamily="34" charset="0"/>
              </a:rPr>
              <a:t>Why KM? </a:t>
            </a:r>
            <a:br>
              <a:rPr lang="en-US" sz="44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4086EFD9-4E15-40DB-8847-D736AEBE3C93}"/>
              </a:ext>
            </a:extLst>
          </p:cNvPr>
          <p:cNvSpPr>
            <a:spLocks noGrp="1"/>
          </p:cNvSpPr>
          <p:nvPr>
            <p:ph idx="1"/>
          </p:nvPr>
        </p:nvSpPr>
        <p:spPr/>
        <p:txBody>
          <a:bodyPr/>
          <a:lstStyle/>
          <a:p>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Sharing knowledge, a company creates exponential benefits from the knowledge as people learn from it</a:t>
            </a:r>
          </a:p>
          <a:p>
            <a:r>
              <a:rPr lang="en-US" sz="1800" b="0" i="0" u="none" strike="noStrike" baseline="0" dirty="0">
                <a:solidFill>
                  <a:srgbClr val="000000"/>
                </a:solidFill>
                <a:latin typeface="Arial" panose="020B0604020202020204" pitchFamily="34" charset="0"/>
              </a:rPr>
              <a:t>Building better sensitivity to “brain drain”</a:t>
            </a:r>
          </a:p>
          <a:p>
            <a:r>
              <a:rPr lang="en-US" sz="1800" b="0" i="0" u="none" strike="noStrike" baseline="0" dirty="0">
                <a:solidFill>
                  <a:srgbClr val="000000"/>
                </a:solidFill>
                <a:latin typeface="Arial" panose="020B0604020202020204" pitchFamily="34" charset="0"/>
              </a:rPr>
              <a:t>Reacting instantly to new business opportunities </a:t>
            </a:r>
          </a:p>
          <a:p>
            <a:r>
              <a:rPr lang="en-US" sz="1800" b="0" i="0" u="none" strike="noStrike" baseline="0" dirty="0">
                <a:solidFill>
                  <a:srgbClr val="000000"/>
                </a:solidFill>
                <a:latin typeface="Arial" panose="020B0604020202020204" pitchFamily="34" charset="0"/>
              </a:rPr>
              <a:t>Ensuring successful partnering and core competencies with suppliers, vendors, customers, and other constituents</a:t>
            </a:r>
          </a:p>
          <a:p>
            <a:r>
              <a:rPr lang="en-US" sz="1800" b="0" i="0" u="none" strike="noStrike" baseline="0" dirty="0">
                <a:solidFill>
                  <a:srgbClr val="000000"/>
                </a:solidFill>
                <a:latin typeface="Arial" panose="020B0604020202020204" pitchFamily="34" charset="0"/>
              </a:rPr>
              <a:t>Shortens the learning curve</a:t>
            </a:r>
          </a:p>
          <a:p>
            <a:endParaRPr lang="en-US" dirty="0"/>
          </a:p>
        </p:txBody>
      </p:sp>
    </p:spTree>
    <p:extLst>
      <p:ext uri="{BB962C8B-B14F-4D97-AF65-F5344CB8AC3E}">
        <p14:creationId xmlns:p14="http://schemas.microsoft.com/office/powerpoint/2010/main" val="761526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73CB-A95A-4ECE-A155-032E6C416E44}"/>
              </a:ext>
            </a:extLst>
          </p:cNvPr>
          <p:cNvSpPr>
            <a:spLocks noGrp="1"/>
          </p:cNvSpPr>
          <p:nvPr>
            <p:ph type="title"/>
          </p:nvPr>
        </p:nvSpPr>
        <p:spPr/>
        <p:txBody>
          <a:bodyPr/>
          <a:lstStyle/>
          <a:p>
            <a:r>
              <a:rPr lang="en-US" sz="4400" b="1" i="0" u="none" strike="noStrike" baseline="0" dirty="0">
                <a:solidFill>
                  <a:srgbClr val="000000"/>
                </a:solidFill>
                <a:latin typeface="Arial" panose="020B0604020202020204" pitchFamily="34" charset="0"/>
              </a:rPr>
              <a:t>KM justification</a:t>
            </a:r>
            <a:br>
              <a:rPr lang="en-US" sz="44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5DD78E8-524A-4DD0-A667-04C5F60F5989}"/>
              </a:ext>
            </a:extLst>
          </p:cNvPr>
          <p:cNvSpPr>
            <a:spLocks noGrp="1"/>
          </p:cNvSpPr>
          <p:nvPr>
            <p:ph idx="1"/>
          </p:nvPr>
        </p:nvSpPr>
        <p:spPr/>
        <p:txBody>
          <a:bodyPr/>
          <a:lstStyle/>
          <a:p>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Is current knowledge going to be lost? </a:t>
            </a:r>
          </a:p>
          <a:p>
            <a:r>
              <a:rPr lang="en-US" sz="1800" b="0" i="0" u="none" strike="noStrike" baseline="0" dirty="0">
                <a:solidFill>
                  <a:srgbClr val="000000"/>
                </a:solidFill>
                <a:latin typeface="Arial" panose="020B0604020202020204" pitchFamily="34" charset="0"/>
              </a:rPr>
              <a:t>Is proposed system needed in several locations?</a:t>
            </a:r>
          </a:p>
          <a:p>
            <a:r>
              <a:rPr lang="en-US" sz="1800" b="0" i="0" u="none" strike="noStrike" baseline="0" dirty="0">
                <a:solidFill>
                  <a:srgbClr val="000000"/>
                </a:solidFill>
                <a:latin typeface="Arial" panose="020B0604020202020204" pitchFamily="34" charset="0"/>
              </a:rPr>
              <a:t>Are experts available/willing?</a:t>
            </a:r>
          </a:p>
          <a:p>
            <a:r>
              <a:rPr lang="en-US" sz="1800" b="0" i="0" u="none" strike="noStrike" baseline="0" dirty="0">
                <a:solidFill>
                  <a:srgbClr val="000000"/>
                </a:solidFill>
                <a:latin typeface="Arial" panose="020B0604020202020204" pitchFamily="34" charset="0"/>
              </a:rPr>
              <a:t>Can experts articulate how problem will be solved?</a:t>
            </a:r>
          </a:p>
          <a:p>
            <a:r>
              <a:rPr lang="en-US" sz="1800" b="0" i="0" u="none" strike="noStrike" baseline="0" dirty="0">
                <a:solidFill>
                  <a:srgbClr val="000000"/>
                </a:solidFill>
                <a:latin typeface="Arial" panose="020B0604020202020204" pitchFamily="34" charset="0"/>
              </a:rPr>
              <a:t>Is there a champion in the house?</a:t>
            </a:r>
          </a:p>
          <a:p>
            <a:endParaRPr lang="en-US" dirty="0"/>
          </a:p>
        </p:txBody>
      </p:sp>
    </p:spTree>
    <p:extLst>
      <p:ext uri="{BB962C8B-B14F-4D97-AF65-F5344CB8AC3E}">
        <p14:creationId xmlns:p14="http://schemas.microsoft.com/office/powerpoint/2010/main" val="3909321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BFE7-4A3D-44EC-BDAA-DE8085C698F9}"/>
              </a:ext>
            </a:extLst>
          </p:cNvPr>
          <p:cNvSpPr>
            <a:spLocks noGrp="1"/>
          </p:cNvSpPr>
          <p:nvPr>
            <p:ph type="title"/>
          </p:nvPr>
        </p:nvSpPr>
        <p:spPr/>
        <p:txBody>
          <a:bodyPr/>
          <a:lstStyle/>
          <a:p>
            <a:r>
              <a:rPr lang="en-US" sz="4400" b="1" i="0" u="none" strike="noStrike" baseline="0" dirty="0">
                <a:solidFill>
                  <a:srgbClr val="000000"/>
                </a:solidFill>
                <a:latin typeface="Arial" panose="020B0604020202020204" pitchFamily="34" charset="0"/>
              </a:rPr>
              <a:t>Driving forces in KM</a:t>
            </a:r>
            <a:br>
              <a:rPr lang="en-US" sz="44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AB718D8C-9415-490E-8B36-B62179A6A233}"/>
              </a:ext>
            </a:extLst>
          </p:cNvPr>
          <p:cNvSpPr>
            <a:spLocks noGrp="1"/>
          </p:cNvSpPr>
          <p:nvPr>
            <p:ph idx="1"/>
          </p:nvPr>
        </p:nvSpPr>
        <p:spPr/>
        <p:txBody>
          <a:bodyPr/>
          <a:lstStyle/>
          <a:p>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pPr marR="50620" algn="l"/>
            <a:r>
              <a:rPr lang="en-US" sz="1800" b="1" i="0" u="none" strike="noStrike" baseline="0" dirty="0">
                <a:solidFill>
                  <a:srgbClr val="000000"/>
                </a:solidFill>
                <a:latin typeface="Arial" panose="020B0604020202020204" pitchFamily="34" charset="0"/>
              </a:rPr>
              <a:t>Increasing Domain Complexity</a:t>
            </a:r>
            <a:endParaRPr lang="en-US" sz="1800" b="0" i="0" u="none" strike="noStrike" baseline="0" dirty="0">
              <a:solidFill>
                <a:srgbClr val="000000"/>
              </a:solidFill>
              <a:latin typeface="Arial" panose="020B0604020202020204" pitchFamily="34" charset="0"/>
            </a:endParaRPr>
          </a:p>
          <a:p>
            <a:pPr marL="0" indent="0">
              <a:buNone/>
            </a:pPr>
            <a:r>
              <a:rPr lang="en-US" sz="1800" b="0" i="0" u="none" strike="noStrike" baseline="0" dirty="0">
                <a:solidFill>
                  <a:srgbClr val="000000"/>
                </a:solidFill>
                <a:latin typeface="Arial" panose="020B0604020202020204" pitchFamily="34" charset="0"/>
              </a:rPr>
              <a:t>	•Intricacy of internal and external processes, increased competition, and the rapid 	advancement of technology all contribute to increasing domain complexity. </a:t>
            </a:r>
          </a:p>
          <a:p>
            <a:endParaRPr lang="en-US" sz="1800" b="0" i="0" u="none" strike="noStrike" baseline="0" dirty="0">
              <a:solidFill>
                <a:srgbClr val="000000"/>
              </a:solidFill>
              <a:latin typeface="Arial" panose="020B0604020202020204" pitchFamily="34" charset="0"/>
            </a:endParaRPr>
          </a:p>
          <a:p>
            <a:pPr marR="54550" algn="l"/>
            <a:r>
              <a:rPr lang="en-US" sz="1800" b="1" i="0" u="none" strike="noStrike" baseline="0" dirty="0">
                <a:solidFill>
                  <a:srgbClr val="000000"/>
                </a:solidFill>
                <a:latin typeface="Arial" panose="020B0604020202020204" pitchFamily="34" charset="0"/>
              </a:rPr>
              <a:t>Accelerating Market Volatility</a:t>
            </a:r>
            <a:endParaRPr lang="en-US" sz="1800" b="0" i="0" u="none" strike="noStrike" baseline="0" dirty="0">
              <a:solidFill>
                <a:srgbClr val="000000"/>
              </a:solidFill>
              <a:latin typeface="Arial" panose="020B0604020202020204" pitchFamily="34" charset="0"/>
            </a:endParaRPr>
          </a:p>
          <a:p>
            <a:pPr marL="0" indent="0">
              <a:buNone/>
            </a:pPr>
            <a:r>
              <a:rPr lang="en-US" sz="1800" dirty="0">
                <a:solidFill>
                  <a:srgbClr val="000000"/>
                </a:solidFill>
                <a:latin typeface="Arial" panose="020B0604020202020204" pitchFamily="34" charset="0"/>
              </a:rPr>
              <a:t>	</a:t>
            </a:r>
            <a:r>
              <a:rPr lang="en-US" sz="1800" b="0" i="0" u="none" strike="noStrike" baseline="0" dirty="0">
                <a:solidFill>
                  <a:srgbClr val="000000"/>
                </a:solidFill>
                <a:latin typeface="Arial" panose="020B0604020202020204" pitchFamily="34" charset="0"/>
              </a:rPr>
              <a:t>The pace of change, or volatility, within each market domain has increased rapidly in the past 	decade. </a:t>
            </a:r>
          </a:p>
          <a:p>
            <a:endParaRPr lang="en-US" dirty="0"/>
          </a:p>
        </p:txBody>
      </p:sp>
    </p:spTree>
    <p:extLst>
      <p:ext uri="{BB962C8B-B14F-4D97-AF65-F5344CB8AC3E}">
        <p14:creationId xmlns:p14="http://schemas.microsoft.com/office/powerpoint/2010/main" val="44048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D9E7-B0B0-4BC7-8105-09486C2F29E5}"/>
              </a:ext>
            </a:extLst>
          </p:cNvPr>
          <p:cNvSpPr>
            <a:spLocks noGrp="1"/>
          </p:cNvSpPr>
          <p:nvPr>
            <p:ph type="title"/>
          </p:nvPr>
        </p:nvSpPr>
        <p:spPr/>
        <p:txBody>
          <a:bodyPr/>
          <a:lstStyle/>
          <a:p>
            <a:r>
              <a:rPr lang="en-US" sz="4400" b="1" i="0" u="none" strike="noStrike" baseline="0" dirty="0">
                <a:solidFill>
                  <a:srgbClr val="000000"/>
                </a:solidFill>
                <a:latin typeface="Arial" panose="020B0604020202020204" pitchFamily="34" charset="0"/>
              </a:rPr>
              <a:t>Forces driving KM</a:t>
            </a:r>
            <a:br>
              <a:rPr lang="en-US" sz="44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802EE3D7-473A-4CE3-A61D-FCD79BFA58EF}"/>
              </a:ext>
            </a:extLst>
          </p:cNvPr>
          <p:cNvSpPr>
            <a:spLocks noGrp="1"/>
          </p:cNvSpPr>
          <p:nvPr>
            <p:ph idx="1"/>
          </p:nvPr>
        </p:nvSpPr>
        <p:spPr/>
        <p:txBody>
          <a:bodyPr>
            <a:normAutofit/>
          </a:bodyPr>
          <a:lstStyle/>
          <a:p>
            <a:endParaRPr lang="en-US" sz="1800" b="0" i="0" u="none" strike="noStrike" baseline="0" dirty="0">
              <a:solidFill>
                <a:srgbClr val="000000"/>
              </a:solidFill>
              <a:latin typeface="Arial" panose="020B0604020202020204" pitchFamily="34" charset="0"/>
            </a:endParaRPr>
          </a:p>
          <a:p>
            <a:pPr marL="0" marR="32870" indent="0" algn="l">
              <a:buNone/>
            </a:pPr>
            <a:r>
              <a:rPr lang="en-US" sz="1800" b="1" i="0" u="none" strike="noStrike" baseline="0" dirty="0">
                <a:solidFill>
                  <a:srgbClr val="000000"/>
                </a:solidFill>
                <a:latin typeface="Arial" panose="020B0604020202020204" pitchFamily="34" charset="0"/>
              </a:rPr>
              <a:t>Intensified Speed of Responsiveness</a:t>
            </a:r>
            <a:endParaRPr lang="en-US" sz="1800" b="0" i="0" u="none" strike="noStrike" baseline="0" dirty="0">
              <a:solidFill>
                <a:srgbClr val="000000"/>
              </a:solidFill>
              <a:latin typeface="Arial" panose="020B0604020202020204" pitchFamily="34" charset="0"/>
            </a:endParaRPr>
          </a:p>
          <a:p>
            <a:pPr marL="0" indent="0">
              <a:buNone/>
            </a:pPr>
            <a:r>
              <a:rPr lang="en-US" sz="1800" b="0" i="0" u="none" strike="noStrike" baseline="0" dirty="0">
                <a:solidFill>
                  <a:srgbClr val="000000"/>
                </a:solidFill>
                <a:latin typeface="Arial" panose="020B0604020202020204" pitchFamily="34" charset="0"/>
              </a:rPr>
              <a:t>•The time required to take action based upon subtle changes within and across domains is decreasing. </a:t>
            </a:r>
          </a:p>
          <a:p>
            <a:endParaRPr lang="en-US" sz="1800" b="0" i="0" u="none" strike="noStrike" baseline="0" dirty="0">
              <a:solidFill>
                <a:srgbClr val="000000"/>
              </a:solidFill>
              <a:latin typeface="Arial" panose="020B0604020202020204" pitchFamily="34" charset="0"/>
            </a:endParaRPr>
          </a:p>
          <a:p>
            <a:pPr marL="0" marR="40970" indent="0" algn="l">
              <a:buNone/>
            </a:pPr>
            <a:r>
              <a:rPr lang="en-US" sz="1800" b="1" i="0" u="none" strike="noStrike" baseline="0" dirty="0">
                <a:solidFill>
                  <a:srgbClr val="000000"/>
                </a:solidFill>
                <a:latin typeface="Arial" panose="020B0604020202020204" pitchFamily="34" charset="0"/>
              </a:rPr>
              <a:t>Diminishing Individual Experience</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•High employee turnover rates have resulted in individuals with decision-making authority having less tenure within their organizations than ever before.</a:t>
            </a:r>
          </a:p>
          <a:p>
            <a:pPr marL="0" indent="0" algn="l">
              <a:buNone/>
            </a:pPr>
            <a:r>
              <a:rPr lang="en-US" sz="2000" b="1" i="0" u="none" strike="noStrike" baseline="0" dirty="0">
                <a:latin typeface="CIDFont+F1"/>
              </a:rPr>
              <a:t>Fragmentation of knowledge: </a:t>
            </a:r>
          </a:p>
          <a:p>
            <a:pPr marL="0" indent="0" algn="l">
              <a:buNone/>
            </a:pPr>
            <a:r>
              <a:rPr lang="en-US" sz="1800" b="0" i="0" u="none" strike="noStrike" baseline="0" dirty="0">
                <a:latin typeface="CIDFont+F3"/>
              </a:rPr>
              <a:t>The latter argument also points to an increasing fragmentation of knowledge. Knowledge is spread over numerous experts, among organizational units, across organizations and does not stop at national borders.</a:t>
            </a:r>
          </a:p>
          <a:p>
            <a:pPr marL="0" indent="0" algn="l">
              <a:buNone/>
            </a:pPr>
            <a:r>
              <a:rPr lang="en-US" sz="1800" b="0" i="0" u="none" strike="noStrike" baseline="0" dirty="0">
                <a:latin typeface="CIDFont+F3"/>
              </a:rPr>
              <a:t>Researchers have to cooperate worldwide in order to stay competitive, especially </a:t>
            </a:r>
            <a:r>
              <a:rPr lang="en-US" sz="1800" b="0" i="0" u="none" strike="noStrike" baseline="0" dirty="0" err="1">
                <a:latin typeface="CIDFont+F3"/>
              </a:rPr>
              <a:t>indynamic</a:t>
            </a:r>
            <a:r>
              <a:rPr lang="en-US" sz="1800" b="0" i="0" u="none" strike="noStrike" baseline="0" dirty="0">
                <a:latin typeface="CIDFont+F3"/>
              </a:rPr>
              <a:t> fields such as bio-technology, computer science or telecommunications.</a:t>
            </a:r>
            <a:endParaRPr lang="en-US" sz="1800" b="0" i="0" u="none" strike="noStrike" baseline="0" dirty="0">
              <a:solidFill>
                <a:srgbClr val="000000"/>
              </a:solidFill>
              <a:latin typeface="Arial" panose="020B0604020202020204" pitchFamily="34" charset="0"/>
            </a:endParaRPr>
          </a:p>
          <a:p>
            <a:endParaRPr lang="en-US" dirty="0"/>
          </a:p>
        </p:txBody>
      </p:sp>
    </p:spTree>
    <p:extLst>
      <p:ext uri="{BB962C8B-B14F-4D97-AF65-F5344CB8AC3E}">
        <p14:creationId xmlns:p14="http://schemas.microsoft.com/office/powerpoint/2010/main" val="229842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EB55-AB40-4B9B-808B-5D497354977D}"/>
              </a:ext>
            </a:extLst>
          </p:cNvPr>
          <p:cNvSpPr>
            <a:spLocks noGrp="1"/>
          </p:cNvSpPr>
          <p:nvPr>
            <p:ph type="title"/>
          </p:nvPr>
        </p:nvSpPr>
        <p:spPr/>
        <p:txBody>
          <a:bodyPr/>
          <a:lstStyle/>
          <a:p>
            <a:r>
              <a:rPr lang="en-US" sz="4400" b="1" i="0" u="none" strike="noStrike" baseline="0" dirty="0">
                <a:solidFill>
                  <a:srgbClr val="000000"/>
                </a:solidFill>
                <a:latin typeface="Arial" panose="020B0604020202020204" pitchFamily="34" charset="0"/>
              </a:rPr>
              <a:t>Implications </a:t>
            </a:r>
            <a:br>
              <a:rPr lang="en-US" sz="44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730D7113-A577-4789-9234-12BF172A4A70}"/>
              </a:ext>
            </a:extLst>
          </p:cNvPr>
          <p:cNvSpPr>
            <a:spLocks noGrp="1"/>
          </p:cNvSpPr>
          <p:nvPr>
            <p:ph idx="1"/>
          </p:nvPr>
        </p:nvSpPr>
        <p:spPr/>
        <p:txBody>
          <a:bodyPr/>
          <a:lstStyle/>
          <a:p>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Faced with increased complexity, market volatility and accelerated responsiveness, today’s younger manager feels less adequate to make the difficult decisions faced each day. </a:t>
            </a:r>
          </a:p>
          <a:p>
            <a:r>
              <a:rPr lang="en-US" sz="1800" b="0" i="0" u="none" strike="noStrike" baseline="0" dirty="0">
                <a:solidFill>
                  <a:srgbClr val="000000"/>
                </a:solidFill>
                <a:latin typeface="Arial" panose="020B0604020202020204" pitchFamily="34" charset="0"/>
              </a:rPr>
              <a:t>KM is important for organizations that continually face downsizing or a high turnover percentage due to the nature of the industry</a:t>
            </a:r>
          </a:p>
          <a:p>
            <a:endParaRPr lang="en-US" dirty="0"/>
          </a:p>
        </p:txBody>
      </p:sp>
    </p:spTree>
    <p:extLst>
      <p:ext uri="{BB962C8B-B14F-4D97-AF65-F5344CB8AC3E}">
        <p14:creationId xmlns:p14="http://schemas.microsoft.com/office/powerpoint/2010/main" val="1413224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3589</TotalTime>
  <Words>2201</Words>
  <Application>Microsoft Office PowerPoint</Application>
  <PresentationFormat>Widescreen</PresentationFormat>
  <Paragraphs>178</Paragraphs>
  <Slides>36</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Arial</vt:lpstr>
      <vt:lpstr>Arial</vt:lpstr>
      <vt:lpstr>AvenirNext</vt:lpstr>
      <vt:lpstr>Calibri</vt:lpstr>
      <vt:lpstr>Calibri Light</vt:lpstr>
      <vt:lpstr>CIDFont+F1</vt:lpstr>
      <vt:lpstr>CIDFont+F2</vt:lpstr>
      <vt:lpstr>CIDFont+F3</vt:lpstr>
      <vt:lpstr>Segoe UI</vt:lpstr>
      <vt:lpstr>Söhne</vt:lpstr>
      <vt:lpstr>SourceSansPro</vt:lpstr>
      <vt:lpstr>Times New Roman</vt:lpstr>
      <vt:lpstr>Office Theme</vt:lpstr>
      <vt:lpstr>Knowledge and Information Management</vt:lpstr>
      <vt:lpstr>RECAP</vt:lpstr>
      <vt:lpstr>Key themes in the knowledge society literature  </vt:lpstr>
      <vt:lpstr> What is KM? </vt:lpstr>
      <vt:lpstr>Why KM?  </vt:lpstr>
      <vt:lpstr>KM justification </vt:lpstr>
      <vt:lpstr>Driving forces in KM </vt:lpstr>
      <vt:lpstr>Forces driving KM </vt:lpstr>
      <vt:lpstr>Implications  </vt:lpstr>
      <vt:lpstr>Is KM for everyone? </vt:lpstr>
      <vt:lpstr>KM Systems 1  </vt:lpstr>
      <vt:lpstr>Knowledge Management Systems</vt:lpstr>
      <vt:lpstr>What is a Knowledge Management System</vt:lpstr>
      <vt:lpstr>KMS (2) </vt:lpstr>
      <vt:lpstr>Effective Knowledge Management </vt:lpstr>
      <vt:lpstr>Basic Elements of a KMS</vt:lpstr>
      <vt:lpstr>PowerPoint Presentation</vt:lpstr>
      <vt:lpstr>KMS (3) </vt:lpstr>
      <vt:lpstr>Knowledge Discovery Systems</vt:lpstr>
      <vt:lpstr>Knowledge Capture Systems </vt:lpstr>
      <vt:lpstr>Knowledge Sharing Systems</vt:lpstr>
      <vt:lpstr>Knowledge Application Systems</vt:lpstr>
      <vt:lpstr>Types of Knowledge Management Systems</vt:lpstr>
      <vt:lpstr>PowerPoint Presentation</vt:lpstr>
      <vt:lpstr>PowerPoint Presentation</vt:lpstr>
      <vt:lpstr>PowerPoint Presentation</vt:lpstr>
      <vt:lpstr>Challenges  </vt:lpstr>
      <vt:lpstr>Issues of KMS</vt:lpstr>
      <vt:lpstr>Summary KMS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and Information Management</dc:title>
  <dc:creator>Lorraine Nana Ama Johnson</dc:creator>
  <cp:lastModifiedBy>Lorraine Nana Ama Johnson</cp:lastModifiedBy>
  <cp:revision>12</cp:revision>
  <dcterms:created xsi:type="dcterms:W3CDTF">2022-04-26T10:55:14Z</dcterms:created>
  <dcterms:modified xsi:type="dcterms:W3CDTF">2023-05-04T11:25:11Z</dcterms:modified>
</cp:coreProperties>
</file>