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68" r:id="rId5"/>
    <p:sldId id="276" r:id="rId6"/>
    <p:sldId id="269" r:id="rId7"/>
    <p:sldId id="277" r:id="rId8"/>
    <p:sldId id="285" r:id="rId9"/>
    <p:sldId id="283" r:id="rId10"/>
    <p:sldId id="286" r:id="rId11"/>
    <p:sldId id="284" r:id="rId12"/>
    <p:sldId id="280" r:id="rId13"/>
    <p:sldId id="282" r:id="rId14"/>
    <p:sldId id="259" r:id="rId15"/>
    <p:sldId id="271" r:id="rId16"/>
    <p:sldId id="272" r:id="rId17"/>
    <p:sldId id="273" r:id="rId18"/>
    <p:sldId id="274" r:id="rId19"/>
    <p:sldId id="287" r:id="rId20"/>
    <p:sldId id="302" r:id="rId21"/>
    <p:sldId id="288" r:id="rId22"/>
    <p:sldId id="301" r:id="rId23"/>
    <p:sldId id="289" r:id="rId24"/>
    <p:sldId id="303" r:id="rId25"/>
    <p:sldId id="304" r:id="rId26"/>
    <p:sldId id="290" r:id="rId27"/>
    <p:sldId id="291" r:id="rId28"/>
    <p:sldId id="292" r:id="rId29"/>
    <p:sldId id="293" r:id="rId30"/>
    <p:sldId id="294" r:id="rId31"/>
    <p:sldId id="295" r:id="rId32"/>
    <p:sldId id="296" r:id="rId33"/>
    <p:sldId id="299" r:id="rId34"/>
    <p:sldId id="300" r:id="rId35"/>
    <p:sldId id="297" r:id="rId36"/>
    <p:sldId id="298"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419" autoAdjust="0"/>
  </p:normalViewPr>
  <p:slideViewPr>
    <p:cSldViewPr snapToGrid="0">
      <p:cViewPr varScale="1">
        <p:scale>
          <a:sx n="60" d="100"/>
          <a:sy n="60" d="100"/>
        </p:scale>
        <p:origin x="155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779DD-8227-4EF1-BD46-4CA91B4A2B2A}"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4CF0AE-BF8F-4FE8-A86B-F89F536ABD89}"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Recap: Organizing and presenting knowledge , before it is accessed by authorized personnel, making corporate specific knowledge visible, accessible and  usable for decision making, converting undocumented information to documented information </a:t>
            </a:r>
            <a:r>
              <a:rPr lang="en-US" dirty="0" err="1"/>
              <a:t>etc</a:t>
            </a:r>
            <a:endParaRPr lang="en-US" dirty="0"/>
          </a:p>
        </p:txBody>
      </p:sp>
      <p:sp>
        <p:nvSpPr>
          <p:cNvPr id="4" name="Slide Number Placeholder 3"/>
          <p:cNvSpPr>
            <a:spLocks noGrp="1"/>
          </p:cNvSpPr>
          <p:nvPr>
            <p:ph type="sldNum" sz="quarter" idx="5"/>
          </p:nvPr>
        </p:nvSpPr>
        <p:spPr/>
        <p:txBody>
          <a:bodyPr/>
          <a:lstStyle/>
          <a:p>
            <a:fld id="{492BD1BD-28CD-438B-8B72-6E740C84EC21}" type="slidenum">
              <a:rPr lang="en-US" altLang="en-US" smtClean="0"/>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4"/>
                </a:solidFill>
                <a:effectLst/>
                <a:latin typeface="Arial" panose="020B0604020202020204" pitchFamily="34" charset="0"/>
              </a:rPr>
              <a:t>A knowledge map is </a:t>
            </a:r>
            <a:r>
              <a:rPr lang="en-US" b="1" i="0" dirty="0">
                <a:solidFill>
                  <a:srgbClr val="202124"/>
                </a:solidFill>
                <a:effectLst/>
                <a:latin typeface="Arial" panose="020B0604020202020204" pitchFamily="34" charset="0"/>
              </a:rPr>
              <a:t>a visual aid that shows where knowledge can be found within a group or organization, and how to find those with the most expertise</a:t>
            </a:r>
            <a:r>
              <a:rPr lang="en-US" b="0" i="0" dirty="0">
                <a:solidFill>
                  <a:srgbClr val="202124"/>
                </a:solidFill>
                <a:effectLst/>
                <a:latin typeface="Arial" panose="020B0604020202020204" pitchFamily="34" charset="0"/>
              </a:rPr>
              <a:t>. Often referred to as an “inventory of knowledge”, these maps are organized using various interconnected nodes to make it easy to find out where to look for information.</a:t>
            </a:r>
            <a:endParaRPr lang="en-US" dirty="0"/>
          </a:p>
        </p:txBody>
      </p:sp>
      <p:sp>
        <p:nvSpPr>
          <p:cNvPr id="4" name="Slide Number Placeholder 3"/>
          <p:cNvSpPr>
            <a:spLocks noGrp="1"/>
          </p:cNvSpPr>
          <p:nvPr>
            <p:ph type="sldNum" sz="quarter" idx="5"/>
          </p:nvPr>
        </p:nvSpPr>
        <p:spPr/>
        <p:txBody>
          <a:bodyPr/>
          <a:lstStyle/>
          <a:p>
            <a:fld id="{304CF0AE-BF8F-4FE8-A86B-F89F536ABD89}"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en-US"/>
              <a:t>The proces</a:t>
            </a:r>
            <a:endParaRPr lang="en-US" altLang="en-US"/>
          </a:p>
        </p:txBody>
      </p:sp>
      <p:sp>
        <p:nvSpPr>
          <p:cNvPr id="27652" name="Slide Number Placeholder 3"/>
          <p:cNvSpPr>
            <a:spLocks noGrp="1"/>
          </p:cNvSpPr>
          <p:nvPr>
            <p:ph type="sldNum" sz="quarter" idx="5"/>
          </p:nvPr>
        </p:nvSpPr>
        <p:spPr bwMode="auto">
          <a:ln>
            <a:miter lim="800000"/>
          </a:ln>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D4694F1-1D4D-4DFE-8A20-8D01BD22C90C}" type="slidenum">
              <a:rPr lang="en-US" altLang="en-US">
                <a:latin typeface="Calibri" panose="020F0502020204030204" charset="0"/>
              </a:rPr>
            </a:fld>
            <a:endParaRPr lang="en-US" altLang="en-US">
              <a:latin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Frames were introduced by Marvin Minsky in the context of artificial intelligence and cognitive psychology. They serve as data structures that capture stereotypical situations, objects, or events, allowing for the representation of knowledge in a modular and reusable way.</a:t>
            </a:r>
            <a:endParaRPr lang="en-US" dirty="0"/>
          </a:p>
        </p:txBody>
      </p:sp>
      <p:sp>
        <p:nvSpPr>
          <p:cNvPr id="4" name="Slide Number Placeholder 3"/>
          <p:cNvSpPr>
            <a:spLocks noGrp="1"/>
          </p:cNvSpPr>
          <p:nvPr>
            <p:ph type="sldNum" sz="quarter" idx="5"/>
          </p:nvPr>
        </p:nvSpPr>
        <p:spPr/>
        <p:txBody>
          <a:bodyPr/>
          <a:lstStyle/>
          <a:p>
            <a:fld id="{304CF0AE-BF8F-4FE8-A86B-F89F536ABD89}"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4CF0AE-BF8F-4FE8-A86B-F89F536ABD89}"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4CF0AE-BF8F-4FE8-A86B-F89F536ABD89}"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u="none" strike="noStrike" baseline="0" dirty="0">
                <a:latin typeface="Times New Roman" panose="02020603050405020304" pitchFamily="18" charset="0"/>
              </a:rPr>
              <a:t>The best sway to absorb tacit knowledge is to be present in the domain where tacit knowledge is practiced. </a:t>
            </a:r>
            <a:endParaRPr lang="en-US" sz="1200" b="0" i="0" u="none" strike="noStrike" baseline="0" dirty="0">
              <a:latin typeface="Times New Roman" panose="02020603050405020304" pitchFamily="18" charset="0"/>
            </a:endParaRPr>
          </a:p>
          <a:p>
            <a:pPr algn="l"/>
            <a:r>
              <a:rPr lang="en-US" sz="1200" b="0" i="0" u="none" strike="noStrike" baseline="0" dirty="0">
                <a:latin typeface="Times New Roman" panose="02020603050405020304" pitchFamily="18" charset="0"/>
              </a:rPr>
              <a:t>This can be done through job rotation, job training, and on-site learning. </a:t>
            </a:r>
            <a:endParaRPr lang="en-US" sz="1200" b="0" i="0" u="none" strike="noStrike" baseline="0" dirty="0">
              <a:latin typeface="Times New Roman" panose="02020603050405020304" pitchFamily="18" charset="0"/>
            </a:endParaRPr>
          </a:p>
          <a:p>
            <a:pPr algn="l"/>
            <a:r>
              <a:rPr lang="en-US" dirty="0">
                <a:latin typeface="Times New Roman" panose="02020603050405020304" pitchFamily="18" charset="0"/>
              </a:rPr>
              <a:t>It</a:t>
            </a:r>
            <a:r>
              <a:rPr lang="en-US" sz="1200" b="0" i="0" u="none" strike="noStrike" baseline="0" dirty="0">
                <a:latin typeface="Times New Roman" panose="02020603050405020304" pitchFamily="18" charset="0"/>
              </a:rPr>
              <a:t> involves onsite decision making, absorbing the mechanics, and the heuristics as they occur, and finally producing a new knowledge base that emulates the domain in a unique way. </a:t>
            </a:r>
            <a:endParaRPr lang="en-US" sz="12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Serves the internal needs of an organization.</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l </a:t>
            </a:r>
            <a:r>
              <a:rPr lang="en-US" sz="1800" b="0" i="0" u="none" strike="noStrike" baseline="0" dirty="0">
                <a:latin typeface="Times New Roman" panose="02020603050405020304" pitchFamily="18" charset="0"/>
              </a:rPr>
              <a:t>Links knowledge workers and managers around the clock and automates intraorganizational</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traffic.</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An organization needs intranet if:</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A large pool of information is to be shared among large number of employees.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transfer needs to be done in hurry.</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Links limited and controlled trading partners and allows them to interact for different kinds of</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knowledge sharing.</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Extranet helps the organization in ensuring accountability in the way it does business and</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exchanges knowledge with its partners.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l </a:t>
            </a:r>
            <a:r>
              <a:rPr lang="en-US" sz="1800" b="0" i="0" u="none" strike="noStrike" baseline="0" dirty="0">
                <a:latin typeface="Times New Roman" panose="02020603050405020304" pitchFamily="18" charset="0"/>
              </a:rPr>
              <a:t>It promotes collaboration with partners and improves the potential for increased revenue.</a:t>
            </a:r>
            <a:endParaRPr lang="en-US" sz="1800" b="0" i="0" u="none" strike="noStrike" baseline="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 software helping people to collaborate (especially for geographically distributed organizations).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l </a:t>
            </a:r>
            <a:r>
              <a:rPr lang="en-US" sz="1800" b="0" i="0" u="none" strike="noStrike" baseline="0" dirty="0">
                <a:latin typeface="Times New Roman" panose="02020603050405020304" pitchFamily="18" charset="0"/>
              </a:rPr>
              <a:t>Supports to communicate ideas, cooperate in problem solving, coordinate work flow and negotiate solutions.</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Categorized according to:</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Users working in the same place or in different locations.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Users working together at the same time or different times.</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Applications: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E-mail/Knowledge transfer</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Newsgroups/Work-Flow Systems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Chat Rooms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Video Communication</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Group Calendaring/Scheduling</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Knowledge Sharing</a:t>
            </a:r>
            <a:endParaRPr lang="en-US" sz="1800" b="0" i="0" u="none" strike="noStrike" baseline="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r>
              <a:rPr lang="en-US" sz="1800" b="1" i="0" u="none" strike="noStrike" baseline="0" dirty="0">
                <a:latin typeface="Arial" panose="020B0604020202020204" pitchFamily="34" charset="0"/>
              </a:rPr>
              <a:t>E-Business</a:t>
            </a:r>
            <a:endParaRPr lang="en-US" sz="1800" b="1" i="0" u="none" strike="noStrike" baseline="0" dirty="0">
              <a:latin typeface="Arial" panose="020B0604020202020204" pitchFamily="34" charset="0"/>
            </a:endParaRPr>
          </a:p>
          <a:p>
            <a:pPr algn="l"/>
            <a:r>
              <a:rPr lang="en-US" sz="1800" b="0" i="0" u="none" strike="noStrike" baseline="0" dirty="0">
                <a:latin typeface="AdobePiStd"/>
              </a:rPr>
              <a:t>l </a:t>
            </a:r>
            <a:r>
              <a:rPr lang="en-US" sz="1800" b="0" i="0" u="none" strike="noStrike" baseline="0" dirty="0">
                <a:latin typeface="Times New Roman" panose="02020603050405020304" pitchFamily="18" charset="0"/>
              </a:rPr>
              <a:t>Brings the worldwide access of the internet to the core business process of exchanging</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information between businesses, between people within a businesses, and between a business</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and its clients.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l </a:t>
            </a:r>
            <a:r>
              <a:rPr lang="en-US" sz="1800" b="0" i="0" u="none" strike="noStrike" baseline="0" dirty="0">
                <a:latin typeface="Times New Roman" panose="02020603050405020304" pitchFamily="18" charset="0"/>
              </a:rPr>
              <a:t>The focus is on knowledge transfer/sharing.</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l </a:t>
            </a:r>
            <a:r>
              <a:rPr lang="en-US" sz="1800" b="0" i="0" u="none" strike="noStrike" baseline="0" dirty="0">
                <a:latin typeface="Times New Roman" panose="02020603050405020304" pitchFamily="18" charset="0"/>
              </a:rPr>
              <a:t>It connects critical business systems to critical constituencies (customers, suppliers, vendors</a:t>
            </a:r>
            <a:endParaRPr lang="en-US" sz="1800" b="0" i="0" u="none" strike="noStrike" baseline="0" dirty="0">
              <a:latin typeface="Times New Roman" panose="02020603050405020304" pitchFamily="18" charset="0"/>
            </a:endParaRPr>
          </a:p>
          <a:p>
            <a:pPr algn="l"/>
            <a:r>
              <a:rPr lang="sv-SE" sz="1800" b="0" i="0" u="none" strike="noStrike" baseline="0" dirty="0">
                <a:latin typeface="Times New Roman" panose="02020603050405020304" pitchFamily="18" charset="0"/>
              </a:rPr>
              <a:t>etc) via the internet, intranets, and extranets.</a:t>
            </a:r>
            <a:endParaRPr lang="sv-SE"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E-Business helps to attain the following goals:</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Developing new products/services</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Gaining recent market knowledge</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Building customer loyalty</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Enriching human capital by direct and instant knowledge transfer</a:t>
            </a:r>
            <a:endParaRPr lang="en-US" sz="1800" b="0" i="0" u="none" strike="noStrike" baseline="0" dirty="0">
              <a:latin typeface="Times New Roman" panose="02020603050405020304" pitchFamily="18" charset="0"/>
            </a:endParaRPr>
          </a:p>
          <a:p>
            <a:pPr algn="l"/>
            <a:r>
              <a:rPr lang="en-US" sz="1800" b="0" i="0" u="none" strike="noStrike" baseline="0" dirty="0">
                <a:latin typeface="AdobePiStd"/>
              </a:rPr>
              <a:t> </a:t>
            </a:r>
            <a:r>
              <a:rPr lang="en-US" sz="1800" b="0" i="0" u="none" strike="noStrike" baseline="0" dirty="0">
                <a:latin typeface="Times New Roman" panose="02020603050405020304" pitchFamily="18" charset="0"/>
              </a:rPr>
              <a:t>Making use of existing technologies for research and development</a:t>
            </a:r>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Gaining competitive edge and market leadership.</a:t>
            </a:r>
            <a:endParaRPr lang="en-US" sz="1800" b="0" i="0" u="none" strike="noStrike" baseline="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endParaRPr lang="en-US" sz="1800" b="0" i="0" u="none" strike="noStrike" baseline="0" dirty="0">
              <a:latin typeface="Times New Roman" panose="02020603050405020304" pitchFamily="18" charset="0"/>
            </a:endParaRPr>
          </a:p>
          <a:p>
            <a:pPr algn="l"/>
            <a:endParaRPr lang="en-US" dirty="0"/>
          </a:p>
        </p:txBody>
      </p:sp>
      <p:sp>
        <p:nvSpPr>
          <p:cNvPr id="4" name="Slide Number Placeholder 3"/>
          <p:cNvSpPr>
            <a:spLocks noGrp="1"/>
          </p:cNvSpPr>
          <p:nvPr>
            <p:ph type="sldNum" sz="quarter" idx="5"/>
          </p:nvPr>
        </p:nvSpPr>
        <p:spPr/>
        <p:txBody>
          <a:bodyPr/>
          <a:lstStyle/>
          <a:p>
            <a:fld id="{304CF0AE-BF8F-4FE8-A86B-F89F536ABD89}"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574C5C4-E9A0-446A-9E46-D8D95C3C0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74C5C4-E9A0-446A-9E46-D8D95C3C0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74C5C4-E9A0-446A-9E46-D8D95C3C0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574C5C4-E9A0-446A-9E46-D8D95C3C0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574C5C4-E9A0-446A-9E46-D8D95C3C0A7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574C5C4-E9A0-446A-9E46-D8D95C3C0A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574C5C4-E9A0-446A-9E46-D8D95C3C0A7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574C5C4-E9A0-446A-9E46-D8D95C3C0A7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74C5C4-E9A0-446A-9E46-D8D95C3C0A7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74C5C4-E9A0-446A-9E46-D8D95C3C0A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574C5C4-E9A0-446A-9E46-D8D95C3C0A7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87AC16-43B3-484D-94AC-C1FAF356C812}"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74C5C4-E9A0-446A-9E46-D8D95C3C0A7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87AC16-43B3-484D-94AC-C1FAF356C81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ubtitle 2"/>
          <p:cNvSpPr>
            <a:spLocks noGrp="1"/>
          </p:cNvSpPr>
          <p:nvPr>
            <p:ph type="subTitle" idx="1"/>
          </p:nvPr>
        </p:nvSpPr>
        <p:spPr>
          <a:xfrm>
            <a:off x="2209800" y="0"/>
            <a:ext cx="7772400" cy="1975104"/>
          </a:xfrm>
        </p:spPr>
        <p:txBody>
          <a:bodyPr/>
          <a:lstStyle/>
          <a:p>
            <a:pPr eaLnBrk="1" hangingPunct="1">
              <a:spcBef>
                <a:spcPct val="0"/>
              </a:spcBef>
            </a:pPr>
            <a:r>
              <a:rPr lang="en-US" altLang="en-US" sz="4000" dirty="0"/>
              <a:t>Codification Techniques</a:t>
            </a:r>
            <a:endParaRPr lang="en-US" alt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What do K-map show?</a:t>
            </a:r>
            <a:endParaRPr lang="en-US" dirty="0">
              <a:solidFill>
                <a:schemeClr val="tx2">
                  <a:satMod val="200000"/>
                </a:schemeClr>
              </a:solidFill>
            </a:endParaRPr>
          </a:p>
        </p:txBody>
      </p:sp>
      <p:sp>
        <p:nvSpPr>
          <p:cNvPr id="17411" name="Content Placeholder 2"/>
          <p:cNvSpPr>
            <a:spLocks noGrp="1"/>
          </p:cNvSpPr>
          <p:nvPr>
            <p:ph idx="1"/>
          </p:nvPr>
        </p:nvSpPr>
        <p:spPr/>
        <p:txBody>
          <a:bodyPr/>
          <a:lstStyle/>
          <a:p>
            <a:pPr eaLnBrk="1" hangingPunct="1"/>
            <a:r>
              <a:rPr lang="en-US" altLang="en-US" dirty="0"/>
              <a:t>Available knowledge resources </a:t>
            </a:r>
            <a:endParaRPr lang="en-US" altLang="en-US" dirty="0"/>
          </a:p>
          <a:p>
            <a:pPr eaLnBrk="1" hangingPunct="1"/>
            <a:r>
              <a:rPr lang="en-US" altLang="en-US" dirty="0"/>
              <a:t>Knowledge clusters and communities </a:t>
            </a:r>
            <a:endParaRPr lang="en-US" altLang="en-US" dirty="0"/>
          </a:p>
          <a:p>
            <a:pPr eaLnBrk="1" hangingPunct="1"/>
            <a:r>
              <a:rPr lang="en-US" altLang="en-US" dirty="0"/>
              <a:t>Who uses what knowledge resources </a:t>
            </a:r>
            <a:endParaRPr lang="en-US" altLang="en-US" dirty="0"/>
          </a:p>
          <a:p>
            <a:pPr eaLnBrk="1" hangingPunct="1"/>
            <a:r>
              <a:rPr lang="en-US" altLang="en-US" dirty="0"/>
              <a:t>The paths of knowledge exchange </a:t>
            </a:r>
            <a:endParaRPr lang="en-US" altLang="en-US" dirty="0"/>
          </a:p>
          <a:p>
            <a:pPr eaLnBrk="1" hangingPunct="1"/>
            <a:r>
              <a:rPr lang="en-US" altLang="en-US" dirty="0"/>
              <a:t>The knowledge lifecycle </a:t>
            </a:r>
            <a:endParaRPr lang="en-US" altLang="en-US" dirty="0"/>
          </a:p>
          <a:p>
            <a:pPr eaLnBrk="1" hangingPunct="1"/>
            <a:r>
              <a:rPr lang="en-US" altLang="en-US" dirty="0"/>
              <a:t>Knowledge gap</a:t>
            </a:r>
            <a:endParaRPr lang="en-US" altLang="en-US" dirty="0"/>
          </a:p>
          <a:p>
            <a:pPr eaLnBrk="1" hangingPunct="1"/>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Benefit of K-Map</a:t>
            </a:r>
            <a:endParaRPr lang="en-US" dirty="0">
              <a:solidFill>
                <a:schemeClr val="tx2">
                  <a:satMod val="200000"/>
                </a:schemeClr>
              </a:solidFill>
            </a:endParaRPr>
          </a:p>
        </p:txBody>
      </p:sp>
      <p:sp>
        <p:nvSpPr>
          <p:cNvPr id="18435" name="Content Placeholder 2"/>
          <p:cNvSpPr>
            <a:spLocks noGrp="1"/>
          </p:cNvSpPr>
          <p:nvPr>
            <p:ph idx="1"/>
          </p:nvPr>
        </p:nvSpPr>
        <p:spPr/>
        <p:txBody>
          <a:bodyPr/>
          <a:lstStyle/>
          <a:p>
            <a:pPr eaLnBrk="1" hangingPunct="1"/>
            <a:r>
              <a:rPr lang="en-US" altLang="en-US"/>
              <a:t>to find key sources of knowledge creation </a:t>
            </a:r>
            <a:endParaRPr lang="en-US" altLang="en-US"/>
          </a:p>
          <a:p>
            <a:pPr eaLnBrk="1" hangingPunct="1"/>
            <a:r>
              <a:rPr lang="en-US" altLang="en-US"/>
              <a:t>to encourage reuse and prevent reinvention </a:t>
            </a:r>
            <a:endParaRPr lang="en-US" altLang="en-US"/>
          </a:p>
          <a:p>
            <a:pPr eaLnBrk="1" hangingPunct="1"/>
            <a:r>
              <a:rPr lang="en-US" altLang="en-US"/>
              <a:t>to find critical information quickly </a:t>
            </a:r>
            <a:endParaRPr lang="en-US" altLang="en-US"/>
          </a:p>
          <a:p>
            <a:pPr eaLnBrk="1" hangingPunct="1"/>
            <a:r>
              <a:rPr lang="en-US" altLang="en-US"/>
              <a:t>to highlight islands of expertise  </a:t>
            </a:r>
            <a:endParaRPr lang="en-US" altLang="en-US"/>
          </a:p>
          <a:p>
            <a:pPr eaLnBrk="1" hangingPunct="1"/>
            <a:r>
              <a:rPr lang="en-US" altLang="en-US"/>
              <a:t>to improve decision making and problem solving by providing applicable information </a:t>
            </a:r>
            <a:endParaRPr lang="en-US" altLang="en-US"/>
          </a:p>
          <a:p>
            <a:pPr eaLnBrk="1" hangingPunct="1"/>
            <a:r>
              <a:rPr lang="en-US" altLang="en-US"/>
              <a:t>to give insights into corporate knowledge </a:t>
            </a:r>
            <a:endParaRPr lang="en-US" altLang="en-US"/>
          </a:p>
          <a:p>
            <a:pPr eaLnBrk="1" hangingPunct="1"/>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Steps of creating K-Map </a:t>
            </a:r>
            <a:endParaRPr lang="en-US" dirty="0">
              <a:solidFill>
                <a:schemeClr val="tx2">
                  <a:satMod val="200000"/>
                </a:schemeClr>
              </a:solidFill>
            </a:endParaRPr>
          </a:p>
        </p:txBody>
      </p:sp>
      <p:sp>
        <p:nvSpPr>
          <p:cNvPr id="3" name="Content Placeholder 2"/>
          <p:cNvSpPr>
            <a:spLocks noGrp="1"/>
          </p:cNvSpPr>
          <p:nvPr>
            <p:ph idx="1"/>
          </p:nvPr>
        </p:nvSpPr>
        <p:spPr>
          <a:xfrm>
            <a:off x="2438400" y="838200"/>
            <a:ext cx="7772400" cy="5791200"/>
          </a:xfrm>
        </p:spPr>
        <p:txBody>
          <a:bodyPr>
            <a:normAutofit/>
          </a:bodyPr>
          <a:lstStyle/>
          <a:p>
            <a:pPr marL="411480">
              <a:buFont typeface="Wingdings" panose="05000000000000000000"/>
              <a:buChar char=""/>
              <a:defRPr/>
            </a:pPr>
            <a:endParaRPr lang="en-US" dirty="0"/>
          </a:p>
          <a:p>
            <a:pPr marL="411480">
              <a:buFont typeface="Wingdings" panose="05000000000000000000"/>
              <a:buChar char=""/>
              <a:defRPr/>
            </a:pPr>
            <a:endParaRPr lang="en-US" dirty="0"/>
          </a:p>
          <a:p>
            <a:pPr marL="411480">
              <a:buFont typeface="Wingdings" panose="05000000000000000000"/>
              <a:buChar char=""/>
              <a:defRPr/>
            </a:pPr>
            <a:r>
              <a:rPr lang="en-US" dirty="0"/>
              <a:t>1)Review critical processes </a:t>
            </a:r>
            <a:endParaRPr lang="en-US" dirty="0"/>
          </a:p>
          <a:p>
            <a:pPr marL="411480">
              <a:buFont typeface="Wingdings" panose="05000000000000000000"/>
              <a:buChar char=""/>
              <a:defRPr/>
            </a:pPr>
            <a:r>
              <a:rPr lang="en-US" dirty="0"/>
              <a:t>2) Identify individual process steps within each process </a:t>
            </a:r>
            <a:endParaRPr lang="en-US" dirty="0"/>
          </a:p>
          <a:p>
            <a:pPr marL="411480">
              <a:buFont typeface="Wingdings" panose="05000000000000000000"/>
              <a:buChar char=""/>
              <a:defRPr/>
            </a:pPr>
            <a:r>
              <a:rPr lang="en-US" dirty="0"/>
              <a:t>3) Identify the knowledge required to fulfill the purpose of each process step </a:t>
            </a:r>
            <a:endParaRPr lang="en-US" dirty="0"/>
          </a:p>
          <a:p>
            <a:pPr marL="411480">
              <a:buFont typeface="Wingdings" panose="05000000000000000000"/>
              <a:buChar char=""/>
              <a:defRPr/>
            </a:pPr>
            <a:r>
              <a:rPr lang="en-US" dirty="0"/>
              <a:t>4) Identify the knowledge generated for each process step  </a:t>
            </a:r>
            <a:endParaRPr lang="en-US" dirty="0"/>
          </a:p>
          <a:p>
            <a:pPr marL="411480">
              <a:buFont typeface="Wingdings" panose="05000000000000000000"/>
              <a:buChar char=""/>
              <a:defRPr/>
            </a:pPr>
            <a:r>
              <a:rPr lang="en-US" dirty="0"/>
              <a:t>5) Analyze the process maps (knowledge quality, knowledge sharing, ease of access, etc.)</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57200"/>
            <a:ext cx="7848600" cy="1066800"/>
          </a:xfrm>
        </p:spPr>
        <p:txBody>
          <a:bodyPr/>
          <a:lstStyle/>
          <a:p>
            <a:pPr>
              <a:defRPr/>
            </a:pPr>
            <a:r>
              <a:rPr lang="en-US" sz="3600" b="1" dirty="0">
                <a:solidFill>
                  <a:schemeClr val="tx2">
                    <a:satMod val="200000"/>
                  </a:schemeClr>
                </a:solidFill>
              </a:rPr>
              <a:t>Step of Creating K-Map</a:t>
            </a:r>
            <a:r>
              <a:rPr lang="en-US" b="1" dirty="0">
                <a:solidFill>
                  <a:schemeClr val="tx2">
                    <a:satMod val="200000"/>
                  </a:schemeClr>
                </a:solidFill>
              </a:rPr>
              <a:t>	(Cont.)</a:t>
            </a:r>
            <a:endParaRPr lang="en-US" dirty="0">
              <a:solidFill>
                <a:schemeClr val="tx2">
                  <a:satMod val="200000"/>
                </a:schemeClr>
              </a:solidFill>
            </a:endParaRPr>
          </a:p>
        </p:txBody>
      </p:sp>
      <p:sp>
        <p:nvSpPr>
          <p:cNvPr id="20483" name="Content Placeholder 2"/>
          <p:cNvSpPr>
            <a:spLocks noGrp="1"/>
          </p:cNvSpPr>
          <p:nvPr>
            <p:ph idx="1"/>
          </p:nvPr>
        </p:nvSpPr>
        <p:spPr>
          <a:xfrm>
            <a:off x="2438400" y="1447800"/>
            <a:ext cx="7772400" cy="4267200"/>
          </a:xfrm>
        </p:spPr>
        <p:txBody>
          <a:bodyPr/>
          <a:lstStyle/>
          <a:p>
            <a:pPr eaLnBrk="1" hangingPunct="1"/>
            <a:endParaRPr lang="en-US" altLang="en-US"/>
          </a:p>
          <a:p>
            <a:pPr eaLnBrk="1" hangingPunct="1"/>
            <a:r>
              <a:rPr lang="en-US" altLang="en-US" b="1"/>
              <a:t>What knowledge is needed?</a:t>
            </a:r>
            <a:endParaRPr lang="en-US" altLang="en-US" b="1"/>
          </a:p>
          <a:p>
            <a:pPr eaLnBrk="1" hangingPunct="1"/>
            <a:r>
              <a:rPr lang="en-US" altLang="en-US" b="1"/>
              <a:t>Who has this knowledge?</a:t>
            </a:r>
            <a:endParaRPr lang="en-US" altLang="en-US" b="1"/>
          </a:p>
          <a:p>
            <a:pPr eaLnBrk="1" hangingPunct="1"/>
            <a:r>
              <a:rPr lang="en-US" altLang="en-US" b="1"/>
              <a:t>Where does this knowledge reside?</a:t>
            </a:r>
            <a:endParaRPr lang="en-US" altLang="en-US" b="1"/>
          </a:p>
          <a:p>
            <a:pPr eaLnBrk="1" hangingPunct="1"/>
            <a:r>
              <a:rPr lang="en-US" altLang="en-US" b="1"/>
              <a:t>Is the knowledge tacit or explicit?</a:t>
            </a:r>
            <a:endParaRPr lang="en-US" altLang="en-US" b="1"/>
          </a:p>
          <a:p>
            <a:pPr eaLnBrk="1" hangingPunct="1"/>
            <a:r>
              <a:rPr lang="en-US" altLang="en-US" b="1"/>
              <a:t>Is the knowledge routine or non-routine?</a:t>
            </a:r>
            <a:endParaRPr lang="en-US" altLang="en-US" b="1"/>
          </a:p>
          <a:p>
            <a:pPr eaLnBrk="1" hangingPunct="1"/>
            <a:r>
              <a:rPr lang="en-US" altLang="en-US" b="1"/>
              <a:t>What issues does it address?</a:t>
            </a:r>
            <a:endParaRPr lang="en-US" altLang="en-US" b="1"/>
          </a:p>
          <a:p>
            <a:pPr eaLnBrk="1" hangingPunct="1"/>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Knowledge Map Matrix</a:t>
            </a:r>
            <a:endParaRPr lang="en-US" dirty="0">
              <a:solidFill>
                <a:schemeClr val="tx2">
                  <a:satMod val="200000"/>
                </a:schemeClr>
              </a:solidFill>
            </a:endParaRPr>
          </a:p>
        </p:txBody>
      </p:sp>
      <p:pic>
        <p:nvPicPr>
          <p:cNvPr id="2150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57400" y="1676400"/>
            <a:ext cx="8229600" cy="4876800"/>
          </a:xfr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Analyze the process maps</a:t>
            </a:r>
            <a:endParaRPr lang="en-US" dirty="0">
              <a:solidFill>
                <a:schemeClr val="tx2">
                  <a:satMod val="200000"/>
                </a:schemeClr>
              </a:solidFill>
            </a:endParaRPr>
          </a:p>
        </p:txBody>
      </p:sp>
      <p:sp>
        <p:nvSpPr>
          <p:cNvPr id="22531" name="Content Placeholder 2"/>
          <p:cNvSpPr>
            <a:spLocks noGrp="1"/>
          </p:cNvSpPr>
          <p:nvPr>
            <p:ph idx="1"/>
          </p:nvPr>
        </p:nvSpPr>
        <p:spPr>
          <a:xfrm>
            <a:off x="2362200" y="1371600"/>
            <a:ext cx="7772400" cy="4679950"/>
          </a:xfrm>
        </p:spPr>
        <p:txBody>
          <a:bodyPr/>
          <a:lstStyle/>
          <a:p>
            <a:pPr eaLnBrk="1" hangingPunct="1">
              <a:lnSpc>
                <a:spcPct val="90000"/>
              </a:lnSpc>
            </a:pPr>
            <a:endParaRPr lang="en-US" altLang="en-US" sz="2600"/>
          </a:p>
          <a:p>
            <a:pPr eaLnBrk="1" hangingPunct="1">
              <a:lnSpc>
                <a:spcPct val="90000"/>
              </a:lnSpc>
            </a:pPr>
            <a:r>
              <a:rPr lang="en-US" altLang="en-US" sz="2600"/>
              <a:t>Do we leverage this today?</a:t>
            </a:r>
            <a:endParaRPr lang="en-US" altLang="en-US" sz="2600"/>
          </a:p>
          <a:p>
            <a:pPr eaLnBrk="1" hangingPunct="1">
              <a:lnSpc>
                <a:spcPct val="90000"/>
              </a:lnSpc>
            </a:pPr>
            <a:r>
              <a:rPr lang="en-US" altLang="en-US" sz="2600"/>
              <a:t>Is the knowledge available and accessible to everyone who needs it?</a:t>
            </a:r>
            <a:endParaRPr lang="en-US" altLang="en-US" sz="2600"/>
          </a:p>
          <a:p>
            <a:pPr eaLnBrk="1" hangingPunct="1">
              <a:lnSpc>
                <a:spcPct val="90000"/>
              </a:lnSpc>
            </a:pPr>
            <a:r>
              <a:rPr lang="en-US" altLang="en-US" sz="2600"/>
              <a:t>Are decisions made with all the right knowledge?</a:t>
            </a:r>
            <a:endParaRPr lang="en-US" altLang="en-US" sz="2600"/>
          </a:p>
          <a:p>
            <a:pPr eaLnBrk="1" hangingPunct="1">
              <a:lnSpc>
                <a:spcPct val="90000"/>
              </a:lnSpc>
            </a:pPr>
            <a:r>
              <a:rPr lang="en-US" altLang="en-US" sz="2600"/>
              <a:t>Where should we focus our improvement efforts?</a:t>
            </a:r>
            <a:endParaRPr lang="en-US" altLang="en-US" sz="2600"/>
          </a:p>
          <a:p>
            <a:pPr eaLnBrk="1" hangingPunct="1">
              <a:lnSpc>
                <a:spcPct val="90000"/>
              </a:lnSpc>
            </a:pPr>
            <a:r>
              <a:rPr lang="en-US" altLang="en-US" sz="2600"/>
              <a:t>Summarize the analysis</a:t>
            </a:r>
            <a:endParaRPr lang="en-US" altLang="en-US" sz="2600"/>
          </a:p>
          <a:p>
            <a:pPr eaLnBrk="1" hangingPunct="1">
              <a:lnSpc>
                <a:spcPct val="90000"/>
              </a:lnSpc>
            </a:pPr>
            <a:r>
              <a:rPr lang="en-US" altLang="en-US" sz="2600"/>
              <a:t>Create list of key strengths </a:t>
            </a:r>
            <a:endParaRPr lang="en-US" altLang="en-US" sz="2600"/>
          </a:p>
          <a:p>
            <a:pPr eaLnBrk="1" hangingPunct="1">
              <a:lnSpc>
                <a:spcPct val="90000"/>
              </a:lnSpc>
            </a:pPr>
            <a:r>
              <a:rPr lang="en-US" altLang="en-US" sz="2600"/>
              <a:t>Create list of key opportunities for improvement and expected benefits</a:t>
            </a:r>
            <a:endParaRPr lang="en-US" altLang="en-US" sz="2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Lesson Learned</a:t>
            </a:r>
            <a:endParaRPr lang="en-US" dirty="0">
              <a:solidFill>
                <a:schemeClr val="tx2">
                  <a:satMod val="200000"/>
                </a:schemeClr>
              </a:solidFill>
            </a:endParaRPr>
          </a:p>
        </p:txBody>
      </p:sp>
      <p:sp>
        <p:nvSpPr>
          <p:cNvPr id="23555" name="Content Placeholder 2"/>
          <p:cNvSpPr>
            <a:spLocks noGrp="1"/>
          </p:cNvSpPr>
          <p:nvPr>
            <p:ph idx="1"/>
          </p:nvPr>
        </p:nvSpPr>
        <p:spPr>
          <a:xfrm>
            <a:off x="2438400" y="1143000"/>
            <a:ext cx="7772400" cy="5137150"/>
          </a:xfrm>
        </p:spPr>
        <p:txBody>
          <a:bodyPr/>
          <a:lstStyle/>
          <a:p>
            <a:pPr eaLnBrk="1" hangingPunct="1">
              <a:buFont typeface="Wingdings" panose="05000000000000000000" pitchFamily="2" charset="2"/>
              <a:buNone/>
            </a:pPr>
            <a:endParaRPr lang="en-US" altLang="en-US"/>
          </a:p>
          <a:p>
            <a:pPr eaLnBrk="1" hangingPunct="1"/>
            <a:r>
              <a:rPr lang="en-US" altLang="en-US"/>
              <a:t>Make sure people who are intimate with the organization and process are involved</a:t>
            </a:r>
            <a:endParaRPr lang="en-US" altLang="en-US"/>
          </a:p>
          <a:p>
            <a:pPr eaLnBrk="1" hangingPunct="1"/>
            <a:r>
              <a:rPr lang="en-US" altLang="en-US"/>
              <a:t>High level mapping of the process you want to share knowledge around is key!</a:t>
            </a:r>
            <a:endParaRPr lang="en-US" altLang="en-US"/>
          </a:p>
          <a:p>
            <a:pPr eaLnBrk="1" hangingPunct="1"/>
            <a:r>
              <a:rPr lang="en-US" altLang="en-US"/>
              <a:t>Update your “map” periodically –knowledge has a shelf life (people move, technology changes, etc.)</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Tables</a:t>
            </a:r>
            <a:endParaRPr lang="en-US" dirty="0"/>
          </a:p>
        </p:txBody>
      </p:sp>
      <p:sp>
        <p:nvSpPr>
          <p:cNvPr id="3" name="Content Placeholder 2"/>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It is another technique used for knowledge codification.</a:t>
            </a:r>
            <a:r>
              <a:rPr lang="en-US" sz="2400" b="0" i="0" u="none" strike="noStrike" baseline="0" dirty="0">
                <a:latin typeface="AdobePiStd"/>
              </a:rPr>
              <a:t> </a:t>
            </a:r>
            <a:r>
              <a:rPr lang="en-US" sz="2400" b="0" i="0" u="none" strike="noStrike" baseline="0" dirty="0">
                <a:latin typeface="Times New Roman" panose="02020603050405020304" pitchFamily="18" charset="0"/>
              </a:rPr>
              <a:t>It consists of some conditions, rules, and actions.</a:t>
            </a:r>
            <a:endParaRPr lang="en-US" sz="2400" b="0" i="0" u="none" strike="noStrike" baseline="0" dirty="0">
              <a:latin typeface="Times New Roman" panose="02020603050405020304" pitchFamily="18" charset="0"/>
            </a:endParaRPr>
          </a:p>
          <a:p>
            <a:pPr marL="0" indent="0" algn="l">
              <a:buNone/>
            </a:pPr>
            <a:r>
              <a:rPr lang="en-US" sz="2400" b="0" i="0" u="none" strike="noStrike" baseline="0" dirty="0">
                <a:latin typeface="Times New Roman" panose="02020603050405020304" pitchFamily="18" charset="0"/>
              </a:rPr>
              <a:t>Example:</a:t>
            </a:r>
            <a:endParaRPr lang="en-US" sz="24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A phonecard company sends out monthly invoices to permanent customers and gives them discount if payments are made within two weeks. Their discounting policy is as follows:</a:t>
            </a:r>
            <a:endParaRPr lang="en-US" sz="1800" b="0" i="0" u="none" strike="noStrike" baseline="0" dirty="0">
              <a:latin typeface="Times New Roman" panose="02020603050405020304" pitchFamily="18" charset="0"/>
            </a:endParaRPr>
          </a:p>
          <a:p>
            <a:pPr algn="l"/>
            <a:r>
              <a:rPr lang="en-US" sz="1800" b="0" i="1" u="none" strike="noStrike" baseline="0" dirty="0">
                <a:latin typeface="Times New Roman" panose="02020603050405020304" pitchFamily="18" charset="0"/>
              </a:rPr>
              <a:t>``If the amount of the order of phonecards is greater than $35, subtract 5% of the order; if the amount is greater than or equal to $20 and less than or equal to $35, subtract a 4% discount; if the amount is less than $20, do not apply any discount.''</a:t>
            </a:r>
            <a:endParaRPr lang="en-US" sz="1800" b="0" i="1"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We shall develop a </a:t>
            </a:r>
            <a:r>
              <a:rPr lang="en-US" sz="1800" b="1" i="0" u="none" strike="noStrike" baseline="0" dirty="0">
                <a:latin typeface="Times New Roman" panose="02020603050405020304" pitchFamily="18" charset="0"/>
              </a:rPr>
              <a:t>decision table </a:t>
            </a:r>
            <a:r>
              <a:rPr lang="en-US" sz="1800" b="0" i="0" u="none" strike="noStrike" baseline="0" dirty="0">
                <a:latin typeface="Times New Roman" panose="02020603050405020304" pitchFamily="18" charset="0"/>
              </a:rPr>
              <a:t>for their discounting decisions, where the condition alternatives are `Yes' and `No'.</a:t>
            </a:r>
            <a:endParaRPr lang="en-US" sz="1800" b="0" i="0" u="none" strike="noStrike" baseline="0" dirty="0">
              <a:latin typeface="Times New Roman" panose="02020603050405020304" pitchFamily="18" charset="0"/>
            </a:endParaRPr>
          </a:p>
          <a:p>
            <a:pPr marL="0" indent="0" algn="l">
              <a:buNone/>
            </a:pPr>
            <a:endParaRPr lang="en-US" sz="2400" b="0" i="0" u="none" strike="noStrike" baseline="0" dirty="0">
              <a:latin typeface="Times New Roman" panose="02020603050405020304" pitchFamily="18" charset="0"/>
            </a:endParaRPr>
          </a:p>
          <a:p>
            <a:pPr algn="l"/>
            <a:endParaRPr lang="en-US" sz="2400" b="0" i="0" u="none" strike="noStrike" baseline="0" dirty="0">
              <a:latin typeface="Times New Roman" panose="02020603050405020304" pitchFamily="18" charset="0"/>
            </a:endParaRPr>
          </a:p>
          <a:p>
            <a:pPr algn="l"/>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1"/>
          <a:stretch>
            <a:fillRect/>
          </a:stretch>
        </p:blipFill>
        <p:spPr>
          <a:xfrm>
            <a:off x="1340285" y="276225"/>
            <a:ext cx="8232935" cy="5900738"/>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Trees</a:t>
            </a:r>
            <a:endParaRPr lang="en-US" dirty="0"/>
          </a:p>
        </p:txBody>
      </p:sp>
      <p:sp>
        <p:nvSpPr>
          <p:cNvPr id="3" name="Content Placeholder 2"/>
          <p:cNvSpPr>
            <a:spLocks noGrp="1"/>
          </p:cNvSpPr>
          <p:nvPr>
            <p:ph idx="1"/>
          </p:nvPr>
        </p:nvSpPr>
        <p:spPr/>
        <p:txBody>
          <a:bodyPr>
            <a:normAutofit/>
          </a:bodyPr>
          <a:lstStyle/>
          <a:p>
            <a:pPr marL="0" indent="0" algn="l">
              <a:buNone/>
            </a:pPr>
            <a:r>
              <a:rPr lang="en-US" sz="2400" b="1" i="0" u="none" strike="noStrike" baseline="0" dirty="0">
                <a:latin typeface="Arial" panose="020B0604020202020204" pitchFamily="34" charset="0"/>
              </a:rPr>
              <a:t>Decision Tree</a:t>
            </a:r>
            <a:endParaRPr lang="en-US" sz="2400" b="1" i="0" u="none" strike="noStrike" baseline="0" dirty="0">
              <a:latin typeface="Arial" panose="020B0604020202020204" pitchFamily="34" charset="0"/>
            </a:endParaRPr>
          </a:p>
          <a:p>
            <a:pPr algn="l"/>
            <a:r>
              <a:rPr lang="en-US" sz="2400" b="0" i="0" u="none" strike="noStrike" baseline="0" dirty="0">
                <a:latin typeface="Times New Roman" panose="02020603050405020304" pitchFamily="18" charset="0"/>
              </a:rPr>
              <a:t>It is also a knowledge codification technique.</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A decision tree is usually a hierarchically arranged semantic network.</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Knowledge Map</a:t>
            </a:r>
            <a:endParaRPr lang="en-US" dirty="0">
              <a:solidFill>
                <a:schemeClr val="tx2">
                  <a:satMod val="200000"/>
                </a:schemeClr>
              </a:solidFill>
            </a:endParaRPr>
          </a:p>
        </p:txBody>
      </p:sp>
      <p:pic>
        <p:nvPicPr>
          <p:cNvPr id="9219"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64491" y="3997476"/>
            <a:ext cx="7391400" cy="160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6"/>
          <p:cNvSpPr>
            <a:spLocks noGrp="1" noChangeArrowheads="1"/>
          </p:cNvSpPr>
          <p:nvPr>
            <p:ph idx="1"/>
          </p:nvPr>
        </p:nvSpPr>
        <p:spPr>
          <a:xfrm>
            <a:off x="988291" y="1477812"/>
            <a:ext cx="7772400" cy="2519664"/>
          </a:xfrm>
        </p:spPr>
        <p:txBody>
          <a:bodyPr anchor="ctr">
            <a:spAutoFit/>
          </a:bodyPr>
          <a:lstStyle/>
          <a:p>
            <a:pPr marL="0" indent="0">
              <a:spcBef>
                <a:spcPct val="0"/>
              </a:spcBef>
              <a:buNone/>
            </a:pPr>
            <a:r>
              <a:rPr lang="en-US" altLang="en-US" sz="2000" dirty="0">
                <a:cs typeface="Times New Roman" panose="02020603050405020304" pitchFamily="18" charset="0"/>
              </a:rPr>
              <a:t>Knowledge mapping is about making knowledge that is available within an organization  become transparent and giving the insights into its quality.</a:t>
            </a:r>
            <a:endParaRPr lang="en-US" altLang="en-US" sz="2000" dirty="0">
              <a:cs typeface="Times New Roman" panose="02020603050405020304" pitchFamily="18" charset="0"/>
            </a:endParaRPr>
          </a:p>
          <a:p>
            <a:pPr marL="68580" indent="0">
              <a:buNone/>
            </a:pPr>
            <a:r>
              <a:rPr lang="en-US" sz="2000" dirty="0">
                <a:latin typeface="Times New Roman" panose="02020603050405020304" pitchFamily="18" charset="0"/>
              </a:rPr>
              <a:t>Knowledge map is a visual representation of knowledge. They can represent explicit/tacit, formal/informal, documented/undocumented, internal/external knowledge</a:t>
            </a:r>
            <a:endParaRPr lang="en-US" altLang="en-US" sz="2000" dirty="0">
              <a:cs typeface="Times New Roman" panose="02020603050405020304" pitchFamily="18" charset="0"/>
            </a:endParaRPr>
          </a:p>
          <a:p>
            <a:pPr marL="0" indent="0">
              <a:spcBef>
                <a:spcPct val="0"/>
              </a:spcBef>
              <a:buNone/>
            </a:pPr>
            <a:endParaRPr lang="en-US" altLang="en-US" dirty="0">
              <a:cs typeface="Arial" panose="020B0604020202020204" pitchFamily="34" charset="0"/>
            </a:endParaRPr>
          </a:p>
          <a:p>
            <a:pPr marL="0" indent="0">
              <a:spcBef>
                <a:spcPct val="0"/>
              </a:spcBef>
              <a:buNone/>
            </a:pPr>
            <a:endParaRPr lang="en-US"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for a discounted policy</a:t>
            </a:r>
            <a:endParaRPr lang="en-US" dirty="0"/>
          </a:p>
        </p:txBody>
      </p:sp>
      <p:pic>
        <p:nvPicPr>
          <p:cNvPr id="5" name="Content Placeholder 4"/>
          <p:cNvPicPr>
            <a:picLocks noGrp="1" noChangeAspect="1"/>
          </p:cNvPicPr>
          <p:nvPr>
            <p:ph idx="1"/>
          </p:nvPr>
        </p:nvPicPr>
        <p:blipFill>
          <a:blip r:embed="rId1"/>
          <a:stretch>
            <a:fillRect/>
          </a:stretch>
        </p:blipFill>
        <p:spPr>
          <a:xfrm>
            <a:off x="1741118" y="1825625"/>
            <a:ext cx="7878871" cy="466725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Frames</a:t>
            </a:r>
            <a:endParaRPr lang="en-US" dirty="0"/>
          </a:p>
        </p:txBody>
      </p:sp>
      <p:sp>
        <p:nvSpPr>
          <p:cNvPr id="3" name="Content Placeholder 2"/>
          <p:cNvSpPr>
            <a:spLocks noGrp="1"/>
          </p:cNvSpPr>
          <p:nvPr>
            <p:ph idx="1"/>
          </p:nvPr>
        </p:nvSpPr>
        <p:spPr>
          <a:xfrm>
            <a:off x="838200" y="1155700"/>
            <a:ext cx="10515600" cy="5021263"/>
          </a:xfrm>
        </p:spPr>
        <p:txBody>
          <a:bodyPr>
            <a:normAutofit fontScale="92500"/>
          </a:bodyPr>
          <a:lstStyle/>
          <a:p>
            <a:pPr marL="0" indent="0" algn="l">
              <a:buNone/>
            </a:pPr>
            <a:endParaRPr lang="en-US" sz="1800" b="1" i="0" u="none" strike="noStrike" baseline="0" dirty="0">
              <a:latin typeface="Arial" panose="020B0604020202020204" pitchFamily="34" charset="0"/>
            </a:endParaRPr>
          </a:p>
          <a:p>
            <a:pPr algn="l"/>
            <a:r>
              <a:rPr lang="en-US" b="0" i="0" u="none" strike="noStrike" baseline="0" dirty="0">
                <a:latin typeface="Times New Roman" panose="02020603050405020304" pitchFamily="18" charset="0"/>
              </a:rPr>
              <a:t>A frame is a codification scheme used for organizing knowledge through previous experience.</a:t>
            </a:r>
            <a:r>
              <a:rPr lang="en-US" dirty="0"/>
              <a:t> It is used to represent structured knowledge about a particular domain or situation.</a:t>
            </a:r>
            <a:endParaRPr lang="en-US" dirty="0"/>
          </a:p>
          <a:p>
            <a:pPr algn="l"/>
            <a:r>
              <a:rPr lang="en-US" dirty="0"/>
              <a:t>It provides at way  organize and describe information by encapsulating it in a structured format, often resembling a template or a schema. This technique is particularly useful for representing complex and context-specific knowledge in a way that is both systematic and easy to understand.</a:t>
            </a:r>
            <a:endParaRPr lang="en-US" dirty="0"/>
          </a:p>
          <a:p>
            <a:pPr algn="l"/>
            <a:r>
              <a:rPr lang="en-US" b="0" i="0" u="none" strike="noStrike" baseline="0" dirty="0">
                <a:latin typeface="Times New Roman" panose="02020603050405020304" pitchFamily="18" charset="0"/>
              </a:rPr>
              <a:t>It deals with a combination of declarative and operational knowledge.</a:t>
            </a:r>
            <a:endParaRPr lang="en-US" b="0" i="0" u="none" strike="noStrike" baseline="0" dirty="0">
              <a:latin typeface="Times New Roman" panose="02020603050405020304" pitchFamily="18" charset="0"/>
            </a:endParaRPr>
          </a:p>
          <a:p>
            <a:pPr algn="l"/>
            <a:r>
              <a:rPr lang="en-US" b="0" i="0" u="none" strike="noStrike" baseline="0" dirty="0">
                <a:latin typeface="AdobePiStd"/>
              </a:rPr>
              <a:t> </a:t>
            </a:r>
            <a:r>
              <a:rPr lang="en-US" b="0" i="0" u="none" strike="noStrike" baseline="0" dirty="0">
                <a:latin typeface="Times New Roman" panose="02020603050405020304" pitchFamily="18" charset="0"/>
              </a:rPr>
              <a:t>Key elements of frames:</a:t>
            </a:r>
            <a:endParaRPr lang="en-US" b="0" i="0" u="none" strike="noStrike" baseline="0" dirty="0">
              <a:latin typeface="Times New Roman" panose="02020603050405020304" pitchFamily="18" charset="0"/>
            </a:endParaRPr>
          </a:p>
          <a:p>
            <a:pPr lvl="1"/>
            <a:r>
              <a:rPr lang="en-US" sz="2800" b="0" i="0" u="none" strike="noStrike" baseline="0" dirty="0">
                <a:latin typeface="AdobePiStd"/>
              </a:rPr>
              <a:t> </a:t>
            </a:r>
            <a:r>
              <a:rPr lang="en-US" sz="2800" b="0" i="0" u="none" strike="noStrike" baseline="0" dirty="0">
                <a:latin typeface="Times New Roman" panose="02020603050405020304" pitchFamily="18" charset="0"/>
              </a:rPr>
              <a:t>Slot: A specific object being described/an attribute of an entity.</a:t>
            </a:r>
            <a:endParaRPr lang="en-US" sz="2800" b="0" i="0" u="none" strike="noStrike" baseline="0" dirty="0">
              <a:latin typeface="Times New Roman" panose="02020603050405020304" pitchFamily="18" charset="0"/>
            </a:endParaRPr>
          </a:p>
          <a:p>
            <a:pPr lvl="1"/>
            <a:r>
              <a:rPr lang="en-US" sz="2800" b="0" i="0" u="none" strike="noStrike" baseline="0" dirty="0">
                <a:latin typeface="AdobePiStd"/>
              </a:rPr>
              <a:t> </a:t>
            </a:r>
            <a:r>
              <a:rPr lang="en-US" sz="2800" b="0" i="0" u="none" strike="noStrike" baseline="0" dirty="0">
                <a:latin typeface="Times New Roman" panose="02020603050405020304" pitchFamily="18" charset="0"/>
              </a:rPr>
              <a:t>Facet: The value of an object/slot.</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a:t>
            </a:r>
            <a:r>
              <a:rPr lang="en-US" dirty="0" err="1"/>
              <a:t>FramesA</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Components:</a:t>
            </a:r>
            <a:endParaRPr lang="en-US" dirty="0"/>
          </a:p>
          <a:p>
            <a:pPr marL="0" indent="0">
              <a:buNone/>
            </a:pPr>
            <a:r>
              <a:rPr lang="en-US" dirty="0"/>
              <a:t>Frame Name:</a:t>
            </a:r>
            <a:endParaRPr lang="en-US" dirty="0"/>
          </a:p>
          <a:p>
            <a:r>
              <a:rPr lang="en-US" dirty="0"/>
              <a:t>The identifier or title of the frame, which indicates the type of knowledge it represents.</a:t>
            </a:r>
            <a:endParaRPr lang="en-US" dirty="0"/>
          </a:p>
          <a:p>
            <a:pPr marL="0" indent="0">
              <a:buNone/>
            </a:pPr>
            <a:r>
              <a:rPr lang="en-US" dirty="0"/>
              <a:t>Slots:</a:t>
            </a:r>
            <a:endParaRPr lang="en-US" dirty="0"/>
          </a:p>
          <a:p>
            <a:pPr lvl="1"/>
            <a:r>
              <a:rPr lang="en-US" dirty="0"/>
              <a:t>Attributes or fields within the frame that hold specific pieces of information. Each slot represents a property or characteristic of the entity described by the frame. </a:t>
            </a:r>
            <a:endParaRPr lang="en-US" dirty="0"/>
          </a:p>
          <a:p>
            <a:pPr lvl="1"/>
            <a:r>
              <a:rPr lang="en-US" dirty="0"/>
              <a:t>Slots can have default values, constraints, and conditions for their content.</a:t>
            </a:r>
            <a:endParaRPr lang="en-US" dirty="0"/>
          </a:p>
          <a:p>
            <a:pPr marL="0" indent="0">
              <a:buNone/>
            </a:pPr>
            <a:r>
              <a:rPr lang="en-US" dirty="0"/>
              <a:t>Facets:</a:t>
            </a:r>
            <a:endParaRPr lang="en-US" dirty="0"/>
          </a:p>
          <a:p>
            <a:r>
              <a:rPr lang="en-US" dirty="0"/>
              <a:t>Additional information about the slots, such as data types, value ranges, inheritance properties, or attached procedures (methods) that describe how to handle the slot's value.</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Example: a frame representing knowledge about a "Meeting":</a:t>
            </a:r>
            <a:endParaRPr lang="en-US" sz="3200"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Frame Name: Meeting</a:t>
            </a:r>
            <a:endParaRPr lang="en-US" dirty="0"/>
          </a:p>
          <a:p>
            <a:r>
              <a:rPr lang="en-US" dirty="0"/>
              <a:t>Slots:</a:t>
            </a:r>
            <a:endParaRPr lang="en-US" dirty="0"/>
          </a:p>
          <a:p>
            <a:pPr lvl="1"/>
            <a:r>
              <a:rPr lang="en-US" dirty="0"/>
              <a:t>Date: The date of the meeting.</a:t>
            </a:r>
            <a:endParaRPr lang="en-US" dirty="0"/>
          </a:p>
          <a:p>
            <a:pPr lvl="1"/>
            <a:r>
              <a:rPr lang="en-US" dirty="0"/>
              <a:t>Time: The time when the meeting will take place.</a:t>
            </a:r>
            <a:endParaRPr lang="en-US" dirty="0"/>
          </a:p>
          <a:p>
            <a:pPr lvl="1"/>
            <a:r>
              <a:rPr lang="en-US" dirty="0"/>
              <a:t>Location: The venue of the meeting.</a:t>
            </a:r>
            <a:endParaRPr lang="en-US" dirty="0"/>
          </a:p>
          <a:p>
            <a:pPr lvl="1"/>
            <a:r>
              <a:rPr lang="en-US" dirty="0"/>
              <a:t>Attendees: List of participants expected to attend the meeting.</a:t>
            </a:r>
            <a:endParaRPr lang="en-US" dirty="0"/>
          </a:p>
          <a:p>
            <a:pPr lvl="1"/>
            <a:r>
              <a:rPr lang="en-US" dirty="0"/>
              <a:t>Agenda: The topics to be discussed during the meeting.</a:t>
            </a:r>
            <a:endParaRPr lang="en-US" dirty="0"/>
          </a:p>
          <a:p>
            <a:pPr lvl="1"/>
            <a:r>
              <a:rPr lang="en-US" dirty="0"/>
              <a:t>Organizer: The person responsible for organizing the meeting.</a:t>
            </a:r>
            <a:endParaRPr lang="en-US" dirty="0"/>
          </a:p>
          <a:p>
            <a:r>
              <a:rPr lang="en-US" dirty="0"/>
              <a:t>Facets:</a:t>
            </a:r>
            <a:endParaRPr lang="en-US" dirty="0"/>
          </a:p>
          <a:p>
            <a:pPr lvl="1"/>
            <a:r>
              <a:rPr lang="en-US" dirty="0"/>
              <a:t>Date: Must be a valid calendar date.</a:t>
            </a:r>
            <a:endParaRPr lang="en-US" dirty="0"/>
          </a:p>
          <a:p>
            <a:pPr lvl="1"/>
            <a:r>
              <a:rPr lang="en-US" dirty="0"/>
              <a:t>Time: Should be specified in a 24-hour format.</a:t>
            </a:r>
            <a:endParaRPr lang="en-US" dirty="0"/>
          </a:p>
          <a:p>
            <a:pPr lvl="1"/>
            <a:r>
              <a:rPr lang="en-US" dirty="0"/>
              <a:t>Attendees: Should include at least one participant.</a:t>
            </a:r>
            <a:endParaRPr lang="en-US" dirty="0"/>
          </a:p>
          <a:p>
            <a:pPr lvl="1"/>
            <a:r>
              <a:rPr lang="en-US" dirty="0"/>
              <a:t>Agenda: Can be a list or a textual description.</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787"/>
            <a:ext cx="10515600" cy="864296"/>
          </a:xfrm>
        </p:spPr>
        <p:txBody>
          <a:bodyPr>
            <a:normAutofit fontScale="90000"/>
          </a:bodyPr>
          <a:lstStyle/>
          <a:p>
            <a:r>
              <a:rPr lang="en-US" sz="4400" b="1" i="0" u="none" strike="noStrike" baseline="0" dirty="0">
                <a:latin typeface="Arial" panose="020B0604020202020204" pitchFamily="34" charset="0"/>
              </a:rPr>
              <a:t>Production Rules</a:t>
            </a:r>
            <a:br>
              <a:rPr lang="en-US" sz="4400" b="1" i="0" u="none" strike="noStrike" baseline="0" dirty="0">
                <a:latin typeface="Arial" panose="020B0604020202020204" pitchFamily="34" charset="0"/>
              </a:rPr>
            </a:br>
            <a:endParaRPr lang="en-US" dirty="0"/>
          </a:p>
        </p:txBody>
      </p:sp>
      <p:sp>
        <p:nvSpPr>
          <p:cNvPr id="3" name="Content Placeholder 2"/>
          <p:cNvSpPr>
            <a:spLocks noGrp="1"/>
          </p:cNvSpPr>
          <p:nvPr>
            <p:ph idx="1"/>
          </p:nvPr>
        </p:nvSpPr>
        <p:spPr>
          <a:xfrm>
            <a:off x="838200" y="601249"/>
            <a:ext cx="10515600" cy="5575714"/>
          </a:xfrm>
        </p:spPr>
        <p:txBody>
          <a:bodyPr>
            <a:noAutofit/>
          </a:bodyPr>
          <a:lstStyle/>
          <a:p>
            <a:pPr algn="l"/>
            <a:r>
              <a:rPr lang="en-US" sz="2400" b="0" i="0" u="none" strike="noStrike" baseline="0" dirty="0">
                <a:latin typeface="Times New Roman" panose="02020603050405020304" pitchFamily="18" charset="0"/>
              </a:rPr>
              <a:t>They are conditional statements specifying an action to be taken in case a certain condition is true.</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They codify knowledge in the form of premise-action pairs.</a:t>
            </a:r>
            <a:endParaRPr lang="en-US" sz="2400" b="0" i="0" u="none" strike="noStrike" baseline="0" dirty="0">
              <a:latin typeface="Times New Roman" panose="02020603050405020304" pitchFamily="18" charset="0"/>
            </a:endParaRPr>
          </a:p>
          <a:p>
            <a:pPr marL="0" indent="0" algn="l">
              <a:buNone/>
            </a:pPr>
            <a:r>
              <a:rPr lang="en-US" sz="2400" b="0" i="0" u="none" strike="noStrike" baseline="0" dirty="0">
                <a:latin typeface="AdobePiStd"/>
              </a:rPr>
              <a:t> </a:t>
            </a:r>
            <a:r>
              <a:rPr lang="en-US" sz="2400" b="0" i="0" u="none" strike="noStrike" baseline="0" dirty="0">
                <a:latin typeface="Times New Roman" panose="02020603050405020304" pitchFamily="18" charset="0"/>
              </a:rPr>
              <a:t>Syntax: IF (premise) THEN (action)</a:t>
            </a:r>
            <a:endParaRPr lang="en-US" sz="2400" b="0" i="0" u="none" strike="noStrike" baseline="0" dirty="0">
              <a:latin typeface="Times New Roman" panose="02020603050405020304" pitchFamily="18" charset="0"/>
            </a:endParaRP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Example: IF income is `standard' and payment history is `good', THEN `approve home loan'.</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A certainty factor is synonymous with a confidence level , which is a subjective quantification</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of an expert's judgment.</a:t>
            </a:r>
            <a:endParaRPr lang="en-US" sz="2400" b="0" i="0" u="none" strike="noStrike" baseline="0" dirty="0">
              <a:latin typeface="Times New Roman" panose="02020603050405020304" pitchFamily="18" charset="0"/>
            </a:endParaRP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The premise is a Boolean expression that should evaluate to be true for the rule to be applied.</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The action part of the rule is separated from the premise by the keyword THEN.</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The action clause consists of a statement or a series of statements separated by AND's or</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comma's and is executed if the premise is true.</a:t>
            </a:r>
            <a:endParaRPr 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u="none" strike="noStrike" baseline="0" dirty="0">
                <a:latin typeface="Arial" panose="020B0604020202020204" pitchFamily="34" charset="0"/>
              </a:rPr>
              <a:t>Case-Based Reasoning</a:t>
            </a:r>
            <a:br>
              <a:rPr lang="en-US" sz="4400" b="1" i="0" u="none" strike="noStrike" baseline="0" dirty="0">
                <a:latin typeface="Arial" panose="020B0604020202020204" pitchFamily="34" charset="0"/>
              </a:rPr>
            </a:br>
            <a:endParaRPr lang="en-US" dirty="0"/>
          </a:p>
        </p:txBody>
      </p:sp>
      <p:sp>
        <p:nvSpPr>
          <p:cNvPr id="3" name="Content Placeholder 2"/>
          <p:cNvSpPr>
            <a:spLocks noGrp="1"/>
          </p:cNvSpPr>
          <p:nvPr>
            <p:ph idx="1"/>
          </p:nvPr>
        </p:nvSpPr>
        <p:spPr/>
        <p:txBody>
          <a:bodyPr/>
          <a:lstStyle/>
          <a:p>
            <a:pPr algn="l"/>
            <a:r>
              <a:rPr lang="en-US" sz="1800" b="0" i="0" u="none" strike="noStrike" baseline="0" dirty="0">
                <a:latin typeface="AdobePiStd"/>
              </a:rPr>
              <a:t> </a:t>
            </a:r>
            <a:r>
              <a:rPr lang="en-US" sz="2400" b="0" i="0" u="none" strike="noStrike" baseline="0" dirty="0">
                <a:latin typeface="Times New Roman" panose="02020603050405020304" pitchFamily="18" charset="0"/>
              </a:rPr>
              <a:t>It is reasoning from relevant past cases in a way similar to human's use of past experiences to arrive at conclusions.</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Case-based reasoning is a technique that records and documents cases and then searches the appropriate cases to determine their usefulness in solving new cases presented to the expert.</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The aim is to bring up the most similar historical case that matches the present case.</a:t>
            </a:r>
            <a:endParaRPr lang="en-US" sz="2400" b="0" i="0" u="none" strike="noStrike" baseline="0" dirty="0">
              <a:latin typeface="Times New Roman" panose="02020603050405020304" pitchFamily="18" charset="0"/>
            </a:endParaRPr>
          </a:p>
          <a:p>
            <a:pPr algn="l"/>
            <a:r>
              <a:rPr lang="en-US" sz="2400" b="0" i="0" u="none" strike="noStrike" baseline="0" dirty="0">
                <a:latin typeface="AdobePiStd"/>
              </a:rPr>
              <a:t> </a:t>
            </a:r>
            <a:r>
              <a:rPr lang="en-US" sz="2400" b="0" i="0" u="none" strike="noStrike" baseline="0" dirty="0">
                <a:latin typeface="Times New Roman" panose="02020603050405020304" pitchFamily="18" charset="0"/>
              </a:rPr>
              <a:t>Adding new cases and reclassifying the case library usually expands knowledge.</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A case library may require considerable database storage as well as an efficient retrieval system.</a:t>
            </a:r>
            <a:endParaRPr lang="en-US" sz="2400" b="0" i="0" u="none" strike="noStrike" baseline="0" dirty="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i="0" u="none" strike="noStrike" baseline="0" dirty="0">
                <a:latin typeface="Arial" panose="020B0604020202020204" pitchFamily="34" charset="0"/>
              </a:rPr>
              <a:t>Knowledge-Based Agents</a:t>
            </a:r>
            <a:br>
              <a:rPr lang="en-US" sz="4400" b="1" i="0" u="none" strike="noStrike" baseline="0" dirty="0">
                <a:latin typeface="Arial" panose="020B0604020202020204" pitchFamily="34" charset="0"/>
              </a:rPr>
            </a:br>
            <a:endParaRPr lang="en-US" dirty="0"/>
          </a:p>
        </p:txBody>
      </p:sp>
      <p:sp>
        <p:nvSpPr>
          <p:cNvPr id="3" name="Content Placeholder 2"/>
          <p:cNvSpPr>
            <a:spLocks noGrp="1"/>
          </p:cNvSpPr>
          <p:nvPr>
            <p:ph idx="1"/>
          </p:nvPr>
        </p:nvSpPr>
        <p:spPr/>
        <p:txBody>
          <a:bodyPr>
            <a:normAutofit/>
          </a:bodyPr>
          <a:lstStyle/>
          <a:p>
            <a:pPr algn="l"/>
            <a:r>
              <a:rPr lang="en-US" sz="2400" b="0" i="0" u="none" strike="noStrike" baseline="0" dirty="0">
                <a:latin typeface="Times New Roman" panose="02020603050405020304" pitchFamily="18" charset="0"/>
              </a:rPr>
              <a:t>An intelligent agent is a program code which can perform autonomous action in a timely fashion.</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They can exhibit goal directed </a:t>
            </a:r>
            <a:r>
              <a:rPr lang="en-US" sz="2400" b="0" i="0" u="none" strike="noStrike" baseline="0" dirty="0" err="1">
                <a:latin typeface="Times New Roman" panose="02020603050405020304" pitchFamily="18" charset="0"/>
              </a:rPr>
              <a:t>behaviour</a:t>
            </a:r>
            <a:r>
              <a:rPr lang="en-US" sz="2400" b="0" i="0" u="none" strike="noStrike" baseline="0" dirty="0">
                <a:latin typeface="Times New Roman" panose="02020603050405020304" pitchFamily="18" charset="0"/>
              </a:rPr>
              <a:t> by taking initiative. </a:t>
            </a:r>
            <a:r>
              <a:rPr lang="en-US" sz="2400" b="0" i="0" u="none" strike="noStrike" baseline="0" dirty="0">
                <a:latin typeface="AdobePiStd"/>
              </a:rPr>
              <a:t> </a:t>
            </a:r>
            <a:r>
              <a:rPr lang="en-US" sz="2400" b="0" i="0" u="none" strike="noStrike" baseline="0" dirty="0">
                <a:latin typeface="Times New Roman" panose="02020603050405020304" pitchFamily="18" charset="0"/>
              </a:rPr>
              <a:t>they can be programmed to interact with other agents or humans by using some agent communication language.</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In terms of knowledge-based systems, an agent can be programmed to learn from the user </a:t>
            </a:r>
            <a:r>
              <a:rPr lang="en-US" sz="2400" b="0" i="0" u="none" strike="noStrike" baseline="0" dirty="0" err="1">
                <a:latin typeface="Times New Roman" panose="02020603050405020304" pitchFamily="18" charset="0"/>
              </a:rPr>
              <a:t>behaviour</a:t>
            </a:r>
            <a:r>
              <a:rPr lang="en-US" sz="2400" b="0" i="0" u="none" strike="noStrike" baseline="0" dirty="0">
                <a:latin typeface="Times New Roman" panose="02020603050405020304" pitchFamily="18" charset="0"/>
              </a:rPr>
              <a:t> and deduce future </a:t>
            </a:r>
            <a:r>
              <a:rPr lang="en-US" sz="2400" b="0" i="0" u="none" strike="noStrike" baseline="0" dirty="0" err="1">
                <a:latin typeface="Times New Roman" panose="02020603050405020304" pitchFamily="18" charset="0"/>
              </a:rPr>
              <a:t>behaviour</a:t>
            </a:r>
            <a:r>
              <a:rPr lang="en-US" sz="2400" b="0" i="0" u="none" strike="noStrike" baseline="0" dirty="0">
                <a:latin typeface="Times New Roman" panose="02020603050405020304" pitchFamily="18" charset="0"/>
              </a:rPr>
              <a:t> for assisting the user.</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Knowledge Transfer / Sharing</a:t>
            </a:r>
            <a:endParaRPr lang="en-US" dirty="0"/>
          </a:p>
        </p:txBody>
      </p:sp>
      <p:sp>
        <p:nvSpPr>
          <p:cNvPr id="3" name="Content Placeholder 2"/>
          <p:cNvSpPr>
            <a:spLocks noGrp="1"/>
          </p:cNvSpPr>
          <p:nvPr>
            <p:ph idx="1"/>
          </p:nvPr>
        </p:nvSpPr>
        <p:spPr/>
        <p:txBody>
          <a:bodyPr>
            <a:normAutofit/>
          </a:bodyPr>
          <a:lstStyle/>
          <a:p>
            <a:pPr marL="0" indent="0">
              <a:buNone/>
            </a:pPr>
            <a:r>
              <a:rPr lang="en-US" b="1" dirty="0"/>
              <a:t>Fundamentals of transfer and sharing of Knowledge</a:t>
            </a:r>
            <a:endParaRPr lang="en-US" b="1" dirty="0"/>
          </a:p>
          <a:p>
            <a:pPr algn="l"/>
            <a:r>
              <a:rPr lang="en-US" sz="2400" b="0" i="0" u="none" strike="noStrike" baseline="0" dirty="0">
                <a:latin typeface="Times New Roman" panose="02020603050405020304" pitchFamily="18" charset="0"/>
              </a:rPr>
              <a:t>Knowledge transfer is an integral part of organizational life.</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It represents the transmission of knowledge (conveying the knowledge of one source to another source) and the appropriate use of the transmitted knowledge.</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The goal is to promote/facilitate knowledge sharing, collaboration and networking.</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It can involve accessing valuable/scarce resources, new expertise, new insight, cross fertilization of knowledge and can create an organizational environment of excellence.</a:t>
            </a:r>
            <a:endParaRPr lang="en-US" sz="2400" b="0" i="0" u="none" strike="noStrike" baseline="0" dirty="0">
              <a:latin typeface="Times New Roman" panose="02020603050405020304" pitchFamily="18" charset="0"/>
            </a:endParaRPr>
          </a:p>
          <a:p>
            <a:pPr marL="0" indent="0" algn="l">
              <a:buNone/>
            </a:pPr>
            <a:r>
              <a:rPr lang="en-US" sz="2400" b="0" i="0" u="none" strike="noStrike" baseline="0" dirty="0">
                <a:latin typeface="AdobePiStd"/>
              </a:rPr>
              <a:t>   </a:t>
            </a:r>
            <a:r>
              <a:rPr lang="en-US" sz="2400" b="0" i="0" u="none" strike="noStrike" baseline="0" dirty="0">
                <a:latin typeface="Times New Roman" panose="02020603050405020304" pitchFamily="18" charset="0"/>
              </a:rPr>
              <a:t>Collaboration implies the ability to connect diverse assets into unique capabilities          in pursuit of new opportunities mainly for organizational growth.</a:t>
            </a:r>
            <a:endParaRPr lang="en-US" sz="2400" b="0" i="0" u="none" strike="noStrike" baseline="0" dirty="0">
              <a:latin typeface="Times New Roman" panose="02020603050405020304" pitchFamily="18" charset="0"/>
            </a:endParaRPr>
          </a:p>
          <a:p>
            <a:pPr marL="0" indent="0" algn="l">
              <a:buNone/>
            </a:pPr>
            <a:endParaRPr lang="en-US" sz="2400" dirty="0"/>
          </a:p>
          <a:p>
            <a:pPr marL="0" indent="0">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l"/>
            <a:r>
              <a:rPr lang="en-US" sz="2800" b="0" i="0" u="none" strike="noStrike" baseline="0" dirty="0">
                <a:latin typeface="Times New Roman" panose="02020603050405020304" pitchFamily="18" charset="0"/>
              </a:rPr>
              <a:t>Knowledge transfer can be done by working together, communicating, learning by doing, using face-to-face discussions, or embedding knowledge through procedures, mentoring, or documents exchange.</a:t>
            </a:r>
            <a:endParaRPr lang="en-US" sz="2800" b="0" i="0" u="none" strike="noStrike" baseline="0" dirty="0">
              <a:latin typeface="Times New Roman" panose="02020603050405020304" pitchFamily="18" charset="0"/>
            </a:endParaRPr>
          </a:p>
          <a:p>
            <a:pPr algn="l"/>
            <a:r>
              <a:rPr lang="en-US" sz="2800" b="0" i="0" u="none" strike="noStrike" baseline="0" dirty="0">
                <a:latin typeface="Times New Roman" panose="02020603050405020304" pitchFamily="18" charset="0"/>
              </a:rPr>
              <a:t>Knowledge can be transferred from repositories to people, from team(s) to individual(s), and between individuals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Factors:</a:t>
            </a:r>
            <a:endParaRPr lang="en-US" dirty="0"/>
          </a:p>
        </p:txBody>
      </p:sp>
      <p:sp>
        <p:nvSpPr>
          <p:cNvPr id="3" name="Content Placeholder 2"/>
          <p:cNvSpPr>
            <a:spLocks noGrp="1"/>
          </p:cNvSpPr>
          <p:nvPr>
            <p:ph idx="1"/>
          </p:nvPr>
        </p:nvSpPr>
        <p:spPr>
          <a:xfrm>
            <a:off x="838200" y="1202499"/>
            <a:ext cx="10515600" cy="4974464"/>
          </a:xfrm>
        </p:spPr>
        <p:txBody>
          <a:bodyPr/>
          <a:lstStyle/>
          <a:p>
            <a:pPr marL="0" indent="0" algn="l">
              <a:buNone/>
            </a:pPr>
            <a:endParaRPr lang="en-US" sz="1800" b="0" i="0" u="none" strike="noStrike" baseline="0" dirty="0">
              <a:latin typeface="Times New Roman" panose="02020603050405020304" pitchFamily="18" charset="0"/>
            </a:endParaRPr>
          </a:p>
          <a:p>
            <a:pPr marL="0" indent="0" algn="l">
              <a:buNone/>
            </a:pPr>
            <a:r>
              <a:rPr lang="en-US" b="1" dirty="0">
                <a:latin typeface="AdobePiStd"/>
              </a:rPr>
              <a:t>From</a:t>
            </a:r>
            <a:r>
              <a:rPr lang="en-US" b="0" i="0" u="none" strike="noStrike" baseline="0" dirty="0">
                <a:latin typeface="Times New Roman" panose="02020603050405020304" pitchFamily="18" charset="0"/>
              </a:rPr>
              <a:t>: data warehouses, knowledge bases, experts etc.</a:t>
            </a:r>
            <a:endParaRPr lang="en-US" b="0" i="0" u="none" strike="noStrike" baseline="0" dirty="0">
              <a:latin typeface="Times New Roman" panose="02020603050405020304" pitchFamily="18" charset="0"/>
            </a:endParaRPr>
          </a:p>
          <a:p>
            <a:pPr marL="0" indent="0" algn="l">
              <a:buNone/>
            </a:pPr>
            <a:r>
              <a:rPr lang="en-US" b="1" dirty="0">
                <a:latin typeface="Times New Roman" panose="02020603050405020304" pitchFamily="18" charset="0"/>
              </a:rPr>
              <a:t>M</a:t>
            </a:r>
            <a:r>
              <a:rPr lang="en-US" b="1" i="0" u="none" strike="noStrike" baseline="0" dirty="0">
                <a:latin typeface="Times New Roman" panose="02020603050405020304" pitchFamily="18" charset="0"/>
              </a:rPr>
              <a:t>edia</a:t>
            </a:r>
            <a:r>
              <a:rPr lang="en-US" b="0" i="0" u="none" strike="noStrike" baseline="0" dirty="0">
                <a:latin typeface="Times New Roman" panose="02020603050405020304" pitchFamily="18" charset="0"/>
              </a:rPr>
              <a:t> used: LAN, wireless transmission, secure/insecure lines, encrypted/plain text etc.</a:t>
            </a:r>
            <a:endParaRPr lang="en-US" b="0" i="0" u="none" strike="noStrike" baseline="0" dirty="0">
              <a:latin typeface="Times New Roman" panose="02020603050405020304" pitchFamily="18" charset="0"/>
            </a:endParaRPr>
          </a:p>
          <a:p>
            <a:pPr marL="0" indent="0" algn="l">
              <a:buNone/>
            </a:pPr>
            <a:r>
              <a:rPr lang="en-US" b="1" i="0" u="none" strike="noStrike" baseline="0" dirty="0">
                <a:latin typeface="Times New Roman" panose="02020603050405020304" pitchFamily="18" charset="0"/>
              </a:rPr>
              <a:t>To where </a:t>
            </a:r>
            <a:r>
              <a:rPr lang="en-US" b="0" i="0" u="none" strike="noStrike" baseline="0" dirty="0">
                <a:latin typeface="Times New Roman" panose="02020603050405020304" pitchFamily="18" charset="0"/>
              </a:rPr>
              <a:t>the knowledge is transferred: Another computer system, a manager, a customer etc.</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Knowledge Map</a:t>
            </a:r>
            <a:endParaRPr lang="en-US" dirty="0">
              <a:solidFill>
                <a:schemeClr val="tx2">
                  <a:satMod val="200000"/>
                </a:schemeClr>
              </a:solidFill>
            </a:endParaRPr>
          </a:p>
        </p:txBody>
      </p:sp>
      <p:sp>
        <p:nvSpPr>
          <p:cNvPr id="3" name="Content Placeholder 2"/>
          <p:cNvSpPr>
            <a:spLocks noGrp="1"/>
          </p:cNvSpPr>
          <p:nvPr>
            <p:ph idx="1"/>
          </p:nvPr>
        </p:nvSpPr>
        <p:spPr>
          <a:xfrm>
            <a:off x="2362200" y="1371600"/>
            <a:ext cx="7772400" cy="5121275"/>
          </a:xfrm>
        </p:spPr>
        <p:txBody>
          <a:bodyPr>
            <a:normAutofit/>
          </a:bodyPr>
          <a:lstStyle/>
          <a:p>
            <a:pPr marL="411480">
              <a:buFont typeface="Wingdings" panose="05000000000000000000"/>
              <a:buChar char=""/>
              <a:defRPr/>
            </a:pPr>
            <a:r>
              <a:rPr lang="en-US" dirty="0"/>
              <a:t>Knowledge map is all about keeping record of information and knowledge by data gathering, survey, exploring, discovery, conversation, disagreement, gap analysis, education and synthesis. </a:t>
            </a:r>
            <a:endParaRPr lang="en-US" dirty="0"/>
          </a:p>
          <a:p>
            <a:pPr marL="411480">
              <a:buFont typeface="Wingdings" panose="05000000000000000000"/>
              <a:buChar char=""/>
              <a:defRPr/>
            </a:pPr>
            <a:r>
              <a:rPr lang="en-US" dirty="0"/>
              <a:t>It illustrate or “map” how knowledge flow throughout an organization</a:t>
            </a:r>
            <a:endParaRPr lang="en-US" dirty="0"/>
          </a:p>
          <a:p>
            <a:pPr marL="411480">
              <a:buFont typeface="Wingdings" panose="05000000000000000000"/>
              <a:buChar char=""/>
              <a:defRPr/>
            </a:pPr>
            <a:r>
              <a:rPr lang="en-US" b="0" i="0" u="none" strike="noStrike" baseline="0" dirty="0">
                <a:latin typeface="Times New Roman" panose="02020603050405020304" pitchFamily="18" charset="0"/>
              </a:rPr>
              <a:t>It is a sort of directory that points towards people, documents, and repositories</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0625"/>
            <a:ext cx="10515600" cy="5876338"/>
          </a:xfrm>
        </p:spPr>
        <p:txBody>
          <a:bodyPr>
            <a:normAutofit/>
          </a:bodyPr>
          <a:lstStyle/>
          <a:p>
            <a:pPr marL="0" indent="0" algn="l">
              <a:buNone/>
            </a:pPr>
            <a:r>
              <a:rPr lang="en-US" b="1" i="0" u="none" strike="noStrike" baseline="0" dirty="0">
                <a:latin typeface="Arial" panose="020B0604020202020204" pitchFamily="34" charset="0"/>
              </a:rPr>
              <a:t>Knowledge Transfer</a:t>
            </a:r>
            <a:endParaRPr lang="en-US" b="1" i="0" u="none" strike="noStrike" baseline="0" dirty="0">
              <a:latin typeface="Arial" panose="020B0604020202020204" pitchFamily="34" charset="0"/>
            </a:endParaRPr>
          </a:p>
          <a:p>
            <a:pPr marL="0" indent="0" algn="l">
              <a:buNone/>
            </a:pPr>
            <a:r>
              <a:rPr lang="en-US" b="0" i="0" u="none" strike="noStrike" baseline="0" dirty="0">
                <a:latin typeface="Times New Roman" panose="02020603050405020304" pitchFamily="18" charset="0"/>
              </a:rPr>
              <a:t>After the knowledge is captured and codified, it must be transferred so that the organizational members can use it.</a:t>
            </a:r>
            <a:endParaRPr lang="en-US" b="0" i="0" u="none" strike="noStrike" baseline="0" dirty="0">
              <a:latin typeface="Times New Roman" panose="02020603050405020304" pitchFamily="18" charset="0"/>
            </a:endParaRPr>
          </a:p>
          <a:p>
            <a:pPr marL="0" indent="0" algn="l">
              <a:buNone/>
            </a:pPr>
            <a:r>
              <a:rPr lang="en-US" b="0" i="0" u="none" strike="noStrike" baseline="0" dirty="0">
                <a:latin typeface="Times New Roman" panose="02020603050405020304" pitchFamily="18" charset="0"/>
              </a:rPr>
              <a:t>The recipients can be individuals, groups or teams.</a:t>
            </a:r>
            <a:r>
              <a:rPr lang="en-US" b="0" i="0" u="none" strike="noStrike" baseline="0" dirty="0">
                <a:latin typeface="AdobePiStd"/>
              </a:rPr>
              <a:t> </a:t>
            </a:r>
            <a:endParaRPr lang="en-US" b="0" i="0" u="none" strike="noStrike" baseline="0" dirty="0">
              <a:latin typeface="AdobePiStd"/>
            </a:endParaRPr>
          </a:p>
          <a:p>
            <a:pPr marL="0" indent="0" algn="l">
              <a:buNone/>
            </a:pPr>
            <a:r>
              <a:rPr lang="en-US" b="0" i="0" u="none" strike="noStrike" baseline="0" dirty="0">
                <a:latin typeface="Times New Roman" panose="02020603050405020304" pitchFamily="18" charset="0"/>
              </a:rPr>
              <a:t>Knowledge transfer makes it possible to convert experience into knowledge</a:t>
            </a:r>
            <a:endParaRPr lang="en-US" b="0" i="0" u="none" strike="noStrike" baseline="0" dirty="0">
              <a:latin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833"/>
            <a:ext cx="10515600" cy="5776130"/>
          </a:xfrm>
        </p:spPr>
        <p:txBody>
          <a:bodyPr/>
          <a:lstStyle/>
          <a:p>
            <a:pPr marL="0" indent="0" algn="l">
              <a:buNone/>
            </a:pPr>
            <a:r>
              <a:rPr lang="en-US" sz="1800" b="1" i="0" u="none" strike="noStrike" baseline="0" dirty="0">
                <a:latin typeface="Arial" panose="020B0604020202020204" pitchFamily="34" charset="0"/>
              </a:rPr>
              <a:t>Types of Knowledge Transfer</a:t>
            </a:r>
            <a:endParaRPr lang="en-US" sz="1800" b="1" i="0" u="none" strike="noStrike" baseline="0" dirty="0">
              <a:latin typeface="Arial" panose="020B0604020202020204" pitchFamily="34" charset="0"/>
            </a:endParaRPr>
          </a:p>
          <a:p>
            <a:pPr marL="0" indent="0" algn="l">
              <a:buNone/>
            </a:pPr>
            <a:r>
              <a:rPr lang="en-US" sz="2400" b="0" i="0" u="none" strike="noStrike" baseline="0" dirty="0">
                <a:latin typeface="AdobePiStd"/>
              </a:rPr>
              <a:t> </a:t>
            </a:r>
            <a:r>
              <a:rPr lang="en-US" sz="2400" b="0" i="0" u="none" strike="noStrike" baseline="0" dirty="0">
                <a:latin typeface="Times New Roman" panose="02020603050405020304" pitchFamily="18" charset="0"/>
              </a:rPr>
              <a:t>Collective Sequential Transfer :</a:t>
            </a:r>
            <a:endParaRPr lang="en-US" sz="2400" b="0" i="0" u="none" strike="noStrike" baseline="0" dirty="0">
              <a:latin typeface="Times New Roman" panose="02020603050405020304" pitchFamily="18" charset="0"/>
            </a:endParaRPr>
          </a:p>
          <a:p>
            <a:pPr algn="l"/>
            <a:r>
              <a:rPr lang="en-US" sz="2400" dirty="0">
                <a:latin typeface="Times New Roman" panose="02020603050405020304" pitchFamily="18" charset="0"/>
              </a:rPr>
              <a:t>With Collective  Sequential Transfer, o</a:t>
            </a:r>
            <a:r>
              <a:rPr lang="en-US" sz="2400" b="0" i="0" u="none" strike="noStrike" baseline="0" dirty="0">
                <a:latin typeface="Times New Roman" panose="02020603050405020304" pitchFamily="18" charset="0"/>
              </a:rPr>
              <a:t>ne(1) ongoing team specialized in specific task(s) moves to other locations and performs the same task(s).</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With this, there is knowledge transfer from one site to another by the same team. The focus is on collaboration and is on collective knowledge</a:t>
            </a:r>
            <a:r>
              <a:rPr lang="en-US" sz="1800" b="0" i="0" u="none" strike="noStrike" baseline="0" dirty="0">
                <a:latin typeface="Times New Roman" panose="02020603050405020304" pitchFamily="18" charset="0"/>
              </a:rPr>
              <a:t>.</a:t>
            </a:r>
            <a:endParaRPr lang="en-US" sz="1800" b="0" i="0" u="none" strike="noStrike" baseline="0" dirty="0">
              <a:latin typeface="Times New Roman" panose="02020603050405020304" pitchFamily="18" charset="0"/>
            </a:endParaRPr>
          </a:p>
          <a:p>
            <a:pPr marL="0" indent="0" algn="l">
              <a:buNone/>
            </a:pPr>
            <a:endParaRPr lang="en-US" sz="1800" b="0" i="0" u="none" strike="noStrike" baseline="0" dirty="0">
              <a:latin typeface="Times New Roman" panose="02020603050405020304" pitchFamily="18" charset="0"/>
            </a:endParaRPr>
          </a:p>
          <a:p>
            <a:pPr marL="0" indent="0" algn="l">
              <a:buNone/>
            </a:pPr>
            <a:r>
              <a:rPr lang="en-US" sz="2400" b="0" i="0" u="none" strike="noStrike" baseline="0" dirty="0">
                <a:latin typeface="AdobePiStd"/>
              </a:rPr>
              <a:t> </a:t>
            </a:r>
            <a:r>
              <a:rPr lang="en-US" sz="2400" b="0" i="0" u="none" strike="noStrike" baseline="0" dirty="0">
                <a:latin typeface="Times New Roman" panose="02020603050405020304" pitchFamily="18" charset="0"/>
              </a:rPr>
              <a:t>Explicit Inter-team Knowledge Transfer</a:t>
            </a:r>
            <a:endParaRPr lang="en-US" sz="2400" b="0" i="0" u="none" strike="noStrike" baseline="0" dirty="0">
              <a:latin typeface="Times New Roman" panose="02020603050405020304" pitchFamily="18" charset="0"/>
            </a:endParaRPr>
          </a:p>
          <a:p>
            <a:pPr algn="l"/>
            <a:r>
              <a:rPr lang="en-US" sz="2400" b="0" i="0" u="none" strike="noStrike" baseline="0" dirty="0">
                <a:latin typeface="Times New Roman" panose="02020603050405020304" pitchFamily="18" charset="0"/>
              </a:rPr>
              <a:t>Allows a team, which has done a job on a site, to share its experience with another team working on a similar job on another site.</a:t>
            </a:r>
            <a:endParaRPr lang="en-US" sz="2400" b="0" i="0" u="none" strike="noStrike" baseline="0" dirty="0">
              <a:latin typeface="Times New Roman" panose="02020603050405020304" pitchFamily="18" charset="0"/>
            </a:endParaRPr>
          </a:p>
          <a:p>
            <a:pPr marL="0" indent="0" algn="l">
              <a:buNone/>
            </a:pP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5781"/>
            <a:ext cx="10515600" cy="5801182"/>
          </a:xfrm>
        </p:spPr>
        <p:txBody>
          <a:bodyPr/>
          <a:lstStyle/>
          <a:p>
            <a:pPr marL="0" indent="0" algn="l">
              <a:buNone/>
            </a:pPr>
            <a:r>
              <a:rPr lang="en-US" sz="2400" b="1" i="0" u="none" strike="noStrike" baseline="0" dirty="0">
                <a:latin typeface="Arial" panose="020B0604020202020204" pitchFamily="34" charset="0"/>
              </a:rPr>
              <a:t>Role of Internet with Knowledge</a:t>
            </a:r>
            <a:r>
              <a:rPr lang="en-US" sz="2400" b="1" dirty="0">
                <a:latin typeface="Arial" panose="020B0604020202020204" pitchFamily="34" charset="0"/>
              </a:rPr>
              <a:t> transfer</a:t>
            </a:r>
            <a:endParaRPr lang="en-US" sz="2400" b="1" i="0" u="none" strike="noStrike" baseline="0" dirty="0">
              <a:latin typeface="Arial" panose="020B0604020202020204" pitchFamily="34" charset="0"/>
            </a:endParaRPr>
          </a:p>
          <a:p>
            <a:pPr marL="0" indent="0" algn="l">
              <a:buNone/>
            </a:pPr>
            <a:r>
              <a:rPr lang="en-US" sz="2400" b="0" i="0" u="none" strike="noStrike" baseline="0" dirty="0">
                <a:latin typeface="Times New Roman" panose="02020603050405020304" pitchFamily="18" charset="0"/>
              </a:rPr>
              <a:t>With the use of internet, it is possible to transmit/receive information containing images, graphics, sound and videos. </a:t>
            </a:r>
            <a:endParaRPr lang="en-US" sz="2400" b="0" i="0" u="none" strike="noStrike" baseline="0" dirty="0">
              <a:latin typeface="Times New Roman" panose="02020603050405020304" pitchFamily="18" charset="0"/>
            </a:endParaRPr>
          </a:p>
          <a:p>
            <a:pPr marL="0" indent="0" algn="l">
              <a:buNone/>
            </a:pPr>
            <a:r>
              <a:rPr lang="en-US" sz="2400" dirty="0">
                <a:latin typeface="Times New Roman" panose="02020603050405020304" pitchFamily="18" charset="0"/>
              </a:rPr>
              <a:t>S</a:t>
            </a:r>
            <a:r>
              <a:rPr lang="en-US" sz="2400" b="0" i="0" u="none" strike="noStrike" baseline="0" dirty="0">
                <a:latin typeface="Times New Roman" panose="02020603050405020304" pitchFamily="18" charset="0"/>
              </a:rPr>
              <a:t>ervices as:</a:t>
            </a:r>
            <a:endParaRPr lang="en-US"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 Linking consumers and businesses via internet.</a:t>
            </a:r>
            <a:endParaRPr lang="en-US"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 Monitoring/maintaining customer's Web sites.</a:t>
            </a:r>
            <a:endParaRPr lang="en-US" sz="2400" b="0" i="0" u="none" strike="noStrike" baseline="0" dirty="0">
              <a:latin typeface="Times New Roman" panose="02020603050405020304" pitchFamily="18" charset="0"/>
            </a:endParaRPr>
          </a:p>
          <a:p>
            <a:r>
              <a:rPr lang="en-US" sz="2400" b="0" i="0" u="none" strike="noStrike" baseline="0" dirty="0">
                <a:latin typeface="AdobePiStd"/>
              </a:rPr>
              <a:t> </a:t>
            </a:r>
            <a:r>
              <a:rPr lang="en-US" sz="2400" b="0" i="0" u="none" strike="noStrike" baseline="0" dirty="0">
                <a:latin typeface="Times New Roman" panose="02020603050405020304" pitchFamily="18" charset="0"/>
              </a:rPr>
              <a:t>Network management/systems integration.</a:t>
            </a:r>
            <a:endParaRPr lang="en-US"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Backbone access services for other ISP's.</a:t>
            </a:r>
            <a:endParaRPr lang="en-US" sz="2400" b="0" i="0" u="none" strike="noStrike" baseline="0" dirty="0">
              <a:latin typeface="Times New Roman" panose="02020603050405020304" pitchFamily="18" charset="0"/>
            </a:endParaRPr>
          </a:p>
          <a:p>
            <a:r>
              <a:rPr lang="en-US" sz="2400" b="0" i="0" u="none" strike="noStrike" baseline="0" dirty="0">
                <a:latin typeface="Times New Roman" panose="02020603050405020304" pitchFamily="18" charset="0"/>
              </a:rPr>
              <a:t>Managing online purchase and payment systems.</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833"/>
            <a:ext cx="10515600" cy="5776130"/>
          </a:xfrm>
        </p:spPr>
        <p:txBody>
          <a:bodyPr>
            <a:normAutofit/>
          </a:bodyPr>
          <a:lstStyle/>
          <a:p>
            <a:pPr marL="0" indent="0" algn="l">
              <a:buNone/>
            </a:pPr>
            <a:r>
              <a:rPr lang="en-US" sz="2800" b="1" i="0" u="none" strike="noStrike" baseline="0" dirty="0">
                <a:latin typeface="Arial" panose="020B0604020202020204" pitchFamily="34" charset="0"/>
              </a:rPr>
              <a:t>Transfer Strategies</a:t>
            </a:r>
            <a:endParaRPr lang="en-US" sz="2800" b="1" i="0" u="none" strike="noStrike" baseline="0" dirty="0">
              <a:latin typeface="Arial" panose="020B0604020202020204" pitchFamily="34" charset="0"/>
            </a:endParaRPr>
          </a:p>
          <a:p>
            <a:pPr algn="l"/>
            <a:r>
              <a:rPr lang="en-US" sz="2800" b="0" i="0" u="none" strike="noStrike" baseline="0" dirty="0">
                <a:latin typeface="Times New Roman" panose="02020603050405020304" pitchFamily="18" charset="0"/>
              </a:rPr>
              <a:t>Knowledge can be transferred via:</a:t>
            </a:r>
            <a:endParaRPr lang="en-US" sz="2800" b="0" i="0" u="none" strike="noStrike" baseline="0" dirty="0">
              <a:latin typeface="Times New Roman" panose="02020603050405020304" pitchFamily="18" charset="0"/>
            </a:endParaRPr>
          </a:p>
          <a:p>
            <a:pPr algn="l"/>
            <a:r>
              <a:rPr lang="en-US" sz="2800" b="0" i="0" u="none" strike="noStrike" baseline="0" dirty="0">
                <a:latin typeface="AdobePiStd"/>
              </a:rPr>
              <a:t> </a:t>
            </a:r>
            <a:r>
              <a:rPr lang="en-US" sz="2800" b="0" i="0" u="none" strike="noStrike" baseline="0" dirty="0">
                <a:latin typeface="Times New Roman" panose="02020603050405020304" pitchFamily="18" charset="0"/>
              </a:rPr>
              <a:t>documents</a:t>
            </a:r>
            <a:endParaRPr lang="en-US" sz="2800" b="0" i="0" u="none" strike="noStrike" baseline="0" dirty="0">
              <a:latin typeface="Times New Roman" panose="02020603050405020304" pitchFamily="18" charset="0"/>
            </a:endParaRPr>
          </a:p>
          <a:p>
            <a:pPr algn="l"/>
            <a:r>
              <a:rPr lang="en-US" sz="2800" b="0" i="0" u="none" strike="noStrike" baseline="0" dirty="0">
                <a:latin typeface="Times New Roman" panose="02020603050405020304" pitchFamily="18" charset="0"/>
              </a:rPr>
              <a:t>internet/intranet</a:t>
            </a:r>
            <a:endParaRPr lang="en-US" sz="2800" b="0" i="0" u="none" strike="noStrike" baseline="0" dirty="0">
              <a:latin typeface="Times New Roman" panose="02020603050405020304" pitchFamily="18" charset="0"/>
            </a:endParaRPr>
          </a:p>
          <a:p>
            <a:pPr algn="l"/>
            <a:r>
              <a:rPr lang="en-US" sz="2800" b="0" i="0" u="none" strike="noStrike" baseline="0" dirty="0">
                <a:latin typeface="Times New Roman" panose="02020603050405020304" pitchFamily="18" charset="0"/>
              </a:rPr>
              <a:t>groupware</a:t>
            </a:r>
            <a:endParaRPr lang="en-US" sz="2800" b="0" i="0" u="none" strike="noStrike" baseline="0" dirty="0">
              <a:latin typeface="Times New Roman" panose="02020603050405020304" pitchFamily="18" charset="0"/>
            </a:endParaRPr>
          </a:p>
          <a:p>
            <a:pPr algn="l"/>
            <a:r>
              <a:rPr lang="en-US" sz="2800" b="0" i="0" u="none" strike="noStrike" baseline="0" dirty="0">
                <a:latin typeface="Times New Roman" panose="02020603050405020304" pitchFamily="18" charset="0"/>
              </a:rPr>
              <a:t>databases</a:t>
            </a:r>
            <a:endParaRPr lang="en-US" sz="2800" b="0" i="0" u="none" strike="noStrike" baseline="0" dirty="0">
              <a:latin typeface="Times New Roman" panose="02020603050405020304" pitchFamily="18" charset="0"/>
            </a:endParaRPr>
          </a:p>
          <a:p>
            <a:pPr algn="l"/>
            <a:r>
              <a:rPr lang="en-US" sz="2800" b="0" i="0" u="none" strike="noStrike" baseline="0" dirty="0">
                <a:latin typeface="Times New Roman" panose="02020603050405020304" pitchFamily="18" charset="0"/>
              </a:rPr>
              <a:t>knowledge bases</a:t>
            </a:r>
            <a:endParaRPr lang="en-US" sz="2800" b="0" i="0" u="none" strike="noStrike" baseline="0" dirty="0">
              <a:latin typeface="Times New Roman" panose="02020603050405020304" pitchFamily="18" charset="0"/>
            </a:endParaRPr>
          </a:p>
          <a:p>
            <a:pPr algn="l"/>
            <a:r>
              <a:rPr lang="en-US" sz="2800" b="0" i="0" u="none" strike="noStrike" baseline="0" dirty="0">
                <a:latin typeface="Times New Roman" panose="02020603050405020304" pitchFamily="18" charset="0"/>
              </a:rPr>
              <a:t>face to face communication</a:t>
            </a:r>
            <a:endParaRPr lang="en-US" sz="2800" b="0" i="0" u="none" strike="noStrike" baseline="0" dirty="0">
              <a:latin typeface="Times New Roman" panose="02020603050405020304" pitchFamily="18" charset="0"/>
            </a:endParaRPr>
          </a:p>
          <a:p>
            <a:pPr marL="0" indent="0">
              <a:buNone/>
            </a:pP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0833"/>
            <a:ext cx="10515600" cy="5776130"/>
          </a:xfrm>
        </p:spPr>
        <p:txBody>
          <a:bodyPr/>
          <a:lstStyle/>
          <a:p>
            <a:pPr marL="0" indent="0">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Knowledge Map</a:t>
            </a:r>
            <a:endParaRPr lang="en-US" dirty="0">
              <a:solidFill>
                <a:schemeClr val="tx2">
                  <a:satMod val="200000"/>
                </a:schemeClr>
              </a:solidFill>
            </a:endParaRPr>
          </a:p>
        </p:txBody>
      </p:sp>
      <p:sp>
        <p:nvSpPr>
          <p:cNvPr id="11267" name="Content Placeholder 2"/>
          <p:cNvSpPr>
            <a:spLocks noGrp="1"/>
          </p:cNvSpPr>
          <p:nvPr>
            <p:ph idx="1"/>
          </p:nvPr>
        </p:nvSpPr>
        <p:spPr>
          <a:xfrm>
            <a:off x="2438400" y="1371600"/>
            <a:ext cx="7772400" cy="4984750"/>
          </a:xfrm>
        </p:spPr>
        <p:txBody>
          <a:bodyPr/>
          <a:lstStyle/>
          <a:p>
            <a:pPr eaLnBrk="1" hangingPunct="1">
              <a:buFont typeface="Wingdings" panose="05000000000000000000" pitchFamily="2" charset="2"/>
              <a:buNone/>
            </a:pPr>
            <a:r>
              <a:rPr lang="en-US" altLang="en-US" dirty="0"/>
              <a:t>Knowledge Map identifies:</a:t>
            </a:r>
            <a:endParaRPr lang="en-US" altLang="en-US" sz="1200" dirty="0"/>
          </a:p>
          <a:p>
            <a:pPr eaLnBrk="1" hangingPunct="1"/>
            <a:r>
              <a:rPr lang="en-US" altLang="en-US" dirty="0"/>
              <a:t>explicit knowledge(knowledge artifacts)</a:t>
            </a:r>
            <a:endParaRPr lang="en-US" altLang="en-US" dirty="0"/>
          </a:p>
          <a:p>
            <a:pPr eaLnBrk="1" hangingPunct="1"/>
            <a:r>
              <a:rPr lang="en-US" altLang="en-US" dirty="0"/>
              <a:t>tacit knowledge</a:t>
            </a:r>
            <a:endParaRPr lang="en-US" altLang="en-US" dirty="0"/>
          </a:p>
          <a:p>
            <a:pPr eaLnBrk="1" hangingPunct="1"/>
            <a:r>
              <a:rPr lang="en-US" altLang="en-US" dirty="0"/>
              <a:t>infrastructure </a:t>
            </a:r>
            <a:endParaRPr lang="en-US" altLang="en-US" dirty="0"/>
          </a:p>
          <a:p>
            <a:pPr eaLnBrk="1" hangingPunct="1"/>
            <a:r>
              <a:rPr lang="en-US" altLang="en-US" dirty="0"/>
              <a:t>organization</a:t>
            </a:r>
            <a:endParaRPr lang="en-US" altLang="en-US" dirty="0"/>
          </a:p>
          <a:p>
            <a:pPr eaLnBrk="1" hangingPunct="1">
              <a:buFont typeface="Wingdings" panose="05000000000000000000" pitchFamily="2" charset="2"/>
              <a:buNone/>
            </a:pPr>
            <a:endParaRPr lang="en-US"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What do we map?</a:t>
            </a:r>
            <a:endParaRPr lang="en-US" dirty="0">
              <a:solidFill>
                <a:schemeClr val="tx2">
                  <a:satMod val="200000"/>
                </a:schemeClr>
              </a:solidFill>
            </a:endParaRPr>
          </a:p>
        </p:txBody>
      </p:sp>
      <p:sp>
        <p:nvSpPr>
          <p:cNvPr id="12291" name="Content Placeholder 2"/>
          <p:cNvSpPr>
            <a:spLocks noGrp="1"/>
          </p:cNvSpPr>
          <p:nvPr>
            <p:ph sz="half" idx="1"/>
          </p:nvPr>
        </p:nvSpPr>
        <p:spPr/>
        <p:txBody>
          <a:bodyPr/>
          <a:lstStyle/>
          <a:p>
            <a:pPr eaLnBrk="1" hangingPunct="1"/>
            <a:r>
              <a:rPr lang="en-US" altLang="en-US" sz="3200" dirty="0"/>
              <a:t>Explicit knowledge </a:t>
            </a:r>
            <a:endParaRPr lang="en-US" altLang="en-US" dirty="0"/>
          </a:p>
          <a:p>
            <a:pPr lvl="1" eaLnBrk="1" hangingPunct="1"/>
            <a:r>
              <a:rPr lang="en-US" altLang="en-US" sz="2800" dirty="0"/>
              <a:t>subject </a:t>
            </a:r>
            <a:endParaRPr lang="en-US" altLang="en-US" dirty="0"/>
          </a:p>
          <a:p>
            <a:pPr lvl="1" eaLnBrk="1" hangingPunct="1"/>
            <a:r>
              <a:rPr lang="en-US" altLang="en-US" sz="2800" dirty="0"/>
              <a:t>purpose </a:t>
            </a:r>
            <a:endParaRPr lang="en-US" altLang="en-US" dirty="0"/>
          </a:p>
          <a:p>
            <a:pPr lvl="1" eaLnBrk="1" hangingPunct="1"/>
            <a:r>
              <a:rPr lang="en-US" altLang="en-US" sz="2800" dirty="0"/>
              <a:t>location  </a:t>
            </a:r>
            <a:endParaRPr lang="en-US" altLang="en-US" dirty="0"/>
          </a:p>
          <a:p>
            <a:pPr lvl="1" eaLnBrk="1" hangingPunct="1"/>
            <a:r>
              <a:rPr lang="en-US" altLang="en-US" sz="2800" dirty="0"/>
              <a:t>ownership </a:t>
            </a:r>
            <a:endParaRPr lang="en-US" altLang="en-US" dirty="0"/>
          </a:p>
          <a:p>
            <a:pPr lvl="1" eaLnBrk="1" hangingPunct="1"/>
            <a:r>
              <a:rPr lang="en-US" altLang="en-US" sz="2800" dirty="0"/>
              <a:t>users </a:t>
            </a:r>
            <a:endParaRPr lang="en-US" altLang="en-US" dirty="0"/>
          </a:p>
          <a:p>
            <a:pPr lvl="1" eaLnBrk="1" hangingPunct="1"/>
            <a:r>
              <a:rPr lang="en-US" altLang="en-US" sz="2800" dirty="0"/>
              <a:t>access right </a:t>
            </a:r>
            <a:endParaRPr lang="en-US" altLang="en-US" dirty="0"/>
          </a:p>
          <a:p>
            <a:pPr eaLnBrk="1" hangingPunct="1"/>
            <a:endParaRPr lang="en-US" altLang="en-US" dirty="0"/>
          </a:p>
        </p:txBody>
      </p:sp>
      <p:sp>
        <p:nvSpPr>
          <p:cNvPr id="3" name="Content Placeholder 2"/>
          <p:cNvSpPr>
            <a:spLocks noGrp="1"/>
          </p:cNvSpPr>
          <p:nvPr>
            <p:ph sz="half" idx="2"/>
          </p:nvPr>
        </p:nvSpPr>
        <p:spPr/>
        <p:txBody>
          <a:bodyPr/>
          <a:lstStyle/>
          <a:p>
            <a:pPr eaLnBrk="1" hangingPunct="1"/>
            <a:r>
              <a:rPr lang="en-US" altLang="en-US" sz="3200" dirty="0"/>
              <a:t>Tacit knowledge </a:t>
            </a:r>
            <a:endParaRPr lang="en-US" altLang="en-US" dirty="0"/>
          </a:p>
          <a:p>
            <a:pPr lvl="1" eaLnBrk="1" hangingPunct="1"/>
            <a:r>
              <a:rPr lang="en-US" altLang="en-US" sz="2800" dirty="0"/>
              <a:t>expertise </a:t>
            </a:r>
            <a:endParaRPr lang="en-US" altLang="en-US" dirty="0"/>
          </a:p>
          <a:p>
            <a:pPr lvl="1" eaLnBrk="1" hangingPunct="1"/>
            <a:r>
              <a:rPr lang="en-US" altLang="en-US" sz="2800" dirty="0"/>
              <a:t>skill </a:t>
            </a:r>
            <a:endParaRPr lang="en-US" altLang="en-US" dirty="0"/>
          </a:p>
          <a:p>
            <a:pPr lvl="1" eaLnBrk="1" hangingPunct="1"/>
            <a:r>
              <a:rPr lang="en-US" altLang="en-US" sz="2800" dirty="0"/>
              <a:t>experience </a:t>
            </a:r>
            <a:endParaRPr lang="en-US" altLang="en-US" dirty="0"/>
          </a:p>
          <a:p>
            <a:pPr lvl="1" eaLnBrk="1" hangingPunct="1"/>
            <a:r>
              <a:rPr lang="en-US" altLang="en-US" sz="2800" dirty="0"/>
              <a:t>location </a:t>
            </a:r>
            <a:endParaRPr lang="en-US" altLang="en-US" dirty="0"/>
          </a:p>
          <a:p>
            <a:pPr lvl="1" eaLnBrk="1" hangingPunct="1"/>
            <a:r>
              <a:rPr lang="en-US" altLang="en-US" sz="2800" dirty="0"/>
              <a:t>contact address </a:t>
            </a:r>
            <a:endParaRPr lang="en-US" altLang="en-US" dirty="0"/>
          </a:p>
          <a:p>
            <a:pPr lvl="1" eaLnBrk="1" hangingPunct="1"/>
            <a:r>
              <a:rPr lang="en-US" altLang="en-US" sz="2800" dirty="0"/>
              <a:t>relationships/networks </a:t>
            </a:r>
            <a:endParaRPr lang="en-US" alt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Where does knowledge reside?</a:t>
            </a:r>
            <a:br>
              <a:rPr lang="en-US" dirty="0">
                <a:solidFill>
                  <a:schemeClr val="tx2">
                    <a:satMod val="200000"/>
                  </a:schemeClr>
                </a:solidFill>
              </a:rPr>
            </a:br>
            <a:endParaRPr lang="en-US" dirty="0">
              <a:solidFill>
                <a:schemeClr val="tx2">
                  <a:satMod val="200000"/>
                </a:schemeClr>
              </a:solidFill>
            </a:endParaRPr>
          </a:p>
        </p:txBody>
      </p:sp>
      <p:sp>
        <p:nvSpPr>
          <p:cNvPr id="14339" name="Content Placeholder 2"/>
          <p:cNvSpPr>
            <a:spLocks noGrp="1"/>
          </p:cNvSpPr>
          <p:nvPr>
            <p:ph idx="1"/>
          </p:nvPr>
        </p:nvSpPr>
        <p:spPr>
          <a:xfrm>
            <a:off x="713984" y="989556"/>
            <a:ext cx="9496816" cy="4725444"/>
          </a:xfrm>
        </p:spPr>
        <p:txBody>
          <a:bodyPr/>
          <a:lstStyle/>
          <a:p>
            <a:pPr eaLnBrk="1" hangingPunct="1">
              <a:buFont typeface="Wingdings" panose="05000000000000000000" pitchFamily="2" charset="2"/>
              <a:buNone/>
            </a:pPr>
            <a:endParaRPr lang="en-US" altLang="en-US" dirty="0"/>
          </a:p>
          <a:p>
            <a:pPr eaLnBrk="1" hangingPunct="1"/>
            <a:r>
              <a:rPr lang="en-US" altLang="en-US" dirty="0"/>
              <a:t>Correspondents</a:t>
            </a:r>
            <a:endParaRPr lang="en-US" altLang="en-US" dirty="0"/>
          </a:p>
          <a:p>
            <a:pPr eaLnBrk="1" hangingPunct="1"/>
            <a:r>
              <a:rPr lang="en-US" altLang="en-US" dirty="0"/>
              <a:t> internal documents </a:t>
            </a:r>
            <a:endParaRPr lang="en-US" altLang="en-US" dirty="0"/>
          </a:p>
          <a:p>
            <a:pPr eaLnBrk="1" hangingPunct="1"/>
            <a:r>
              <a:rPr lang="en-US" altLang="en-US" dirty="0"/>
              <a:t>Library </a:t>
            </a:r>
            <a:endParaRPr lang="en-US" altLang="en-US" dirty="0"/>
          </a:p>
          <a:p>
            <a:pPr eaLnBrk="1" hangingPunct="1"/>
            <a:r>
              <a:rPr lang="en-US" altLang="en-US" dirty="0"/>
              <a:t>Archives (past project documents, proposals) </a:t>
            </a:r>
            <a:endParaRPr lang="en-US" altLang="en-US" dirty="0"/>
          </a:p>
          <a:p>
            <a:pPr eaLnBrk="1" hangingPunct="1"/>
            <a:r>
              <a:rPr lang="en-US" altLang="en-US" dirty="0"/>
              <a:t>Meetings </a:t>
            </a:r>
            <a:endParaRPr lang="en-US" altLang="en-US" dirty="0"/>
          </a:p>
          <a:p>
            <a:pPr eaLnBrk="1" hangingPunct="1"/>
            <a:r>
              <a:rPr lang="en-US" altLang="en-US" dirty="0"/>
              <a:t>Best practices </a:t>
            </a:r>
            <a:endParaRPr lang="en-US" altLang="en-US" dirty="0"/>
          </a:p>
          <a:p>
            <a:pPr eaLnBrk="1" hangingPunct="1"/>
            <a:r>
              <a:rPr lang="en-US" altLang="en-US" dirty="0"/>
              <a:t>Experience </a:t>
            </a:r>
            <a:endParaRPr lang="en-US" altLang="en-US" dirty="0"/>
          </a:p>
          <a:p>
            <a:pPr eaLnBrk="1" hangingPunct="1"/>
            <a:r>
              <a:rPr lang="en-US" altLang="en-US" dirty="0"/>
              <a:t>Corporate memory </a:t>
            </a:r>
            <a:endParaRPr lang="en-US" altLang="en-US" dirty="0"/>
          </a:p>
          <a:p>
            <a:pPr eaLnBrk="1" hangingPunct="1"/>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solidFill>
                  <a:schemeClr val="tx2">
                    <a:satMod val="200000"/>
                  </a:schemeClr>
                </a:solidFill>
              </a:rPr>
              <a:t>Form of K-Map?</a:t>
            </a:r>
            <a:endParaRPr lang="en-US" dirty="0">
              <a:solidFill>
                <a:schemeClr val="tx2">
                  <a:satMod val="200000"/>
                </a:schemeClr>
              </a:solidFill>
            </a:endParaRPr>
          </a:p>
        </p:txBody>
      </p:sp>
      <p:sp>
        <p:nvSpPr>
          <p:cNvPr id="15363" name="Content Placeholder 2"/>
          <p:cNvSpPr>
            <a:spLocks noGrp="1"/>
          </p:cNvSpPr>
          <p:nvPr>
            <p:ph idx="1"/>
          </p:nvPr>
        </p:nvSpPr>
        <p:spPr/>
        <p:txBody>
          <a:bodyPr/>
          <a:lstStyle/>
          <a:p>
            <a:pPr eaLnBrk="1" hangingPunct="1"/>
            <a:r>
              <a:rPr lang="en-US" altLang="en-US"/>
              <a:t>Graphic or stylized  form</a:t>
            </a:r>
            <a:endParaRPr lang="en-US" altLang="en-US"/>
          </a:p>
          <a:p>
            <a:pPr eaLnBrk="1" hangingPunct="1">
              <a:buFont typeface="Wingdings" panose="05000000000000000000" pitchFamily="2" charset="2"/>
              <a:buNone/>
            </a:pPr>
            <a:endParaRPr lang="en-US" altLang="en-US"/>
          </a:p>
          <a:p>
            <a:pPr eaLnBrk="1" hangingPunct="1"/>
            <a:r>
              <a:rPr lang="en-US" altLang="en-US"/>
              <a:t>Flow chart</a:t>
            </a:r>
            <a:endParaRPr lang="en-US" altLang="en-US"/>
          </a:p>
          <a:p>
            <a:pPr eaLnBrk="1" hangingPunct="1">
              <a:buFont typeface="Wingdings" panose="05000000000000000000" pitchFamily="2" charset="2"/>
              <a:buNone/>
            </a:pPr>
            <a:endParaRPr lang="en-US" altLang="en-US"/>
          </a:p>
          <a:p>
            <a:pPr eaLnBrk="1" hangingPunct="1"/>
            <a:r>
              <a:rPr lang="en-US" altLang="en-US"/>
              <a:t>Organizational chart</a:t>
            </a:r>
            <a:endParaRPr lang="en-US" altLang="en-US"/>
          </a:p>
          <a:p>
            <a:pPr eaLnBrk="1" hangingPunct="1">
              <a:buFont typeface="Wingdings" panose="05000000000000000000" pitchFamily="2" charset="2"/>
              <a:buNone/>
            </a:pPr>
            <a:endParaRPr lang="en-US" altLang="en-US"/>
          </a:p>
          <a:p>
            <a:pPr eaLnBrk="1" hangingPunct="1"/>
            <a:r>
              <a:rPr lang="en-US" altLang="en-US"/>
              <a:t>Written context,….</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p:cNvPicPr>
            <a:picLocks noChangeAspect="1"/>
          </p:cNvPicPr>
          <p:nvPr/>
        </p:nvPicPr>
        <p:blipFill>
          <a:blip r:embed="rId1"/>
          <a:stretch>
            <a:fillRect/>
          </a:stretch>
        </p:blipFill>
        <p:spPr>
          <a:xfrm>
            <a:off x="789139" y="518165"/>
            <a:ext cx="10459233" cy="541917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2057400" y="152400"/>
            <a:ext cx="8458200" cy="6477000"/>
          </a:xfr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9862</Words>
  <Application>WPS Presentation</Application>
  <PresentationFormat>Widescreen</PresentationFormat>
  <Paragraphs>258</Paragraphs>
  <Slides>34</Slides>
  <Notes>7</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34</vt:i4>
      </vt:variant>
    </vt:vector>
  </HeadingPairs>
  <TitlesOfParts>
    <vt:vector size="46" baseType="lpstr">
      <vt:lpstr>Arial</vt:lpstr>
      <vt:lpstr>SimSun</vt:lpstr>
      <vt:lpstr>Wingdings</vt:lpstr>
      <vt:lpstr>Times New Roman</vt:lpstr>
      <vt:lpstr>Wingdings</vt:lpstr>
      <vt:lpstr>Calibri</vt:lpstr>
      <vt:lpstr>Calibri Light</vt:lpstr>
      <vt:lpstr>Microsoft YaHei</vt:lpstr>
      <vt:lpstr>Arial Unicode MS</vt:lpstr>
      <vt:lpstr>AdobePiStd</vt:lpstr>
      <vt:lpstr>Segoe Print</vt:lpstr>
      <vt:lpstr>Office Theme</vt:lpstr>
      <vt:lpstr>PowerPoint 演示文稿</vt:lpstr>
      <vt:lpstr>Knowledge Map</vt:lpstr>
      <vt:lpstr>Knowledge Map</vt:lpstr>
      <vt:lpstr>Knowledge Map</vt:lpstr>
      <vt:lpstr>What do we map?</vt:lpstr>
      <vt:lpstr>Where does knowledge reside? </vt:lpstr>
      <vt:lpstr>Form of K-Map?</vt:lpstr>
      <vt:lpstr>PowerPoint 演示文稿</vt:lpstr>
      <vt:lpstr>PowerPoint 演示文稿</vt:lpstr>
      <vt:lpstr>What do K-map show?</vt:lpstr>
      <vt:lpstr>Benefit of K-Map</vt:lpstr>
      <vt:lpstr>Steps of creating K-Map </vt:lpstr>
      <vt:lpstr>Step of Creating K-Map	(Cont.)</vt:lpstr>
      <vt:lpstr>Knowledge Map Matrix</vt:lpstr>
      <vt:lpstr>Analyze the process maps</vt:lpstr>
      <vt:lpstr>Lesson Learned</vt:lpstr>
      <vt:lpstr>Decision Tables</vt:lpstr>
      <vt:lpstr>PowerPoint 演示文稿</vt:lpstr>
      <vt:lpstr>Decision Trees</vt:lpstr>
      <vt:lpstr>Decision tree for a discounted policy</vt:lpstr>
      <vt:lpstr>Frames</vt:lpstr>
      <vt:lpstr>Structure of FramesA</vt:lpstr>
      <vt:lpstr>Example: a frame representing knowledge about a "Meeting":</vt:lpstr>
      <vt:lpstr>Production Rules </vt:lpstr>
      <vt:lpstr>Case-Based Reasoning </vt:lpstr>
      <vt:lpstr>Knowledge-Based Agents </vt:lpstr>
      <vt:lpstr>Knowledge Transfer / Sharing</vt:lpstr>
      <vt:lpstr>PowerPoint 演示文稿</vt:lpstr>
      <vt:lpstr>Factors:</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Lorraine Nana Ama Johnson</dc:creator>
  <cp:lastModifiedBy>dela Ashiadey</cp:lastModifiedBy>
  <cp:revision>9</cp:revision>
  <dcterms:created xsi:type="dcterms:W3CDTF">2022-06-07T08:52:00Z</dcterms:created>
  <dcterms:modified xsi:type="dcterms:W3CDTF">2025-06-06T16:55:26Z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30878AF764894B4FAB0DB66FD64EB3BB_12</vt:lpwstr>
  </property>
  <property fmtid="{D5CDD505-2E9C-101B-9397-08002B2CF9AE}" pid="3" name="KSOProductBuildVer">
    <vt:lpwstr>2057-12.2.0.21179</vt:lpwstr>
  </property>
</Properties>
</file>