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164754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BD80A-30D1-40D0-A9E1-93F9BD68EA6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2674982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730557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5136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4262648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324176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521413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3239455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24719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281980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415592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FBD80A-30D1-40D0-A9E1-93F9BD68EA6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247945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FBD80A-30D1-40D0-A9E1-93F9BD68EA6A}" type="datetimeFigureOut">
              <a:rPr lang="en-US" smtClean="0"/>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644299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329559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383744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1FBD80A-30D1-40D0-A9E1-93F9BD68EA6A}" type="datetimeFigureOut">
              <a:rPr lang="en-US" smtClean="0"/>
              <a:t>5/17/2024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197323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FBD80A-30D1-40D0-A9E1-93F9BD68EA6A}" type="datetimeFigureOut">
              <a:rPr lang="en-US" smtClean="0"/>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12C9A-3D9C-41B7-9B4A-1F632A9AB0C2}" type="slidenum">
              <a:rPr lang="en-US" smtClean="0"/>
              <a:t>‹#›</a:t>
            </a:fld>
            <a:endParaRPr lang="en-US"/>
          </a:p>
        </p:txBody>
      </p:sp>
    </p:spTree>
    <p:extLst>
      <p:ext uri="{BB962C8B-B14F-4D97-AF65-F5344CB8AC3E}">
        <p14:creationId xmlns:p14="http://schemas.microsoft.com/office/powerpoint/2010/main" val="2664300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FBD80A-30D1-40D0-A9E1-93F9BD68EA6A}" type="datetimeFigureOut">
              <a:rPr lang="en-US" smtClean="0"/>
              <a:t>5/17/2024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4512C9A-3D9C-41B7-9B4A-1F632A9AB0C2}" type="slidenum">
              <a:rPr lang="en-US" smtClean="0"/>
              <a:t>‹#›</a:t>
            </a:fld>
            <a:endParaRPr lang="en-US"/>
          </a:p>
        </p:txBody>
      </p:sp>
    </p:spTree>
    <p:extLst>
      <p:ext uri="{BB962C8B-B14F-4D97-AF65-F5344CB8AC3E}">
        <p14:creationId xmlns:p14="http://schemas.microsoft.com/office/powerpoint/2010/main" val="31919038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10EE-D53A-274B-90E9-1B6702600932}"/>
              </a:ext>
            </a:extLst>
          </p:cNvPr>
          <p:cNvSpPr>
            <a:spLocks noGrp="1"/>
          </p:cNvSpPr>
          <p:nvPr>
            <p:ph type="ctrTitle"/>
          </p:nvPr>
        </p:nvSpPr>
        <p:spPr/>
        <p:txBody>
          <a:bodyPr/>
          <a:lstStyle/>
          <a:p>
            <a:r>
              <a:rPr lang="en-US" dirty="0"/>
              <a:t>Referencing</a:t>
            </a:r>
          </a:p>
        </p:txBody>
      </p:sp>
      <p:sp>
        <p:nvSpPr>
          <p:cNvPr id="3" name="Subtitle 2">
            <a:extLst>
              <a:ext uri="{FF2B5EF4-FFF2-40B4-BE49-F238E27FC236}">
                <a16:creationId xmlns:a16="http://schemas.microsoft.com/office/drawing/2014/main" id="{72D086A9-B125-A895-9395-AF16816E2AF3}"/>
              </a:ext>
            </a:extLst>
          </p:cNvPr>
          <p:cNvSpPr>
            <a:spLocks noGrp="1"/>
          </p:cNvSpPr>
          <p:nvPr>
            <p:ph type="subTitle" idx="1"/>
          </p:nvPr>
        </p:nvSpPr>
        <p:spPr/>
        <p:txBody>
          <a:bodyPr>
            <a:normAutofit fontScale="70000" lnSpcReduction="20000"/>
          </a:bodyPr>
          <a:lstStyle/>
          <a:p>
            <a:r>
              <a:rPr lang="en-US" dirty="0"/>
              <a:t>Types of Referencing</a:t>
            </a:r>
          </a:p>
          <a:p>
            <a:r>
              <a:rPr lang="en-US" dirty="0"/>
              <a:t>INT/21/01/1021</a:t>
            </a:r>
          </a:p>
          <a:p>
            <a:r>
              <a:rPr lang="en-US" dirty="0" err="1"/>
              <a:t>Henyo</a:t>
            </a:r>
            <a:r>
              <a:rPr lang="en-US" dirty="0"/>
              <a:t> Enoch</a:t>
            </a:r>
          </a:p>
        </p:txBody>
      </p:sp>
    </p:spTree>
    <p:extLst>
      <p:ext uri="{BB962C8B-B14F-4D97-AF65-F5344CB8AC3E}">
        <p14:creationId xmlns:p14="http://schemas.microsoft.com/office/powerpoint/2010/main" val="400406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8755-A0C1-00B1-88CD-667B62B16B66}"/>
              </a:ext>
            </a:extLst>
          </p:cNvPr>
          <p:cNvSpPr>
            <a:spLocks noGrp="1"/>
          </p:cNvSpPr>
          <p:nvPr>
            <p:ph type="title"/>
          </p:nvPr>
        </p:nvSpPr>
        <p:spPr/>
        <p:txBody>
          <a:bodyPr/>
          <a:lstStyle/>
          <a:p>
            <a:r>
              <a:rPr lang="en-US" dirty="0"/>
              <a:t> IEEE Referencing Style</a:t>
            </a:r>
          </a:p>
        </p:txBody>
      </p:sp>
      <p:sp>
        <p:nvSpPr>
          <p:cNvPr id="3" name="Content Placeholder 2">
            <a:extLst>
              <a:ext uri="{FF2B5EF4-FFF2-40B4-BE49-F238E27FC236}">
                <a16:creationId xmlns:a16="http://schemas.microsoft.com/office/drawing/2014/main" id="{C63F4EBB-5C31-474D-8F68-F1A1EEF5ADF0}"/>
              </a:ext>
            </a:extLst>
          </p:cNvPr>
          <p:cNvSpPr>
            <a:spLocks noGrp="1"/>
          </p:cNvSpPr>
          <p:nvPr>
            <p:ph idx="1"/>
          </p:nvPr>
        </p:nvSpPr>
        <p:spPr/>
        <p:txBody>
          <a:bodyPr>
            <a:normAutofit lnSpcReduction="10000"/>
          </a:bodyPr>
          <a:lstStyle/>
          <a:p>
            <a:pPr marL="0" indent="0">
              <a:buNone/>
            </a:pPr>
            <a:r>
              <a:rPr lang="en-US" sz="2000" b="1" dirty="0"/>
              <a:t>Used in</a:t>
            </a:r>
            <a:r>
              <a:rPr lang="en-US" sz="2000" dirty="0"/>
              <a:t>: Engineering, computer science.</a:t>
            </a:r>
          </a:p>
          <a:p>
            <a:pPr marL="0" indent="0">
              <a:buNone/>
            </a:pPr>
            <a:r>
              <a:rPr lang="en-US" sz="2000" b="1" dirty="0"/>
              <a:t>In-text citation: </a:t>
            </a:r>
            <a:r>
              <a:rPr lang="en-US" sz="2000" dirty="0"/>
              <a:t>[Number].</a:t>
            </a:r>
          </a:p>
          <a:p>
            <a:pPr marL="0" indent="0">
              <a:buNone/>
            </a:pPr>
            <a:r>
              <a:rPr lang="en-US" sz="2000" b="1" dirty="0"/>
              <a:t>References:</a:t>
            </a:r>
          </a:p>
          <a:p>
            <a:r>
              <a:rPr lang="en-US" sz="2000" dirty="0"/>
              <a:t>Book: [1] Author(s), Title of Book, Edition (if applicable). Place of publication: Publisher, Year.</a:t>
            </a:r>
          </a:p>
          <a:p>
            <a:r>
              <a:rPr lang="en-US" sz="2000" dirty="0"/>
              <a:t>Example: [1] J. Smith, Understanding AI, 2nd ed. New York: Wiley, 2021.</a:t>
            </a:r>
          </a:p>
          <a:p>
            <a:r>
              <a:rPr lang="en-US" sz="2000" dirty="0"/>
              <a:t>Journal Article: [2] Author(s), "Title of Article," Title of Journal, vol. number, no. number, pages, Year.</a:t>
            </a:r>
          </a:p>
          <a:p>
            <a:r>
              <a:rPr lang="en-US" sz="2000" dirty="0"/>
              <a:t>Example: [2] J. Doe and P. Roe, "Advances in Neural Networks," IEEE Transactions on Neural Networks, vol. 15, no. 4, pp. 123-130, 2019.</a:t>
            </a:r>
          </a:p>
        </p:txBody>
      </p:sp>
    </p:spTree>
    <p:extLst>
      <p:ext uri="{BB962C8B-B14F-4D97-AF65-F5344CB8AC3E}">
        <p14:creationId xmlns:p14="http://schemas.microsoft.com/office/powerpoint/2010/main" val="301245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2C7E-1180-217C-9A42-5D6D1EDC94A3}"/>
              </a:ext>
            </a:extLst>
          </p:cNvPr>
          <p:cNvSpPr>
            <a:spLocks noGrp="1"/>
          </p:cNvSpPr>
          <p:nvPr>
            <p:ph type="title"/>
          </p:nvPr>
        </p:nvSpPr>
        <p:spPr/>
        <p:txBody>
          <a:bodyPr/>
          <a:lstStyle/>
          <a:p>
            <a:pPr algn="ctr"/>
            <a:r>
              <a:rPr lang="en-US" dirty="0"/>
              <a:t>VANCOUVER REFERENCING</a:t>
            </a:r>
          </a:p>
        </p:txBody>
      </p:sp>
      <p:sp>
        <p:nvSpPr>
          <p:cNvPr id="3" name="Content Placeholder 2">
            <a:extLst>
              <a:ext uri="{FF2B5EF4-FFF2-40B4-BE49-F238E27FC236}">
                <a16:creationId xmlns:a16="http://schemas.microsoft.com/office/drawing/2014/main" id="{76894F35-862E-9603-FF2F-20B4C1060C8C}"/>
              </a:ext>
            </a:extLst>
          </p:cNvPr>
          <p:cNvSpPr>
            <a:spLocks noGrp="1"/>
          </p:cNvSpPr>
          <p:nvPr>
            <p:ph idx="1"/>
          </p:nvPr>
        </p:nvSpPr>
        <p:spPr/>
        <p:txBody>
          <a:bodyPr>
            <a:normAutofit/>
          </a:bodyPr>
          <a:lstStyle/>
          <a:p>
            <a:pPr marL="0" indent="0">
              <a:buNone/>
            </a:pPr>
            <a:r>
              <a:rPr lang="en-US" sz="2000" b="1" dirty="0"/>
              <a:t>Used in: </a:t>
            </a:r>
            <a:r>
              <a:rPr lang="en-US" sz="2000" dirty="0"/>
              <a:t>Medicine, health sciences.</a:t>
            </a:r>
          </a:p>
          <a:p>
            <a:pPr marL="0" indent="0">
              <a:buNone/>
            </a:pPr>
            <a:r>
              <a:rPr lang="en-US" sz="2000" b="1" dirty="0"/>
              <a:t>Key Features:</a:t>
            </a:r>
          </a:p>
          <a:p>
            <a:pPr marL="0" indent="0">
              <a:buNone/>
            </a:pPr>
            <a:r>
              <a:rPr lang="en-US" sz="2000" dirty="0"/>
              <a:t>In-text citations are numbered.</a:t>
            </a:r>
          </a:p>
          <a:p>
            <a:pPr marL="0" indent="0">
              <a:buNone/>
            </a:pPr>
            <a:r>
              <a:rPr lang="en-US" sz="2000" dirty="0"/>
              <a:t>Reference list entries are numbered in the order of citation.</a:t>
            </a:r>
          </a:p>
          <a:p>
            <a:pPr marL="0" indent="0">
              <a:buNone/>
            </a:pPr>
            <a:r>
              <a:rPr lang="en-US" sz="2000" b="1" dirty="0"/>
              <a:t>Examples:</a:t>
            </a:r>
          </a:p>
          <a:p>
            <a:r>
              <a:rPr lang="en-US" sz="2000" dirty="0"/>
              <a:t>Book: 1. Smith J. Medical Ethics. 2nd ed. New York: Oxford University Press; 2020.</a:t>
            </a:r>
          </a:p>
          <a:p>
            <a:r>
              <a:rPr lang="en-US" sz="2000" dirty="0"/>
              <a:t>Journal Article: 2. Doe J, Roe P. The impact of healthcare reform. New England Journal of Medicine. 2019;381(5):123-130.</a:t>
            </a:r>
          </a:p>
        </p:txBody>
      </p:sp>
    </p:spTree>
    <p:extLst>
      <p:ext uri="{BB962C8B-B14F-4D97-AF65-F5344CB8AC3E}">
        <p14:creationId xmlns:p14="http://schemas.microsoft.com/office/powerpoint/2010/main" val="356869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7917-1775-8554-6A19-1FD6D8CE39AE}"/>
              </a:ext>
            </a:extLst>
          </p:cNvPr>
          <p:cNvSpPr>
            <a:spLocks noGrp="1"/>
          </p:cNvSpPr>
          <p:nvPr>
            <p:ph type="title"/>
          </p:nvPr>
        </p:nvSpPr>
        <p:spPr/>
        <p:txBody>
          <a:bodyPr/>
          <a:lstStyle/>
          <a:p>
            <a:pPr algn="ctr"/>
            <a:r>
              <a:rPr lang="en-US" dirty="0"/>
              <a:t>AMA (AMERICAN MEDICAL ASSOCIATION) STYLE</a:t>
            </a:r>
          </a:p>
        </p:txBody>
      </p:sp>
      <p:sp>
        <p:nvSpPr>
          <p:cNvPr id="3" name="Content Placeholder 2">
            <a:extLst>
              <a:ext uri="{FF2B5EF4-FFF2-40B4-BE49-F238E27FC236}">
                <a16:creationId xmlns:a16="http://schemas.microsoft.com/office/drawing/2014/main" id="{EE08B184-17CD-7495-610B-DC480D9CBCDE}"/>
              </a:ext>
            </a:extLst>
          </p:cNvPr>
          <p:cNvSpPr>
            <a:spLocks noGrp="1"/>
          </p:cNvSpPr>
          <p:nvPr>
            <p:ph idx="1"/>
          </p:nvPr>
        </p:nvSpPr>
        <p:spPr/>
        <p:txBody>
          <a:bodyPr>
            <a:normAutofit/>
          </a:bodyPr>
          <a:lstStyle/>
          <a:p>
            <a:pPr marL="0" indent="0">
              <a:buNone/>
            </a:pPr>
            <a:r>
              <a:rPr lang="en-US" sz="2000" b="1" dirty="0"/>
              <a:t>Used in: </a:t>
            </a:r>
            <a:r>
              <a:rPr lang="en-US" sz="2000" dirty="0"/>
              <a:t>Medicine, health sciences.</a:t>
            </a:r>
          </a:p>
          <a:p>
            <a:pPr marL="0" indent="0">
              <a:buNone/>
            </a:pPr>
            <a:r>
              <a:rPr lang="en-US" sz="2000" b="1" dirty="0"/>
              <a:t>Key Features:</a:t>
            </a:r>
          </a:p>
          <a:p>
            <a:r>
              <a:rPr lang="en-US" sz="2000" dirty="0"/>
              <a:t>In-text citations are numbered in superscript or parentheses.</a:t>
            </a:r>
          </a:p>
          <a:p>
            <a:r>
              <a:rPr lang="en-US" sz="2000" dirty="0"/>
              <a:t>Reference list entries are numbered in the order they appear in the text.</a:t>
            </a:r>
          </a:p>
          <a:p>
            <a:pPr marL="0" indent="0">
              <a:buNone/>
            </a:pPr>
            <a:r>
              <a:rPr lang="en-US" sz="2000" b="1" dirty="0"/>
              <a:t>Examples:</a:t>
            </a:r>
          </a:p>
          <a:p>
            <a:r>
              <a:rPr lang="en-US" sz="2000" dirty="0"/>
              <a:t>Book: 1. Smith JA. Medical Research Methods. 3rd ed. Chicago, IL: AMA; 2018.</a:t>
            </a:r>
          </a:p>
          <a:p>
            <a:r>
              <a:rPr lang="en-US" sz="2000" dirty="0"/>
              <a:t>Journal Article: 2. Doe J, Roe P. New advances in cancer treatment. JAMA. 2020;324(12):1132-1139.</a:t>
            </a:r>
          </a:p>
        </p:txBody>
      </p:sp>
    </p:spTree>
    <p:extLst>
      <p:ext uri="{BB962C8B-B14F-4D97-AF65-F5344CB8AC3E}">
        <p14:creationId xmlns:p14="http://schemas.microsoft.com/office/powerpoint/2010/main" val="137087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CCE3-1E12-6D93-9163-C7A7B4836EE1}"/>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5A7BECA-5271-2CEE-91A2-3C31FC5675DE}"/>
              </a:ext>
            </a:extLst>
          </p:cNvPr>
          <p:cNvSpPr>
            <a:spLocks noGrp="1"/>
          </p:cNvSpPr>
          <p:nvPr>
            <p:ph idx="1"/>
          </p:nvPr>
        </p:nvSpPr>
        <p:spPr>
          <a:xfrm>
            <a:off x="838200" y="1825625"/>
            <a:ext cx="9490023" cy="4351338"/>
          </a:xfrm>
        </p:spPr>
        <p:txBody>
          <a:bodyPr>
            <a:normAutofit/>
          </a:bodyPr>
          <a:lstStyle/>
          <a:p>
            <a:pPr marL="0" indent="0">
              <a:buNone/>
            </a:pPr>
            <a:r>
              <a:rPr lang="en-US" sz="2000" dirty="0"/>
              <a:t>Referencing is a foundational aspect of academic writing that not only acknowledges the intellectual contributions of others but also enhances the credibility and transparency of your work. By mastering the nuances of different referencing styles and adhering to guidelines with precision, you can effectively integrate external sources into your writing while upholding academic standards and integrity.</a:t>
            </a:r>
          </a:p>
        </p:txBody>
      </p:sp>
    </p:spTree>
    <p:extLst>
      <p:ext uri="{BB962C8B-B14F-4D97-AF65-F5344CB8AC3E}">
        <p14:creationId xmlns:p14="http://schemas.microsoft.com/office/powerpoint/2010/main" val="416825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4F9A-D52D-24A7-D30F-546E1F956A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64F796-B2C0-29F3-BA8B-6B41F2F882E3}"/>
              </a:ext>
            </a:extLst>
          </p:cNvPr>
          <p:cNvSpPr>
            <a:spLocks noGrp="1"/>
          </p:cNvSpPr>
          <p:nvPr>
            <p:ph idx="1"/>
          </p:nvPr>
        </p:nvSpPr>
        <p:spPr/>
        <p:txBody>
          <a:bodyPr>
            <a:normAutofit/>
          </a:bodyPr>
          <a:lstStyle/>
          <a:p>
            <a:pPr marL="0" indent="0" algn="ctr">
              <a:buNone/>
            </a:pPr>
            <a:r>
              <a:rPr lang="en-US" sz="9600" dirty="0"/>
              <a:t>THANK YOU</a:t>
            </a:r>
          </a:p>
        </p:txBody>
      </p:sp>
    </p:spTree>
    <p:extLst>
      <p:ext uri="{BB962C8B-B14F-4D97-AF65-F5344CB8AC3E}">
        <p14:creationId xmlns:p14="http://schemas.microsoft.com/office/powerpoint/2010/main" val="163255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B364-F820-447E-29FD-50DA81DE360F}"/>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011366F0-6E96-83BD-6C01-7DC5F96D68F9}"/>
              </a:ext>
            </a:extLst>
          </p:cNvPr>
          <p:cNvSpPr>
            <a:spLocks noGrp="1"/>
          </p:cNvSpPr>
          <p:nvPr>
            <p:ph idx="1"/>
          </p:nvPr>
        </p:nvSpPr>
        <p:spPr/>
        <p:txBody>
          <a:bodyPr/>
          <a:lstStyle/>
          <a:p>
            <a:pPr marL="0" indent="0">
              <a:buNone/>
            </a:pPr>
            <a:r>
              <a:rPr lang="en-US" b="1" dirty="0"/>
              <a:t>Definition: </a:t>
            </a:r>
            <a:r>
              <a:rPr lang="en-US" dirty="0"/>
              <a:t>Referencing is the practice of acknowledging the sources of information and ideas that you use in your work.</a:t>
            </a:r>
          </a:p>
          <a:p>
            <a:pPr marL="0" indent="0">
              <a:buNone/>
            </a:pPr>
            <a:endParaRPr lang="en-US" dirty="0"/>
          </a:p>
          <a:p>
            <a:pPr marL="0" indent="0">
              <a:buNone/>
            </a:pPr>
            <a:r>
              <a:rPr lang="en-US" b="1" dirty="0"/>
              <a:t>Importance:</a:t>
            </a:r>
          </a:p>
          <a:p>
            <a:r>
              <a:rPr lang="en-US" dirty="0"/>
              <a:t>Gives credit to original authors.</a:t>
            </a:r>
          </a:p>
          <a:p>
            <a:r>
              <a:rPr lang="en-US" dirty="0"/>
              <a:t>Avoids plagiarism.</a:t>
            </a:r>
          </a:p>
          <a:p>
            <a:r>
              <a:rPr lang="en-US" dirty="0"/>
              <a:t>Provides evidence for your arguments.</a:t>
            </a:r>
          </a:p>
          <a:p>
            <a:r>
              <a:rPr lang="en-US" dirty="0"/>
              <a:t>Allows readers to follow up on the sources.</a:t>
            </a:r>
          </a:p>
        </p:txBody>
      </p:sp>
    </p:spTree>
    <p:extLst>
      <p:ext uri="{BB962C8B-B14F-4D97-AF65-F5344CB8AC3E}">
        <p14:creationId xmlns:p14="http://schemas.microsoft.com/office/powerpoint/2010/main" val="393011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B727-B79B-69F9-E961-4A947C7904F3}"/>
              </a:ext>
            </a:extLst>
          </p:cNvPr>
          <p:cNvSpPr>
            <a:spLocks noGrp="1"/>
          </p:cNvSpPr>
          <p:nvPr>
            <p:ph type="title"/>
          </p:nvPr>
        </p:nvSpPr>
        <p:spPr/>
        <p:txBody>
          <a:bodyPr/>
          <a:lstStyle/>
          <a:p>
            <a:pPr algn="ctr"/>
            <a:r>
              <a:rPr lang="en-US" dirty="0"/>
              <a:t>How to Reference Effectively</a:t>
            </a:r>
          </a:p>
        </p:txBody>
      </p:sp>
      <p:sp>
        <p:nvSpPr>
          <p:cNvPr id="3" name="Content Placeholder 2">
            <a:extLst>
              <a:ext uri="{FF2B5EF4-FFF2-40B4-BE49-F238E27FC236}">
                <a16:creationId xmlns:a16="http://schemas.microsoft.com/office/drawing/2014/main" id="{4D98BD33-4956-4328-6DF6-04F08814A420}"/>
              </a:ext>
            </a:extLst>
          </p:cNvPr>
          <p:cNvSpPr>
            <a:spLocks noGrp="1"/>
          </p:cNvSpPr>
          <p:nvPr>
            <p:ph idx="1"/>
          </p:nvPr>
        </p:nvSpPr>
        <p:spPr/>
        <p:txBody>
          <a:bodyPr>
            <a:normAutofit fontScale="85000" lnSpcReduction="10000"/>
          </a:bodyPr>
          <a:lstStyle/>
          <a:p>
            <a:pPr marL="0" indent="0">
              <a:buNone/>
            </a:pPr>
            <a:r>
              <a:rPr lang="en-US" b="1" dirty="0"/>
              <a:t>Take note of the required referencing information </a:t>
            </a:r>
            <a:r>
              <a:rPr lang="en-US" dirty="0"/>
              <a:t>as you conduct your research</a:t>
            </a:r>
          </a:p>
          <a:p>
            <a:pPr marL="0" indent="0">
              <a:buNone/>
            </a:pPr>
            <a:endParaRPr lang="en-US" dirty="0"/>
          </a:p>
          <a:p>
            <a:pPr marL="0" indent="0">
              <a:buNone/>
            </a:pPr>
            <a:r>
              <a:rPr lang="en-US" b="1" dirty="0"/>
              <a:t>Include an in-text citation </a:t>
            </a:r>
            <a:r>
              <a:rPr lang="en-US" dirty="0"/>
              <a:t>whenever you use ideas, words, or images from another source</a:t>
            </a:r>
          </a:p>
          <a:p>
            <a:pPr marL="0" indent="0">
              <a:buNone/>
            </a:pPr>
            <a:endParaRPr lang="en-US" dirty="0"/>
          </a:p>
          <a:p>
            <a:pPr marL="0" indent="0">
              <a:buNone/>
            </a:pPr>
            <a:r>
              <a:rPr lang="en-US" b="1" dirty="0"/>
              <a:t>Provide a corresponding entry </a:t>
            </a:r>
            <a:r>
              <a:rPr lang="en-US" dirty="0"/>
              <a:t>in your reference list at the end of your document</a:t>
            </a:r>
          </a:p>
          <a:p>
            <a:pPr marL="0" indent="0">
              <a:buNone/>
            </a:pPr>
            <a:endParaRPr lang="en-US" dirty="0"/>
          </a:p>
          <a:p>
            <a:pPr marL="0" indent="0">
              <a:buNone/>
            </a:pPr>
            <a:r>
              <a:rPr lang="en-US" b="1" dirty="0"/>
              <a:t>Ensure that all in-text citations </a:t>
            </a:r>
            <a:r>
              <a:rPr lang="en-US" dirty="0"/>
              <a:t>have a matching reference list entry, and vice versa</a:t>
            </a:r>
          </a:p>
          <a:p>
            <a:pPr marL="0" indent="0">
              <a:buNone/>
            </a:pPr>
            <a:endParaRPr lang="en-US" dirty="0"/>
          </a:p>
          <a:p>
            <a:pPr marL="0" indent="0">
              <a:buNone/>
            </a:pPr>
            <a:r>
              <a:rPr lang="en-US" b="1" dirty="0"/>
              <a:t>Use reference management software </a:t>
            </a:r>
            <a:r>
              <a:rPr lang="en-US" dirty="0"/>
              <a:t>like RefWorks to format your citations and reference list accurately</a:t>
            </a:r>
          </a:p>
          <a:p>
            <a:pPr marL="0" indent="0">
              <a:buNone/>
            </a:pPr>
            <a:endParaRPr lang="en-US" dirty="0"/>
          </a:p>
        </p:txBody>
      </p:sp>
    </p:spTree>
    <p:extLst>
      <p:ext uri="{BB962C8B-B14F-4D97-AF65-F5344CB8AC3E}">
        <p14:creationId xmlns:p14="http://schemas.microsoft.com/office/powerpoint/2010/main" val="400151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D0F62-0526-F049-4C6B-D0CB8ACA913F}"/>
              </a:ext>
            </a:extLst>
          </p:cNvPr>
          <p:cNvSpPr>
            <a:spLocks noGrp="1"/>
          </p:cNvSpPr>
          <p:nvPr>
            <p:ph type="title"/>
          </p:nvPr>
        </p:nvSpPr>
        <p:spPr/>
        <p:txBody>
          <a:bodyPr/>
          <a:lstStyle/>
          <a:p>
            <a:r>
              <a:rPr lang="en-US" dirty="0"/>
              <a:t>Components of a Reference</a:t>
            </a:r>
          </a:p>
        </p:txBody>
      </p:sp>
      <p:sp>
        <p:nvSpPr>
          <p:cNvPr id="3" name="Content Placeholder 2">
            <a:extLst>
              <a:ext uri="{FF2B5EF4-FFF2-40B4-BE49-F238E27FC236}">
                <a16:creationId xmlns:a16="http://schemas.microsoft.com/office/drawing/2014/main" id="{24AF2DCA-10A7-A6CC-4CB3-CC40AF8FD755}"/>
              </a:ext>
            </a:extLst>
          </p:cNvPr>
          <p:cNvSpPr>
            <a:spLocks noGrp="1"/>
          </p:cNvSpPr>
          <p:nvPr>
            <p:ph idx="1"/>
          </p:nvPr>
        </p:nvSpPr>
        <p:spPr/>
        <p:txBody>
          <a:bodyPr>
            <a:normAutofit/>
          </a:bodyPr>
          <a:lstStyle/>
          <a:p>
            <a:pPr marL="0" indent="0">
              <a:buNone/>
            </a:pPr>
            <a:r>
              <a:rPr lang="en-US" sz="2000" b="1" dirty="0"/>
              <a:t>Book: </a:t>
            </a:r>
            <a:r>
              <a:rPr lang="en-US" sz="2000" dirty="0"/>
              <a:t>Author(s), title, publication year, publisher.</a:t>
            </a:r>
          </a:p>
          <a:p>
            <a:pPr marL="0" indent="0">
              <a:buNone/>
            </a:pPr>
            <a:endParaRPr lang="en-US" sz="2000" dirty="0"/>
          </a:p>
          <a:p>
            <a:pPr marL="0" indent="0">
              <a:buNone/>
            </a:pPr>
            <a:r>
              <a:rPr lang="en-US" sz="2000" b="1" dirty="0"/>
              <a:t>Journal Article: </a:t>
            </a:r>
            <a:r>
              <a:rPr lang="en-US" sz="2000" dirty="0"/>
              <a:t>Author(s), article title, journal name, volume, issue, page numbers, publication year.</a:t>
            </a:r>
          </a:p>
          <a:p>
            <a:pPr marL="0" indent="0">
              <a:buNone/>
            </a:pPr>
            <a:endParaRPr lang="en-US" sz="2000" dirty="0"/>
          </a:p>
          <a:p>
            <a:pPr marL="0" indent="0">
              <a:buNone/>
            </a:pPr>
            <a:r>
              <a:rPr lang="en-US" sz="2000" b="1" dirty="0"/>
              <a:t>Website: </a:t>
            </a:r>
            <a:r>
              <a:rPr lang="en-US" sz="2000" dirty="0"/>
              <a:t>Author(s), webpage title, URL, access date.</a:t>
            </a:r>
          </a:p>
          <a:p>
            <a:pPr marL="0" indent="0">
              <a:buNone/>
            </a:pPr>
            <a:endParaRPr lang="en-US" sz="2000" dirty="0"/>
          </a:p>
          <a:p>
            <a:pPr marL="0" indent="0">
              <a:buNone/>
            </a:pPr>
            <a:r>
              <a:rPr lang="en-US" sz="2000" b="1" dirty="0"/>
              <a:t>In-text Citations: </a:t>
            </a:r>
            <a:r>
              <a:rPr lang="en-US" sz="2000" dirty="0"/>
              <a:t>Direct quotes, paraphrased information, and ideas borrowed from other sources should be cited in-text.</a:t>
            </a:r>
          </a:p>
        </p:txBody>
      </p:sp>
    </p:spTree>
    <p:extLst>
      <p:ext uri="{BB962C8B-B14F-4D97-AF65-F5344CB8AC3E}">
        <p14:creationId xmlns:p14="http://schemas.microsoft.com/office/powerpoint/2010/main" val="313250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D4B26-51AE-5893-4C7C-88DA4ADA714E}"/>
              </a:ext>
            </a:extLst>
          </p:cNvPr>
          <p:cNvSpPr>
            <a:spLocks noGrp="1"/>
          </p:cNvSpPr>
          <p:nvPr>
            <p:ph type="title"/>
          </p:nvPr>
        </p:nvSpPr>
        <p:spPr/>
        <p:txBody>
          <a:bodyPr/>
          <a:lstStyle/>
          <a:p>
            <a:pPr algn="ctr"/>
            <a:r>
              <a:rPr lang="en-US" dirty="0"/>
              <a:t>COMMON REFERENCING STYLES</a:t>
            </a:r>
          </a:p>
        </p:txBody>
      </p:sp>
      <p:sp>
        <p:nvSpPr>
          <p:cNvPr id="3" name="Content Placeholder 2">
            <a:extLst>
              <a:ext uri="{FF2B5EF4-FFF2-40B4-BE49-F238E27FC236}">
                <a16:creationId xmlns:a16="http://schemas.microsoft.com/office/drawing/2014/main" id="{BE58F1CC-D749-0958-CD7A-A5782BE3B26A}"/>
              </a:ext>
            </a:extLst>
          </p:cNvPr>
          <p:cNvSpPr>
            <a:spLocks noGrp="1"/>
          </p:cNvSpPr>
          <p:nvPr>
            <p:ph idx="1"/>
          </p:nvPr>
        </p:nvSpPr>
        <p:spPr/>
        <p:txBody>
          <a:bodyPr/>
          <a:lstStyle/>
          <a:p>
            <a:pPr marL="514350" indent="-514350">
              <a:buFont typeface="+mj-lt"/>
              <a:buAutoNum type="arabicPeriod"/>
            </a:pPr>
            <a:r>
              <a:rPr lang="en-US" dirty="0"/>
              <a:t>APA (American Psychological Association)</a:t>
            </a:r>
          </a:p>
          <a:p>
            <a:pPr marL="514350" indent="-514350">
              <a:buFont typeface="+mj-lt"/>
              <a:buAutoNum type="arabicPeriod"/>
            </a:pPr>
            <a:r>
              <a:rPr lang="en-US" dirty="0"/>
              <a:t>MLA (Modern Language Association)</a:t>
            </a:r>
          </a:p>
          <a:p>
            <a:pPr marL="514350" indent="-514350">
              <a:buFont typeface="+mj-lt"/>
              <a:buAutoNum type="arabicPeriod"/>
            </a:pPr>
            <a:r>
              <a:rPr lang="en-US" dirty="0"/>
              <a:t>Chicago/Turabian</a:t>
            </a:r>
          </a:p>
          <a:p>
            <a:pPr marL="514350" indent="-514350">
              <a:buFont typeface="+mj-lt"/>
              <a:buAutoNum type="arabicPeriod"/>
            </a:pPr>
            <a:r>
              <a:rPr lang="en-US" dirty="0"/>
              <a:t>Harvard</a:t>
            </a:r>
          </a:p>
          <a:p>
            <a:pPr marL="514350" indent="-514350">
              <a:buFont typeface="+mj-lt"/>
              <a:buAutoNum type="arabicPeriod"/>
            </a:pPr>
            <a:r>
              <a:rPr lang="en-US" dirty="0"/>
              <a:t>IEEE (Institute of Electrical and Electronics Engineers)</a:t>
            </a:r>
          </a:p>
          <a:p>
            <a:pPr marL="514350" indent="-514350">
              <a:buFont typeface="+mj-lt"/>
              <a:buAutoNum type="arabicPeriod"/>
            </a:pPr>
            <a:r>
              <a:rPr lang="en-US" dirty="0"/>
              <a:t>VANCOUVER</a:t>
            </a:r>
          </a:p>
          <a:p>
            <a:pPr marL="514350" indent="-514350">
              <a:buFont typeface="+mj-lt"/>
              <a:buAutoNum type="arabicPeriod"/>
            </a:pPr>
            <a:r>
              <a:rPr lang="en-US" dirty="0"/>
              <a:t>AMA</a:t>
            </a:r>
          </a:p>
        </p:txBody>
      </p:sp>
    </p:spTree>
    <p:extLst>
      <p:ext uri="{BB962C8B-B14F-4D97-AF65-F5344CB8AC3E}">
        <p14:creationId xmlns:p14="http://schemas.microsoft.com/office/powerpoint/2010/main" val="133545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482C-4C83-FA3E-AA29-59A3C24DCF0F}"/>
              </a:ext>
            </a:extLst>
          </p:cNvPr>
          <p:cNvSpPr>
            <a:spLocks noGrp="1"/>
          </p:cNvSpPr>
          <p:nvPr>
            <p:ph type="title"/>
          </p:nvPr>
        </p:nvSpPr>
        <p:spPr/>
        <p:txBody>
          <a:bodyPr/>
          <a:lstStyle/>
          <a:p>
            <a:pPr algn="ctr"/>
            <a:r>
              <a:rPr lang="en-US" dirty="0"/>
              <a:t> APA Referencing Style</a:t>
            </a:r>
          </a:p>
        </p:txBody>
      </p:sp>
      <p:sp>
        <p:nvSpPr>
          <p:cNvPr id="3" name="Content Placeholder 2">
            <a:extLst>
              <a:ext uri="{FF2B5EF4-FFF2-40B4-BE49-F238E27FC236}">
                <a16:creationId xmlns:a16="http://schemas.microsoft.com/office/drawing/2014/main" id="{52CD2001-8EC8-A17A-CB46-03F218BB6B1B}"/>
              </a:ext>
            </a:extLst>
          </p:cNvPr>
          <p:cNvSpPr>
            <a:spLocks noGrp="1"/>
          </p:cNvSpPr>
          <p:nvPr>
            <p:ph idx="1"/>
          </p:nvPr>
        </p:nvSpPr>
        <p:spPr/>
        <p:txBody>
          <a:bodyPr>
            <a:normAutofit fontScale="92500" lnSpcReduction="10000"/>
          </a:bodyPr>
          <a:lstStyle/>
          <a:p>
            <a:pPr marL="0" indent="0">
              <a:buNone/>
            </a:pPr>
            <a:r>
              <a:rPr lang="en-US" sz="2000" dirty="0"/>
              <a:t>Widely used in social sciences, psychology, and education, APA style emphasizes author-date in-text citations and a detailed reference list at the end</a:t>
            </a:r>
          </a:p>
          <a:p>
            <a:pPr marL="0" indent="0">
              <a:buNone/>
            </a:pPr>
            <a:r>
              <a:rPr lang="en-US" sz="2000" b="1" dirty="0"/>
              <a:t>Used in: </a:t>
            </a:r>
            <a:r>
              <a:rPr lang="en-US" sz="2000" dirty="0"/>
              <a:t>Social sciences, psychology, education.</a:t>
            </a:r>
          </a:p>
          <a:p>
            <a:pPr marL="0" indent="0">
              <a:buNone/>
            </a:pPr>
            <a:r>
              <a:rPr lang="en-US" sz="2000" b="1" dirty="0"/>
              <a:t>In-text citation: </a:t>
            </a:r>
            <a:r>
              <a:rPr lang="en-US" sz="2000" dirty="0"/>
              <a:t>(Author, Year).</a:t>
            </a:r>
          </a:p>
          <a:p>
            <a:pPr marL="0" indent="0">
              <a:buNone/>
            </a:pPr>
            <a:r>
              <a:rPr lang="en-US" sz="2000" b="1" dirty="0"/>
              <a:t>Reference list:</a:t>
            </a:r>
          </a:p>
          <a:p>
            <a:r>
              <a:rPr lang="en-US" sz="2000" dirty="0"/>
              <a:t>Book: Author, A. A. (Year). Title of work. Publisher.</a:t>
            </a:r>
          </a:p>
          <a:p>
            <a:r>
              <a:rPr lang="en-US" sz="2000" dirty="0"/>
              <a:t>Example: Smith, J. (2020). Understanding Psychology. Random House.</a:t>
            </a:r>
          </a:p>
          <a:p>
            <a:r>
              <a:rPr lang="en-US" sz="2000" dirty="0"/>
              <a:t>Journal Article: Author, A. A., &amp; Author, B. B. (Year). Title of article. Title of Journal, volume number(issue number), pages.</a:t>
            </a:r>
          </a:p>
          <a:p>
            <a:r>
              <a:rPr lang="en-US" sz="2000" dirty="0"/>
              <a:t>Example: Doe, J., &amp; Roe, P. (2019). The effects of sleep on cognition. Journal of Sleep Research, 28(4), 123-130.</a:t>
            </a:r>
          </a:p>
          <a:p>
            <a:pPr marL="0" indent="0">
              <a:buNone/>
            </a:pPr>
            <a:endParaRPr lang="en-US" dirty="0"/>
          </a:p>
        </p:txBody>
      </p:sp>
    </p:spTree>
    <p:extLst>
      <p:ext uri="{BB962C8B-B14F-4D97-AF65-F5344CB8AC3E}">
        <p14:creationId xmlns:p14="http://schemas.microsoft.com/office/powerpoint/2010/main" val="3942160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DDA0-F859-31DC-0F38-9DC97CB99A40}"/>
              </a:ext>
            </a:extLst>
          </p:cNvPr>
          <p:cNvSpPr>
            <a:spLocks noGrp="1"/>
          </p:cNvSpPr>
          <p:nvPr>
            <p:ph type="title"/>
          </p:nvPr>
        </p:nvSpPr>
        <p:spPr/>
        <p:txBody>
          <a:bodyPr/>
          <a:lstStyle/>
          <a:p>
            <a:pPr algn="ctr"/>
            <a:r>
              <a:rPr lang="en-US" dirty="0"/>
              <a:t>MLA REFERENCING STYLE</a:t>
            </a:r>
          </a:p>
        </p:txBody>
      </p:sp>
      <p:sp>
        <p:nvSpPr>
          <p:cNvPr id="3" name="Content Placeholder 2">
            <a:extLst>
              <a:ext uri="{FF2B5EF4-FFF2-40B4-BE49-F238E27FC236}">
                <a16:creationId xmlns:a16="http://schemas.microsoft.com/office/drawing/2014/main" id="{7771BD49-5EEB-8C63-7C6F-5120B773FBF1}"/>
              </a:ext>
            </a:extLst>
          </p:cNvPr>
          <p:cNvSpPr>
            <a:spLocks noGrp="1"/>
          </p:cNvSpPr>
          <p:nvPr>
            <p:ph idx="1"/>
          </p:nvPr>
        </p:nvSpPr>
        <p:spPr/>
        <p:txBody>
          <a:bodyPr>
            <a:normAutofit lnSpcReduction="10000"/>
          </a:bodyPr>
          <a:lstStyle/>
          <a:p>
            <a:pPr marL="0" indent="0">
              <a:buNone/>
            </a:pPr>
            <a:r>
              <a:rPr lang="en-US" sz="2000" dirty="0"/>
              <a:t>Commonly used in humanities disciplines, MLA style uses author-page in-text citations and a works cited page.</a:t>
            </a:r>
          </a:p>
          <a:p>
            <a:pPr marL="0" indent="0">
              <a:buNone/>
            </a:pPr>
            <a:r>
              <a:rPr lang="en-US" sz="2000" b="1" dirty="0"/>
              <a:t>Used in: </a:t>
            </a:r>
            <a:r>
              <a:rPr lang="en-US" sz="2000" dirty="0"/>
              <a:t>Humanities, especially literature, philosophy.</a:t>
            </a:r>
          </a:p>
          <a:p>
            <a:pPr marL="0" indent="0">
              <a:buNone/>
            </a:pPr>
            <a:r>
              <a:rPr lang="en-US" sz="2000" b="1" dirty="0"/>
              <a:t>In-text citation: </a:t>
            </a:r>
            <a:r>
              <a:rPr lang="en-US" sz="2000" dirty="0"/>
              <a:t>(Author page number).</a:t>
            </a:r>
          </a:p>
          <a:p>
            <a:pPr marL="0" indent="0">
              <a:buNone/>
            </a:pPr>
            <a:r>
              <a:rPr lang="en-US" sz="2000" b="1" dirty="0"/>
              <a:t>Works Cited:</a:t>
            </a:r>
          </a:p>
          <a:p>
            <a:r>
              <a:rPr lang="en-US" sz="2000" dirty="0"/>
              <a:t>Book: Author Last Name, First Name. Title of Book. Publisher, Year.</a:t>
            </a:r>
          </a:p>
          <a:p>
            <a:r>
              <a:rPr lang="en-US" sz="2000" dirty="0"/>
              <a:t>Example: Smith, John. The Art of Writing. Penguin, 2018.</a:t>
            </a:r>
          </a:p>
          <a:p>
            <a:r>
              <a:rPr lang="en-US" sz="2000" dirty="0"/>
              <a:t>Journal Article: Author(s). "Title of Article." Title of Journal, vol. number, no. number, Year, pages.</a:t>
            </a:r>
          </a:p>
          <a:p>
            <a:r>
              <a:rPr lang="en-US" sz="2000" dirty="0"/>
              <a:t>Example: Doe, Jane. "Exploring Themes in Modern Literature." Literary Review, vol. 22, no. 3, 2020, pp. 45-60.</a:t>
            </a:r>
          </a:p>
        </p:txBody>
      </p:sp>
    </p:spTree>
    <p:extLst>
      <p:ext uri="{BB962C8B-B14F-4D97-AF65-F5344CB8AC3E}">
        <p14:creationId xmlns:p14="http://schemas.microsoft.com/office/powerpoint/2010/main" val="43661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419A-3810-34F3-5A97-3074A09F6A9A}"/>
              </a:ext>
            </a:extLst>
          </p:cNvPr>
          <p:cNvSpPr>
            <a:spLocks noGrp="1"/>
          </p:cNvSpPr>
          <p:nvPr>
            <p:ph type="title"/>
          </p:nvPr>
        </p:nvSpPr>
        <p:spPr/>
        <p:txBody>
          <a:bodyPr/>
          <a:lstStyle/>
          <a:p>
            <a:pPr algn="ctr"/>
            <a:r>
              <a:rPr lang="en-US" dirty="0"/>
              <a:t>Chicago/Turabian Referencing Style</a:t>
            </a:r>
          </a:p>
        </p:txBody>
      </p:sp>
      <p:sp>
        <p:nvSpPr>
          <p:cNvPr id="3" name="Content Placeholder 2">
            <a:extLst>
              <a:ext uri="{FF2B5EF4-FFF2-40B4-BE49-F238E27FC236}">
                <a16:creationId xmlns:a16="http://schemas.microsoft.com/office/drawing/2014/main" id="{516596B7-CE26-4568-0576-C3A0E7C56B43}"/>
              </a:ext>
            </a:extLst>
          </p:cNvPr>
          <p:cNvSpPr>
            <a:spLocks noGrp="1"/>
          </p:cNvSpPr>
          <p:nvPr>
            <p:ph idx="1"/>
          </p:nvPr>
        </p:nvSpPr>
        <p:spPr/>
        <p:txBody>
          <a:bodyPr>
            <a:normAutofit fontScale="77500" lnSpcReduction="20000"/>
          </a:bodyPr>
          <a:lstStyle/>
          <a:p>
            <a:pPr marL="0" indent="0">
              <a:buNone/>
            </a:pPr>
            <a:r>
              <a:rPr lang="en-US" sz="2000" dirty="0"/>
              <a:t>Offers two systems - notes-bibliography and author-date - suitable for various disciplines like history, arts, and social sciences.</a:t>
            </a:r>
          </a:p>
          <a:p>
            <a:pPr marL="0" indent="0">
              <a:buNone/>
            </a:pPr>
            <a:r>
              <a:rPr lang="en-US" sz="2000" b="1" dirty="0"/>
              <a:t>Used in: </a:t>
            </a:r>
            <a:r>
              <a:rPr lang="en-US" sz="2000" dirty="0"/>
              <a:t>History, business, fine arts.</a:t>
            </a:r>
          </a:p>
          <a:p>
            <a:pPr marL="0" indent="0">
              <a:buNone/>
            </a:pPr>
            <a:r>
              <a:rPr lang="en-US" sz="2000" b="1" dirty="0"/>
              <a:t>Notes and Bibliography:</a:t>
            </a:r>
          </a:p>
          <a:p>
            <a:r>
              <a:rPr lang="en-US" sz="2000" b="1" dirty="0"/>
              <a:t>Book: </a:t>
            </a:r>
            <a:r>
              <a:rPr lang="en-US" sz="2000" dirty="0"/>
              <a:t>Author First Name Last Name, Title of Book (Place of publication: Publisher, Year), page number.</a:t>
            </a:r>
          </a:p>
          <a:p>
            <a:r>
              <a:rPr lang="en-US" sz="2000" b="1" dirty="0"/>
              <a:t>Example: </a:t>
            </a:r>
            <a:r>
              <a:rPr lang="en-US" sz="2000" dirty="0"/>
              <a:t>John Smith, History of Western Civilization (New York: Harper, 2017), 123.</a:t>
            </a:r>
          </a:p>
          <a:p>
            <a:r>
              <a:rPr lang="en-US" sz="2000" b="1" dirty="0"/>
              <a:t>Journal Article: </a:t>
            </a:r>
            <a:r>
              <a:rPr lang="en-US" sz="2000" dirty="0"/>
              <a:t>Author First Name Last Name, "Title of Article," Title of Journal volume number, no. issue number (Year): page numbers.</a:t>
            </a:r>
          </a:p>
          <a:p>
            <a:r>
              <a:rPr lang="en-US" sz="2000" b="1" dirty="0"/>
              <a:t>Example: </a:t>
            </a:r>
            <a:r>
              <a:rPr lang="en-US" sz="2000" dirty="0"/>
              <a:t>Jane Doe, "Market Trends Analysis," Business Journal 15, no. 4 (2019): 234-256.</a:t>
            </a:r>
          </a:p>
          <a:p>
            <a:pPr marL="0" indent="0">
              <a:buNone/>
            </a:pPr>
            <a:r>
              <a:rPr lang="en-US" sz="2000" b="1" dirty="0"/>
              <a:t>Author-Date:</a:t>
            </a:r>
          </a:p>
          <a:p>
            <a:r>
              <a:rPr lang="en-US" sz="2000" b="1" dirty="0"/>
              <a:t>Book: </a:t>
            </a:r>
            <a:r>
              <a:rPr lang="en-US" sz="2000" dirty="0"/>
              <a:t>Author Last Name, First Name. Year. Title of Book. Place of publication: Publisher.</a:t>
            </a:r>
          </a:p>
          <a:p>
            <a:r>
              <a:rPr lang="en-US" sz="2000" b="1" dirty="0"/>
              <a:t>Example: </a:t>
            </a:r>
            <a:r>
              <a:rPr lang="en-US" sz="2000" dirty="0"/>
              <a:t>Smith, John. 2017. History of Western Civilization. New York: Harper.</a:t>
            </a:r>
          </a:p>
        </p:txBody>
      </p:sp>
    </p:spTree>
    <p:extLst>
      <p:ext uri="{BB962C8B-B14F-4D97-AF65-F5344CB8AC3E}">
        <p14:creationId xmlns:p14="http://schemas.microsoft.com/office/powerpoint/2010/main" val="262400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717EB-88F7-0422-01C8-47BF4E0416F1}"/>
              </a:ext>
            </a:extLst>
          </p:cNvPr>
          <p:cNvSpPr>
            <a:spLocks noGrp="1"/>
          </p:cNvSpPr>
          <p:nvPr>
            <p:ph type="title"/>
          </p:nvPr>
        </p:nvSpPr>
        <p:spPr/>
        <p:txBody>
          <a:bodyPr/>
          <a:lstStyle/>
          <a:p>
            <a:pPr algn="ctr"/>
            <a:r>
              <a:rPr lang="en-US" dirty="0"/>
              <a:t> HARVARD REFERENCING STYLE</a:t>
            </a:r>
          </a:p>
        </p:txBody>
      </p:sp>
      <p:sp>
        <p:nvSpPr>
          <p:cNvPr id="3" name="Content Placeholder 2">
            <a:extLst>
              <a:ext uri="{FF2B5EF4-FFF2-40B4-BE49-F238E27FC236}">
                <a16:creationId xmlns:a16="http://schemas.microsoft.com/office/drawing/2014/main" id="{C8AAB02F-70BB-8F7A-08DA-80BBE923DF2F}"/>
              </a:ext>
            </a:extLst>
          </p:cNvPr>
          <p:cNvSpPr>
            <a:spLocks noGrp="1"/>
          </p:cNvSpPr>
          <p:nvPr>
            <p:ph idx="1"/>
          </p:nvPr>
        </p:nvSpPr>
        <p:spPr/>
        <p:txBody>
          <a:bodyPr>
            <a:normAutofit fontScale="92500" lnSpcReduction="20000"/>
          </a:bodyPr>
          <a:lstStyle/>
          <a:p>
            <a:pPr marL="0" indent="0">
              <a:buNone/>
            </a:pPr>
            <a:r>
              <a:rPr lang="en-US" sz="2000" dirty="0"/>
              <a:t>Known for its simplicity, Harvard style uses author-date citations and a reference list at the end of the document.</a:t>
            </a:r>
          </a:p>
          <a:p>
            <a:pPr marL="0" indent="0">
              <a:buNone/>
            </a:pPr>
            <a:r>
              <a:rPr lang="en-US" sz="2000" b="1" dirty="0"/>
              <a:t>Used in: </a:t>
            </a:r>
            <a:r>
              <a:rPr lang="en-US" sz="2000" dirty="0"/>
              <a:t>Many fields, especially natural and social sciences.</a:t>
            </a:r>
          </a:p>
          <a:p>
            <a:pPr marL="0" indent="0">
              <a:buNone/>
            </a:pPr>
            <a:r>
              <a:rPr lang="en-US" sz="2000" b="1" dirty="0"/>
              <a:t>In-text citation: </a:t>
            </a:r>
            <a:r>
              <a:rPr lang="en-US" sz="2000" dirty="0"/>
              <a:t>(Author, Year).</a:t>
            </a:r>
          </a:p>
          <a:p>
            <a:pPr marL="0" indent="0">
              <a:buNone/>
            </a:pPr>
            <a:r>
              <a:rPr lang="en-US" sz="2000" b="1" dirty="0"/>
              <a:t>Reference list:</a:t>
            </a:r>
          </a:p>
          <a:p>
            <a:r>
              <a:rPr lang="en-US" sz="2000" dirty="0"/>
              <a:t>Book: Author(s) Last Name, First Initial(s). (Year) Title of Book. Edition (if applicable). Place of Publication: Publisher.</a:t>
            </a:r>
          </a:p>
          <a:p>
            <a:r>
              <a:rPr lang="en-US" sz="2000" dirty="0"/>
              <a:t>Example: Smith, J. (2020) An Introduction to Biology. 2nd ed. London: Macmillan.</a:t>
            </a:r>
          </a:p>
          <a:p>
            <a:r>
              <a:rPr lang="en-US" sz="2000" dirty="0"/>
              <a:t>Journal Article: Author(s) Last Name, First Initial(s). (Year) 'Title of Article', Title of Journal, Volume(Issue), pages.</a:t>
            </a:r>
          </a:p>
          <a:p>
            <a:r>
              <a:rPr lang="en-US" sz="2000" dirty="0"/>
              <a:t>Example: Doe, J. and Roe, P. (2019) 'Impact of Nutrition on Health', Journal of Health, 15(3), pp. 123-130.</a:t>
            </a:r>
          </a:p>
        </p:txBody>
      </p:sp>
    </p:spTree>
    <p:extLst>
      <p:ext uri="{BB962C8B-B14F-4D97-AF65-F5344CB8AC3E}">
        <p14:creationId xmlns:p14="http://schemas.microsoft.com/office/powerpoint/2010/main" val="2728607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1221</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Referencing</vt:lpstr>
      <vt:lpstr>INTRODUCTION</vt:lpstr>
      <vt:lpstr>How to Reference Effectively</vt:lpstr>
      <vt:lpstr>Components of a Reference</vt:lpstr>
      <vt:lpstr>COMMON REFERENCING STYLES</vt:lpstr>
      <vt:lpstr> APA Referencing Style</vt:lpstr>
      <vt:lpstr>MLA REFERENCING STYLE</vt:lpstr>
      <vt:lpstr>Chicago/Turabian Referencing Style</vt:lpstr>
      <vt:lpstr> HARVARD REFERENCING STYLE</vt:lpstr>
      <vt:lpstr> IEEE Referencing Style</vt:lpstr>
      <vt:lpstr>VANCOUVER REFERENCING</vt:lpstr>
      <vt:lpstr>AMA (AMERICAN MEDICAL ASSOCIATION) STYLE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Referencing</dc:title>
  <dc:creator>bad man</dc:creator>
  <cp:lastModifiedBy>bad man</cp:lastModifiedBy>
  <cp:revision>1</cp:revision>
  <dcterms:created xsi:type="dcterms:W3CDTF">2024-05-17T10:26:04Z</dcterms:created>
  <dcterms:modified xsi:type="dcterms:W3CDTF">2024-05-17T10:26:36Z</dcterms:modified>
</cp:coreProperties>
</file>