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77" r:id="rId11"/>
    <p:sldId id="265" r:id="rId12"/>
    <p:sldId id="278" r:id="rId13"/>
    <p:sldId id="266" r:id="rId14"/>
    <p:sldId id="267" r:id="rId15"/>
    <p:sldId id="268" r:id="rId16"/>
    <p:sldId id="269" r:id="rId17"/>
    <p:sldId id="270" r:id="rId18"/>
    <p:sldId id="271" r:id="rId19"/>
    <p:sldId id="279" r:id="rId20"/>
    <p:sldId id="280" r:id="rId21"/>
    <p:sldId id="272" r:id="rId22"/>
    <p:sldId id="273" r:id="rId23"/>
    <p:sldId id="275"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76" r:id="rId37"/>
    <p:sldId id="293" r:id="rId38"/>
    <p:sldId id="274"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221943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410765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4152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3001826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0195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2846420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2585836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371411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274879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81ACF-4437-4BB3-BEFC-7483732F6322}"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101101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781ACF-4437-4BB3-BEFC-7483732F6322}"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99179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781ACF-4437-4BB3-BEFC-7483732F6322}"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341309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781ACF-4437-4BB3-BEFC-7483732F6322}"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188225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81ACF-4437-4BB3-BEFC-7483732F6322}"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239149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781ACF-4437-4BB3-BEFC-7483732F6322}"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236965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781ACF-4437-4BB3-BEFC-7483732F6322}"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2F10-658F-4287-AF98-12D6863D1BD7}" type="slidenum">
              <a:rPr lang="en-US" smtClean="0"/>
              <a:t>‹#›</a:t>
            </a:fld>
            <a:endParaRPr lang="en-US"/>
          </a:p>
        </p:txBody>
      </p:sp>
    </p:spTree>
    <p:extLst>
      <p:ext uri="{BB962C8B-B14F-4D97-AF65-F5344CB8AC3E}">
        <p14:creationId xmlns:p14="http://schemas.microsoft.com/office/powerpoint/2010/main" val="237694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781ACF-4437-4BB3-BEFC-7483732F6322}" type="datetimeFigureOut">
              <a:rPr lang="en-US" smtClean="0"/>
              <a:t>3/19/2024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2F10-658F-4287-AF98-12D6863D1BD7}" type="slidenum">
              <a:rPr lang="en-US" smtClean="0"/>
              <a:t>‹#›</a:t>
            </a:fld>
            <a:endParaRPr lang="en-US"/>
          </a:p>
        </p:txBody>
      </p:sp>
    </p:spTree>
    <p:extLst>
      <p:ext uri="{BB962C8B-B14F-4D97-AF65-F5344CB8AC3E}">
        <p14:creationId xmlns:p14="http://schemas.microsoft.com/office/powerpoint/2010/main" val="233484485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implilearn.com/how-to-launch-career-in-database-administration-artic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ichard_Stallman" TargetMode="External"/><Relationship Id="rId2" Type="http://schemas.openxmlformats.org/officeDocument/2006/relationships/hyperlink" Target="https://en.wikipedia.org/wiki/End_user" TargetMode="External"/><Relationship Id="rId1" Type="http://schemas.openxmlformats.org/officeDocument/2006/relationships/slideLayout" Target="../slideLayouts/slideLayout2.xml"/><Relationship Id="rId5" Type="http://schemas.openxmlformats.org/officeDocument/2006/relationships/hyperlink" Target="https://en.wikipedia.org/wiki/GNU_Project" TargetMode="External"/><Relationship Id="rId4" Type="http://schemas.openxmlformats.org/officeDocument/2006/relationships/hyperlink" Target="https://en.wikipedia.org/wiki/Free_Software_Founda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mputer script on a screen">
            <a:extLst>
              <a:ext uri="{FF2B5EF4-FFF2-40B4-BE49-F238E27FC236}">
                <a16:creationId xmlns:a16="http://schemas.microsoft.com/office/drawing/2014/main" id="{2D369597-2232-DDDF-95DB-CB257EE04F90}"/>
              </a:ext>
            </a:extLst>
          </p:cNvPr>
          <p:cNvPicPr>
            <a:picLocks noChangeAspect="1"/>
          </p:cNvPicPr>
          <p:nvPr/>
        </p:nvPicPr>
        <p:blipFill rotWithShape="1">
          <a:blip r:embed="rId2"/>
          <a:srcRect l="5366" r="4212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1CF5E33F-C692-16CE-041C-3604501C426C}"/>
              </a:ext>
            </a:extLst>
          </p:cNvPr>
          <p:cNvSpPr>
            <a:spLocks noGrp="1"/>
          </p:cNvSpPr>
          <p:nvPr>
            <p:ph type="ctrTitle"/>
          </p:nvPr>
        </p:nvSpPr>
        <p:spPr>
          <a:xfrm>
            <a:off x="5271795" y="1054359"/>
            <a:ext cx="6447453" cy="1306287"/>
          </a:xfrm>
        </p:spPr>
        <p:txBody>
          <a:bodyPr vert="horz" lIns="91440" tIns="45720" rIns="91440" bIns="45720" rtlCol="0" anchor="b">
            <a:normAutofit fontScale="90000"/>
          </a:bodyPr>
          <a:lstStyle/>
          <a:p>
            <a:pPr algn="ctr">
              <a:lnSpc>
                <a:spcPct val="90000"/>
              </a:lnSpc>
            </a:pPr>
            <a:br>
              <a:rPr lang="en-US" sz="1400" dirty="0">
                <a:effectLst/>
              </a:rPr>
            </a:br>
            <a:br>
              <a:rPr lang="en-US" sz="1400" dirty="0">
                <a:effectLst/>
              </a:rPr>
            </a:br>
            <a:br>
              <a:rPr lang="en-US" sz="1400" dirty="0">
                <a:effectLst/>
              </a:rPr>
            </a:br>
            <a:br>
              <a:rPr lang="en-US" sz="1400" dirty="0">
                <a:effectLst/>
              </a:rPr>
            </a:br>
            <a:br>
              <a:rPr lang="en-US" sz="1400" dirty="0">
                <a:effectLst/>
              </a:rPr>
            </a:br>
            <a:br>
              <a:rPr lang="en-US" sz="1400" dirty="0">
                <a:effectLst/>
              </a:rPr>
            </a:br>
            <a:br>
              <a:rPr lang="en-US" sz="1400" dirty="0">
                <a:effectLst/>
              </a:rPr>
            </a:br>
            <a:br>
              <a:rPr lang="en-US" sz="1400" dirty="0">
                <a:effectLst/>
              </a:rPr>
            </a:br>
            <a:br>
              <a:rPr lang="en-US" sz="1400" dirty="0">
                <a:effectLst/>
              </a:rPr>
            </a:br>
            <a:br>
              <a:rPr lang="en-US" sz="1400" dirty="0">
                <a:effectLst/>
              </a:rPr>
            </a:br>
            <a:br>
              <a:rPr lang="en-US" sz="1400" dirty="0">
                <a:effectLst/>
              </a:rPr>
            </a:br>
            <a:br>
              <a:rPr lang="en-US" sz="3100" b="1" dirty="0">
                <a:effectLst/>
              </a:rPr>
            </a:br>
            <a:r>
              <a:rPr lang="en-US" sz="3600" b="1" dirty="0">
                <a:solidFill>
                  <a:schemeClr val="tx2"/>
                </a:solidFill>
                <a:effectLst/>
              </a:rPr>
              <a:t>INTRODUCTION TO UNIX/LINUX SYSTEMS</a:t>
            </a:r>
            <a:endParaRPr lang="en-US" sz="3600" b="1" dirty="0">
              <a:solidFill>
                <a:schemeClr val="tx2"/>
              </a:solidFill>
            </a:endParaRPr>
          </a:p>
        </p:txBody>
      </p:sp>
      <p:sp>
        <p:nvSpPr>
          <p:cNvPr id="4" name="TextBox 3">
            <a:extLst>
              <a:ext uri="{FF2B5EF4-FFF2-40B4-BE49-F238E27FC236}">
                <a16:creationId xmlns:a16="http://schemas.microsoft.com/office/drawing/2014/main" id="{3158467A-B47F-C0B9-72B0-E9081846C8F7}"/>
              </a:ext>
            </a:extLst>
          </p:cNvPr>
          <p:cNvSpPr txBox="1"/>
          <p:nvPr/>
        </p:nvSpPr>
        <p:spPr>
          <a:xfrm>
            <a:off x="6197107" y="3720022"/>
            <a:ext cx="3281215" cy="525377"/>
          </a:xfrm>
          <a:prstGeom prst="rect">
            <a:avLst/>
          </a:prstGeom>
        </p:spPr>
        <p:txBody>
          <a:bodyPr vert="horz" lIns="91440" tIns="45720" rIns="91440" bIns="45720" rtlCol="0" anchor="t">
            <a:noAutofit/>
          </a:bodyPr>
          <a:lstStyle/>
          <a:p>
            <a:pPr algn="r">
              <a:spcBef>
                <a:spcPts val="1000"/>
              </a:spcBef>
              <a:buClr>
                <a:schemeClr val="accent1"/>
              </a:buClr>
              <a:buSzPct val="80000"/>
            </a:pPr>
            <a:r>
              <a:rPr lang="en-US" sz="3200" b="1" i="0" dirty="0">
                <a:solidFill>
                  <a:schemeClr val="tx1">
                    <a:lumMod val="50000"/>
                    <a:lumOff val="50000"/>
                  </a:schemeClr>
                </a:solidFill>
                <a:effectLst/>
              </a:rPr>
              <a:t>What is Unix?</a:t>
            </a:r>
          </a:p>
        </p:txBody>
      </p:sp>
    </p:spTree>
    <p:extLst>
      <p:ext uri="{BB962C8B-B14F-4D97-AF65-F5344CB8AC3E}">
        <p14:creationId xmlns:p14="http://schemas.microsoft.com/office/powerpoint/2010/main" val="351114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87DCE-97D7-BBD1-CAAD-EB62EED854B1}"/>
              </a:ext>
            </a:extLst>
          </p:cNvPr>
          <p:cNvSpPr>
            <a:spLocks noGrp="1"/>
          </p:cNvSpPr>
          <p:nvPr>
            <p:ph idx="1"/>
          </p:nvPr>
        </p:nvSpPr>
        <p:spPr>
          <a:xfrm>
            <a:off x="186613" y="191277"/>
            <a:ext cx="11597951" cy="6475445"/>
          </a:xfrm>
        </p:spPr>
        <p:txBody>
          <a:bodyPr>
            <a:normAutofit fontScale="92500" lnSpcReduction="10000"/>
          </a:bodyPr>
          <a:lstStyle/>
          <a:p>
            <a:pPr algn="just"/>
            <a:r>
              <a:rPr lang="en-US" sz="3200" b="1" i="0" dirty="0">
                <a:solidFill>
                  <a:schemeClr val="tx2"/>
                </a:solidFill>
                <a:effectLst/>
                <a:latin typeface="Arial" panose="020B0604020202020204" pitchFamily="34" charset="0"/>
              </a:rPr>
              <a:t>Many choices. </a:t>
            </a:r>
            <a:r>
              <a:rPr lang="en-US" sz="3200" b="0" i="0" dirty="0">
                <a:solidFill>
                  <a:schemeClr val="tx2"/>
                </a:solidFill>
                <a:effectLst/>
                <a:latin typeface="Arial" panose="020B0604020202020204" pitchFamily="34" charset="0"/>
              </a:rPr>
              <a:t>Between the hundreds of available distributions, thousands of applications and almost infinite options for configuring, compiling and running Linux on almost any hardware platform, it is possible to optimize Linux for almost any application.</a:t>
            </a:r>
          </a:p>
          <a:p>
            <a:pPr algn="just"/>
            <a:endParaRPr lang="en-US" sz="3200" b="0" i="0" dirty="0">
              <a:solidFill>
                <a:schemeClr val="tx2"/>
              </a:solidFill>
              <a:effectLst/>
              <a:latin typeface="Arial" panose="020B0604020202020204" pitchFamily="34" charset="0"/>
            </a:endParaRPr>
          </a:p>
          <a:p>
            <a:pPr algn="just"/>
            <a:r>
              <a:rPr lang="en-US" sz="3200" b="1" i="0" dirty="0">
                <a:solidFill>
                  <a:schemeClr val="tx2"/>
                </a:solidFill>
                <a:effectLst/>
                <a:latin typeface="Arial" panose="020B0604020202020204" pitchFamily="34" charset="0"/>
              </a:rPr>
              <a:t>Backward compatibility. </a:t>
            </a:r>
            <a:r>
              <a:rPr lang="en-US" sz="3200" b="0" i="0" dirty="0">
                <a:solidFill>
                  <a:schemeClr val="tx2"/>
                </a:solidFill>
                <a:effectLst/>
                <a:latin typeface="Arial" panose="020B0604020202020204" pitchFamily="34" charset="0"/>
              </a:rPr>
              <a:t>Linux and other open source software tend to be updated frequently for security and functional patches, while retaining core functionality. Configurations and shell scripts are likely to work unchanged even when software updates are applied. Unlike commercial software vendors that roll out new versions of their OSes along with new ways to work, Linux and open source applications generally don't change their modes of operation with new releases.</a:t>
            </a:r>
          </a:p>
          <a:p>
            <a:pPr algn="just"/>
            <a:endParaRPr lang="en-US" sz="3200" dirty="0"/>
          </a:p>
        </p:txBody>
      </p:sp>
    </p:spTree>
    <p:extLst>
      <p:ext uri="{BB962C8B-B14F-4D97-AF65-F5344CB8AC3E}">
        <p14:creationId xmlns:p14="http://schemas.microsoft.com/office/powerpoint/2010/main" val="376894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13C4-4EC5-97A1-9184-BDADB7DD15E8}"/>
              </a:ext>
            </a:extLst>
          </p:cNvPr>
          <p:cNvSpPr>
            <a:spLocks noGrp="1"/>
          </p:cNvSpPr>
          <p:nvPr>
            <p:ph type="title"/>
          </p:nvPr>
        </p:nvSpPr>
        <p:spPr>
          <a:xfrm>
            <a:off x="2220685" y="131861"/>
            <a:ext cx="7716417" cy="670572"/>
          </a:xfrm>
        </p:spPr>
        <p:txBody>
          <a:bodyPr>
            <a:normAutofit/>
          </a:bodyPr>
          <a:lstStyle/>
          <a:p>
            <a:pPr algn="ctr"/>
            <a:r>
              <a:rPr lang="en-US" sz="3200" b="1" i="0" dirty="0">
                <a:solidFill>
                  <a:schemeClr val="tx2"/>
                </a:solidFill>
                <a:effectLst/>
                <a:latin typeface="Arial" panose="020B0604020202020204" pitchFamily="34" charset="0"/>
              </a:rPr>
              <a:t>Some disadvantages of using Linux</a:t>
            </a:r>
            <a:endParaRPr lang="en-US" sz="3200" b="1" dirty="0">
              <a:solidFill>
                <a:schemeClr val="tx2"/>
              </a:solidFill>
            </a:endParaRPr>
          </a:p>
        </p:txBody>
      </p:sp>
      <p:sp>
        <p:nvSpPr>
          <p:cNvPr id="3" name="Content Placeholder 2">
            <a:extLst>
              <a:ext uri="{FF2B5EF4-FFF2-40B4-BE49-F238E27FC236}">
                <a16:creationId xmlns:a16="http://schemas.microsoft.com/office/drawing/2014/main" id="{DE3A923B-1FDB-5E4B-AEDE-823851C560F4}"/>
              </a:ext>
            </a:extLst>
          </p:cNvPr>
          <p:cNvSpPr>
            <a:spLocks noGrp="1"/>
          </p:cNvSpPr>
          <p:nvPr>
            <p:ph idx="1"/>
          </p:nvPr>
        </p:nvSpPr>
        <p:spPr>
          <a:xfrm>
            <a:off x="698240" y="929887"/>
            <a:ext cx="11310257" cy="5796252"/>
          </a:xfrm>
        </p:spPr>
        <p:txBody>
          <a:bodyPr>
            <a:normAutofit fontScale="92500" lnSpcReduction="10000"/>
          </a:bodyPr>
          <a:lstStyle/>
          <a:p>
            <a:pPr algn="just">
              <a:buFont typeface="Arial" panose="020B0604020202020204" pitchFamily="34" charset="0"/>
              <a:buChar char="•"/>
            </a:pPr>
            <a:r>
              <a:rPr lang="en-US" sz="3200" b="1" i="0" dirty="0">
                <a:solidFill>
                  <a:srgbClr val="666666"/>
                </a:solidFill>
                <a:effectLst/>
                <a:latin typeface="Arial" panose="020B0604020202020204" pitchFamily="34" charset="0"/>
              </a:rPr>
              <a:t>Lack of established standard. </a:t>
            </a:r>
            <a:r>
              <a:rPr lang="en-US" sz="3200" b="0" i="0" dirty="0">
                <a:solidFill>
                  <a:srgbClr val="666666"/>
                </a:solidFill>
                <a:effectLst/>
                <a:latin typeface="Arial" panose="020B0604020202020204" pitchFamily="34" charset="0"/>
              </a:rPr>
              <a:t>There is no </a:t>
            </a:r>
            <a:r>
              <a:rPr lang="en-US" sz="3200" b="0" i="1" dirty="0">
                <a:solidFill>
                  <a:srgbClr val="666666"/>
                </a:solidFill>
                <a:effectLst/>
                <a:latin typeface="Arial" panose="020B0604020202020204" pitchFamily="34" charset="0"/>
              </a:rPr>
              <a:t>standard </a:t>
            </a:r>
            <a:r>
              <a:rPr lang="en-US" sz="3200" b="0" i="0" dirty="0">
                <a:solidFill>
                  <a:srgbClr val="666666"/>
                </a:solidFill>
                <a:effectLst/>
                <a:latin typeface="Arial" panose="020B0604020202020204" pitchFamily="34" charset="0"/>
              </a:rPr>
              <a:t>version of Linux, which may be good for optimizing Linux for particular applications, but less so for deploying standardized server or desktop images. The wide range of options can complicate support as a result.</a:t>
            </a:r>
          </a:p>
          <a:p>
            <a:pPr algn="just">
              <a:buFont typeface="Arial" panose="020B0604020202020204" pitchFamily="34" charset="0"/>
              <a:buChar char="•"/>
            </a:pPr>
            <a:r>
              <a:rPr lang="en-US" sz="3200" b="1" i="0" dirty="0">
                <a:solidFill>
                  <a:srgbClr val="666666"/>
                </a:solidFill>
                <a:effectLst/>
                <a:latin typeface="Arial" panose="020B0604020202020204" pitchFamily="34" charset="0"/>
              </a:rPr>
              <a:t>Support costs. </a:t>
            </a:r>
            <a:r>
              <a:rPr lang="en-US" sz="3200" b="0" i="0" dirty="0">
                <a:solidFill>
                  <a:srgbClr val="666666"/>
                </a:solidFill>
                <a:effectLst/>
                <a:latin typeface="Arial" panose="020B0604020202020204" pitchFamily="34" charset="0"/>
              </a:rPr>
              <a:t>While an organization can acquire Linux freely without licensing fees, support is not free. Most enterprise Linux distributors like SUSE and Red Hat offer support contracts. Depending on the circumstances, these license fees can reduce savings significantly.</a:t>
            </a:r>
          </a:p>
          <a:p>
            <a:pPr algn="just">
              <a:buFont typeface="Arial" panose="020B0604020202020204" pitchFamily="34" charset="0"/>
              <a:buChar char="•"/>
            </a:pPr>
            <a:r>
              <a:rPr lang="en-US" sz="3200" b="1" i="0" dirty="0">
                <a:solidFill>
                  <a:srgbClr val="666666"/>
                </a:solidFill>
                <a:effectLst/>
                <a:latin typeface="Arial" panose="020B0604020202020204" pitchFamily="34" charset="0"/>
              </a:rPr>
              <a:t>Proprietary software.</a:t>
            </a:r>
            <a:r>
              <a:rPr lang="en-US" sz="3200" b="0" i="0" dirty="0">
                <a:solidFill>
                  <a:srgbClr val="666666"/>
                </a:solidFill>
                <a:effectLst/>
                <a:latin typeface="Arial" panose="020B0604020202020204" pitchFamily="34" charset="0"/>
              </a:rPr>
              <a:t> Desktop productivity software like Microsoft Office cannot be used on Linux desktops, and other proprietary software may be unavailable for Linux platforms.</a:t>
            </a:r>
          </a:p>
          <a:p>
            <a:endParaRPr lang="en-US" dirty="0"/>
          </a:p>
        </p:txBody>
      </p:sp>
    </p:spTree>
    <p:extLst>
      <p:ext uri="{BB962C8B-B14F-4D97-AF65-F5344CB8AC3E}">
        <p14:creationId xmlns:p14="http://schemas.microsoft.com/office/powerpoint/2010/main" val="195482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922E4-93AE-5F32-C589-E434433D2126}"/>
              </a:ext>
            </a:extLst>
          </p:cNvPr>
          <p:cNvSpPr>
            <a:spLocks noGrp="1"/>
          </p:cNvSpPr>
          <p:nvPr>
            <p:ph idx="1"/>
          </p:nvPr>
        </p:nvSpPr>
        <p:spPr>
          <a:xfrm>
            <a:off x="406745" y="259200"/>
            <a:ext cx="10855303" cy="6339599"/>
          </a:xfrm>
        </p:spPr>
        <p:txBody>
          <a:bodyPr/>
          <a:lstStyle/>
          <a:p>
            <a:pPr algn="just">
              <a:buFont typeface="Arial" panose="020B0604020202020204" pitchFamily="34" charset="0"/>
              <a:buChar char="•"/>
            </a:pPr>
            <a:r>
              <a:rPr lang="en-US" sz="3200" b="1" i="0" dirty="0">
                <a:solidFill>
                  <a:srgbClr val="666666"/>
                </a:solidFill>
                <a:effectLst/>
                <a:latin typeface="Arial" panose="020B0604020202020204" pitchFamily="34" charset="0"/>
              </a:rPr>
              <a:t>Unsupported hardware.</a:t>
            </a:r>
            <a:r>
              <a:rPr lang="en-US" sz="3200" b="0" i="0" dirty="0">
                <a:solidFill>
                  <a:srgbClr val="666666"/>
                </a:solidFill>
                <a:effectLst/>
                <a:latin typeface="Arial" panose="020B0604020202020204" pitchFamily="34" charset="0"/>
              </a:rPr>
              <a:t> While many hardware manufacturers make Linux device drivers available for their products, many do not.</a:t>
            </a:r>
          </a:p>
          <a:p>
            <a:pPr algn="just">
              <a:buFont typeface="Arial" panose="020B0604020202020204" pitchFamily="34" charset="0"/>
              <a:buChar char="•"/>
            </a:pPr>
            <a:r>
              <a:rPr lang="en-US" sz="3200" b="1" i="0" dirty="0">
                <a:solidFill>
                  <a:srgbClr val="666666"/>
                </a:solidFill>
                <a:effectLst/>
                <a:latin typeface="Arial" panose="020B0604020202020204" pitchFamily="34" charset="0"/>
              </a:rPr>
              <a:t>Steep learning curve.</a:t>
            </a:r>
            <a:r>
              <a:rPr lang="en-US" sz="3200" b="0" i="0" dirty="0">
                <a:solidFill>
                  <a:srgbClr val="666666"/>
                </a:solidFill>
                <a:effectLst/>
                <a:latin typeface="Arial" panose="020B0604020202020204" pitchFamily="34" charset="0"/>
              </a:rPr>
              <a:t> Many users struggle to learn to use the Linux desktop or Linux-based applications.</a:t>
            </a:r>
          </a:p>
          <a:p>
            <a:endParaRPr lang="en-US" dirty="0"/>
          </a:p>
        </p:txBody>
      </p:sp>
    </p:spTree>
    <p:extLst>
      <p:ext uri="{BB962C8B-B14F-4D97-AF65-F5344CB8AC3E}">
        <p14:creationId xmlns:p14="http://schemas.microsoft.com/office/powerpoint/2010/main" val="154353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2F2D-F12B-6C13-E813-7E28E169FE2A}"/>
              </a:ext>
            </a:extLst>
          </p:cNvPr>
          <p:cNvSpPr>
            <a:spLocks noGrp="1"/>
          </p:cNvSpPr>
          <p:nvPr>
            <p:ph type="title"/>
          </p:nvPr>
        </p:nvSpPr>
        <p:spPr>
          <a:xfrm>
            <a:off x="1735494" y="2464512"/>
            <a:ext cx="8556171" cy="1500998"/>
          </a:xfrm>
        </p:spPr>
        <p:txBody>
          <a:bodyPr>
            <a:noAutofit/>
          </a:bodyPr>
          <a:lstStyle/>
          <a:p>
            <a:pPr algn="ctr"/>
            <a:br>
              <a:rPr lang="en-US" sz="3200" b="1" dirty="0">
                <a:solidFill>
                  <a:schemeClr val="tx2"/>
                </a:solidFill>
                <a:effectLst/>
                <a:latin typeface="Abadi Extra Light" panose="020B0204020104020204" pitchFamily="34" charset="0"/>
                <a:ea typeface="Times New Roman" panose="02020603050405020304" pitchFamily="18" charset="0"/>
                <a:cs typeface="Times New Roman" panose="02020603050405020304" pitchFamily="18" charset="0"/>
              </a:rPr>
            </a:br>
            <a:r>
              <a:rPr lang="en-US" sz="4000" b="1" dirty="0">
                <a:solidFill>
                  <a:schemeClr val="tx2"/>
                </a:solidFill>
                <a:effectLst/>
                <a:latin typeface="Palatino Linotype" panose="02040502050505030304" pitchFamily="18" charset="0"/>
                <a:ea typeface="Times New Roman" panose="02020603050405020304" pitchFamily="18" charset="0"/>
                <a:cs typeface="Times New Roman" panose="02020603050405020304" pitchFamily="18" charset="0"/>
              </a:rPr>
              <a:t>What is systems Administration</a:t>
            </a:r>
            <a:br>
              <a:rPr lang="en-US" sz="3200" b="1" dirty="0">
                <a:solidFill>
                  <a:schemeClr val="tx2"/>
                </a:solidFill>
                <a:effectLst/>
                <a:latin typeface="Abadi Extra Light" panose="020B0204020104020204" pitchFamily="34" charset="0"/>
                <a:ea typeface="Times New Roman" panose="02020603050405020304" pitchFamily="18" charset="0"/>
                <a:cs typeface="Times New Roman" panose="02020603050405020304" pitchFamily="18" charset="0"/>
              </a:rPr>
            </a:br>
            <a:endParaRPr lang="en-US" sz="3200" b="1" dirty="0">
              <a:solidFill>
                <a:schemeClr val="tx2"/>
              </a:solidFill>
              <a:latin typeface="Abadi Extra Light" panose="020B0204020104020204" pitchFamily="34" charset="0"/>
            </a:endParaRPr>
          </a:p>
        </p:txBody>
      </p:sp>
    </p:spTree>
    <p:extLst>
      <p:ext uri="{BB962C8B-B14F-4D97-AF65-F5344CB8AC3E}">
        <p14:creationId xmlns:p14="http://schemas.microsoft.com/office/powerpoint/2010/main" val="401949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DAC3D-DEC1-A799-39B5-8FBDF89ABAE8}"/>
              </a:ext>
            </a:extLst>
          </p:cNvPr>
          <p:cNvSpPr>
            <a:spLocks noGrp="1"/>
          </p:cNvSpPr>
          <p:nvPr>
            <p:ph idx="1"/>
          </p:nvPr>
        </p:nvSpPr>
        <p:spPr>
          <a:xfrm>
            <a:off x="186612" y="139958"/>
            <a:ext cx="11887200" cy="6559421"/>
          </a:xfrm>
        </p:spPr>
        <p:txBody>
          <a:bodyPr>
            <a:normAutofit/>
          </a:bodyPr>
          <a:lstStyle/>
          <a:p>
            <a:r>
              <a:rPr lang="en-US" sz="3200" b="0" i="0" dirty="0">
                <a:solidFill>
                  <a:schemeClr val="tx2"/>
                </a:solidFill>
                <a:effectLst/>
                <a:latin typeface="Palatino Linotype" panose="02040502050505030304" pitchFamily="18" charset="0"/>
              </a:rPr>
              <a:t>A system administrator is a professional who maintains computer systems, servers, and networks of their clients.</a:t>
            </a:r>
          </a:p>
          <a:p>
            <a:endParaRPr lang="en-US" sz="3200" dirty="0">
              <a:solidFill>
                <a:schemeClr val="tx2"/>
              </a:solidFill>
              <a:latin typeface="Palatino Linotype" panose="02040502050505030304" pitchFamily="18" charset="0"/>
            </a:endParaRPr>
          </a:p>
          <a:p>
            <a:r>
              <a:rPr lang="en-US" sz="3200" b="0" i="0" dirty="0">
                <a:solidFill>
                  <a:schemeClr val="tx2"/>
                </a:solidFill>
                <a:effectLst/>
                <a:latin typeface="Palatino Linotype" panose="02040502050505030304" pitchFamily="18" charset="0"/>
              </a:rPr>
              <a:t>System administrators (sysadmins) are professionals who support multiuser computing environments and ensure the smooth operation of IT services.  </a:t>
            </a:r>
            <a:endParaRPr lang="en-US" sz="3200" dirty="0">
              <a:solidFill>
                <a:schemeClr val="tx2"/>
              </a:solidFill>
              <a:latin typeface="Palatino Linotype" panose="02040502050505030304" pitchFamily="18" charset="0"/>
            </a:endParaRPr>
          </a:p>
        </p:txBody>
      </p:sp>
    </p:spTree>
    <p:extLst>
      <p:ext uri="{BB962C8B-B14F-4D97-AF65-F5344CB8AC3E}">
        <p14:creationId xmlns:p14="http://schemas.microsoft.com/office/powerpoint/2010/main" val="415512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7CAD-ADF7-7C27-B490-66D61FF9BC86}"/>
              </a:ext>
            </a:extLst>
          </p:cNvPr>
          <p:cNvSpPr>
            <a:spLocks noGrp="1"/>
          </p:cNvSpPr>
          <p:nvPr>
            <p:ph type="title"/>
          </p:nvPr>
        </p:nvSpPr>
        <p:spPr>
          <a:xfrm>
            <a:off x="838200" y="111968"/>
            <a:ext cx="10515600" cy="984386"/>
          </a:xfrm>
        </p:spPr>
        <p:txBody>
          <a:bodyPr>
            <a:noAutofit/>
          </a:bodyPr>
          <a:lstStyle/>
          <a:p>
            <a:pPr algn="ctr"/>
            <a:r>
              <a:rPr lang="en-US" sz="3200" b="1" i="0" dirty="0">
                <a:solidFill>
                  <a:srgbClr val="272C37"/>
                </a:solidFill>
                <a:effectLst/>
                <a:latin typeface="Palatino Linotype" panose="02040502050505030304" pitchFamily="18" charset="0"/>
              </a:rPr>
              <a:t>System Administrator - Roles and Responsibilities</a:t>
            </a:r>
            <a:br>
              <a:rPr lang="en-US" sz="3200" b="1" i="0" dirty="0">
                <a:solidFill>
                  <a:srgbClr val="272C37"/>
                </a:solidFill>
                <a:effectLst/>
                <a:latin typeface="Palatino Linotype" panose="02040502050505030304" pitchFamily="18" charset="0"/>
              </a:rPr>
            </a:br>
            <a:endParaRPr lang="en-US" sz="32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83CB6E41-A076-3386-1DF3-555BA452C7AF}"/>
              </a:ext>
            </a:extLst>
          </p:cNvPr>
          <p:cNvSpPr>
            <a:spLocks noGrp="1"/>
          </p:cNvSpPr>
          <p:nvPr>
            <p:ph idx="1"/>
          </p:nvPr>
        </p:nvSpPr>
        <p:spPr>
          <a:xfrm>
            <a:off x="838199" y="911224"/>
            <a:ext cx="11067661" cy="5834807"/>
          </a:xfrm>
        </p:spPr>
        <p:txBody>
          <a:bodyPr>
            <a:normAutofit/>
          </a:bodyPr>
          <a:lstStyle/>
          <a:p>
            <a:r>
              <a:rPr lang="en-US" sz="2800" b="0" i="0" dirty="0">
                <a:solidFill>
                  <a:schemeClr val="tx2"/>
                </a:solidFill>
                <a:effectLst/>
                <a:latin typeface="Palatino Linotype" panose="02040502050505030304" pitchFamily="18" charset="0"/>
              </a:rPr>
              <a:t>The roles and responsibilities of a system administrator can vary widely from one organization to another. Here are the four types of system administrators based on their roles and responsibilities:</a:t>
            </a:r>
          </a:p>
          <a:p>
            <a:pPr marL="0" indent="0">
              <a:buNone/>
            </a:pPr>
            <a:endParaRPr lang="en-US" sz="2800" b="0" i="0" dirty="0">
              <a:solidFill>
                <a:schemeClr val="tx2"/>
              </a:solidFill>
              <a:effectLst/>
              <a:latin typeface="Palatino Linotype" panose="02040502050505030304" pitchFamily="18" charset="0"/>
            </a:endParaRPr>
          </a:p>
          <a:p>
            <a:pPr algn="l"/>
            <a:r>
              <a:rPr lang="en-US" sz="2800" b="1" i="0" dirty="0">
                <a:solidFill>
                  <a:srgbClr val="272C37"/>
                </a:solidFill>
                <a:effectLst/>
                <a:latin typeface="Palatino Linotype" panose="02040502050505030304" pitchFamily="18" charset="0"/>
              </a:rPr>
              <a:t>Network Administrators</a:t>
            </a:r>
          </a:p>
          <a:p>
            <a:pPr marL="0" indent="0" algn="l">
              <a:buNone/>
            </a:pPr>
            <a:r>
              <a:rPr lang="en-US" sz="2800" b="0" i="0" dirty="0">
                <a:solidFill>
                  <a:srgbClr val="51565E"/>
                </a:solidFill>
                <a:effectLst/>
                <a:latin typeface="Palatino Linotype" panose="02040502050505030304" pitchFamily="18" charset="0"/>
              </a:rPr>
              <a:t>Network administrators manage the entire network infrastructure of an organization. They design and install computer systems, routers, switches, local area networks (LAN), wide area networks (WAN), and intranet systems. They also monitor the systems, provide maintenance and troubleshoot any problems when they arise.</a:t>
            </a:r>
          </a:p>
          <a:p>
            <a:endParaRPr lang="en-US" sz="2800" b="0" i="0" dirty="0">
              <a:solidFill>
                <a:schemeClr val="tx2"/>
              </a:solidFill>
              <a:effectLst/>
              <a:latin typeface="Palatino Linotype" panose="02040502050505030304" pitchFamily="18" charset="0"/>
            </a:endParaRPr>
          </a:p>
          <a:p>
            <a:endParaRPr lang="en-US" dirty="0">
              <a:solidFill>
                <a:schemeClr val="tx2"/>
              </a:solidFill>
              <a:latin typeface="Palatino Linotype" panose="02040502050505030304" pitchFamily="18" charset="0"/>
            </a:endParaRPr>
          </a:p>
        </p:txBody>
      </p:sp>
    </p:spTree>
    <p:extLst>
      <p:ext uri="{BB962C8B-B14F-4D97-AF65-F5344CB8AC3E}">
        <p14:creationId xmlns:p14="http://schemas.microsoft.com/office/powerpoint/2010/main" val="161649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A97FA-EC5D-E8EA-53A8-5BDD8A1687AC}"/>
              </a:ext>
            </a:extLst>
          </p:cNvPr>
          <p:cNvSpPr>
            <a:spLocks noGrp="1"/>
          </p:cNvSpPr>
          <p:nvPr>
            <p:ph idx="1"/>
          </p:nvPr>
        </p:nvSpPr>
        <p:spPr>
          <a:xfrm>
            <a:off x="539619" y="155446"/>
            <a:ext cx="11552853" cy="6702554"/>
          </a:xfrm>
        </p:spPr>
        <p:txBody>
          <a:bodyPr>
            <a:normAutofit fontScale="92500" lnSpcReduction="20000"/>
          </a:bodyPr>
          <a:lstStyle/>
          <a:p>
            <a:pPr algn="just"/>
            <a:r>
              <a:rPr lang="en-US" sz="3200" b="1" i="0" dirty="0">
                <a:solidFill>
                  <a:srgbClr val="272C37"/>
                </a:solidFill>
                <a:effectLst/>
                <a:latin typeface="Palatino Linotype" panose="02040502050505030304" pitchFamily="18" charset="0"/>
              </a:rPr>
              <a:t>Database Administrators</a:t>
            </a:r>
          </a:p>
          <a:p>
            <a:pPr algn="just"/>
            <a:r>
              <a:rPr lang="en-US" sz="3200" b="0" i="0" u="none" strike="noStrike" dirty="0">
                <a:solidFill>
                  <a:schemeClr val="tx2"/>
                </a:solidFill>
                <a:effectLst/>
                <a:latin typeface="Palatino Linotype" panose="02040502050505030304" pitchFamily="18" charset="0"/>
                <a:hlinkClick r:id="rId2" tooltip="Database administrators">
                  <a:extLst>
                    <a:ext uri="{A12FA001-AC4F-418D-AE19-62706E023703}">
                      <ahyp:hlinkClr xmlns:ahyp="http://schemas.microsoft.com/office/drawing/2018/hyperlinkcolor" val="tx"/>
                    </a:ext>
                  </a:extLst>
                </a:hlinkClick>
              </a:rPr>
              <a:t>Database administrators</a:t>
            </a:r>
            <a:r>
              <a:rPr lang="en-US" sz="3200" b="0" i="0" dirty="0">
                <a:solidFill>
                  <a:schemeClr val="tx2"/>
                </a:solidFill>
                <a:effectLst/>
                <a:latin typeface="Palatino Linotype" panose="02040502050505030304" pitchFamily="18" charset="0"/>
              </a:rPr>
              <a:t> (DBA) set up and maintain databases used in an organization. They may also be required to integrate data from an old database into a new one or even create a database from scratch. In large organizations, there are specialized DBAs who are only responsible for managing databases. In smaller organizations, the roles of DBAs and server administrators can overlap.</a:t>
            </a:r>
          </a:p>
          <a:p>
            <a:pPr marL="0" indent="0" algn="just">
              <a:buNone/>
            </a:pPr>
            <a:endParaRPr lang="en-US" sz="3200" b="0" i="0" dirty="0">
              <a:solidFill>
                <a:schemeClr val="tx2"/>
              </a:solidFill>
              <a:effectLst/>
              <a:latin typeface="Palatino Linotype" panose="02040502050505030304" pitchFamily="18" charset="0"/>
            </a:endParaRPr>
          </a:p>
          <a:p>
            <a:pPr algn="just"/>
            <a:r>
              <a:rPr lang="en-US" sz="3200" b="1" i="0" dirty="0">
                <a:solidFill>
                  <a:schemeClr val="tx2"/>
                </a:solidFill>
                <a:effectLst/>
                <a:latin typeface="Palatino Linotype" panose="02040502050505030304" pitchFamily="18" charset="0"/>
              </a:rPr>
              <a:t>Server/Web Administrators</a:t>
            </a:r>
          </a:p>
          <a:p>
            <a:pPr algn="just"/>
            <a:r>
              <a:rPr lang="en-US" sz="3200" b="0" i="0" dirty="0">
                <a:solidFill>
                  <a:schemeClr val="tx2"/>
                </a:solidFill>
                <a:effectLst/>
                <a:latin typeface="Palatino Linotype" panose="02040502050505030304" pitchFamily="18" charset="0"/>
              </a:rPr>
              <a:t>Server or web administrators specialize in maintaining servers, web services and operating systems of the servers. They monitor the speed of the internet to make sure that everything runs smoothly. They also analyze a website’s traffic patterns and implement changes based on user feedback. </a:t>
            </a:r>
          </a:p>
          <a:p>
            <a:endParaRPr lang="en-US" dirty="0"/>
          </a:p>
        </p:txBody>
      </p:sp>
    </p:spTree>
    <p:extLst>
      <p:ext uri="{BB962C8B-B14F-4D97-AF65-F5344CB8AC3E}">
        <p14:creationId xmlns:p14="http://schemas.microsoft.com/office/powerpoint/2010/main" val="356156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32C3C-6C6C-7848-1BE3-8BCCC948B0BA}"/>
              </a:ext>
            </a:extLst>
          </p:cNvPr>
          <p:cNvSpPr>
            <a:spLocks noGrp="1"/>
          </p:cNvSpPr>
          <p:nvPr>
            <p:ph idx="1"/>
          </p:nvPr>
        </p:nvSpPr>
        <p:spPr>
          <a:xfrm>
            <a:off x="586272" y="342057"/>
            <a:ext cx="11422225" cy="6375983"/>
          </a:xfrm>
        </p:spPr>
        <p:txBody>
          <a:bodyPr/>
          <a:lstStyle/>
          <a:p>
            <a:pPr algn="just"/>
            <a:r>
              <a:rPr lang="en-US" sz="3200" b="1" i="0" dirty="0">
                <a:solidFill>
                  <a:schemeClr val="tx2"/>
                </a:solidFill>
                <a:effectLst/>
                <a:latin typeface="Palatino Linotype" panose="02040502050505030304" pitchFamily="18" charset="0"/>
              </a:rPr>
              <a:t>Security Systems Administrators</a:t>
            </a:r>
          </a:p>
          <a:p>
            <a:pPr marL="0" indent="0" algn="just">
              <a:buNone/>
            </a:pPr>
            <a:endParaRPr lang="en-US" sz="3200" b="1" i="0" dirty="0">
              <a:solidFill>
                <a:schemeClr val="tx2"/>
              </a:solidFill>
              <a:effectLst/>
              <a:latin typeface="Palatino Linotype" panose="02040502050505030304" pitchFamily="18" charset="0"/>
            </a:endParaRPr>
          </a:p>
          <a:p>
            <a:pPr algn="just"/>
            <a:r>
              <a:rPr lang="en-US" sz="3200" b="0" i="0" dirty="0">
                <a:solidFill>
                  <a:srgbClr val="51565E"/>
                </a:solidFill>
                <a:effectLst/>
                <a:latin typeface="Palatino Linotype" panose="02040502050505030304" pitchFamily="18" charset="0"/>
              </a:rPr>
              <a:t>Security systems administrators monitor and maintain the security systems of an organization. They develop organizational security procedures and also run regular data checkups - setting up, deleting and maintaining user accounts.</a:t>
            </a:r>
          </a:p>
          <a:p>
            <a:pPr algn="just"/>
            <a:r>
              <a:rPr lang="en-US" sz="3200" b="0" i="0" dirty="0">
                <a:solidFill>
                  <a:srgbClr val="51565E"/>
                </a:solidFill>
                <a:effectLst/>
                <a:latin typeface="Palatino Linotype" panose="02040502050505030304" pitchFamily="18" charset="0"/>
              </a:rPr>
              <a:t>In large organizations, all these roles may all be separate positions within one department. In smaller organizations, they may be shared by a few system administrators, or even one single person.</a:t>
            </a:r>
          </a:p>
          <a:p>
            <a:endParaRPr lang="en-US" dirty="0"/>
          </a:p>
        </p:txBody>
      </p:sp>
    </p:spTree>
    <p:extLst>
      <p:ext uri="{BB962C8B-B14F-4D97-AF65-F5344CB8AC3E}">
        <p14:creationId xmlns:p14="http://schemas.microsoft.com/office/powerpoint/2010/main" val="209485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AFEA-9BEC-4410-6F41-1EAD5AF61441}"/>
              </a:ext>
            </a:extLst>
          </p:cNvPr>
          <p:cNvSpPr>
            <a:spLocks noGrp="1"/>
          </p:cNvSpPr>
          <p:nvPr>
            <p:ph type="title"/>
          </p:nvPr>
        </p:nvSpPr>
        <p:spPr>
          <a:xfrm>
            <a:off x="940837" y="-242596"/>
            <a:ext cx="10515600" cy="1231641"/>
          </a:xfrm>
        </p:spPr>
        <p:txBody>
          <a:bodyPr>
            <a:normAutofit fontScale="90000"/>
          </a:bodyPr>
          <a:lstStyle/>
          <a:p>
            <a:pPr algn="ctr"/>
            <a:br>
              <a:rPr lang="en-US" sz="36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 the Unix/Linux file system hierarchy</a:t>
            </a:r>
            <a:br>
              <a:rPr lang="en-US" sz="1800" dirty="0">
                <a:effectLst/>
                <a:latin typeface="Courier"/>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24283D5-E5C9-3777-A65A-6AE669102FB0}"/>
              </a:ext>
            </a:extLst>
          </p:cNvPr>
          <p:cNvSpPr>
            <a:spLocks noGrp="1"/>
          </p:cNvSpPr>
          <p:nvPr>
            <p:ph idx="1"/>
          </p:nvPr>
        </p:nvSpPr>
        <p:spPr>
          <a:xfrm>
            <a:off x="214605" y="989044"/>
            <a:ext cx="11457992" cy="5868955"/>
          </a:xfrm>
        </p:spPr>
        <p:txBody>
          <a:bodyPr>
            <a:normAutofit/>
          </a:bodyPr>
          <a:lstStyle/>
          <a:p>
            <a:pPr algn="just"/>
            <a:r>
              <a:rPr lang="en-US" sz="3200" b="0" i="0" dirty="0">
                <a:solidFill>
                  <a:schemeClr val="tx2"/>
                </a:solidFill>
                <a:effectLst/>
                <a:latin typeface="Open sans" panose="020B0606030504020204" pitchFamily="34" charset="0"/>
              </a:rPr>
              <a:t>Linux Filesystem follows a tree-like hierarchical layout that is governed by the Filesystem Hierarchy Standard (FHS). </a:t>
            </a:r>
          </a:p>
          <a:p>
            <a:pPr algn="just"/>
            <a:endParaRPr lang="en-US" sz="3200" dirty="0">
              <a:solidFill>
                <a:schemeClr val="tx2"/>
              </a:solidFill>
              <a:latin typeface="Open sans" panose="020B0606030504020204" pitchFamily="34" charset="0"/>
            </a:endParaRPr>
          </a:p>
          <a:p>
            <a:pPr marL="0" indent="0" algn="just">
              <a:buNone/>
            </a:pPr>
            <a:r>
              <a:rPr lang="en-US" sz="3200" b="0" i="0" dirty="0">
                <a:solidFill>
                  <a:schemeClr val="tx2"/>
                </a:solidFill>
                <a:effectLst/>
                <a:latin typeface="Open sans" panose="020B0606030504020204" pitchFamily="34" charset="0"/>
              </a:rPr>
              <a:t>This is a standard maintained by the Linux Foundation. </a:t>
            </a:r>
          </a:p>
          <a:p>
            <a:pPr marL="0" indent="0" algn="just">
              <a:buNone/>
            </a:pPr>
            <a:endParaRPr lang="en-US" sz="3200" dirty="0">
              <a:solidFill>
                <a:schemeClr val="tx2"/>
              </a:solidFill>
              <a:latin typeface="Open sans" panose="020B0606030504020204" pitchFamily="34" charset="0"/>
            </a:endParaRPr>
          </a:p>
          <a:p>
            <a:pPr marL="0" indent="0" algn="just">
              <a:buNone/>
            </a:pPr>
            <a:r>
              <a:rPr lang="en-US" sz="3200" b="0" i="0" dirty="0">
                <a:solidFill>
                  <a:schemeClr val="tx2"/>
                </a:solidFill>
                <a:effectLst/>
                <a:latin typeface="Open sans" panose="020B0606030504020204" pitchFamily="34" charset="0"/>
              </a:rPr>
              <a:t>The Linux Filesystem structure starts at the very top with the root directory which is the uppermost directory in the hierarchy. It contains all the directories and subdirectories on the system as we shall see later on in this guide.</a:t>
            </a:r>
          </a:p>
          <a:p>
            <a:pPr marL="0" indent="0" algn="just">
              <a:buNone/>
            </a:pPr>
            <a:endParaRPr lang="en-US" sz="3200" b="0" i="0" dirty="0">
              <a:solidFill>
                <a:schemeClr val="tx2"/>
              </a:solidFill>
              <a:effectLst/>
              <a:latin typeface="Open sans" panose="020B0606030504020204" pitchFamily="34" charset="0"/>
            </a:endParaRPr>
          </a:p>
          <a:p>
            <a:pPr marL="0" indent="0" algn="just">
              <a:buNone/>
            </a:pPr>
            <a:endParaRPr lang="en-US" sz="3200" dirty="0">
              <a:solidFill>
                <a:schemeClr val="tx2"/>
              </a:solidFill>
              <a:latin typeface="Open sans" panose="020B0606030504020204" pitchFamily="34" charset="0"/>
            </a:endParaRPr>
          </a:p>
          <a:p>
            <a:pPr marL="0" indent="0" algn="just">
              <a:buNone/>
            </a:pPr>
            <a:endParaRPr lang="en-US" sz="3200" dirty="0">
              <a:solidFill>
                <a:schemeClr val="tx2"/>
              </a:solidFill>
            </a:endParaRPr>
          </a:p>
        </p:txBody>
      </p:sp>
    </p:spTree>
    <p:extLst>
      <p:ext uri="{BB962C8B-B14F-4D97-AF65-F5344CB8AC3E}">
        <p14:creationId xmlns:p14="http://schemas.microsoft.com/office/powerpoint/2010/main" val="185417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AC149-136E-BC8F-F557-4E722BCB1ACB}"/>
              </a:ext>
            </a:extLst>
          </p:cNvPr>
          <p:cNvSpPr>
            <a:spLocks noGrp="1"/>
          </p:cNvSpPr>
          <p:nvPr>
            <p:ph idx="1"/>
          </p:nvPr>
        </p:nvSpPr>
        <p:spPr>
          <a:xfrm>
            <a:off x="167952" y="425095"/>
            <a:ext cx="11784562" cy="6432905"/>
          </a:xfrm>
        </p:spPr>
        <p:txBody>
          <a:bodyPr>
            <a:normAutofit/>
          </a:bodyPr>
          <a:lstStyle/>
          <a:p>
            <a:r>
              <a:rPr lang="en-US" sz="3200" b="0" i="0" dirty="0">
                <a:solidFill>
                  <a:srgbClr val="222222"/>
                </a:solidFill>
                <a:effectLst/>
                <a:latin typeface="open sans" panose="020B0606030504020204" pitchFamily="34" charset="0"/>
              </a:rPr>
              <a:t> In a Linux system, all files are stored on file systems. A </a:t>
            </a:r>
            <a:r>
              <a:rPr lang="en-US" sz="3200" b="1" i="0" dirty="0">
                <a:solidFill>
                  <a:srgbClr val="222222"/>
                </a:solidFill>
                <a:effectLst/>
                <a:latin typeface="open sans" panose="020B0606030504020204" pitchFamily="34" charset="0"/>
              </a:rPr>
              <a:t>file-system hierarchy</a:t>
            </a:r>
            <a:r>
              <a:rPr lang="en-US" sz="3200" b="0" i="0" dirty="0">
                <a:solidFill>
                  <a:srgbClr val="222222"/>
                </a:solidFill>
                <a:effectLst/>
                <a:latin typeface="open sans" panose="020B0606030504020204" pitchFamily="34" charset="0"/>
              </a:rPr>
              <a:t> is the organization of these files into a single inverted tree of directories. </a:t>
            </a:r>
          </a:p>
          <a:p>
            <a:endParaRPr lang="en-US" sz="3200" dirty="0">
              <a:solidFill>
                <a:srgbClr val="222222"/>
              </a:solidFill>
              <a:latin typeface="open sans" panose="020B0606030504020204" pitchFamily="34" charset="0"/>
            </a:endParaRPr>
          </a:p>
          <a:p>
            <a:r>
              <a:rPr lang="en-US" sz="3200" b="0" i="0" dirty="0">
                <a:solidFill>
                  <a:srgbClr val="222222"/>
                </a:solidFill>
                <a:effectLst/>
                <a:latin typeface="open sans" panose="020B0606030504020204" pitchFamily="34" charset="0"/>
              </a:rPr>
              <a:t>The tree of directories is said to be inverted since its root at the top of the hierarchy, and the branches of directories and sub-directories stretch below the root.</a:t>
            </a:r>
            <a:endParaRPr lang="en-US" sz="3200" dirty="0"/>
          </a:p>
        </p:txBody>
      </p:sp>
    </p:spTree>
    <p:extLst>
      <p:ext uri="{BB962C8B-B14F-4D97-AF65-F5344CB8AC3E}">
        <p14:creationId xmlns:p14="http://schemas.microsoft.com/office/powerpoint/2010/main" val="336611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D6EE59-3D32-503B-11FB-D834AADF773A}"/>
              </a:ext>
            </a:extLst>
          </p:cNvPr>
          <p:cNvSpPr txBox="1"/>
          <p:nvPr/>
        </p:nvSpPr>
        <p:spPr>
          <a:xfrm>
            <a:off x="2358312" y="1351680"/>
            <a:ext cx="9258299" cy="1077218"/>
          </a:xfrm>
          <a:prstGeom prst="rect">
            <a:avLst/>
          </a:prstGeom>
          <a:noFill/>
        </p:spPr>
        <p:txBody>
          <a:bodyPr wrap="square">
            <a:spAutoFit/>
          </a:bodyPr>
          <a:lstStyle/>
          <a:p>
            <a:r>
              <a:rPr lang="en-US" sz="3200" dirty="0">
                <a:solidFill>
                  <a:srgbClr val="002060"/>
                </a:solidFill>
                <a:latin typeface="Abadi Extra Light" panose="020F0502020204030204" pitchFamily="34" charset="0"/>
              </a:rPr>
              <a:t>UNIX is a portable, multitasking, multiuser, time sharing operating system(OS).</a:t>
            </a:r>
          </a:p>
        </p:txBody>
      </p:sp>
      <p:sp>
        <p:nvSpPr>
          <p:cNvPr id="5" name="TextBox 4">
            <a:extLst>
              <a:ext uri="{FF2B5EF4-FFF2-40B4-BE49-F238E27FC236}">
                <a16:creationId xmlns:a16="http://schemas.microsoft.com/office/drawing/2014/main" id="{3D4C73F2-EE42-1D1B-F215-22AD7FFA8666}"/>
              </a:ext>
            </a:extLst>
          </p:cNvPr>
          <p:cNvSpPr txBox="1"/>
          <p:nvPr/>
        </p:nvSpPr>
        <p:spPr>
          <a:xfrm>
            <a:off x="8049986" y="3059668"/>
            <a:ext cx="3286708" cy="584775"/>
          </a:xfrm>
          <a:prstGeom prst="rect">
            <a:avLst/>
          </a:prstGeom>
          <a:noFill/>
        </p:spPr>
        <p:txBody>
          <a:bodyPr wrap="square">
            <a:spAutoFit/>
          </a:bodyPr>
          <a:lstStyle/>
          <a:p>
            <a:r>
              <a:rPr lang="en-US" sz="3200" b="1" dirty="0">
                <a:solidFill>
                  <a:srgbClr val="002060"/>
                </a:solidFill>
              </a:rPr>
              <a:t>Founder of UNIX</a:t>
            </a:r>
          </a:p>
        </p:txBody>
      </p:sp>
      <p:sp>
        <p:nvSpPr>
          <p:cNvPr id="7" name="TextBox 6">
            <a:extLst>
              <a:ext uri="{FF2B5EF4-FFF2-40B4-BE49-F238E27FC236}">
                <a16:creationId xmlns:a16="http://schemas.microsoft.com/office/drawing/2014/main" id="{7924C39F-0E46-C81B-9B2F-C61D8E4CD086}"/>
              </a:ext>
            </a:extLst>
          </p:cNvPr>
          <p:cNvSpPr txBox="1"/>
          <p:nvPr/>
        </p:nvSpPr>
        <p:spPr>
          <a:xfrm>
            <a:off x="1828800" y="4729363"/>
            <a:ext cx="10692882" cy="1077218"/>
          </a:xfrm>
          <a:prstGeom prst="rect">
            <a:avLst/>
          </a:prstGeom>
          <a:noFill/>
        </p:spPr>
        <p:txBody>
          <a:bodyPr wrap="square">
            <a:spAutoFit/>
          </a:bodyPr>
          <a:lstStyle/>
          <a:p>
            <a:r>
              <a:rPr lang="en-US" sz="3200" dirty="0">
                <a:solidFill>
                  <a:srgbClr val="002060"/>
                </a:solidFill>
                <a:latin typeface="Abadi Extra Light" panose="020B0204020104020204" pitchFamily="34" charset="0"/>
              </a:rPr>
              <a:t>The UNIX was founded by Ken Thompson, Dennis Ritchie and Brain </a:t>
            </a:r>
            <a:r>
              <a:rPr lang="en-US" sz="3200" dirty="0" err="1">
                <a:solidFill>
                  <a:srgbClr val="002060"/>
                </a:solidFill>
                <a:latin typeface="Abadi Extra Light" panose="020B0204020104020204" pitchFamily="34" charset="0"/>
              </a:rPr>
              <a:t>kerninghan</a:t>
            </a:r>
            <a:r>
              <a:rPr lang="en-US" sz="3200" dirty="0">
                <a:solidFill>
                  <a:srgbClr val="002060"/>
                </a:solidFill>
                <a:latin typeface="Abadi Extra Light" panose="020B0204020104020204" pitchFamily="34" charset="0"/>
              </a:rPr>
              <a:t> at </a:t>
            </a:r>
            <a:r>
              <a:rPr lang="en-US" sz="3200" dirty="0" err="1">
                <a:solidFill>
                  <a:srgbClr val="002060"/>
                </a:solidFill>
                <a:latin typeface="Abadi Extra Light" panose="020B0204020104020204" pitchFamily="34" charset="0"/>
              </a:rPr>
              <a:t>AT</a:t>
            </a:r>
            <a:r>
              <a:rPr lang="en-US" sz="3200" dirty="0">
                <a:solidFill>
                  <a:srgbClr val="002060"/>
                </a:solidFill>
                <a:latin typeface="Abadi Extra Light" panose="020B0204020104020204" pitchFamily="34" charset="0"/>
              </a:rPr>
              <a:t>&amp; T Bell Labs research in 1969.</a:t>
            </a:r>
          </a:p>
        </p:txBody>
      </p:sp>
    </p:spTree>
    <p:extLst>
      <p:ext uri="{BB962C8B-B14F-4D97-AF65-F5344CB8AC3E}">
        <p14:creationId xmlns:p14="http://schemas.microsoft.com/office/powerpoint/2010/main" val="382696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7A0A52-8EAA-C3F0-1853-3B06EF13F77D}"/>
              </a:ext>
            </a:extLst>
          </p:cNvPr>
          <p:cNvPicPr>
            <a:picLocks noGrp="1" noChangeAspect="1"/>
          </p:cNvPicPr>
          <p:nvPr>
            <p:ph idx="1"/>
          </p:nvPr>
        </p:nvPicPr>
        <p:blipFill>
          <a:blip r:embed="rId2"/>
          <a:stretch>
            <a:fillRect/>
          </a:stretch>
        </p:blipFill>
        <p:spPr>
          <a:xfrm>
            <a:off x="200025" y="52802"/>
            <a:ext cx="10553700" cy="6481348"/>
          </a:xfrm>
          <a:prstGeom prst="rect">
            <a:avLst/>
          </a:prstGeom>
        </p:spPr>
      </p:pic>
    </p:spTree>
    <p:extLst>
      <p:ext uri="{BB962C8B-B14F-4D97-AF65-F5344CB8AC3E}">
        <p14:creationId xmlns:p14="http://schemas.microsoft.com/office/powerpoint/2010/main" val="2856549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4936-66FC-8577-E6ED-8FB167E66A5E}"/>
              </a:ext>
            </a:extLst>
          </p:cNvPr>
          <p:cNvSpPr>
            <a:spLocks noGrp="1"/>
          </p:cNvSpPr>
          <p:nvPr>
            <p:ph idx="1"/>
          </p:nvPr>
        </p:nvSpPr>
        <p:spPr>
          <a:xfrm>
            <a:off x="772885" y="961052"/>
            <a:ext cx="11347580" cy="5831633"/>
          </a:xfrm>
        </p:spPr>
        <p:txBody>
          <a:bodyPr>
            <a:normAutofit fontScale="92500" lnSpcReduction="20000"/>
          </a:bodyPr>
          <a:lstStyle/>
          <a:p>
            <a:pPr algn="just"/>
            <a:r>
              <a:rPr lang="en-US" sz="3200" b="0" i="0" dirty="0">
                <a:solidFill>
                  <a:schemeClr val="tx2"/>
                </a:solidFill>
                <a:effectLst/>
                <a:latin typeface="Open sans" panose="020B0606030504020204" pitchFamily="34" charset="0"/>
              </a:rPr>
              <a:t>In Linux and UNIX systems, everything is considered a file. If not, then it’s a running process. Generally, all files in Linux fall into either of these three categories.</a:t>
            </a:r>
          </a:p>
          <a:p>
            <a:pPr algn="just"/>
            <a:endParaRPr lang="en-US" sz="3200" b="0" i="0" dirty="0">
              <a:solidFill>
                <a:schemeClr val="tx2"/>
              </a:solidFill>
              <a:effectLst/>
              <a:latin typeface="Open sans" panose="020B0606030504020204" pitchFamily="34" charset="0"/>
            </a:endParaRPr>
          </a:p>
          <a:p>
            <a:pPr algn="just">
              <a:buFont typeface="Arial" panose="020B0604020202020204" pitchFamily="34" charset="0"/>
              <a:buChar char="•"/>
            </a:pPr>
            <a:r>
              <a:rPr lang="en-US" sz="3200" b="1" i="0" dirty="0">
                <a:solidFill>
                  <a:schemeClr val="tx2"/>
                </a:solidFill>
                <a:effectLst/>
                <a:latin typeface="Open sans" panose="020B0606030504020204" pitchFamily="34" charset="0"/>
              </a:rPr>
              <a:t>Regular files</a:t>
            </a:r>
            <a:r>
              <a:rPr lang="en-US" sz="3200" b="0" i="0" dirty="0">
                <a:solidFill>
                  <a:schemeClr val="tx2"/>
                </a:solidFill>
                <a:effectLst/>
                <a:latin typeface="Open sans" panose="020B0606030504020204" pitchFamily="34" charset="0"/>
              </a:rPr>
              <a:t>: These include text files, photos, videos, programs, and executable files.</a:t>
            </a:r>
          </a:p>
          <a:p>
            <a:pPr algn="just">
              <a:buFont typeface="Arial" panose="020B0604020202020204" pitchFamily="34" charset="0"/>
              <a:buChar char="•"/>
            </a:pPr>
            <a:endParaRPr lang="en-US" sz="3200" b="0" i="0" dirty="0">
              <a:solidFill>
                <a:schemeClr val="tx2"/>
              </a:solidFill>
              <a:effectLst/>
              <a:latin typeface="Open sans" panose="020B0606030504020204" pitchFamily="34" charset="0"/>
            </a:endParaRPr>
          </a:p>
          <a:p>
            <a:pPr algn="just">
              <a:buFont typeface="Arial" panose="020B0604020202020204" pitchFamily="34" charset="0"/>
              <a:buChar char="•"/>
            </a:pPr>
            <a:r>
              <a:rPr lang="en-US" sz="3200" b="1" i="0" dirty="0">
                <a:solidFill>
                  <a:schemeClr val="tx2"/>
                </a:solidFill>
                <a:effectLst/>
                <a:latin typeface="Open sans" panose="020B0606030504020204" pitchFamily="34" charset="0"/>
              </a:rPr>
              <a:t>Directories</a:t>
            </a:r>
            <a:r>
              <a:rPr lang="en-US" sz="3200" b="0" i="0" dirty="0">
                <a:solidFill>
                  <a:schemeClr val="tx2"/>
                </a:solidFill>
                <a:effectLst/>
                <a:latin typeface="Open sans" panose="020B0606030504020204" pitchFamily="34" charset="0"/>
              </a:rPr>
              <a:t>: This might sound a bit strange, but in Linux, directories are also considered files since they provide storage for other files and subdirectories.</a:t>
            </a:r>
          </a:p>
          <a:p>
            <a:pPr algn="just">
              <a:buFont typeface="Arial" panose="020B0604020202020204" pitchFamily="34" charset="0"/>
              <a:buChar char="•"/>
            </a:pPr>
            <a:endParaRPr lang="en-US" sz="3200" b="0" i="0" dirty="0">
              <a:solidFill>
                <a:schemeClr val="tx2"/>
              </a:solidFill>
              <a:effectLst/>
              <a:latin typeface="Open sans" panose="020B0606030504020204" pitchFamily="34" charset="0"/>
            </a:endParaRPr>
          </a:p>
          <a:p>
            <a:pPr algn="just">
              <a:buFont typeface="Arial" panose="020B0604020202020204" pitchFamily="34" charset="0"/>
              <a:buChar char="•"/>
            </a:pPr>
            <a:r>
              <a:rPr lang="en-US" sz="3200" b="1" i="0" dirty="0">
                <a:solidFill>
                  <a:schemeClr val="tx2"/>
                </a:solidFill>
                <a:effectLst/>
                <a:latin typeface="Open sans" panose="020B0606030504020204" pitchFamily="34" charset="0"/>
              </a:rPr>
              <a:t>Special files</a:t>
            </a:r>
            <a:r>
              <a:rPr lang="en-US" sz="3200" b="0" i="0" dirty="0">
                <a:solidFill>
                  <a:schemeClr val="tx2"/>
                </a:solidFill>
                <a:effectLst/>
                <a:latin typeface="Open sans" panose="020B0606030504020204" pitchFamily="34" charset="0"/>
              </a:rPr>
              <a:t>: These are device files that comprise symbolic links, block files, socket files, and named pipe files.</a:t>
            </a:r>
          </a:p>
          <a:p>
            <a:endParaRPr lang="en-US" dirty="0"/>
          </a:p>
        </p:txBody>
      </p:sp>
      <p:sp>
        <p:nvSpPr>
          <p:cNvPr id="6" name="Title 1">
            <a:extLst>
              <a:ext uri="{FF2B5EF4-FFF2-40B4-BE49-F238E27FC236}">
                <a16:creationId xmlns:a16="http://schemas.microsoft.com/office/drawing/2014/main" id="{5407345E-7E22-EE00-BE7A-DC1C91A5E7AC}"/>
              </a:ext>
            </a:extLst>
          </p:cNvPr>
          <p:cNvSpPr>
            <a:spLocks noGrp="1"/>
          </p:cNvSpPr>
          <p:nvPr>
            <p:ph type="title"/>
          </p:nvPr>
        </p:nvSpPr>
        <p:spPr>
          <a:xfrm>
            <a:off x="1312441" y="236278"/>
            <a:ext cx="8596313" cy="434975"/>
          </a:xfrm>
        </p:spPr>
        <p:txBody>
          <a:bodyPr>
            <a:noAutofit/>
          </a:bodyPr>
          <a:lstStyle/>
          <a:p>
            <a:pPr algn="ctr"/>
            <a:r>
              <a:rPr lang="en-US" sz="3200" b="1" i="0" dirty="0">
                <a:solidFill>
                  <a:schemeClr val="tx2"/>
                </a:solidFill>
                <a:effectLst/>
                <a:latin typeface="Open sans" panose="020B0606030504020204" pitchFamily="34" charset="0"/>
              </a:rPr>
              <a:t>Type of Files in Linux</a:t>
            </a:r>
            <a:br>
              <a:rPr lang="en-US" sz="3200" b="1" i="0" dirty="0">
                <a:solidFill>
                  <a:schemeClr val="tx2"/>
                </a:solidFill>
                <a:effectLst/>
                <a:latin typeface="Open sans" panose="020B0606030504020204" pitchFamily="34" charset="0"/>
              </a:rPr>
            </a:br>
            <a:br>
              <a:rPr lang="en-US" sz="3200" b="1" i="0" dirty="0">
                <a:solidFill>
                  <a:schemeClr val="tx2"/>
                </a:solidFill>
                <a:effectLst/>
                <a:latin typeface="Open sans" panose="020B0606030504020204" pitchFamily="34" charset="0"/>
              </a:rPr>
            </a:br>
            <a:endParaRPr lang="en-US" sz="3200" b="1" dirty="0">
              <a:solidFill>
                <a:schemeClr val="tx2"/>
              </a:solidFill>
            </a:endParaRPr>
          </a:p>
        </p:txBody>
      </p:sp>
    </p:spTree>
    <p:extLst>
      <p:ext uri="{BB962C8B-B14F-4D97-AF65-F5344CB8AC3E}">
        <p14:creationId xmlns:p14="http://schemas.microsoft.com/office/powerpoint/2010/main" val="2815016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E6FC751-7D33-7040-7CBD-90A9A025209A}"/>
              </a:ext>
            </a:extLst>
          </p:cNvPr>
          <p:cNvGraphicFramePr>
            <a:graphicFrameLocks noGrp="1"/>
          </p:cNvGraphicFramePr>
          <p:nvPr>
            <p:ph idx="1"/>
            <p:extLst>
              <p:ext uri="{D42A27DB-BD31-4B8C-83A1-F6EECF244321}">
                <p14:modId xmlns:p14="http://schemas.microsoft.com/office/powerpoint/2010/main" val="2144295716"/>
              </p:ext>
            </p:extLst>
          </p:nvPr>
        </p:nvGraphicFramePr>
        <p:xfrm>
          <a:off x="0" y="1"/>
          <a:ext cx="12192000" cy="6858001"/>
        </p:xfrm>
        <a:graphic>
          <a:graphicData uri="http://schemas.openxmlformats.org/drawingml/2006/table">
            <a:tbl>
              <a:tblPr/>
              <a:tblGrid>
                <a:gridCol w="6096000">
                  <a:extLst>
                    <a:ext uri="{9D8B030D-6E8A-4147-A177-3AD203B41FA5}">
                      <a16:colId xmlns:a16="http://schemas.microsoft.com/office/drawing/2014/main" val="2147803379"/>
                    </a:ext>
                  </a:extLst>
                </a:gridCol>
                <a:gridCol w="6096000">
                  <a:extLst>
                    <a:ext uri="{9D8B030D-6E8A-4147-A177-3AD203B41FA5}">
                      <a16:colId xmlns:a16="http://schemas.microsoft.com/office/drawing/2014/main" val="1658108633"/>
                    </a:ext>
                  </a:extLst>
                </a:gridCol>
              </a:tblGrid>
              <a:tr h="442622">
                <a:tc>
                  <a:txBody>
                    <a:bodyPr/>
                    <a:lstStyle/>
                    <a:p>
                      <a:r>
                        <a:rPr lang="en-US" sz="2000" b="1" dirty="0">
                          <a:effectLst/>
                        </a:rPr>
                        <a:t>Dir</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tc>
                  <a:txBody>
                    <a:bodyPr/>
                    <a:lstStyle/>
                    <a:p>
                      <a:r>
                        <a:rPr lang="en-US" sz="2000" b="1">
                          <a:effectLst/>
                        </a:rPr>
                        <a:t>Description</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extLst>
                  <a:ext uri="{0D108BD9-81ED-4DB2-BD59-A6C34878D82A}">
                    <a16:rowId xmlns:a16="http://schemas.microsoft.com/office/drawing/2014/main" val="18411670"/>
                  </a:ext>
                </a:extLst>
              </a:tr>
              <a:tr h="2056653">
                <a:tc>
                  <a:txBody>
                    <a:bodyPr/>
                    <a:lstStyle/>
                    <a:p>
                      <a:r>
                        <a:rPr lang="en-US" sz="2000" dirty="0">
                          <a:effectLst/>
                        </a:rPr>
                        <a:t>/</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tc>
                  <a:txBody>
                    <a:bodyPr/>
                    <a:lstStyle/>
                    <a:p>
                      <a:r>
                        <a:rPr lang="en-US" sz="2000">
                          <a:effectLst/>
                        </a:rPr>
                        <a:t>The directory called “root.” It is the starting point for the file system hierarchy. Note that this is not related to the root, or superuser, account.</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extLst>
                  <a:ext uri="{0D108BD9-81ED-4DB2-BD59-A6C34878D82A}">
                    <a16:rowId xmlns:a16="http://schemas.microsoft.com/office/drawing/2014/main" val="2818239523"/>
                  </a:ext>
                </a:extLst>
              </a:tr>
              <a:tr h="757715">
                <a:tc>
                  <a:txBody>
                    <a:bodyPr/>
                    <a:lstStyle/>
                    <a:p>
                      <a:r>
                        <a:rPr lang="en-US" sz="2000">
                          <a:effectLst/>
                        </a:rPr>
                        <a:t>/bin</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tc>
                  <a:txBody>
                    <a:bodyPr/>
                    <a:lstStyle/>
                    <a:p>
                      <a:r>
                        <a:rPr lang="en-US" sz="2000">
                          <a:effectLst/>
                        </a:rPr>
                        <a:t>Binaries and other executable programs.</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extLst>
                  <a:ext uri="{0D108BD9-81ED-4DB2-BD59-A6C34878D82A}">
                    <a16:rowId xmlns:a16="http://schemas.microsoft.com/office/drawing/2014/main" val="2776786875"/>
                  </a:ext>
                </a:extLst>
              </a:tr>
              <a:tr h="442622">
                <a:tc>
                  <a:txBody>
                    <a:bodyPr/>
                    <a:lstStyle/>
                    <a:p>
                      <a:r>
                        <a:rPr lang="en-US" sz="2000">
                          <a:effectLst/>
                        </a:rPr>
                        <a:t>/etc</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tc>
                  <a:txBody>
                    <a:bodyPr/>
                    <a:lstStyle/>
                    <a:p>
                      <a:r>
                        <a:rPr lang="en-US" sz="2000">
                          <a:effectLst/>
                        </a:rPr>
                        <a:t>System configuration files.</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extLst>
                  <a:ext uri="{0D108BD9-81ED-4DB2-BD59-A6C34878D82A}">
                    <a16:rowId xmlns:a16="http://schemas.microsoft.com/office/drawing/2014/main" val="3203617672"/>
                  </a:ext>
                </a:extLst>
              </a:tr>
              <a:tr h="442622">
                <a:tc>
                  <a:txBody>
                    <a:bodyPr/>
                    <a:lstStyle/>
                    <a:p>
                      <a:r>
                        <a:rPr lang="en-US" sz="2000">
                          <a:effectLst/>
                        </a:rPr>
                        <a:t>/home</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tc>
                  <a:txBody>
                    <a:bodyPr/>
                    <a:lstStyle/>
                    <a:p>
                      <a:r>
                        <a:rPr lang="en-US" sz="2000">
                          <a:effectLst/>
                        </a:rPr>
                        <a:t>Home directories.</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extLst>
                  <a:ext uri="{0D108BD9-81ED-4DB2-BD59-A6C34878D82A}">
                    <a16:rowId xmlns:a16="http://schemas.microsoft.com/office/drawing/2014/main" val="2851611953"/>
                  </a:ext>
                </a:extLst>
              </a:tr>
              <a:tr h="757715">
                <a:tc>
                  <a:txBody>
                    <a:bodyPr/>
                    <a:lstStyle/>
                    <a:p>
                      <a:r>
                        <a:rPr lang="en-US" sz="2000">
                          <a:effectLst/>
                        </a:rPr>
                        <a:t>/opt</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tc>
                  <a:txBody>
                    <a:bodyPr/>
                    <a:lstStyle/>
                    <a:p>
                      <a:r>
                        <a:rPr lang="en-US" sz="2000">
                          <a:effectLst/>
                        </a:rPr>
                        <a:t>Optional or third party software.</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extLst>
                  <a:ext uri="{0D108BD9-81ED-4DB2-BD59-A6C34878D82A}">
                    <a16:rowId xmlns:a16="http://schemas.microsoft.com/office/drawing/2014/main" val="172550093"/>
                  </a:ext>
                </a:extLst>
              </a:tr>
              <a:tr h="757715">
                <a:tc>
                  <a:txBody>
                    <a:bodyPr/>
                    <a:lstStyle/>
                    <a:p>
                      <a:r>
                        <a:rPr lang="en-US" sz="2000">
                          <a:effectLst/>
                        </a:rPr>
                        <a:t>/tmp</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tc>
                  <a:txBody>
                    <a:bodyPr/>
                    <a:lstStyle/>
                    <a:p>
                      <a:r>
                        <a:rPr lang="en-US" sz="2000">
                          <a:effectLst/>
                        </a:rPr>
                        <a:t>Temporary space, typically cleared on reboot.</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extLst>
                  <a:ext uri="{0D108BD9-81ED-4DB2-BD59-A6C34878D82A}">
                    <a16:rowId xmlns:a16="http://schemas.microsoft.com/office/drawing/2014/main" val="1815314571"/>
                  </a:ext>
                </a:extLst>
              </a:tr>
              <a:tr h="442622">
                <a:tc>
                  <a:txBody>
                    <a:bodyPr/>
                    <a:lstStyle/>
                    <a:p>
                      <a:r>
                        <a:rPr lang="en-US" sz="2000">
                          <a:effectLst/>
                        </a:rPr>
                        <a:t>/usr</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tc>
                  <a:txBody>
                    <a:bodyPr/>
                    <a:lstStyle/>
                    <a:p>
                      <a:r>
                        <a:rPr lang="en-US" sz="2000">
                          <a:effectLst/>
                        </a:rPr>
                        <a:t>User related programs.</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extLst>
                  <a:ext uri="{0D108BD9-81ED-4DB2-BD59-A6C34878D82A}">
                    <a16:rowId xmlns:a16="http://schemas.microsoft.com/office/drawing/2014/main" val="817932964"/>
                  </a:ext>
                </a:extLst>
              </a:tr>
              <a:tr h="757715">
                <a:tc>
                  <a:txBody>
                    <a:bodyPr/>
                    <a:lstStyle/>
                    <a:p>
                      <a:r>
                        <a:rPr lang="en-US" sz="2000">
                          <a:effectLst/>
                        </a:rPr>
                        <a:t>/var</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tc>
                  <a:txBody>
                    <a:bodyPr/>
                    <a:lstStyle/>
                    <a:p>
                      <a:r>
                        <a:rPr lang="en-US" sz="2000" dirty="0">
                          <a:effectLst/>
                        </a:rPr>
                        <a:t>Variable data, most notably log files.</a:t>
                      </a:r>
                    </a:p>
                  </a:txBody>
                  <a:tcPr marL="69069" marR="69069" marT="34534" marB="34534" anchor="ctr">
                    <a:lnL w="7620" cap="flat" cmpd="sng" algn="ctr">
                      <a:solidFill>
                        <a:srgbClr val="601515"/>
                      </a:solidFill>
                      <a:prstDash val="solid"/>
                      <a:round/>
                      <a:headEnd type="none" w="med" len="med"/>
                      <a:tailEnd type="none" w="med" len="med"/>
                    </a:lnL>
                    <a:lnR w="7620" cap="flat" cmpd="sng" algn="ctr">
                      <a:solidFill>
                        <a:srgbClr val="601515"/>
                      </a:solidFill>
                      <a:prstDash val="solid"/>
                      <a:round/>
                      <a:headEnd type="none" w="med" len="med"/>
                      <a:tailEnd type="none" w="med" len="med"/>
                    </a:lnR>
                    <a:lnT w="7620" cap="flat" cmpd="sng" algn="ctr">
                      <a:solidFill>
                        <a:srgbClr val="601515"/>
                      </a:solidFill>
                      <a:prstDash val="solid"/>
                      <a:round/>
                      <a:headEnd type="none" w="med" len="med"/>
                      <a:tailEnd type="none" w="med" len="med"/>
                    </a:lnT>
                    <a:lnB w="7620" cap="flat" cmpd="sng" algn="ctr">
                      <a:solidFill>
                        <a:srgbClr val="601515"/>
                      </a:solidFill>
                      <a:prstDash val="solid"/>
                      <a:round/>
                      <a:headEnd type="none" w="med" len="med"/>
                      <a:tailEnd type="none" w="med" len="med"/>
                    </a:lnB>
                    <a:solidFill>
                      <a:srgbClr val="FFFFFF"/>
                    </a:solidFill>
                  </a:tcPr>
                </a:tc>
                <a:extLst>
                  <a:ext uri="{0D108BD9-81ED-4DB2-BD59-A6C34878D82A}">
                    <a16:rowId xmlns:a16="http://schemas.microsoft.com/office/drawing/2014/main" val="407091867"/>
                  </a:ext>
                </a:extLst>
              </a:tr>
            </a:tbl>
          </a:graphicData>
        </a:graphic>
      </p:graphicFrame>
    </p:spTree>
    <p:extLst>
      <p:ext uri="{BB962C8B-B14F-4D97-AF65-F5344CB8AC3E}">
        <p14:creationId xmlns:p14="http://schemas.microsoft.com/office/powerpoint/2010/main" val="3819974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nux Folders">
            <a:extLst>
              <a:ext uri="{FF2B5EF4-FFF2-40B4-BE49-F238E27FC236}">
                <a16:creationId xmlns:a16="http://schemas.microsoft.com/office/drawing/2014/main" id="{4075CC60-5499-57FC-AF4B-5D06A7C160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258" y="139959"/>
            <a:ext cx="12016013" cy="661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31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F498-F4E5-CAA7-49AB-9103AE82969D}"/>
              </a:ext>
            </a:extLst>
          </p:cNvPr>
          <p:cNvSpPr>
            <a:spLocks noGrp="1"/>
          </p:cNvSpPr>
          <p:nvPr>
            <p:ph type="title"/>
          </p:nvPr>
        </p:nvSpPr>
        <p:spPr>
          <a:xfrm>
            <a:off x="625151" y="352425"/>
            <a:ext cx="10795518" cy="571500"/>
          </a:xfrm>
        </p:spPr>
        <p:txBody>
          <a:bodyPr>
            <a:normAutofit fontScale="90000"/>
          </a:bodyPr>
          <a:lstStyle/>
          <a:p>
            <a:r>
              <a:rPr lang="en-US" b="1" i="0" dirty="0">
                <a:solidFill>
                  <a:schemeClr val="tx2"/>
                </a:solidFill>
                <a:effectLst/>
                <a:latin typeface="Georgia" panose="02040502050405020303" pitchFamily="18" charset="0"/>
              </a:rPr>
              <a:t>6 Stages of Linux Boot Process (Startup Sequence)</a:t>
            </a:r>
            <a:br>
              <a:rPr lang="en-US" b="1" i="0" dirty="0">
                <a:solidFill>
                  <a:schemeClr val="tx2"/>
                </a:solidFill>
                <a:effectLst/>
                <a:latin typeface="Georgia" panose="02040502050405020303" pitchFamily="18" charset="0"/>
              </a:rPr>
            </a:br>
            <a:endParaRPr lang="en-US" b="1" dirty="0">
              <a:solidFill>
                <a:schemeClr val="tx2"/>
              </a:solidFill>
            </a:endParaRPr>
          </a:p>
        </p:txBody>
      </p:sp>
      <p:pic>
        <p:nvPicPr>
          <p:cNvPr id="5122" name="Picture 2">
            <a:extLst>
              <a:ext uri="{FF2B5EF4-FFF2-40B4-BE49-F238E27FC236}">
                <a16:creationId xmlns:a16="http://schemas.microsoft.com/office/drawing/2014/main" id="{CBE87A82-C029-474F-86B5-42B60EEE51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8964" y="1138336"/>
            <a:ext cx="8070980" cy="559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99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660B6-4AA0-D08E-B986-DD87BBD7499F}"/>
              </a:ext>
            </a:extLst>
          </p:cNvPr>
          <p:cNvSpPr>
            <a:spLocks noGrp="1"/>
          </p:cNvSpPr>
          <p:nvPr>
            <p:ph idx="1"/>
          </p:nvPr>
        </p:nvSpPr>
        <p:spPr>
          <a:xfrm>
            <a:off x="233265" y="406434"/>
            <a:ext cx="11607281" cy="6180978"/>
          </a:xfrm>
        </p:spPr>
        <p:txBody>
          <a:bodyPr>
            <a:noAutofit/>
          </a:bodyPr>
          <a:lstStyle/>
          <a:p>
            <a:pPr algn="just"/>
            <a:r>
              <a:rPr lang="en-US" sz="2800" b="1" i="0" dirty="0">
                <a:solidFill>
                  <a:schemeClr val="tx2"/>
                </a:solidFill>
                <a:effectLst/>
                <a:latin typeface="Georgia" panose="02040502050405020303" pitchFamily="18" charset="0"/>
              </a:rPr>
              <a:t>1. BIOS</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BIOS stands for Basic Input/Output System</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Performs some system integrity checks</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Searches, loads, and executes the boot loader program.</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It looks for boot loader in floppy, </a:t>
            </a:r>
            <a:r>
              <a:rPr lang="en-US" sz="3200" b="0" i="0" dirty="0" err="1">
                <a:solidFill>
                  <a:srgbClr val="111111"/>
                </a:solidFill>
                <a:effectLst/>
                <a:latin typeface="Georgia" panose="02040502050405020303" pitchFamily="18" charset="0"/>
              </a:rPr>
              <a:t>cd-rom</a:t>
            </a:r>
            <a:r>
              <a:rPr lang="en-US" sz="3200" b="0" i="0" dirty="0">
                <a:solidFill>
                  <a:srgbClr val="111111"/>
                </a:solidFill>
                <a:effectLst/>
                <a:latin typeface="Georgia" panose="02040502050405020303" pitchFamily="18" charset="0"/>
              </a:rPr>
              <a:t>, or hard drive. You can press a key (typically F12 of F2, but it depends on your system) during the BIOS startup to change the boot sequence.</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Once the boot loader program is detected and loaded into the memory, BIOS gives the control to it.</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So, in simple terms BIOS loads and executes the MBR boot loader.</a:t>
            </a:r>
          </a:p>
        </p:txBody>
      </p:sp>
    </p:spTree>
    <p:extLst>
      <p:ext uri="{BB962C8B-B14F-4D97-AF65-F5344CB8AC3E}">
        <p14:creationId xmlns:p14="http://schemas.microsoft.com/office/powerpoint/2010/main" val="186120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BB6A8-4FC0-AA81-3D63-FDE5E86B2D20}"/>
              </a:ext>
            </a:extLst>
          </p:cNvPr>
          <p:cNvSpPr>
            <a:spLocks noGrp="1"/>
          </p:cNvSpPr>
          <p:nvPr>
            <p:ph idx="1"/>
          </p:nvPr>
        </p:nvSpPr>
        <p:spPr>
          <a:xfrm>
            <a:off x="509383" y="182499"/>
            <a:ext cx="11396478" cy="6507550"/>
          </a:xfrm>
        </p:spPr>
        <p:txBody>
          <a:bodyPr/>
          <a:lstStyle/>
          <a:p>
            <a:pPr algn="l"/>
            <a:r>
              <a:rPr lang="en-US" sz="3200" b="1" i="0" dirty="0">
                <a:solidFill>
                  <a:schemeClr val="tx2"/>
                </a:solidFill>
                <a:effectLst/>
                <a:latin typeface="Georgia" panose="02040502050405020303" pitchFamily="18" charset="0"/>
              </a:rPr>
              <a:t>2. MBR</a:t>
            </a:r>
          </a:p>
          <a:p>
            <a:pPr algn="l"/>
            <a:endParaRPr lang="en-US" b="0" i="0" dirty="0">
              <a:solidFill>
                <a:srgbClr val="111111"/>
              </a:solidFill>
              <a:effectLst/>
              <a:latin typeface="Georgia" panose="02040502050405020303" pitchFamily="18" charset="0"/>
            </a:endParaRP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MBR stands for Master Boot Record.</a:t>
            </a: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It is located in the 1st sector of the bootable disk. Typically /dev/</a:t>
            </a:r>
            <a:r>
              <a:rPr lang="en-US" sz="2800" b="0" i="0" dirty="0" err="1">
                <a:solidFill>
                  <a:srgbClr val="111111"/>
                </a:solidFill>
                <a:effectLst/>
                <a:latin typeface="Georgia" panose="02040502050405020303" pitchFamily="18" charset="0"/>
              </a:rPr>
              <a:t>hda</a:t>
            </a:r>
            <a:r>
              <a:rPr lang="en-US" sz="2800" b="0" i="0" dirty="0">
                <a:solidFill>
                  <a:srgbClr val="111111"/>
                </a:solidFill>
                <a:effectLst/>
                <a:latin typeface="Georgia" panose="02040502050405020303" pitchFamily="18" charset="0"/>
              </a:rPr>
              <a:t>, or /dev/</a:t>
            </a:r>
            <a:r>
              <a:rPr lang="en-US" sz="2800" b="0" i="0" dirty="0" err="1">
                <a:solidFill>
                  <a:srgbClr val="111111"/>
                </a:solidFill>
                <a:effectLst/>
                <a:latin typeface="Georgia" panose="02040502050405020303" pitchFamily="18" charset="0"/>
              </a:rPr>
              <a:t>sda</a:t>
            </a:r>
            <a:endParaRPr lang="en-US" sz="2800" b="0" i="0" dirty="0">
              <a:solidFill>
                <a:srgbClr val="111111"/>
              </a:solidFill>
              <a:effectLst/>
              <a:latin typeface="Georgia" panose="02040502050405020303" pitchFamily="18" charset="0"/>
            </a:endParaRP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MBR is less than 512 bytes in size. This has three components 1) primary boot loader info in 1st 446 bytes 2) partition table info in next 64 bytes 3) </a:t>
            </a:r>
            <a:r>
              <a:rPr lang="en-US" sz="2800" b="0" i="0" dirty="0" err="1">
                <a:solidFill>
                  <a:srgbClr val="111111"/>
                </a:solidFill>
                <a:effectLst/>
                <a:latin typeface="Georgia" panose="02040502050405020303" pitchFamily="18" charset="0"/>
              </a:rPr>
              <a:t>mbr</a:t>
            </a:r>
            <a:r>
              <a:rPr lang="en-US" sz="2800" b="0" i="0" dirty="0">
                <a:solidFill>
                  <a:srgbClr val="111111"/>
                </a:solidFill>
                <a:effectLst/>
                <a:latin typeface="Georgia" panose="02040502050405020303" pitchFamily="18" charset="0"/>
              </a:rPr>
              <a:t> validation check in last 2 bytes.</a:t>
            </a: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It contains information about GRUB (or LILO in old systems).</a:t>
            </a: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So, in simple terms MBR loads and executes the GRUB boot loader.</a:t>
            </a:r>
          </a:p>
        </p:txBody>
      </p:sp>
    </p:spTree>
    <p:extLst>
      <p:ext uri="{BB962C8B-B14F-4D97-AF65-F5344CB8AC3E}">
        <p14:creationId xmlns:p14="http://schemas.microsoft.com/office/powerpoint/2010/main" val="249658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DA2E1-27B4-C53F-F46A-9E1F4764E2B7}"/>
              </a:ext>
            </a:extLst>
          </p:cNvPr>
          <p:cNvSpPr>
            <a:spLocks noGrp="1"/>
          </p:cNvSpPr>
          <p:nvPr>
            <p:ph idx="1"/>
          </p:nvPr>
        </p:nvSpPr>
        <p:spPr>
          <a:xfrm>
            <a:off x="317242" y="378442"/>
            <a:ext cx="11420668" cy="6339599"/>
          </a:xfrm>
        </p:spPr>
        <p:txBody>
          <a:bodyPr>
            <a:noAutofit/>
          </a:bodyPr>
          <a:lstStyle/>
          <a:p>
            <a:pPr algn="just"/>
            <a:r>
              <a:rPr lang="en-US" sz="3200" b="1" i="0" dirty="0">
                <a:solidFill>
                  <a:schemeClr val="tx2"/>
                </a:solidFill>
                <a:effectLst/>
                <a:latin typeface="Georgia" panose="02040502050405020303" pitchFamily="18" charset="0"/>
              </a:rPr>
              <a:t>3. GRUB</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GRUB stands for Grand Unified Bootloader.</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If you have multiple kernel images installed on your system, you can choose which one to be executed.</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GRUB displays a splash screen, waits for few seconds, if you don’t enter anything, it loads the default kernel image as specified in the grub configuration file.</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GRUB has the knowledge of the filesystem (the older Linux loader LILO didn’t understand filesystem).</a:t>
            </a:r>
          </a:p>
          <a:p>
            <a:pPr algn="just">
              <a:buFont typeface="Arial" panose="020B0604020202020204" pitchFamily="34" charset="0"/>
              <a:buChar char="•"/>
            </a:pPr>
            <a:r>
              <a:rPr lang="en-US" sz="3200" b="0" i="0" dirty="0">
                <a:solidFill>
                  <a:srgbClr val="111111"/>
                </a:solidFill>
                <a:effectLst/>
                <a:latin typeface="Georgia" panose="02040502050405020303" pitchFamily="18" charset="0"/>
              </a:rPr>
              <a:t>Grub configuration file is /boot/grub/</a:t>
            </a:r>
            <a:r>
              <a:rPr lang="en-US" sz="3200" b="0" i="0" dirty="0" err="1">
                <a:solidFill>
                  <a:srgbClr val="111111"/>
                </a:solidFill>
                <a:effectLst/>
                <a:latin typeface="Georgia" panose="02040502050405020303" pitchFamily="18" charset="0"/>
              </a:rPr>
              <a:t>grub.conf</a:t>
            </a:r>
            <a:r>
              <a:rPr lang="en-US" sz="3200" b="0" i="0" dirty="0">
                <a:solidFill>
                  <a:srgbClr val="111111"/>
                </a:solidFill>
                <a:effectLst/>
                <a:latin typeface="Georgia" panose="02040502050405020303" pitchFamily="18" charset="0"/>
              </a:rPr>
              <a:t>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grub.conf</a:t>
            </a:r>
            <a:r>
              <a:rPr lang="en-US" sz="3200" b="0" i="0" dirty="0">
                <a:solidFill>
                  <a:srgbClr val="111111"/>
                </a:solidFill>
                <a:effectLst/>
                <a:latin typeface="Georgia" panose="02040502050405020303" pitchFamily="18" charset="0"/>
              </a:rPr>
              <a:t> is a link to this). The following is sample </a:t>
            </a:r>
            <a:r>
              <a:rPr lang="en-US" sz="3200" b="0" i="0" dirty="0" err="1">
                <a:solidFill>
                  <a:srgbClr val="111111"/>
                </a:solidFill>
                <a:effectLst/>
                <a:latin typeface="Georgia" panose="02040502050405020303" pitchFamily="18" charset="0"/>
              </a:rPr>
              <a:t>grub.conf</a:t>
            </a:r>
            <a:r>
              <a:rPr lang="en-US" sz="3200" b="0" i="0" dirty="0">
                <a:solidFill>
                  <a:srgbClr val="111111"/>
                </a:solidFill>
                <a:effectLst/>
                <a:latin typeface="Georgia" panose="02040502050405020303" pitchFamily="18" charset="0"/>
              </a:rPr>
              <a:t> of CentOS.</a:t>
            </a:r>
          </a:p>
        </p:txBody>
      </p:sp>
    </p:spTree>
    <p:extLst>
      <p:ext uri="{BB962C8B-B14F-4D97-AF65-F5344CB8AC3E}">
        <p14:creationId xmlns:p14="http://schemas.microsoft.com/office/powerpoint/2010/main" val="1579266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ECA0F-7424-174A-3ED6-D1F9CBE7FA5A}"/>
              </a:ext>
            </a:extLst>
          </p:cNvPr>
          <p:cNvSpPr>
            <a:spLocks noGrp="1"/>
          </p:cNvSpPr>
          <p:nvPr>
            <p:ph idx="1"/>
          </p:nvPr>
        </p:nvSpPr>
        <p:spPr>
          <a:xfrm>
            <a:off x="789300" y="443757"/>
            <a:ext cx="10370111" cy="6162316"/>
          </a:xfrm>
        </p:spPr>
        <p:txBody>
          <a:bodyPr>
            <a:noAutofit/>
          </a:bodyPr>
          <a:lstStyle/>
          <a:p>
            <a:r>
              <a:rPr lang="en-US" sz="3200" dirty="0"/>
              <a:t>#boot=/dev/sda</a:t>
            </a:r>
          </a:p>
          <a:p>
            <a:r>
              <a:rPr lang="en-US" sz="3200" dirty="0"/>
              <a:t>default=0</a:t>
            </a:r>
          </a:p>
          <a:p>
            <a:r>
              <a:rPr lang="en-US" sz="3200" dirty="0"/>
              <a:t>timeout=5</a:t>
            </a:r>
          </a:p>
          <a:p>
            <a:r>
              <a:rPr lang="en-US" sz="3200" dirty="0" err="1"/>
              <a:t>splashimage</a:t>
            </a:r>
            <a:r>
              <a:rPr lang="en-US" sz="3200" dirty="0"/>
              <a:t>=(hd0,0)/boot/grub/splash.xpm.gz</a:t>
            </a:r>
          </a:p>
          <a:p>
            <a:r>
              <a:rPr lang="en-US" sz="3200" dirty="0" err="1"/>
              <a:t>hiddenmenu</a:t>
            </a:r>
            <a:endParaRPr lang="en-US" sz="3200" dirty="0"/>
          </a:p>
          <a:p>
            <a:r>
              <a:rPr lang="en-US" sz="3200" dirty="0"/>
              <a:t>title CentOS (2.6.18-194.el5PAE)</a:t>
            </a:r>
          </a:p>
          <a:p>
            <a:r>
              <a:rPr lang="en-US" sz="3200" dirty="0"/>
              <a:t>          root (hd0,0)</a:t>
            </a:r>
          </a:p>
          <a:p>
            <a:r>
              <a:rPr lang="en-US" sz="3200" dirty="0"/>
              <a:t>          kernel /boot/vmlinuz-2.6.18-194.el5PAE </a:t>
            </a:r>
            <a:r>
              <a:rPr lang="en-US" sz="3200" dirty="0" err="1"/>
              <a:t>ro</a:t>
            </a:r>
            <a:r>
              <a:rPr lang="en-US" sz="3200" dirty="0"/>
              <a:t> root=LABEL=/</a:t>
            </a:r>
          </a:p>
          <a:p>
            <a:r>
              <a:rPr lang="en-US" sz="3200" dirty="0"/>
              <a:t>          </a:t>
            </a:r>
            <a:r>
              <a:rPr lang="en-US" sz="3200" dirty="0" err="1"/>
              <a:t>initrd</a:t>
            </a:r>
            <a:r>
              <a:rPr lang="en-US" sz="3200" dirty="0"/>
              <a:t> /boot/initrd-2.6.18-194.el5PAE.img</a:t>
            </a:r>
          </a:p>
        </p:txBody>
      </p:sp>
    </p:spTree>
    <p:extLst>
      <p:ext uri="{BB962C8B-B14F-4D97-AF65-F5344CB8AC3E}">
        <p14:creationId xmlns:p14="http://schemas.microsoft.com/office/powerpoint/2010/main" val="368433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98326-7467-DD2B-7291-0BB4BC604B1B}"/>
              </a:ext>
            </a:extLst>
          </p:cNvPr>
          <p:cNvSpPr>
            <a:spLocks noGrp="1"/>
          </p:cNvSpPr>
          <p:nvPr>
            <p:ph idx="1"/>
          </p:nvPr>
        </p:nvSpPr>
        <p:spPr>
          <a:xfrm>
            <a:off x="406747" y="217213"/>
            <a:ext cx="11116560" cy="6423574"/>
          </a:xfrm>
        </p:spPr>
        <p:txBody>
          <a:bodyPr/>
          <a:lstStyle/>
          <a:p>
            <a:pPr algn="l">
              <a:buFont typeface="Arial" panose="020B0604020202020204" pitchFamily="34" charset="0"/>
              <a:buChar char="•"/>
            </a:pPr>
            <a:r>
              <a:rPr lang="en-US" sz="3200" b="0" i="0" dirty="0">
                <a:solidFill>
                  <a:srgbClr val="111111"/>
                </a:solidFill>
                <a:effectLst/>
                <a:latin typeface="Georgia" panose="02040502050405020303" pitchFamily="18" charset="0"/>
              </a:rPr>
              <a:t>As you notice from the above info, it contains kernel and </a:t>
            </a:r>
            <a:r>
              <a:rPr lang="en-US" sz="3200" b="0" i="0" dirty="0" err="1">
                <a:solidFill>
                  <a:srgbClr val="111111"/>
                </a:solidFill>
                <a:effectLst/>
                <a:latin typeface="Georgia" panose="02040502050405020303" pitchFamily="18" charset="0"/>
              </a:rPr>
              <a:t>initrd</a:t>
            </a:r>
            <a:r>
              <a:rPr lang="en-US" sz="3200" b="0" i="0" dirty="0">
                <a:solidFill>
                  <a:srgbClr val="111111"/>
                </a:solidFill>
                <a:effectLst/>
                <a:latin typeface="Georgia" panose="02040502050405020303" pitchFamily="18" charset="0"/>
              </a:rPr>
              <a:t> image.</a:t>
            </a:r>
          </a:p>
          <a:p>
            <a:pPr algn="l">
              <a:buFont typeface="Arial" panose="020B0604020202020204" pitchFamily="34" charset="0"/>
              <a:buChar char="•"/>
            </a:pPr>
            <a:r>
              <a:rPr lang="en-US" sz="3200" b="0" i="0" dirty="0">
                <a:solidFill>
                  <a:srgbClr val="111111"/>
                </a:solidFill>
                <a:effectLst/>
                <a:latin typeface="Georgia" panose="02040502050405020303" pitchFamily="18" charset="0"/>
              </a:rPr>
              <a:t>So, in simple terms GRUB just loads and executes Kernel and </a:t>
            </a:r>
            <a:r>
              <a:rPr lang="en-US" sz="3200" b="0" i="0" dirty="0" err="1">
                <a:solidFill>
                  <a:srgbClr val="111111"/>
                </a:solidFill>
                <a:effectLst/>
                <a:latin typeface="Georgia" panose="02040502050405020303" pitchFamily="18" charset="0"/>
              </a:rPr>
              <a:t>initrd</a:t>
            </a:r>
            <a:r>
              <a:rPr lang="en-US" sz="3200" b="0" i="0" dirty="0">
                <a:solidFill>
                  <a:srgbClr val="111111"/>
                </a:solidFill>
                <a:effectLst/>
                <a:latin typeface="Georgia" panose="02040502050405020303" pitchFamily="18" charset="0"/>
              </a:rPr>
              <a:t> images.</a:t>
            </a:r>
          </a:p>
          <a:p>
            <a:endParaRPr lang="en-US" dirty="0"/>
          </a:p>
        </p:txBody>
      </p:sp>
    </p:spTree>
    <p:extLst>
      <p:ext uri="{BB962C8B-B14F-4D97-AF65-F5344CB8AC3E}">
        <p14:creationId xmlns:p14="http://schemas.microsoft.com/office/powerpoint/2010/main" val="321405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415B-948C-DA54-8C47-23B454D600EF}"/>
              </a:ext>
            </a:extLst>
          </p:cNvPr>
          <p:cNvSpPr>
            <a:spLocks noGrp="1"/>
          </p:cNvSpPr>
          <p:nvPr>
            <p:ph type="title"/>
          </p:nvPr>
        </p:nvSpPr>
        <p:spPr>
          <a:xfrm>
            <a:off x="2202024" y="365125"/>
            <a:ext cx="7781731" cy="670573"/>
          </a:xfrm>
        </p:spPr>
        <p:txBody>
          <a:bodyPr>
            <a:normAutofit/>
          </a:bodyPr>
          <a:lstStyle/>
          <a:p>
            <a:pPr algn="ctr"/>
            <a:r>
              <a:rPr lang="en-US" b="1" i="0" dirty="0">
                <a:solidFill>
                  <a:srgbClr val="002060"/>
                </a:solidFill>
                <a:effectLst/>
                <a:latin typeface="Open Sans" panose="020B0606030504020204" pitchFamily="34" charset="0"/>
              </a:rPr>
              <a:t>Linux</a:t>
            </a:r>
            <a:endParaRPr lang="en-US" b="1" dirty="0">
              <a:solidFill>
                <a:srgbClr val="002060"/>
              </a:solidFill>
            </a:endParaRPr>
          </a:p>
        </p:txBody>
      </p:sp>
      <p:sp>
        <p:nvSpPr>
          <p:cNvPr id="3" name="Content Placeholder 2">
            <a:extLst>
              <a:ext uri="{FF2B5EF4-FFF2-40B4-BE49-F238E27FC236}">
                <a16:creationId xmlns:a16="http://schemas.microsoft.com/office/drawing/2014/main" id="{F3BE0D99-5FA1-098C-AC95-0A0ED2D5B193}"/>
              </a:ext>
            </a:extLst>
          </p:cNvPr>
          <p:cNvSpPr>
            <a:spLocks noGrp="1"/>
          </p:cNvSpPr>
          <p:nvPr>
            <p:ph idx="1"/>
          </p:nvPr>
        </p:nvSpPr>
        <p:spPr>
          <a:xfrm>
            <a:off x="111967" y="1443069"/>
            <a:ext cx="11933853" cy="5312293"/>
          </a:xfrm>
        </p:spPr>
        <p:txBody>
          <a:bodyPr>
            <a:normAutofit/>
          </a:bodyPr>
          <a:lstStyle/>
          <a:p>
            <a:r>
              <a:rPr lang="en-US" sz="3200" b="0" i="0" dirty="0">
                <a:solidFill>
                  <a:srgbClr val="002060"/>
                </a:solidFill>
                <a:effectLst/>
                <a:latin typeface="Abadi Extra Light" panose="020B0204020104020204" pitchFamily="34" charset="0"/>
              </a:rPr>
              <a:t>Linux OS being an open source OS, its source code is available for free. You can, therefore, read, modify and implement it on your machine. However, you cannot sell it as it comes under the GNU GPL License.</a:t>
            </a:r>
          </a:p>
          <a:p>
            <a:endParaRPr lang="en-US" sz="3200" b="0" i="0" dirty="0">
              <a:solidFill>
                <a:srgbClr val="002060"/>
              </a:solidFill>
              <a:effectLst/>
              <a:latin typeface="Abadi Extra Light" panose="020B0204020104020204" pitchFamily="34" charset="0"/>
            </a:endParaRPr>
          </a:p>
          <a:p>
            <a:r>
              <a:rPr lang="en-US" sz="3200" b="0" i="0" dirty="0">
                <a:solidFill>
                  <a:srgbClr val="002060"/>
                </a:solidFill>
                <a:effectLst/>
                <a:latin typeface="Abadi Extra Light" panose="020B0204020104020204" pitchFamily="34" charset="0"/>
              </a:rPr>
              <a:t>GNU GPL License: </a:t>
            </a:r>
            <a:r>
              <a:rPr lang="en-US" sz="3200" b="1" i="0" dirty="0">
                <a:solidFill>
                  <a:srgbClr val="002060"/>
                </a:solidFill>
                <a:effectLst/>
                <a:latin typeface="Abadi Extra Light" panose="020B0204020104020204" pitchFamily="34" charset="0"/>
              </a:rPr>
              <a:t> General Public License</a:t>
            </a:r>
            <a:r>
              <a:rPr lang="en-US" sz="3200" b="0" i="0" dirty="0">
                <a:solidFill>
                  <a:srgbClr val="002060"/>
                </a:solidFill>
                <a:effectLst/>
                <a:latin typeface="Abadi Extra Light" panose="020B0204020104020204" pitchFamily="34" charset="0"/>
              </a:rPr>
              <a:t> (</a:t>
            </a:r>
            <a:r>
              <a:rPr lang="en-US" sz="3200" b="1" i="0" dirty="0">
                <a:solidFill>
                  <a:srgbClr val="002060"/>
                </a:solidFill>
                <a:effectLst/>
                <a:latin typeface="Abadi Extra Light" panose="020B0204020104020204" pitchFamily="34" charset="0"/>
              </a:rPr>
              <a:t>GNU GPL</a:t>
            </a:r>
            <a:r>
              <a:rPr lang="en-US" sz="3200" b="0" i="0" dirty="0">
                <a:solidFill>
                  <a:srgbClr val="002060"/>
                </a:solidFill>
                <a:effectLst/>
                <a:latin typeface="Abadi Extra Light" panose="020B0204020104020204" pitchFamily="34" charset="0"/>
              </a:rPr>
              <a:t> or simply </a:t>
            </a:r>
            <a:r>
              <a:rPr lang="en-US" sz="3200" b="1" i="0" dirty="0">
                <a:solidFill>
                  <a:srgbClr val="002060"/>
                </a:solidFill>
                <a:effectLst/>
                <a:latin typeface="Abadi Extra Light" panose="020B0204020104020204" pitchFamily="34" charset="0"/>
              </a:rPr>
              <a:t>GPL</a:t>
            </a:r>
            <a:r>
              <a:rPr lang="en-US" sz="3200" b="0" i="0" dirty="0">
                <a:solidFill>
                  <a:srgbClr val="002060"/>
                </a:solidFill>
                <a:effectLst/>
                <a:latin typeface="Abadi Extra Light" panose="020B0204020104020204" pitchFamily="34" charset="0"/>
              </a:rPr>
              <a:t>) is a family of </a:t>
            </a:r>
            <a:r>
              <a:rPr lang="en-US" sz="3200" b="0" i="0" dirty="0" err="1">
                <a:solidFill>
                  <a:srgbClr val="002060"/>
                </a:solidFill>
                <a:effectLst/>
                <a:latin typeface="Abadi Extra Light" panose="020B0204020104020204" pitchFamily="34" charset="0"/>
              </a:rPr>
              <a:t>CopyLeft</a:t>
            </a:r>
            <a:r>
              <a:rPr lang="en-US" sz="3200" b="0" i="0" dirty="0">
                <a:solidFill>
                  <a:srgbClr val="002060"/>
                </a:solidFill>
                <a:effectLst/>
                <a:latin typeface="Abadi Extra Light" panose="020B0204020104020204" pitchFamily="34" charset="0"/>
              </a:rPr>
              <a:t> software licenses that guarantee </a:t>
            </a:r>
            <a:r>
              <a:rPr lang="en-US" sz="3200" b="0" i="0" u="none" strike="noStrike" dirty="0">
                <a:solidFill>
                  <a:srgbClr val="002060"/>
                </a:solidFill>
                <a:effectLst/>
                <a:latin typeface="Abadi Extra Light" panose="020B0204020104020204" pitchFamily="34" charset="0"/>
                <a:hlinkClick r:id="rId2" tooltip="End user">
                  <a:extLst>
                    <a:ext uri="{A12FA001-AC4F-418D-AE19-62706E023703}">
                      <ahyp:hlinkClr xmlns:ahyp="http://schemas.microsoft.com/office/drawing/2018/hyperlinkcolor" val="tx"/>
                    </a:ext>
                  </a:extLst>
                </a:hlinkClick>
              </a:rPr>
              <a:t>end users</a:t>
            </a:r>
            <a:r>
              <a:rPr lang="en-US" sz="3200" b="0" i="0" dirty="0">
                <a:solidFill>
                  <a:srgbClr val="002060"/>
                </a:solidFill>
                <a:effectLst/>
                <a:latin typeface="Abadi Extra Light" panose="020B0204020104020204" pitchFamily="34" charset="0"/>
              </a:rPr>
              <a:t> the right to run, study, share, and modify software. The licenses were originally written by </a:t>
            </a:r>
            <a:r>
              <a:rPr lang="en-US" sz="3200" b="0" i="0" u="none" strike="noStrike" dirty="0">
                <a:solidFill>
                  <a:srgbClr val="002060"/>
                </a:solidFill>
                <a:effectLst/>
                <a:latin typeface="Abadi Extra Light" panose="020B0204020104020204" pitchFamily="34" charset="0"/>
                <a:hlinkClick r:id="rId3" tooltip="Richard Stallman">
                  <a:extLst>
                    <a:ext uri="{A12FA001-AC4F-418D-AE19-62706E023703}">
                      <ahyp:hlinkClr xmlns:ahyp="http://schemas.microsoft.com/office/drawing/2018/hyperlinkcolor" val="tx"/>
                    </a:ext>
                  </a:extLst>
                </a:hlinkClick>
              </a:rPr>
              <a:t>Richard Stallman</a:t>
            </a:r>
            <a:r>
              <a:rPr lang="en-US" sz="3200" b="0" i="0" dirty="0">
                <a:solidFill>
                  <a:srgbClr val="002060"/>
                </a:solidFill>
                <a:effectLst/>
                <a:latin typeface="Abadi Extra Light" panose="020B0204020104020204" pitchFamily="34" charset="0"/>
              </a:rPr>
              <a:t>, founder of the </a:t>
            </a:r>
            <a:r>
              <a:rPr lang="en-US" sz="3200" b="0" i="0" u="none" strike="noStrike" dirty="0">
                <a:solidFill>
                  <a:srgbClr val="002060"/>
                </a:solidFill>
                <a:effectLst/>
                <a:latin typeface="Abadi Extra Light" panose="020B0204020104020204" pitchFamily="34" charset="0"/>
                <a:hlinkClick r:id="rId4" tooltip="Free Software Foundation">
                  <a:extLst>
                    <a:ext uri="{A12FA001-AC4F-418D-AE19-62706E023703}">
                      <ahyp:hlinkClr xmlns:ahyp="http://schemas.microsoft.com/office/drawing/2018/hyperlinkcolor" val="tx"/>
                    </a:ext>
                  </a:extLst>
                </a:hlinkClick>
              </a:rPr>
              <a:t>Free Software Foundation</a:t>
            </a:r>
            <a:r>
              <a:rPr lang="en-US" sz="3200" b="0" i="0" dirty="0">
                <a:solidFill>
                  <a:srgbClr val="002060"/>
                </a:solidFill>
                <a:effectLst/>
                <a:latin typeface="Abadi Extra Light" panose="020B0204020104020204" pitchFamily="34" charset="0"/>
              </a:rPr>
              <a:t> (FSF), </a:t>
            </a:r>
            <a:r>
              <a:rPr lang="en-US" sz="3200" b="0" i="0" u="none" strike="noStrike" dirty="0">
                <a:solidFill>
                  <a:srgbClr val="002060"/>
                </a:solidFill>
                <a:effectLst/>
                <a:latin typeface="Abadi Extra Light" panose="020B0204020104020204" pitchFamily="34" charset="0"/>
                <a:hlinkClick r:id="rId5">
                  <a:extLst>
                    <a:ext uri="{A12FA001-AC4F-418D-AE19-62706E023703}">
                      <ahyp:hlinkClr xmlns:ahyp="http://schemas.microsoft.com/office/drawing/2018/hyperlinkcolor" val="tx"/>
                    </a:ext>
                  </a:extLst>
                </a:hlinkClick>
              </a:rPr>
              <a:t>GNU Project</a:t>
            </a:r>
            <a:r>
              <a:rPr lang="en-US" sz="3200" b="0" i="0" dirty="0">
                <a:solidFill>
                  <a:srgbClr val="002060"/>
                </a:solidFill>
                <a:effectLst/>
                <a:latin typeface="Abadi Extra Light" panose="020B0204020104020204" pitchFamily="34" charset="0"/>
              </a:rPr>
              <a:t>, and were released in 1989.</a:t>
            </a:r>
            <a:endParaRPr lang="en-US" sz="3200" dirty="0">
              <a:solidFill>
                <a:srgbClr val="002060"/>
              </a:solidFill>
              <a:latin typeface="Abadi Extra Light" panose="020B0204020104020204" pitchFamily="34" charset="0"/>
            </a:endParaRPr>
          </a:p>
        </p:txBody>
      </p:sp>
    </p:spTree>
    <p:extLst>
      <p:ext uri="{BB962C8B-B14F-4D97-AF65-F5344CB8AC3E}">
        <p14:creationId xmlns:p14="http://schemas.microsoft.com/office/powerpoint/2010/main" val="3264167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15E76-EBD5-D253-0A9A-5D649BB412F7}"/>
              </a:ext>
            </a:extLst>
          </p:cNvPr>
          <p:cNvSpPr>
            <a:spLocks noGrp="1"/>
          </p:cNvSpPr>
          <p:nvPr>
            <p:ph idx="1"/>
          </p:nvPr>
        </p:nvSpPr>
        <p:spPr>
          <a:xfrm>
            <a:off x="385666" y="107854"/>
            <a:ext cx="11420668" cy="6274285"/>
          </a:xfrm>
        </p:spPr>
        <p:txBody>
          <a:bodyPr>
            <a:normAutofit fontScale="62500" lnSpcReduction="20000"/>
          </a:bodyPr>
          <a:lstStyle/>
          <a:p>
            <a:pPr algn="l"/>
            <a:r>
              <a:rPr lang="en-US" sz="4600" b="1" i="0" dirty="0">
                <a:solidFill>
                  <a:schemeClr val="tx2"/>
                </a:solidFill>
                <a:effectLst/>
                <a:latin typeface="Georgia" panose="02040502050405020303" pitchFamily="18" charset="0"/>
              </a:rPr>
              <a:t>4. Kernel</a:t>
            </a:r>
          </a:p>
          <a:p>
            <a:pPr algn="l">
              <a:buFont typeface="Arial" panose="020B0604020202020204" pitchFamily="34" charset="0"/>
              <a:buChar char="•"/>
            </a:pPr>
            <a:r>
              <a:rPr lang="en-US" sz="5100" b="0" i="0" dirty="0">
                <a:solidFill>
                  <a:srgbClr val="111111"/>
                </a:solidFill>
                <a:effectLst/>
                <a:latin typeface="Georgia" panose="02040502050405020303" pitchFamily="18" charset="0"/>
              </a:rPr>
              <a:t>Mounts the root file system as specified in the “root=” in </a:t>
            </a:r>
            <a:r>
              <a:rPr lang="en-US" sz="5100" b="0" i="0" dirty="0" err="1">
                <a:solidFill>
                  <a:srgbClr val="111111"/>
                </a:solidFill>
                <a:effectLst/>
                <a:latin typeface="Georgia" panose="02040502050405020303" pitchFamily="18" charset="0"/>
              </a:rPr>
              <a:t>grub.conf</a:t>
            </a:r>
            <a:endParaRPr lang="en-US" sz="5100" b="0" i="0" dirty="0">
              <a:solidFill>
                <a:srgbClr val="111111"/>
              </a:solidFill>
              <a:effectLst/>
              <a:latin typeface="Georgia" panose="02040502050405020303" pitchFamily="18" charset="0"/>
            </a:endParaRPr>
          </a:p>
          <a:p>
            <a:pPr algn="l">
              <a:buFont typeface="Arial" panose="020B0604020202020204" pitchFamily="34" charset="0"/>
              <a:buChar char="•"/>
            </a:pPr>
            <a:r>
              <a:rPr lang="en-US" sz="5100" b="0" i="0" dirty="0">
                <a:solidFill>
                  <a:srgbClr val="111111"/>
                </a:solidFill>
                <a:effectLst/>
                <a:latin typeface="Georgia" panose="02040502050405020303" pitchFamily="18" charset="0"/>
              </a:rPr>
              <a:t>Kernel executes the /</a:t>
            </a:r>
            <a:r>
              <a:rPr lang="en-US" sz="5100" b="0" i="0" dirty="0" err="1">
                <a:solidFill>
                  <a:srgbClr val="111111"/>
                </a:solidFill>
                <a:effectLst/>
                <a:latin typeface="Georgia" panose="02040502050405020303" pitchFamily="18" charset="0"/>
              </a:rPr>
              <a:t>sbin</a:t>
            </a:r>
            <a:r>
              <a:rPr lang="en-US" sz="5100" b="0" i="0" dirty="0">
                <a:solidFill>
                  <a:srgbClr val="111111"/>
                </a:solidFill>
                <a:effectLst/>
                <a:latin typeface="Georgia" panose="02040502050405020303" pitchFamily="18" charset="0"/>
              </a:rPr>
              <a:t>/</a:t>
            </a:r>
            <a:r>
              <a:rPr lang="en-US" sz="5100" b="0" i="0" dirty="0" err="1">
                <a:solidFill>
                  <a:srgbClr val="111111"/>
                </a:solidFill>
                <a:effectLst/>
                <a:latin typeface="Georgia" panose="02040502050405020303" pitchFamily="18" charset="0"/>
              </a:rPr>
              <a:t>init</a:t>
            </a:r>
            <a:r>
              <a:rPr lang="en-US" sz="5100" b="0" i="0" dirty="0">
                <a:solidFill>
                  <a:srgbClr val="111111"/>
                </a:solidFill>
                <a:effectLst/>
                <a:latin typeface="Georgia" panose="02040502050405020303" pitchFamily="18" charset="0"/>
              </a:rPr>
              <a:t> program</a:t>
            </a:r>
          </a:p>
          <a:p>
            <a:pPr algn="l">
              <a:buFont typeface="Arial" panose="020B0604020202020204" pitchFamily="34" charset="0"/>
              <a:buChar char="•"/>
            </a:pPr>
            <a:r>
              <a:rPr lang="en-US" sz="5100" b="0" i="0" dirty="0">
                <a:solidFill>
                  <a:srgbClr val="111111"/>
                </a:solidFill>
                <a:effectLst/>
                <a:latin typeface="Georgia" panose="02040502050405020303" pitchFamily="18" charset="0"/>
              </a:rPr>
              <a:t>Since </a:t>
            </a:r>
            <a:r>
              <a:rPr lang="en-US" sz="5100" b="0" i="0" dirty="0" err="1">
                <a:solidFill>
                  <a:srgbClr val="111111"/>
                </a:solidFill>
                <a:effectLst/>
                <a:latin typeface="Georgia" panose="02040502050405020303" pitchFamily="18" charset="0"/>
              </a:rPr>
              <a:t>init</a:t>
            </a:r>
            <a:r>
              <a:rPr lang="en-US" sz="5100" b="0" i="0" dirty="0">
                <a:solidFill>
                  <a:srgbClr val="111111"/>
                </a:solidFill>
                <a:effectLst/>
                <a:latin typeface="Georgia" panose="02040502050405020303" pitchFamily="18" charset="0"/>
              </a:rPr>
              <a:t> was the 1st program to be executed by Linux Kernel, it has the process id (PID) of 1. Do a ‘</a:t>
            </a:r>
            <a:r>
              <a:rPr lang="en-US" sz="5100" b="0" i="0" dirty="0" err="1">
                <a:solidFill>
                  <a:srgbClr val="111111"/>
                </a:solidFill>
                <a:effectLst/>
                <a:latin typeface="Georgia" panose="02040502050405020303" pitchFamily="18" charset="0"/>
              </a:rPr>
              <a:t>ps</a:t>
            </a:r>
            <a:r>
              <a:rPr lang="en-US" sz="5100" b="0" i="0" dirty="0">
                <a:solidFill>
                  <a:srgbClr val="111111"/>
                </a:solidFill>
                <a:effectLst/>
                <a:latin typeface="Georgia" panose="02040502050405020303" pitchFamily="18" charset="0"/>
              </a:rPr>
              <a:t> -</a:t>
            </a:r>
            <a:r>
              <a:rPr lang="en-US" sz="5100" b="0" i="0" dirty="0" err="1">
                <a:solidFill>
                  <a:srgbClr val="111111"/>
                </a:solidFill>
                <a:effectLst/>
                <a:latin typeface="Georgia" panose="02040502050405020303" pitchFamily="18" charset="0"/>
              </a:rPr>
              <a:t>ef</a:t>
            </a:r>
            <a:r>
              <a:rPr lang="en-US" sz="5100" b="0" i="0" dirty="0">
                <a:solidFill>
                  <a:srgbClr val="111111"/>
                </a:solidFill>
                <a:effectLst/>
                <a:latin typeface="Georgia" panose="02040502050405020303" pitchFamily="18" charset="0"/>
              </a:rPr>
              <a:t> | grep </a:t>
            </a:r>
            <a:r>
              <a:rPr lang="en-US" sz="5100" b="0" i="0" dirty="0" err="1">
                <a:solidFill>
                  <a:srgbClr val="111111"/>
                </a:solidFill>
                <a:effectLst/>
                <a:latin typeface="Georgia" panose="02040502050405020303" pitchFamily="18" charset="0"/>
              </a:rPr>
              <a:t>init</a:t>
            </a:r>
            <a:r>
              <a:rPr lang="en-US" sz="5100" b="0" i="0" dirty="0">
                <a:solidFill>
                  <a:srgbClr val="111111"/>
                </a:solidFill>
                <a:effectLst/>
                <a:latin typeface="Georgia" panose="02040502050405020303" pitchFamily="18" charset="0"/>
              </a:rPr>
              <a:t>’ and check the </a:t>
            </a:r>
            <a:r>
              <a:rPr lang="en-US" sz="5100" b="0" i="0" dirty="0" err="1">
                <a:solidFill>
                  <a:srgbClr val="111111"/>
                </a:solidFill>
                <a:effectLst/>
                <a:latin typeface="Georgia" panose="02040502050405020303" pitchFamily="18" charset="0"/>
              </a:rPr>
              <a:t>pid</a:t>
            </a:r>
            <a:r>
              <a:rPr lang="en-US" sz="5100" b="0" i="0" dirty="0">
                <a:solidFill>
                  <a:srgbClr val="111111"/>
                </a:solidFill>
                <a:effectLst/>
                <a:latin typeface="Georgia" panose="02040502050405020303" pitchFamily="18" charset="0"/>
              </a:rPr>
              <a:t>.</a:t>
            </a:r>
          </a:p>
          <a:p>
            <a:pPr algn="l">
              <a:buFont typeface="Arial" panose="020B0604020202020204" pitchFamily="34" charset="0"/>
              <a:buChar char="•"/>
            </a:pPr>
            <a:r>
              <a:rPr lang="en-US" sz="5100" b="0" i="0" dirty="0" err="1">
                <a:solidFill>
                  <a:srgbClr val="111111"/>
                </a:solidFill>
                <a:effectLst/>
                <a:latin typeface="Georgia" panose="02040502050405020303" pitchFamily="18" charset="0"/>
              </a:rPr>
              <a:t>initrd</a:t>
            </a:r>
            <a:r>
              <a:rPr lang="en-US" sz="5100" b="0" i="0" dirty="0">
                <a:solidFill>
                  <a:srgbClr val="111111"/>
                </a:solidFill>
                <a:effectLst/>
                <a:latin typeface="Georgia" panose="02040502050405020303" pitchFamily="18" charset="0"/>
              </a:rPr>
              <a:t> stands for Initial RAM Disk.</a:t>
            </a:r>
          </a:p>
          <a:p>
            <a:pPr algn="l">
              <a:buFont typeface="Arial" panose="020B0604020202020204" pitchFamily="34" charset="0"/>
              <a:buChar char="•"/>
            </a:pPr>
            <a:r>
              <a:rPr lang="en-US" sz="5100" b="0" i="0" dirty="0" err="1">
                <a:solidFill>
                  <a:srgbClr val="111111"/>
                </a:solidFill>
                <a:effectLst/>
                <a:latin typeface="Georgia" panose="02040502050405020303" pitchFamily="18" charset="0"/>
              </a:rPr>
              <a:t>initrd</a:t>
            </a:r>
            <a:r>
              <a:rPr lang="en-US" sz="5100" b="0" i="0" dirty="0">
                <a:solidFill>
                  <a:srgbClr val="111111"/>
                </a:solidFill>
                <a:effectLst/>
                <a:latin typeface="Georgia" panose="02040502050405020303" pitchFamily="18" charset="0"/>
              </a:rPr>
              <a:t> is used by kernel as temporary root file system until kernel is booted and the real root file system is mounted. It also contains necessary drivers compiled inside, which helps it to access the hard drive partitions, and other hardware.</a:t>
            </a:r>
          </a:p>
          <a:p>
            <a:endParaRPr lang="en-US" dirty="0"/>
          </a:p>
        </p:txBody>
      </p:sp>
    </p:spTree>
    <p:extLst>
      <p:ext uri="{BB962C8B-B14F-4D97-AF65-F5344CB8AC3E}">
        <p14:creationId xmlns:p14="http://schemas.microsoft.com/office/powerpoint/2010/main" val="3909644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BBE3-3D0B-1DF5-A953-DFA53DC5AE21}"/>
              </a:ext>
            </a:extLst>
          </p:cNvPr>
          <p:cNvSpPr>
            <a:spLocks noGrp="1"/>
          </p:cNvSpPr>
          <p:nvPr>
            <p:ph idx="1"/>
          </p:nvPr>
        </p:nvSpPr>
        <p:spPr>
          <a:xfrm>
            <a:off x="686665" y="630369"/>
            <a:ext cx="11060576" cy="6115664"/>
          </a:xfrm>
        </p:spPr>
        <p:txBody>
          <a:bodyPr>
            <a:normAutofit/>
          </a:bodyPr>
          <a:lstStyle/>
          <a:p>
            <a:pPr algn="l"/>
            <a:r>
              <a:rPr lang="en-US" sz="3200" b="1" i="0" dirty="0">
                <a:solidFill>
                  <a:srgbClr val="111111"/>
                </a:solidFill>
                <a:effectLst/>
                <a:latin typeface="Georgia" panose="02040502050405020303" pitchFamily="18" charset="0"/>
              </a:rPr>
              <a:t>5. Init</a:t>
            </a:r>
          </a:p>
          <a:p>
            <a:pPr algn="l">
              <a:buFont typeface="Arial" panose="020B0604020202020204" pitchFamily="34" charset="0"/>
              <a:buChar char="•"/>
            </a:pPr>
            <a:r>
              <a:rPr lang="en-US" sz="3200" b="0" i="0" dirty="0">
                <a:solidFill>
                  <a:srgbClr val="111111"/>
                </a:solidFill>
                <a:effectLst/>
                <a:latin typeface="Georgia" panose="02040502050405020303" pitchFamily="18" charset="0"/>
              </a:rPr>
              <a:t>Looks at the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inittab</a:t>
            </a:r>
            <a:r>
              <a:rPr lang="en-US" sz="3200" b="0" i="0" dirty="0">
                <a:solidFill>
                  <a:srgbClr val="111111"/>
                </a:solidFill>
                <a:effectLst/>
                <a:latin typeface="Georgia" panose="02040502050405020303" pitchFamily="18" charset="0"/>
              </a:rPr>
              <a:t> file to decide the Linux run level.</a:t>
            </a:r>
          </a:p>
          <a:p>
            <a:pPr algn="l">
              <a:buFont typeface="Arial" panose="020B0604020202020204" pitchFamily="34" charset="0"/>
              <a:buChar char="•"/>
            </a:pPr>
            <a:r>
              <a:rPr lang="en-US" sz="3200" b="0" i="0" dirty="0">
                <a:solidFill>
                  <a:srgbClr val="111111"/>
                </a:solidFill>
                <a:effectLst/>
                <a:latin typeface="Georgia" panose="02040502050405020303" pitchFamily="18" charset="0"/>
              </a:rPr>
              <a:t>Following are the available run levels</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0 – halt</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1 – Single user mode</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2 – Multiuser, without NFS</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3 – Full multiuser mode</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4 – unused</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5 – X11</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6 – reboot</a:t>
            </a:r>
          </a:p>
          <a:p>
            <a:endParaRPr lang="en-US" dirty="0"/>
          </a:p>
        </p:txBody>
      </p:sp>
    </p:spTree>
    <p:extLst>
      <p:ext uri="{BB962C8B-B14F-4D97-AF65-F5344CB8AC3E}">
        <p14:creationId xmlns:p14="http://schemas.microsoft.com/office/powerpoint/2010/main" val="3978631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EA0B0-1DEE-BC1B-BC0B-246A099A80DA}"/>
              </a:ext>
            </a:extLst>
          </p:cNvPr>
          <p:cNvSpPr>
            <a:spLocks noGrp="1"/>
          </p:cNvSpPr>
          <p:nvPr>
            <p:ph idx="1"/>
          </p:nvPr>
        </p:nvSpPr>
        <p:spPr>
          <a:xfrm>
            <a:off x="214604" y="247814"/>
            <a:ext cx="11672596" cy="6479557"/>
          </a:xfrm>
        </p:spPr>
        <p:txBody>
          <a:bodyPr>
            <a:normAutofit/>
          </a:bodyPr>
          <a:lstStyle/>
          <a:p>
            <a:pPr algn="l">
              <a:buFont typeface="Arial" panose="020B0604020202020204" pitchFamily="34" charset="0"/>
              <a:buChar char="•"/>
            </a:pPr>
            <a:r>
              <a:rPr lang="en-US" sz="3200" b="0" i="0" dirty="0">
                <a:solidFill>
                  <a:srgbClr val="111111"/>
                </a:solidFill>
                <a:effectLst/>
                <a:latin typeface="Georgia" panose="02040502050405020303" pitchFamily="18" charset="0"/>
              </a:rPr>
              <a:t>Init identifies the default </a:t>
            </a:r>
            <a:r>
              <a:rPr lang="en-US" sz="3200" b="0" i="0" dirty="0" err="1">
                <a:solidFill>
                  <a:srgbClr val="111111"/>
                </a:solidFill>
                <a:effectLst/>
                <a:latin typeface="Georgia" panose="02040502050405020303" pitchFamily="18" charset="0"/>
              </a:rPr>
              <a:t>initlevel</a:t>
            </a:r>
            <a:r>
              <a:rPr lang="en-US" sz="3200" b="0" i="0" dirty="0">
                <a:solidFill>
                  <a:srgbClr val="111111"/>
                </a:solidFill>
                <a:effectLst/>
                <a:latin typeface="Georgia" panose="02040502050405020303" pitchFamily="18" charset="0"/>
              </a:rPr>
              <a:t> from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inittab</a:t>
            </a:r>
            <a:r>
              <a:rPr lang="en-US" sz="3200" b="0" i="0" dirty="0">
                <a:solidFill>
                  <a:srgbClr val="111111"/>
                </a:solidFill>
                <a:effectLst/>
                <a:latin typeface="Georgia" panose="02040502050405020303" pitchFamily="18" charset="0"/>
              </a:rPr>
              <a:t> and uses that to load all appropriate program.</a:t>
            </a:r>
          </a:p>
          <a:p>
            <a:pPr algn="l">
              <a:buFont typeface="Arial" panose="020B0604020202020204" pitchFamily="34" charset="0"/>
              <a:buChar char="•"/>
            </a:pPr>
            <a:r>
              <a:rPr lang="en-US" sz="3200" b="0" i="0" dirty="0">
                <a:solidFill>
                  <a:srgbClr val="111111"/>
                </a:solidFill>
                <a:effectLst/>
                <a:latin typeface="Georgia" panose="02040502050405020303" pitchFamily="18" charset="0"/>
              </a:rPr>
              <a:t>Execute ‘grep </a:t>
            </a:r>
            <a:r>
              <a:rPr lang="en-US" sz="3200" b="0" i="0" dirty="0" err="1">
                <a:solidFill>
                  <a:srgbClr val="111111"/>
                </a:solidFill>
                <a:effectLst/>
                <a:latin typeface="Georgia" panose="02040502050405020303" pitchFamily="18" charset="0"/>
              </a:rPr>
              <a:t>initdefault</a:t>
            </a:r>
            <a:r>
              <a:rPr lang="en-US" sz="3200" b="0" i="0" dirty="0">
                <a:solidFill>
                  <a:srgbClr val="111111"/>
                </a:solidFill>
                <a:effectLst/>
                <a:latin typeface="Georgia" panose="02040502050405020303" pitchFamily="18" charset="0"/>
              </a:rPr>
              <a:t>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inittab</a:t>
            </a:r>
            <a:r>
              <a:rPr lang="en-US" sz="3200" b="0" i="0" dirty="0">
                <a:solidFill>
                  <a:srgbClr val="111111"/>
                </a:solidFill>
                <a:effectLst/>
                <a:latin typeface="Georgia" panose="02040502050405020303" pitchFamily="18" charset="0"/>
              </a:rPr>
              <a:t>’ on your system to identify the default run level</a:t>
            </a:r>
          </a:p>
          <a:p>
            <a:pPr algn="l">
              <a:buFont typeface="Arial" panose="020B0604020202020204" pitchFamily="34" charset="0"/>
              <a:buChar char="•"/>
            </a:pPr>
            <a:r>
              <a:rPr lang="en-US" sz="3200" b="0" i="0" dirty="0">
                <a:solidFill>
                  <a:srgbClr val="111111"/>
                </a:solidFill>
                <a:effectLst/>
                <a:latin typeface="Georgia" panose="02040502050405020303" pitchFamily="18" charset="0"/>
              </a:rPr>
              <a:t>If you want to get into trouble, you can set the default run level to 0 or 6. Since you know what 0 and 6 means, probably you might not do that.</a:t>
            </a:r>
          </a:p>
          <a:p>
            <a:pPr algn="l">
              <a:buFont typeface="Arial" panose="020B0604020202020204" pitchFamily="34" charset="0"/>
              <a:buChar char="•"/>
            </a:pPr>
            <a:r>
              <a:rPr lang="en-US" sz="3200" b="0" i="0" dirty="0">
                <a:solidFill>
                  <a:srgbClr val="111111"/>
                </a:solidFill>
                <a:effectLst/>
                <a:latin typeface="Georgia" panose="02040502050405020303" pitchFamily="18" charset="0"/>
              </a:rPr>
              <a:t>Typically you would set the default run level to either 3 or 5.</a:t>
            </a:r>
          </a:p>
          <a:p>
            <a:endParaRPr lang="en-US" dirty="0"/>
          </a:p>
        </p:txBody>
      </p:sp>
    </p:spTree>
    <p:extLst>
      <p:ext uri="{BB962C8B-B14F-4D97-AF65-F5344CB8AC3E}">
        <p14:creationId xmlns:p14="http://schemas.microsoft.com/office/powerpoint/2010/main" val="2885517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3D955-040A-63F1-6C90-685613F6B008}"/>
              </a:ext>
            </a:extLst>
          </p:cNvPr>
          <p:cNvSpPr>
            <a:spLocks noGrp="1"/>
          </p:cNvSpPr>
          <p:nvPr>
            <p:ph idx="1"/>
          </p:nvPr>
        </p:nvSpPr>
        <p:spPr>
          <a:xfrm>
            <a:off x="444068" y="-116081"/>
            <a:ext cx="11452463" cy="7543247"/>
          </a:xfrm>
        </p:spPr>
        <p:txBody>
          <a:bodyPr>
            <a:noAutofit/>
          </a:bodyPr>
          <a:lstStyle/>
          <a:p>
            <a:pPr algn="l"/>
            <a:r>
              <a:rPr lang="en-US" sz="3200" b="1" i="0" dirty="0">
                <a:solidFill>
                  <a:schemeClr val="tx2"/>
                </a:solidFill>
                <a:effectLst/>
                <a:latin typeface="Georgia" panose="02040502050405020303" pitchFamily="18" charset="0"/>
              </a:rPr>
              <a:t>6. </a:t>
            </a:r>
            <a:r>
              <a:rPr lang="en-US" sz="3200" b="1" i="0" dirty="0" err="1">
                <a:solidFill>
                  <a:schemeClr val="tx2"/>
                </a:solidFill>
                <a:effectLst/>
                <a:latin typeface="Georgia" panose="02040502050405020303" pitchFamily="18" charset="0"/>
              </a:rPr>
              <a:t>Runlevel</a:t>
            </a:r>
            <a:r>
              <a:rPr lang="en-US" sz="3200" b="1" i="0" dirty="0">
                <a:solidFill>
                  <a:schemeClr val="tx2"/>
                </a:solidFill>
                <a:effectLst/>
                <a:latin typeface="Georgia" panose="02040502050405020303" pitchFamily="18" charset="0"/>
              </a:rPr>
              <a:t> programs</a:t>
            </a:r>
          </a:p>
          <a:p>
            <a:pPr algn="l">
              <a:buFont typeface="Arial" panose="020B0604020202020204" pitchFamily="34" charset="0"/>
              <a:buChar char="•"/>
            </a:pPr>
            <a:r>
              <a:rPr lang="en-US" sz="3200" b="0" i="0" dirty="0">
                <a:solidFill>
                  <a:srgbClr val="111111"/>
                </a:solidFill>
                <a:effectLst/>
                <a:latin typeface="Georgia" panose="02040502050405020303" pitchFamily="18" charset="0"/>
              </a:rPr>
              <a:t>When the Linux system is booting up, you might see various services getting started. For example, it might say “starting </a:t>
            </a:r>
            <a:r>
              <a:rPr lang="en-US" sz="3200" b="0" i="0" dirty="0" err="1">
                <a:solidFill>
                  <a:srgbClr val="111111"/>
                </a:solidFill>
                <a:effectLst/>
                <a:latin typeface="Georgia" panose="02040502050405020303" pitchFamily="18" charset="0"/>
              </a:rPr>
              <a:t>sendmail</a:t>
            </a:r>
            <a:r>
              <a:rPr lang="en-US" sz="3200" b="0" i="0" dirty="0">
                <a:solidFill>
                  <a:srgbClr val="111111"/>
                </a:solidFill>
                <a:effectLst/>
                <a:latin typeface="Georgia" panose="02040502050405020303" pitchFamily="18" charset="0"/>
              </a:rPr>
              <a:t> …. OK”. Those are the </a:t>
            </a:r>
            <a:r>
              <a:rPr lang="en-US" sz="3200" b="0" i="0" dirty="0" err="1">
                <a:solidFill>
                  <a:srgbClr val="111111"/>
                </a:solidFill>
                <a:effectLst/>
                <a:latin typeface="Georgia" panose="02040502050405020303" pitchFamily="18" charset="0"/>
              </a:rPr>
              <a:t>runlevel</a:t>
            </a:r>
            <a:r>
              <a:rPr lang="en-US" sz="3200" b="0" i="0" dirty="0">
                <a:solidFill>
                  <a:srgbClr val="111111"/>
                </a:solidFill>
                <a:effectLst/>
                <a:latin typeface="Georgia" panose="02040502050405020303" pitchFamily="18" charset="0"/>
              </a:rPr>
              <a:t> programs, executed from the run level directory as defined by your run level.</a:t>
            </a:r>
          </a:p>
          <a:p>
            <a:pPr algn="l">
              <a:buFont typeface="Arial" panose="020B0604020202020204" pitchFamily="34" charset="0"/>
              <a:buChar char="•"/>
            </a:pPr>
            <a:r>
              <a:rPr lang="en-US" sz="3200" b="0" i="0" dirty="0">
                <a:solidFill>
                  <a:srgbClr val="111111"/>
                </a:solidFill>
                <a:effectLst/>
                <a:latin typeface="Georgia" panose="02040502050405020303" pitchFamily="18" charset="0"/>
              </a:rPr>
              <a:t>Depending on your default </a:t>
            </a:r>
            <a:r>
              <a:rPr lang="en-US" sz="3200" b="0" i="0" dirty="0" err="1">
                <a:solidFill>
                  <a:srgbClr val="111111"/>
                </a:solidFill>
                <a:effectLst/>
                <a:latin typeface="Georgia" panose="02040502050405020303" pitchFamily="18" charset="0"/>
              </a:rPr>
              <a:t>init</a:t>
            </a:r>
            <a:r>
              <a:rPr lang="en-US" sz="3200" b="0" i="0" dirty="0">
                <a:solidFill>
                  <a:srgbClr val="111111"/>
                </a:solidFill>
                <a:effectLst/>
                <a:latin typeface="Georgia" panose="02040502050405020303" pitchFamily="18" charset="0"/>
              </a:rPr>
              <a:t> level setting, the system will execute the programs from one of the following directories.</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Run level 0 –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rc.d</a:t>
            </a:r>
            <a:r>
              <a:rPr lang="en-US" sz="3200" b="0" i="0" dirty="0">
                <a:solidFill>
                  <a:srgbClr val="111111"/>
                </a:solidFill>
                <a:effectLst/>
                <a:latin typeface="Georgia" panose="02040502050405020303" pitchFamily="18" charset="0"/>
              </a:rPr>
              <a:t>/rc0.d/</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Run level 1 –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rc.d</a:t>
            </a:r>
            <a:r>
              <a:rPr lang="en-US" sz="3200" b="0" i="0" dirty="0">
                <a:solidFill>
                  <a:srgbClr val="111111"/>
                </a:solidFill>
                <a:effectLst/>
                <a:latin typeface="Georgia" panose="02040502050405020303" pitchFamily="18" charset="0"/>
              </a:rPr>
              <a:t>/rc1.d/</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Run level 2 –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rc.d</a:t>
            </a:r>
            <a:r>
              <a:rPr lang="en-US" sz="3200" b="0" i="0" dirty="0">
                <a:solidFill>
                  <a:srgbClr val="111111"/>
                </a:solidFill>
                <a:effectLst/>
                <a:latin typeface="Georgia" panose="02040502050405020303" pitchFamily="18" charset="0"/>
              </a:rPr>
              <a:t>/rc2.d/</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Run level 3 –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rc.d</a:t>
            </a:r>
            <a:r>
              <a:rPr lang="en-US" sz="3200" b="0" i="0" dirty="0">
                <a:solidFill>
                  <a:srgbClr val="111111"/>
                </a:solidFill>
                <a:effectLst/>
                <a:latin typeface="Georgia" panose="02040502050405020303" pitchFamily="18" charset="0"/>
              </a:rPr>
              <a:t>/rc3.d/</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Run level 4 –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rc.d</a:t>
            </a:r>
            <a:r>
              <a:rPr lang="en-US" sz="3200" b="0" i="0" dirty="0">
                <a:solidFill>
                  <a:srgbClr val="111111"/>
                </a:solidFill>
                <a:effectLst/>
                <a:latin typeface="Georgia" panose="02040502050405020303" pitchFamily="18" charset="0"/>
              </a:rPr>
              <a:t>/rc4.d/</a:t>
            </a:r>
          </a:p>
        </p:txBody>
      </p:sp>
    </p:spTree>
    <p:extLst>
      <p:ext uri="{BB962C8B-B14F-4D97-AF65-F5344CB8AC3E}">
        <p14:creationId xmlns:p14="http://schemas.microsoft.com/office/powerpoint/2010/main" val="3293586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363CE-E95A-E288-D65C-4F54D7B181B4}"/>
              </a:ext>
            </a:extLst>
          </p:cNvPr>
          <p:cNvSpPr>
            <a:spLocks noGrp="1"/>
          </p:cNvSpPr>
          <p:nvPr>
            <p:ph idx="1"/>
          </p:nvPr>
        </p:nvSpPr>
        <p:spPr>
          <a:xfrm>
            <a:off x="957252" y="238483"/>
            <a:ext cx="8596668" cy="3880773"/>
          </a:xfrm>
        </p:spPr>
        <p:txBody>
          <a:bodyPr>
            <a:normAutofit/>
          </a:bodyPr>
          <a:lstStyle/>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Run level 5 –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rc.d</a:t>
            </a:r>
            <a:r>
              <a:rPr lang="en-US" sz="3200" b="0" i="0" dirty="0">
                <a:solidFill>
                  <a:srgbClr val="111111"/>
                </a:solidFill>
                <a:effectLst/>
                <a:latin typeface="Georgia" panose="02040502050405020303" pitchFamily="18" charset="0"/>
              </a:rPr>
              <a:t>/rc5.d/</a:t>
            </a:r>
          </a:p>
          <a:p>
            <a:pPr marL="742950" lvl="1" indent="-285750" algn="l">
              <a:buFont typeface="Arial" panose="020B0604020202020204" pitchFamily="34" charset="0"/>
              <a:buChar char="•"/>
            </a:pPr>
            <a:r>
              <a:rPr lang="en-US" sz="3200" b="0" i="0" dirty="0">
                <a:solidFill>
                  <a:srgbClr val="111111"/>
                </a:solidFill>
                <a:effectLst/>
                <a:latin typeface="Georgia" panose="02040502050405020303" pitchFamily="18" charset="0"/>
              </a:rPr>
              <a:t>Run level 6 – /</a:t>
            </a:r>
            <a:r>
              <a:rPr lang="en-US" sz="3200" b="0" i="0" dirty="0" err="1">
                <a:solidFill>
                  <a:srgbClr val="111111"/>
                </a:solidFill>
                <a:effectLst/>
                <a:latin typeface="Georgia" panose="02040502050405020303" pitchFamily="18" charset="0"/>
              </a:rPr>
              <a:t>etc</a:t>
            </a:r>
            <a:r>
              <a:rPr lang="en-US" sz="3200" b="0" i="0" dirty="0">
                <a:solidFill>
                  <a:srgbClr val="111111"/>
                </a:solidFill>
                <a:effectLst/>
                <a:latin typeface="Georgia" panose="02040502050405020303" pitchFamily="18" charset="0"/>
              </a:rPr>
              <a:t>/</a:t>
            </a:r>
            <a:r>
              <a:rPr lang="en-US" sz="3200" b="0" i="0" dirty="0" err="1">
                <a:solidFill>
                  <a:srgbClr val="111111"/>
                </a:solidFill>
                <a:effectLst/>
                <a:latin typeface="Georgia" panose="02040502050405020303" pitchFamily="18" charset="0"/>
              </a:rPr>
              <a:t>rc.d</a:t>
            </a:r>
            <a:r>
              <a:rPr lang="en-US" sz="3200" b="0" i="0" dirty="0">
                <a:solidFill>
                  <a:srgbClr val="111111"/>
                </a:solidFill>
                <a:effectLst/>
                <a:latin typeface="Georgia" panose="02040502050405020303" pitchFamily="18" charset="0"/>
              </a:rPr>
              <a:t>/rc6.d/</a:t>
            </a:r>
          </a:p>
          <a:p>
            <a:endParaRPr lang="en-US" sz="3200" dirty="0"/>
          </a:p>
        </p:txBody>
      </p:sp>
    </p:spTree>
    <p:extLst>
      <p:ext uri="{BB962C8B-B14F-4D97-AF65-F5344CB8AC3E}">
        <p14:creationId xmlns:p14="http://schemas.microsoft.com/office/powerpoint/2010/main" val="1006370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AF525-650A-AD32-DEC2-B64B1B784F99}"/>
              </a:ext>
            </a:extLst>
          </p:cNvPr>
          <p:cNvSpPr>
            <a:spLocks noGrp="1"/>
          </p:cNvSpPr>
          <p:nvPr>
            <p:ph idx="1"/>
          </p:nvPr>
        </p:nvSpPr>
        <p:spPr>
          <a:xfrm>
            <a:off x="-158620" y="257144"/>
            <a:ext cx="12350620" cy="6498219"/>
          </a:xfrm>
        </p:spPr>
        <p:txBody>
          <a:bodyPr>
            <a:noAutofit/>
          </a:bodyPr>
          <a:lstStyle/>
          <a:p>
            <a:pPr algn="just">
              <a:buFont typeface="Arial" panose="020B0604020202020204" pitchFamily="34" charset="0"/>
              <a:buChar char="•"/>
            </a:pPr>
            <a:r>
              <a:rPr lang="en-US" sz="2800" b="0" i="0" dirty="0">
                <a:solidFill>
                  <a:srgbClr val="111111"/>
                </a:solidFill>
                <a:effectLst/>
                <a:latin typeface="Georgia" panose="02040502050405020303" pitchFamily="18" charset="0"/>
              </a:rPr>
              <a:t>Please note that there are also symbolic links available for these directory under /</a:t>
            </a:r>
            <a:r>
              <a:rPr lang="en-US" sz="2800" b="0" i="0" dirty="0" err="1">
                <a:solidFill>
                  <a:srgbClr val="111111"/>
                </a:solidFill>
                <a:effectLst/>
                <a:latin typeface="Georgia" panose="02040502050405020303" pitchFamily="18" charset="0"/>
              </a:rPr>
              <a:t>etc</a:t>
            </a:r>
            <a:r>
              <a:rPr lang="en-US" sz="2800" b="0" i="0" dirty="0">
                <a:solidFill>
                  <a:srgbClr val="111111"/>
                </a:solidFill>
                <a:effectLst/>
                <a:latin typeface="Georgia" panose="02040502050405020303" pitchFamily="18" charset="0"/>
              </a:rPr>
              <a:t> directly. So, /</a:t>
            </a:r>
            <a:r>
              <a:rPr lang="en-US" sz="2800" b="0" i="0" dirty="0" err="1">
                <a:solidFill>
                  <a:srgbClr val="111111"/>
                </a:solidFill>
                <a:effectLst/>
                <a:latin typeface="Georgia" panose="02040502050405020303" pitchFamily="18" charset="0"/>
              </a:rPr>
              <a:t>etc</a:t>
            </a:r>
            <a:r>
              <a:rPr lang="en-US" sz="2800" b="0" i="0" dirty="0">
                <a:solidFill>
                  <a:srgbClr val="111111"/>
                </a:solidFill>
                <a:effectLst/>
                <a:latin typeface="Georgia" panose="02040502050405020303" pitchFamily="18" charset="0"/>
              </a:rPr>
              <a:t>/rc0.d is linked to /</a:t>
            </a:r>
            <a:r>
              <a:rPr lang="en-US" sz="2800" b="0" i="0" dirty="0" err="1">
                <a:solidFill>
                  <a:srgbClr val="111111"/>
                </a:solidFill>
                <a:effectLst/>
                <a:latin typeface="Georgia" panose="02040502050405020303" pitchFamily="18" charset="0"/>
              </a:rPr>
              <a:t>etc</a:t>
            </a:r>
            <a:r>
              <a:rPr lang="en-US" sz="2800" b="0" i="0" dirty="0">
                <a:solidFill>
                  <a:srgbClr val="111111"/>
                </a:solidFill>
                <a:effectLst/>
                <a:latin typeface="Georgia" panose="02040502050405020303" pitchFamily="18" charset="0"/>
              </a:rPr>
              <a:t>/</a:t>
            </a:r>
            <a:r>
              <a:rPr lang="en-US" sz="2800" b="0" i="0" dirty="0" err="1">
                <a:solidFill>
                  <a:srgbClr val="111111"/>
                </a:solidFill>
                <a:effectLst/>
                <a:latin typeface="Georgia" panose="02040502050405020303" pitchFamily="18" charset="0"/>
              </a:rPr>
              <a:t>rc.d</a:t>
            </a:r>
            <a:r>
              <a:rPr lang="en-US" sz="2800" b="0" i="0" dirty="0">
                <a:solidFill>
                  <a:srgbClr val="111111"/>
                </a:solidFill>
                <a:effectLst/>
                <a:latin typeface="Georgia" panose="02040502050405020303" pitchFamily="18" charset="0"/>
              </a:rPr>
              <a:t>/rc0.d.</a:t>
            </a:r>
          </a:p>
          <a:p>
            <a:pPr algn="just">
              <a:buFont typeface="Arial" panose="020B0604020202020204" pitchFamily="34" charset="0"/>
              <a:buChar char="•"/>
            </a:pPr>
            <a:endParaRPr lang="en-US" sz="2800" b="0" i="0" dirty="0">
              <a:solidFill>
                <a:srgbClr val="111111"/>
              </a:solidFill>
              <a:effectLst/>
              <a:latin typeface="Georgia" panose="02040502050405020303" pitchFamily="18" charset="0"/>
            </a:endParaRP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Under the /</a:t>
            </a:r>
            <a:r>
              <a:rPr lang="en-US" sz="2800" b="0" i="0" dirty="0" err="1">
                <a:solidFill>
                  <a:srgbClr val="111111"/>
                </a:solidFill>
                <a:effectLst/>
                <a:latin typeface="Georgia" panose="02040502050405020303" pitchFamily="18" charset="0"/>
              </a:rPr>
              <a:t>etc</a:t>
            </a:r>
            <a:r>
              <a:rPr lang="en-US" sz="2800" b="0" i="0" dirty="0">
                <a:solidFill>
                  <a:srgbClr val="111111"/>
                </a:solidFill>
                <a:effectLst/>
                <a:latin typeface="Georgia" panose="02040502050405020303" pitchFamily="18" charset="0"/>
              </a:rPr>
              <a:t>/</a:t>
            </a:r>
            <a:r>
              <a:rPr lang="en-US" sz="2800" b="0" i="0" dirty="0" err="1">
                <a:solidFill>
                  <a:srgbClr val="111111"/>
                </a:solidFill>
                <a:effectLst/>
                <a:latin typeface="Georgia" panose="02040502050405020303" pitchFamily="18" charset="0"/>
              </a:rPr>
              <a:t>rc.d</a:t>
            </a:r>
            <a:r>
              <a:rPr lang="en-US" sz="2800" b="0" i="0" dirty="0">
                <a:solidFill>
                  <a:srgbClr val="111111"/>
                </a:solidFill>
                <a:effectLst/>
                <a:latin typeface="Georgia" panose="02040502050405020303" pitchFamily="18" charset="0"/>
              </a:rPr>
              <a:t>/</a:t>
            </a:r>
            <a:r>
              <a:rPr lang="en-US" sz="2800" b="0" i="0" dirty="0" err="1">
                <a:solidFill>
                  <a:srgbClr val="111111"/>
                </a:solidFill>
                <a:effectLst/>
                <a:latin typeface="Georgia" panose="02040502050405020303" pitchFamily="18" charset="0"/>
              </a:rPr>
              <a:t>rc</a:t>
            </a:r>
            <a:r>
              <a:rPr lang="en-US" sz="2800" b="0" i="0" dirty="0">
                <a:solidFill>
                  <a:srgbClr val="111111"/>
                </a:solidFill>
                <a:effectLst/>
                <a:latin typeface="Georgia" panose="02040502050405020303" pitchFamily="18" charset="0"/>
              </a:rPr>
              <a:t>*.d/ directories, you would see programs that start with S and K.</a:t>
            </a: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Programs starts with S are used during startup. S for startup.</a:t>
            </a: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Programs starts with K are used during shutdown. K for kill.</a:t>
            </a: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There are numbers right next to S and K in the program names. Those are the sequence number in which the programs should be started or killed.</a:t>
            </a:r>
          </a:p>
          <a:p>
            <a:pPr algn="just">
              <a:buFont typeface="Arial" panose="020B0604020202020204" pitchFamily="34" charset="0"/>
              <a:buChar char="•"/>
            </a:pPr>
            <a:r>
              <a:rPr lang="en-US" sz="2800" b="0" i="0" dirty="0">
                <a:solidFill>
                  <a:srgbClr val="111111"/>
                </a:solidFill>
                <a:effectLst/>
                <a:latin typeface="Georgia" panose="02040502050405020303" pitchFamily="18" charset="0"/>
              </a:rPr>
              <a:t>For example, S12syslog is to start the syslog </a:t>
            </a:r>
            <a:r>
              <a:rPr lang="en-US" sz="2800" b="0" i="0" dirty="0" err="1">
                <a:solidFill>
                  <a:srgbClr val="111111"/>
                </a:solidFill>
                <a:effectLst/>
                <a:latin typeface="Georgia" panose="02040502050405020303" pitchFamily="18" charset="0"/>
              </a:rPr>
              <a:t>deamon</a:t>
            </a:r>
            <a:r>
              <a:rPr lang="en-US" sz="2800" b="0" i="0" dirty="0">
                <a:solidFill>
                  <a:srgbClr val="111111"/>
                </a:solidFill>
                <a:effectLst/>
                <a:latin typeface="Georgia" panose="02040502050405020303" pitchFamily="18" charset="0"/>
              </a:rPr>
              <a:t>, which has the sequence number of 12. S80sendmail is to start the </a:t>
            </a:r>
            <a:r>
              <a:rPr lang="en-US" sz="2800" b="0" i="0" dirty="0" err="1">
                <a:solidFill>
                  <a:srgbClr val="111111"/>
                </a:solidFill>
                <a:effectLst/>
                <a:latin typeface="Georgia" panose="02040502050405020303" pitchFamily="18" charset="0"/>
              </a:rPr>
              <a:t>sendmail</a:t>
            </a:r>
            <a:r>
              <a:rPr lang="en-US" sz="2800" b="0" i="0" dirty="0">
                <a:solidFill>
                  <a:srgbClr val="111111"/>
                </a:solidFill>
                <a:effectLst/>
                <a:latin typeface="Georgia" panose="02040502050405020303" pitchFamily="18" charset="0"/>
              </a:rPr>
              <a:t> daemon, which has the sequence number of 80. So, syslog program will be started before </a:t>
            </a:r>
            <a:r>
              <a:rPr lang="en-US" sz="2800" b="0" i="0" dirty="0" err="1">
                <a:solidFill>
                  <a:srgbClr val="111111"/>
                </a:solidFill>
                <a:effectLst/>
                <a:latin typeface="Georgia" panose="02040502050405020303" pitchFamily="18" charset="0"/>
              </a:rPr>
              <a:t>sendmail</a:t>
            </a:r>
            <a:r>
              <a:rPr lang="en-US" sz="2800" b="0" i="0" dirty="0">
                <a:solidFill>
                  <a:srgbClr val="111111"/>
                </a:solidFill>
                <a:effectLst/>
                <a:latin typeface="Georgia" panose="02040502050405020303" pitchFamily="18" charset="0"/>
              </a:rPr>
              <a:t>.</a:t>
            </a:r>
          </a:p>
        </p:txBody>
      </p:sp>
    </p:spTree>
    <p:extLst>
      <p:ext uri="{BB962C8B-B14F-4D97-AF65-F5344CB8AC3E}">
        <p14:creationId xmlns:p14="http://schemas.microsoft.com/office/powerpoint/2010/main" val="2604838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A0FE-3D9E-CFBB-D526-79F940D1C755}"/>
              </a:ext>
            </a:extLst>
          </p:cNvPr>
          <p:cNvSpPr>
            <a:spLocks noGrp="1"/>
          </p:cNvSpPr>
          <p:nvPr>
            <p:ph type="title"/>
          </p:nvPr>
        </p:nvSpPr>
        <p:spPr>
          <a:xfrm>
            <a:off x="838200" y="365126"/>
            <a:ext cx="10515600" cy="866516"/>
          </a:xfrm>
        </p:spPr>
        <p:txBody>
          <a:bodyPr/>
          <a:lstStyle/>
          <a:p>
            <a:pPr algn="ctr"/>
            <a:r>
              <a:rPr lang="en-US" dirty="0">
                <a:solidFill>
                  <a:schemeClr val="tx2"/>
                </a:solidFill>
              </a:rPr>
              <a:t>Logging in and basic shell commands</a:t>
            </a:r>
          </a:p>
        </p:txBody>
      </p:sp>
      <p:sp>
        <p:nvSpPr>
          <p:cNvPr id="3" name="Content Placeholder 2">
            <a:extLst>
              <a:ext uri="{FF2B5EF4-FFF2-40B4-BE49-F238E27FC236}">
                <a16:creationId xmlns:a16="http://schemas.microsoft.com/office/drawing/2014/main" id="{1C538E42-CC8A-3AB4-12AF-2582F60BBB2C}"/>
              </a:ext>
            </a:extLst>
          </p:cNvPr>
          <p:cNvSpPr>
            <a:spLocks noGrp="1"/>
          </p:cNvSpPr>
          <p:nvPr>
            <p:ph idx="1"/>
          </p:nvPr>
        </p:nvSpPr>
        <p:spPr>
          <a:xfrm>
            <a:off x="838200" y="1461732"/>
            <a:ext cx="10515600" cy="4351338"/>
          </a:xfrm>
        </p:spPr>
        <p:txBody>
          <a:bodyPr>
            <a:normAutofit/>
          </a:bodyPr>
          <a:lstStyle/>
          <a:p>
            <a:pPr algn="just"/>
            <a:r>
              <a:rPr lang="en-US" sz="3200" b="1" i="0" dirty="0">
                <a:solidFill>
                  <a:srgbClr val="000000"/>
                </a:solidFill>
                <a:effectLst/>
                <a:latin typeface="Verdana" panose="020B0604030504040204" pitchFamily="34" charset="0"/>
              </a:rPr>
              <a:t>login</a:t>
            </a:r>
            <a:r>
              <a:rPr lang="en-US" sz="3200" b="0" i="0" dirty="0">
                <a:solidFill>
                  <a:srgbClr val="000000"/>
                </a:solidFill>
                <a:effectLst/>
                <a:latin typeface="Verdana" panose="020B0604030504040204" pitchFamily="34" charset="0"/>
              </a:rPr>
              <a:t> is used when signing onto a system. It can also be used to switch from one user to another at any time (most modern shells have support for this feature built into them, however).If an argument is not given, </a:t>
            </a:r>
            <a:r>
              <a:rPr lang="en-US" sz="3200" b="1" i="0" dirty="0">
                <a:solidFill>
                  <a:srgbClr val="000000"/>
                </a:solidFill>
                <a:effectLst/>
                <a:latin typeface="inherit"/>
              </a:rPr>
              <a:t>login</a:t>
            </a:r>
            <a:r>
              <a:rPr lang="en-US" sz="3200" b="0" i="0" dirty="0">
                <a:solidFill>
                  <a:srgbClr val="000000"/>
                </a:solidFill>
                <a:effectLst/>
                <a:latin typeface="Verdana" panose="020B0604030504040204" pitchFamily="34" charset="0"/>
              </a:rPr>
              <a:t> prompts for the username.</a:t>
            </a:r>
          </a:p>
          <a:p>
            <a:pPr algn="just"/>
            <a:endParaRPr lang="en-US" sz="3200" dirty="0"/>
          </a:p>
        </p:txBody>
      </p:sp>
    </p:spTree>
    <p:extLst>
      <p:ext uri="{BB962C8B-B14F-4D97-AF65-F5344CB8AC3E}">
        <p14:creationId xmlns:p14="http://schemas.microsoft.com/office/powerpoint/2010/main" val="3201216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BC0F8-20B7-024A-D3E7-0BE666415AD8}"/>
              </a:ext>
            </a:extLst>
          </p:cNvPr>
          <p:cNvSpPr>
            <a:spLocks noGrp="1"/>
          </p:cNvSpPr>
          <p:nvPr>
            <p:ph idx="1"/>
          </p:nvPr>
        </p:nvSpPr>
        <p:spPr>
          <a:xfrm>
            <a:off x="270588" y="509071"/>
            <a:ext cx="10711543" cy="6078341"/>
          </a:xfrm>
        </p:spPr>
        <p:txBody>
          <a:bodyPr>
            <a:normAutofit/>
          </a:bodyPr>
          <a:lstStyle/>
          <a:p>
            <a:pPr algn="l"/>
            <a:r>
              <a:rPr lang="en-US" sz="3500" b="0" i="0" dirty="0">
                <a:solidFill>
                  <a:srgbClr val="0D0D0D"/>
                </a:solidFill>
                <a:effectLst/>
                <a:latin typeface="Söhne"/>
              </a:rPr>
              <a:t>The login process in Linux typically involves several steps, particularly when logging in via a command-line interface (CLI) or a graphical user interface (GUI). Here's a general outline of the steps involved in the login process for a Linux system:</a:t>
            </a:r>
          </a:p>
          <a:p>
            <a:pPr algn="l">
              <a:buFont typeface="+mj-lt"/>
              <a:buAutoNum type="arabicPeriod"/>
            </a:pPr>
            <a:r>
              <a:rPr lang="en-US" sz="3500" b="1" i="0" dirty="0">
                <a:solidFill>
                  <a:srgbClr val="0D0D0D"/>
                </a:solidFill>
                <a:effectLst/>
                <a:latin typeface="Söhne"/>
              </a:rPr>
              <a:t>Boot Process</a:t>
            </a:r>
            <a:r>
              <a:rPr lang="en-US" sz="3500" b="0" i="0" dirty="0">
                <a:solidFill>
                  <a:srgbClr val="0D0D0D"/>
                </a:solidFill>
                <a:effectLst/>
                <a:latin typeface="Söhne"/>
              </a:rPr>
              <a:t>: When the computer is powered on or restarted, the BIOS (or UEFI) firmware initializes hardware components and loads the bootloader. The bootloader, such as GRUB (Grand Unified Bootloader), loads the Linux kernel into memory.</a:t>
            </a:r>
          </a:p>
          <a:p>
            <a:endParaRPr lang="en-US" dirty="0"/>
          </a:p>
        </p:txBody>
      </p:sp>
    </p:spTree>
    <p:extLst>
      <p:ext uri="{BB962C8B-B14F-4D97-AF65-F5344CB8AC3E}">
        <p14:creationId xmlns:p14="http://schemas.microsoft.com/office/powerpoint/2010/main" val="3715355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8BE51-A7BE-C24E-C658-698AAD8BE034}"/>
              </a:ext>
            </a:extLst>
          </p:cNvPr>
          <p:cNvSpPr>
            <a:spLocks noGrp="1"/>
          </p:cNvSpPr>
          <p:nvPr>
            <p:ph idx="1"/>
          </p:nvPr>
        </p:nvSpPr>
        <p:spPr>
          <a:xfrm>
            <a:off x="511629" y="379380"/>
            <a:ext cx="10515600" cy="4351338"/>
          </a:xfrm>
        </p:spPr>
        <p:txBody>
          <a:bodyPr>
            <a:normAutofit/>
          </a:bodyPr>
          <a:lstStyle/>
          <a:p>
            <a:r>
              <a:rPr lang="en-US" sz="3200" b="0" i="0" dirty="0">
                <a:solidFill>
                  <a:srgbClr val="1F1F1F"/>
                </a:solidFill>
                <a:effectLst/>
                <a:latin typeface="Google Sans"/>
              </a:rPr>
              <a:t>Init is </a:t>
            </a:r>
            <a:r>
              <a:rPr lang="en-US" sz="3200" b="0" i="0" dirty="0">
                <a:solidFill>
                  <a:srgbClr val="040C28"/>
                </a:solidFill>
                <a:effectLst/>
                <a:latin typeface="Google Sans"/>
              </a:rPr>
              <a:t>the first process started during system boot</a:t>
            </a:r>
            <a:r>
              <a:rPr lang="en-US" sz="3200" b="0" i="0" dirty="0">
                <a:solidFill>
                  <a:srgbClr val="1F1F1F"/>
                </a:solidFill>
                <a:effectLst/>
                <a:latin typeface="Google Sans"/>
              </a:rPr>
              <a:t>. It is a daemon process that continues running until the system is shut down. Init is the direct or indirect ancestor of all other processes, and automatically adopts all orphaned processes.</a:t>
            </a:r>
            <a:endParaRPr lang="en-US" sz="3200" dirty="0"/>
          </a:p>
        </p:txBody>
      </p:sp>
    </p:spTree>
    <p:extLst>
      <p:ext uri="{BB962C8B-B14F-4D97-AF65-F5344CB8AC3E}">
        <p14:creationId xmlns:p14="http://schemas.microsoft.com/office/powerpoint/2010/main" val="1433093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9D734-4E61-1021-D027-C61B01A96E80}"/>
              </a:ext>
            </a:extLst>
          </p:cNvPr>
          <p:cNvSpPr>
            <a:spLocks noGrp="1"/>
          </p:cNvSpPr>
          <p:nvPr>
            <p:ph idx="1"/>
          </p:nvPr>
        </p:nvSpPr>
        <p:spPr>
          <a:xfrm>
            <a:off x="845284" y="415765"/>
            <a:ext cx="10472749" cy="6106333"/>
          </a:xfrm>
        </p:spPr>
        <p:txBody>
          <a:bodyPr>
            <a:normAutofit/>
          </a:bodyPr>
          <a:lstStyle/>
          <a:p>
            <a:r>
              <a:rPr lang="en-US" sz="3200" b="0" i="0" dirty="0">
                <a:solidFill>
                  <a:srgbClr val="000000"/>
                </a:solidFill>
                <a:effectLst/>
                <a:latin typeface="Times New Roman" panose="02020603050405020304" pitchFamily="18" charset="0"/>
              </a:rPr>
              <a:t>Logging in to a Unix system requires two pieces of information: A username, and a password.</a:t>
            </a:r>
          </a:p>
          <a:p>
            <a:r>
              <a:rPr lang="en-US" sz="3200" b="1" dirty="0">
                <a:solidFill>
                  <a:schemeClr val="tx2"/>
                </a:solidFill>
              </a:rPr>
              <a:t>login:</a:t>
            </a:r>
          </a:p>
          <a:p>
            <a:r>
              <a:rPr lang="en-US" sz="3200" dirty="0"/>
              <a:t>Type your username at the login prompt, and press the return key. The system will then ask you for your password. When you type your password, the screen will not display what you type.</a:t>
            </a:r>
          </a:p>
          <a:p>
            <a:endParaRPr lang="en-US" sz="3200" dirty="0"/>
          </a:p>
        </p:txBody>
      </p:sp>
    </p:spTree>
    <p:extLst>
      <p:ext uri="{BB962C8B-B14F-4D97-AF65-F5344CB8AC3E}">
        <p14:creationId xmlns:p14="http://schemas.microsoft.com/office/powerpoint/2010/main" val="308049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64202-327B-2950-0B9B-ED7BD0F18C19}"/>
              </a:ext>
            </a:extLst>
          </p:cNvPr>
          <p:cNvSpPr>
            <a:spLocks noGrp="1"/>
          </p:cNvSpPr>
          <p:nvPr>
            <p:ph idx="1"/>
          </p:nvPr>
        </p:nvSpPr>
        <p:spPr>
          <a:xfrm>
            <a:off x="0" y="0"/>
            <a:ext cx="12101804" cy="6858000"/>
          </a:xfrm>
        </p:spPr>
        <p:txBody>
          <a:bodyPr>
            <a:normAutofit fontScale="25000" lnSpcReduction="20000"/>
          </a:bodyPr>
          <a:lstStyle/>
          <a:p>
            <a:r>
              <a:rPr lang="en-US" sz="14400" b="1" dirty="0">
                <a:solidFill>
                  <a:srgbClr val="002060"/>
                </a:solidFill>
                <a:latin typeface="Palatino Linotype" panose="02040502050505030304" pitchFamily="18" charset="0"/>
              </a:rPr>
              <a:t>Founder of LINUX </a:t>
            </a:r>
            <a:r>
              <a:rPr lang="en-US" sz="14400" dirty="0">
                <a:latin typeface="Palatino Linotype" panose="02040502050505030304" pitchFamily="18" charset="0"/>
              </a:rPr>
              <a:t>Linus Benedict Torvalds in 1991</a:t>
            </a:r>
          </a:p>
          <a:p>
            <a:pPr marL="0" indent="0">
              <a:buNone/>
            </a:pPr>
            <a:r>
              <a:rPr lang="en-US" sz="14400" b="0" i="0" dirty="0">
                <a:solidFill>
                  <a:srgbClr val="002060"/>
                </a:solidFill>
                <a:effectLst/>
                <a:latin typeface="Palatino Linotype" panose="02040502050505030304" pitchFamily="18" charset="0"/>
              </a:rPr>
              <a:t>There are comparatively more distributions or versions of Linux operating systems. The distributions available for Linux are as follows:</a:t>
            </a:r>
          </a:p>
          <a:p>
            <a:pPr algn="l" fontAlgn="base">
              <a:buFont typeface="Arial" panose="020B0604020202020204" pitchFamily="34" charset="0"/>
              <a:buChar char="•"/>
            </a:pPr>
            <a:r>
              <a:rPr lang="en-US" sz="14400" b="0" i="0" dirty="0" err="1">
                <a:solidFill>
                  <a:srgbClr val="666666"/>
                </a:solidFill>
                <a:effectLst/>
                <a:latin typeface="Palatino Linotype" panose="02040502050505030304" pitchFamily="18" charset="0"/>
              </a:rPr>
              <a:t>Redhat</a:t>
            </a:r>
            <a:endParaRPr lang="en-US" sz="14400" b="0" i="0" dirty="0">
              <a:solidFill>
                <a:srgbClr val="666666"/>
              </a:solidFill>
              <a:effectLst/>
              <a:latin typeface="Palatino Linotype" panose="02040502050505030304" pitchFamily="18" charset="0"/>
            </a:endParaRPr>
          </a:p>
          <a:p>
            <a:pPr algn="l" fontAlgn="base">
              <a:buFont typeface="Arial" panose="020B0604020202020204" pitchFamily="34" charset="0"/>
              <a:buChar char="•"/>
            </a:pPr>
            <a:r>
              <a:rPr lang="en-US" sz="14400" b="0" i="0" dirty="0">
                <a:solidFill>
                  <a:srgbClr val="666666"/>
                </a:solidFill>
                <a:effectLst/>
                <a:latin typeface="Palatino Linotype" panose="02040502050505030304" pitchFamily="18" charset="0"/>
              </a:rPr>
              <a:t>Kali</a:t>
            </a:r>
          </a:p>
          <a:p>
            <a:pPr algn="l" fontAlgn="base">
              <a:buFont typeface="Arial" panose="020B0604020202020204" pitchFamily="34" charset="0"/>
              <a:buChar char="•"/>
            </a:pPr>
            <a:r>
              <a:rPr lang="en-US" sz="14400" b="0" i="0" dirty="0">
                <a:solidFill>
                  <a:srgbClr val="666666"/>
                </a:solidFill>
                <a:effectLst/>
                <a:latin typeface="Palatino Linotype" panose="02040502050505030304" pitchFamily="18" charset="0"/>
              </a:rPr>
              <a:t>Slackware</a:t>
            </a:r>
          </a:p>
          <a:p>
            <a:pPr algn="l" fontAlgn="base">
              <a:buFont typeface="Arial" panose="020B0604020202020204" pitchFamily="34" charset="0"/>
              <a:buChar char="•"/>
            </a:pPr>
            <a:r>
              <a:rPr lang="en-US" sz="14400" b="0" i="0" dirty="0">
                <a:solidFill>
                  <a:srgbClr val="666666"/>
                </a:solidFill>
                <a:effectLst/>
                <a:latin typeface="Palatino Linotype" panose="02040502050505030304" pitchFamily="18" charset="0"/>
              </a:rPr>
              <a:t>Debian</a:t>
            </a:r>
          </a:p>
          <a:p>
            <a:pPr algn="l" fontAlgn="base">
              <a:buFont typeface="Arial" panose="020B0604020202020204" pitchFamily="34" charset="0"/>
              <a:buChar char="•"/>
            </a:pPr>
            <a:r>
              <a:rPr lang="en-US" sz="14400" b="0" i="0" dirty="0" err="1">
                <a:solidFill>
                  <a:srgbClr val="666666"/>
                </a:solidFill>
                <a:effectLst/>
                <a:latin typeface="Palatino Linotype" panose="02040502050505030304" pitchFamily="18" charset="0"/>
              </a:rPr>
              <a:t>ArchLinux</a:t>
            </a:r>
            <a:endParaRPr lang="en-US" sz="14400" b="0" i="0" dirty="0">
              <a:solidFill>
                <a:srgbClr val="666666"/>
              </a:solidFill>
              <a:effectLst/>
              <a:latin typeface="Palatino Linotype" panose="02040502050505030304" pitchFamily="18" charset="0"/>
            </a:endParaRPr>
          </a:p>
          <a:p>
            <a:pPr algn="l" fontAlgn="base">
              <a:buFont typeface="Arial" panose="020B0604020202020204" pitchFamily="34" charset="0"/>
              <a:buChar char="•"/>
            </a:pPr>
            <a:r>
              <a:rPr lang="en-US" sz="14400" b="0" i="0" dirty="0">
                <a:solidFill>
                  <a:srgbClr val="666666"/>
                </a:solidFill>
                <a:effectLst/>
                <a:latin typeface="Palatino Linotype" panose="02040502050505030304" pitchFamily="18" charset="0"/>
              </a:rPr>
              <a:t>Solaris</a:t>
            </a:r>
          </a:p>
          <a:p>
            <a:pPr algn="l" fontAlgn="base">
              <a:buFont typeface="Arial" panose="020B0604020202020204" pitchFamily="34" charset="0"/>
              <a:buChar char="•"/>
            </a:pPr>
            <a:r>
              <a:rPr lang="en-US" sz="14400" b="0" i="0" dirty="0">
                <a:solidFill>
                  <a:srgbClr val="666666"/>
                </a:solidFill>
                <a:effectLst/>
                <a:latin typeface="Palatino Linotype" panose="02040502050505030304" pitchFamily="18" charset="0"/>
              </a:rPr>
              <a:t>Ubuntu</a:t>
            </a:r>
          </a:p>
          <a:p>
            <a:pPr algn="l" fontAlgn="base">
              <a:buFont typeface="Arial" panose="020B0604020202020204" pitchFamily="34" charset="0"/>
              <a:buChar char="•"/>
            </a:pPr>
            <a:r>
              <a:rPr lang="en-US" sz="14400" b="0" i="0" dirty="0">
                <a:solidFill>
                  <a:srgbClr val="666666"/>
                </a:solidFill>
                <a:effectLst/>
                <a:latin typeface="Palatino Linotype" panose="02040502050505030304" pitchFamily="18" charset="0"/>
              </a:rPr>
              <a:t>CentOS</a:t>
            </a:r>
          </a:p>
          <a:p>
            <a:pPr algn="l" fontAlgn="base">
              <a:buFont typeface="Arial" panose="020B0604020202020204" pitchFamily="34" charset="0"/>
              <a:buChar char="•"/>
            </a:pPr>
            <a:r>
              <a:rPr lang="en-US" sz="14400" b="0" i="0" dirty="0">
                <a:solidFill>
                  <a:srgbClr val="666666"/>
                </a:solidFill>
                <a:effectLst/>
                <a:latin typeface="Palatino Linotype" panose="02040502050505030304" pitchFamily="18" charset="0"/>
              </a:rPr>
              <a:t>Fedora</a:t>
            </a:r>
          </a:p>
          <a:p>
            <a:endParaRPr lang="en-US" dirty="0">
              <a:solidFill>
                <a:srgbClr val="002060"/>
              </a:solidFill>
            </a:endParaRPr>
          </a:p>
        </p:txBody>
      </p:sp>
    </p:spTree>
    <p:extLst>
      <p:ext uri="{BB962C8B-B14F-4D97-AF65-F5344CB8AC3E}">
        <p14:creationId xmlns:p14="http://schemas.microsoft.com/office/powerpoint/2010/main" val="435470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CFF16-2B6F-F320-3F7C-47EFB5F6DC5F}"/>
              </a:ext>
            </a:extLst>
          </p:cNvPr>
          <p:cNvSpPr>
            <a:spLocks noGrp="1"/>
          </p:cNvSpPr>
          <p:nvPr>
            <p:ph idx="1"/>
          </p:nvPr>
        </p:nvSpPr>
        <p:spPr>
          <a:xfrm>
            <a:off x="761309" y="397103"/>
            <a:ext cx="11172543" cy="6348930"/>
          </a:xfrm>
        </p:spPr>
        <p:txBody>
          <a:bodyPr>
            <a:noAutofit/>
          </a:bodyPr>
          <a:lstStyle/>
          <a:p>
            <a:r>
              <a:rPr lang="en-US" sz="2800" b="1" dirty="0">
                <a:solidFill>
                  <a:schemeClr val="tx2"/>
                </a:solidFill>
              </a:rPr>
              <a:t>Your username</a:t>
            </a:r>
          </a:p>
          <a:p>
            <a:r>
              <a:rPr lang="en-US" sz="2800" dirty="0"/>
              <a:t>Your username is assigned by the person who creates your account. At ISU, the standard username is the first four letters of your last name concatenated with the first four letters of your first name.</a:t>
            </a:r>
          </a:p>
          <a:p>
            <a:r>
              <a:rPr lang="en-US" sz="2800" dirty="0"/>
              <a:t>Your username must be unique on the system where your account exists since it is the means by which you are identified on the system.</a:t>
            </a:r>
          </a:p>
          <a:p>
            <a:r>
              <a:rPr lang="en-US" sz="2800" b="1" dirty="0">
                <a:solidFill>
                  <a:schemeClr val="tx2"/>
                </a:solidFill>
              </a:rPr>
              <a:t>Your password</a:t>
            </a:r>
          </a:p>
          <a:p>
            <a:r>
              <a:rPr lang="en-US" sz="2800" dirty="0"/>
              <a:t>When your account is created, a password is assigned. The first thing you should do is change your password, using the passwd utility. To change your password, type the command</a:t>
            </a:r>
          </a:p>
          <a:p>
            <a:r>
              <a:rPr lang="en-US" sz="2800" b="1" dirty="0">
                <a:solidFill>
                  <a:schemeClr val="tx2"/>
                </a:solidFill>
              </a:rPr>
              <a:t>passwd</a:t>
            </a:r>
          </a:p>
        </p:txBody>
      </p:sp>
    </p:spTree>
    <p:extLst>
      <p:ext uri="{BB962C8B-B14F-4D97-AF65-F5344CB8AC3E}">
        <p14:creationId xmlns:p14="http://schemas.microsoft.com/office/powerpoint/2010/main" val="3234862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8F31D-0D17-5998-7AC7-5FD4759071F2}"/>
              </a:ext>
            </a:extLst>
          </p:cNvPr>
          <p:cNvSpPr>
            <a:spLocks noGrp="1"/>
          </p:cNvSpPr>
          <p:nvPr>
            <p:ph idx="1"/>
          </p:nvPr>
        </p:nvSpPr>
        <p:spPr>
          <a:xfrm>
            <a:off x="882606" y="210491"/>
            <a:ext cx="10761997" cy="6451566"/>
          </a:xfrm>
        </p:spPr>
        <p:txBody>
          <a:bodyPr>
            <a:noAutofit/>
          </a:bodyPr>
          <a:lstStyle/>
          <a:p>
            <a:r>
              <a:rPr lang="en-US" sz="2400" b="1" dirty="0"/>
              <a:t>Logging Out</a:t>
            </a:r>
          </a:p>
          <a:p>
            <a:r>
              <a:rPr lang="en-US" sz="2400" dirty="0"/>
              <a:t>When you're ready to quit, type the command</a:t>
            </a:r>
          </a:p>
          <a:p>
            <a:r>
              <a:rPr lang="en-US" sz="2400" b="1" dirty="0">
                <a:solidFill>
                  <a:schemeClr val="tx2"/>
                </a:solidFill>
              </a:rPr>
              <a:t>exit</a:t>
            </a:r>
          </a:p>
          <a:p>
            <a:r>
              <a:rPr lang="en-US" sz="2400" dirty="0"/>
              <a:t>Before you leave your terminal, make sure that you see the login prompt, indicating that you have successfully logged out. If you have left any unresolved processes, the Unix system will require you to resolve them before it will let you log out. Some shells will recognize other commands to log you out, like "logout" or even "bye".</a:t>
            </a:r>
          </a:p>
          <a:p>
            <a:r>
              <a:rPr lang="en-US" sz="2400" dirty="0"/>
              <a:t>It is always a good idea to clear the display before you log out, so that the next user doesn't get a screenful of information about you, your work, or your user account. You can type the command</a:t>
            </a:r>
          </a:p>
          <a:p>
            <a:r>
              <a:rPr lang="en-US" sz="2400" dirty="0">
                <a:solidFill>
                  <a:schemeClr val="tx2"/>
                </a:solidFill>
              </a:rPr>
              <a:t>clear</a:t>
            </a:r>
          </a:p>
          <a:p>
            <a:r>
              <a:rPr lang="en-US" sz="2400" dirty="0"/>
              <a:t>right before you log out, or you can press the return key until all the information is scrolled off the screen.</a:t>
            </a:r>
          </a:p>
        </p:txBody>
      </p:sp>
    </p:spTree>
    <p:extLst>
      <p:ext uri="{BB962C8B-B14F-4D97-AF65-F5344CB8AC3E}">
        <p14:creationId xmlns:p14="http://schemas.microsoft.com/office/powerpoint/2010/main" val="1412125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0D36-4E59-B58A-F680-ACF2A95DF936}"/>
              </a:ext>
            </a:extLst>
          </p:cNvPr>
          <p:cNvSpPr>
            <a:spLocks noGrp="1"/>
          </p:cNvSpPr>
          <p:nvPr>
            <p:ph type="title"/>
          </p:nvPr>
        </p:nvSpPr>
        <p:spPr>
          <a:xfrm>
            <a:off x="742649" y="156238"/>
            <a:ext cx="8596668" cy="660400"/>
          </a:xfrm>
        </p:spPr>
        <p:txBody>
          <a:bodyPr>
            <a:normAutofit fontScale="90000"/>
          </a:bodyPr>
          <a:lstStyle/>
          <a:p>
            <a:r>
              <a:rPr lang="en-US" b="1" i="0" dirty="0">
                <a:solidFill>
                  <a:schemeClr val="tx2"/>
                </a:solidFill>
                <a:effectLst/>
                <a:latin typeface="Roboto" panose="02000000000000000000" pitchFamily="2" charset="0"/>
              </a:rPr>
              <a:t>The 4 Main Types of User Accounts on Linux</a:t>
            </a:r>
            <a:br>
              <a:rPr lang="en-US" b="1" i="0" dirty="0">
                <a:solidFill>
                  <a:srgbClr val="0C0C0C"/>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425A7B6D-9A78-C0E0-9AAB-93F5148C929B}"/>
              </a:ext>
            </a:extLst>
          </p:cNvPr>
          <p:cNvSpPr>
            <a:spLocks noGrp="1"/>
          </p:cNvSpPr>
          <p:nvPr>
            <p:ph idx="1"/>
          </p:nvPr>
        </p:nvSpPr>
        <p:spPr>
          <a:xfrm>
            <a:off x="285448" y="1162214"/>
            <a:ext cx="10771327" cy="5322562"/>
          </a:xfrm>
        </p:spPr>
        <p:txBody>
          <a:bodyPr/>
          <a:lstStyle/>
          <a:p>
            <a:r>
              <a:rPr lang="en-US" sz="3200" b="0" i="0" dirty="0">
                <a:solidFill>
                  <a:srgbClr val="333333"/>
                </a:solidFill>
                <a:effectLst/>
                <a:latin typeface="Arial" panose="020B0604020202020204" pitchFamily="34" charset="0"/>
              </a:rPr>
              <a:t>User accounts are a key concept on Linux. Primarily, they help you manage access control on your system. In addition, they allow multiple users to log in at any given time, and they are critical for the security of a system</a:t>
            </a:r>
            <a:r>
              <a:rPr lang="en-US" b="0" i="0" dirty="0">
                <a:solidFill>
                  <a:srgbClr val="333333"/>
                </a:solidFill>
                <a:effectLst/>
                <a:latin typeface="Arial" panose="020B0604020202020204" pitchFamily="34" charset="0"/>
              </a:rPr>
              <a:t>.</a:t>
            </a:r>
          </a:p>
          <a:p>
            <a:endParaRPr lang="en-US" dirty="0">
              <a:solidFill>
                <a:srgbClr val="333333"/>
              </a:solidFill>
              <a:latin typeface="Arial" panose="020B0604020202020204" pitchFamily="34" charset="0"/>
            </a:endParaRPr>
          </a:p>
          <a:p>
            <a:r>
              <a:rPr lang="en-US" sz="3200" b="0" i="0" dirty="0">
                <a:solidFill>
                  <a:srgbClr val="333333"/>
                </a:solidFill>
                <a:effectLst/>
                <a:latin typeface="Arial" panose="020B0604020202020204" pitchFamily="34" charset="0"/>
              </a:rPr>
              <a:t>Without user accounts, it would be hard to control who has access to what part of a Linux system. Linux has four main types of user accounts</a:t>
            </a:r>
            <a:r>
              <a:rPr lang="en-US" sz="3200" b="0" i="0">
                <a:solidFill>
                  <a:srgbClr val="333333"/>
                </a:solidFill>
                <a:effectLst/>
                <a:latin typeface="Arial" panose="020B0604020202020204" pitchFamily="34" charset="0"/>
              </a:rPr>
              <a:t>. </a:t>
            </a:r>
            <a:endParaRPr lang="en-US" sz="3200" dirty="0"/>
          </a:p>
        </p:txBody>
      </p:sp>
    </p:spTree>
    <p:extLst>
      <p:ext uri="{BB962C8B-B14F-4D97-AF65-F5344CB8AC3E}">
        <p14:creationId xmlns:p14="http://schemas.microsoft.com/office/powerpoint/2010/main" val="125884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CA7D-C217-850F-1CB8-8E34837D7446}"/>
              </a:ext>
            </a:extLst>
          </p:cNvPr>
          <p:cNvSpPr>
            <a:spLocks noGrp="1"/>
          </p:cNvSpPr>
          <p:nvPr>
            <p:ph type="title"/>
          </p:nvPr>
        </p:nvSpPr>
        <p:spPr>
          <a:xfrm>
            <a:off x="0" y="173134"/>
            <a:ext cx="11353800" cy="722605"/>
          </a:xfrm>
        </p:spPr>
        <p:txBody>
          <a:bodyPr>
            <a:normAutofit fontScale="90000"/>
          </a:bodyPr>
          <a:lstStyle/>
          <a:p>
            <a:pPr algn="ctr"/>
            <a:r>
              <a:rPr lang="en-US" b="1" dirty="0">
                <a:solidFill>
                  <a:srgbClr val="002060"/>
                </a:solidFill>
              </a:rPr>
              <a:t>Difference between UNIX and LINUX (</a:t>
            </a:r>
            <a:r>
              <a:rPr lang="en-US" b="1" dirty="0" err="1">
                <a:solidFill>
                  <a:srgbClr val="002060"/>
                </a:solidFill>
              </a:rPr>
              <a:t>linux</a:t>
            </a:r>
            <a:r>
              <a:rPr lang="en-US" b="1" dirty="0">
                <a:solidFill>
                  <a:srgbClr val="002060"/>
                </a:solidFill>
              </a:rPr>
              <a:t> is a </a:t>
            </a:r>
            <a:r>
              <a:rPr lang="en-US" b="1" dirty="0" err="1">
                <a:solidFill>
                  <a:srgbClr val="002060"/>
                </a:solidFill>
              </a:rPr>
              <a:t>unix</a:t>
            </a:r>
            <a:r>
              <a:rPr lang="en-US" b="1" dirty="0">
                <a:solidFill>
                  <a:srgbClr val="002060"/>
                </a:solidFill>
              </a:rPr>
              <a:t> clone)</a:t>
            </a:r>
          </a:p>
        </p:txBody>
      </p:sp>
      <p:graphicFrame>
        <p:nvGraphicFramePr>
          <p:cNvPr id="6" name="Content Placeholder 5">
            <a:extLst>
              <a:ext uri="{FF2B5EF4-FFF2-40B4-BE49-F238E27FC236}">
                <a16:creationId xmlns:a16="http://schemas.microsoft.com/office/drawing/2014/main" id="{5798AD52-55A2-3485-C1AF-4CD0B4417DC9}"/>
              </a:ext>
            </a:extLst>
          </p:cNvPr>
          <p:cNvGraphicFramePr>
            <a:graphicFrameLocks noGrp="1"/>
          </p:cNvGraphicFramePr>
          <p:nvPr>
            <p:ph idx="1"/>
            <p:extLst>
              <p:ext uri="{D42A27DB-BD31-4B8C-83A1-F6EECF244321}">
                <p14:modId xmlns:p14="http://schemas.microsoft.com/office/powerpoint/2010/main" val="655156686"/>
              </p:ext>
            </p:extLst>
          </p:nvPr>
        </p:nvGraphicFramePr>
        <p:xfrm>
          <a:off x="838200" y="895739"/>
          <a:ext cx="10515600" cy="6004560"/>
        </p:xfrm>
        <a:graphic>
          <a:graphicData uri="http://schemas.openxmlformats.org/drawingml/2006/table">
            <a:tbl>
              <a:tblPr firstRow="1" bandRow="1">
                <a:tableStyleId>{D7AC3CCA-C797-4891-BE02-D94E43425B78}</a:tableStyleId>
              </a:tblPr>
              <a:tblGrid>
                <a:gridCol w="5257800">
                  <a:extLst>
                    <a:ext uri="{9D8B030D-6E8A-4147-A177-3AD203B41FA5}">
                      <a16:colId xmlns:a16="http://schemas.microsoft.com/office/drawing/2014/main" val="3482120488"/>
                    </a:ext>
                  </a:extLst>
                </a:gridCol>
                <a:gridCol w="5257800">
                  <a:extLst>
                    <a:ext uri="{9D8B030D-6E8A-4147-A177-3AD203B41FA5}">
                      <a16:colId xmlns:a16="http://schemas.microsoft.com/office/drawing/2014/main" val="4269885421"/>
                    </a:ext>
                  </a:extLst>
                </a:gridCol>
              </a:tblGrid>
              <a:tr h="358836">
                <a:tc>
                  <a:txBody>
                    <a:bodyPr/>
                    <a:lstStyle/>
                    <a:p>
                      <a:pPr algn="ctr"/>
                      <a:r>
                        <a:rPr lang="en-US" sz="2000" b="1" dirty="0"/>
                        <a:t>UNIX</a:t>
                      </a:r>
                    </a:p>
                  </a:txBody>
                  <a:tcPr/>
                </a:tc>
                <a:tc>
                  <a:txBody>
                    <a:bodyPr/>
                    <a:lstStyle/>
                    <a:p>
                      <a:pPr algn="ctr"/>
                      <a:r>
                        <a:rPr lang="en-US" sz="2000" dirty="0"/>
                        <a:t>LINUX</a:t>
                      </a:r>
                    </a:p>
                  </a:txBody>
                  <a:tcPr/>
                </a:tc>
                <a:extLst>
                  <a:ext uri="{0D108BD9-81ED-4DB2-BD59-A6C34878D82A}">
                    <a16:rowId xmlns:a16="http://schemas.microsoft.com/office/drawing/2014/main" val="4234178229"/>
                  </a:ext>
                </a:extLst>
              </a:tr>
              <a:tr h="634863">
                <a:tc>
                  <a:txBody>
                    <a:bodyPr/>
                    <a:lstStyle/>
                    <a:p>
                      <a:r>
                        <a:rPr lang="en-US" sz="2000" dirty="0">
                          <a:solidFill>
                            <a:srgbClr val="002060"/>
                          </a:solidFill>
                        </a:rPr>
                        <a:t>It is a multi tasking, multiuser operating system </a:t>
                      </a:r>
                    </a:p>
                  </a:txBody>
                  <a:tcPr/>
                </a:tc>
                <a:tc>
                  <a:txBody>
                    <a:bodyPr/>
                    <a:lstStyle/>
                    <a:p>
                      <a:r>
                        <a:rPr lang="en-US" sz="2000" dirty="0">
                          <a:solidFill>
                            <a:srgbClr val="002060"/>
                          </a:solidFill>
                        </a:rPr>
                        <a:t>It is a free and open source software.</a:t>
                      </a:r>
                    </a:p>
                  </a:txBody>
                  <a:tcPr/>
                </a:tc>
                <a:extLst>
                  <a:ext uri="{0D108BD9-81ED-4DB2-BD59-A6C34878D82A}">
                    <a16:rowId xmlns:a16="http://schemas.microsoft.com/office/drawing/2014/main" val="329853917"/>
                  </a:ext>
                </a:extLst>
              </a:tr>
              <a:tr h="634863">
                <a:tc>
                  <a:txBody>
                    <a:bodyPr/>
                    <a:lstStyle/>
                    <a:p>
                      <a:r>
                        <a:rPr lang="en-US" sz="2000" dirty="0">
                          <a:solidFill>
                            <a:srgbClr val="002060"/>
                          </a:solidFill>
                        </a:rPr>
                        <a:t>Developed by ken Thompson, Dennis Ritchie and Brain </a:t>
                      </a:r>
                      <a:r>
                        <a:rPr lang="en-US" sz="2000" dirty="0" err="1">
                          <a:solidFill>
                            <a:srgbClr val="002060"/>
                          </a:solidFill>
                        </a:rPr>
                        <a:t>Kerninghan</a:t>
                      </a:r>
                      <a:r>
                        <a:rPr lang="en-US" sz="2000" dirty="0">
                          <a:solidFill>
                            <a:srgbClr val="002060"/>
                          </a:solidFill>
                        </a:rPr>
                        <a:t> </a:t>
                      </a:r>
                    </a:p>
                  </a:txBody>
                  <a:tcPr/>
                </a:tc>
                <a:tc>
                  <a:txBody>
                    <a:bodyPr/>
                    <a:lstStyle/>
                    <a:p>
                      <a:r>
                        <a:rPr lang="en-US" sz="2000" dirty="0">
                          <a:solidFill>
                            <a:srgbClr val="002060"/>
                          </a:solidFill>
                        </a:rPr>
                        <a:t>Developed by Linus Benedict Torvalds</a:t>
                      </a:r>
                    </a:p>
                  </a:txBody>
                  <a:tcPr/>
                </a:tc>
                <a:extLst>
                  <a:ext uri="{0D108BD9-81ED-4DB2-BD59-A6C34878D82A}">
                    <a16:rowId xmlns:a16="http://schemas.microsoft.com/office/drawing/2014/main" val="4241478594"/>
                  </a:ext>
                </a:extLst>
              </a:tr>
              <a:tr h="634863">
                <a:tc>
                  <a:txBody>
                    <a:bodyPr/>
                    <a:lstStyle/>
                    <a:p>
                      <a:r>
                        <a:rPr lang="en-US" sz="2000" dirty="0">
                          <a:solidFill>
                            <a:srgbClr val="002060"/>
                          </a:solidFill>
                        </a:rPr>
                        <a:t>Source code is not available to general public. </a:t>
                      </a:r>
                    </a:p>
                  </a:txBody>
                  <a:tcPr/>
                </a:tc>
                <a:tc>
                  <a:txBody>
                    <a:bodyPr/>
                    <a:lstStyle/>
                    <a:p>
                      <a:r>
                        <a:rPr lang="en-US" sz="2000" dirty="0">
                          <a:solidFill>
                            <a:srgbClr val="002060"/>
                          </a:solidFill>
                        </a:rPr>
                        <a:t>Source code is available to general public</a:t>
                      </a:r>
                    </a:p>
                  </a:txBody>
                  <a:tcPr/>
                </a:tc>
                <a:extLst>
                  <a:ext uri="{0D108BD9-81ED-4DB2-BD59-A6C34878D82A}">
                    <a16:rowId xmlns:a16="http://schemas.microsoft.com/office/drawing/2014/main" val="2450684249"/>
                  </a:ext>
                </a:extLst>
              </a:tr>
              <a:tr h="358836">
                <a:tc>
                  <a:txBody>
                    <a:bodyPr/>
                    <a:lstStyle/>
                    <a:p>
                      <a:r>
                        <a:rPr lang="en-US" sz="2000" dirty="0">
                          <a:solidFill>
                            <a:srgbClr val="002060"/>
                          </a:solidFill>
                        </a:rPr>
                        <a:t>Not portable</a:t>
                      </a:r>
                    </a:p>
                  </a:txBody>
                  <a:tcPr/>
                </a:tc>
                <a:tc>
                  <a:txBody>
                    <a:bodyPr/>
                    <a:lstStyle/>
                    <a:p>
                      <a:r>
                        <a:rPr lang="en-US" sz="2000" dirty="0">
                          <a:solidFill>
                            <a:srgbClr val="002060"/>
                          </a:solidFill>
                        </a:rPr>
                        <a:t>Portable</a:t>
                      </a:r>
                    </a:p>
                  </a:txBody>
                  <a:tcPr/>
                </a:tc>
                <a:extLst>
                  <a:ext uri="{0D108BD9-81ED-4DB2-BD59-A6C34878D82A}">
                    <a16:rowId xmlns:a16="http://schemas.microsoft.com/office/drawing/2014/main" val="453724409"/>
                  </a:ext>
                </a:extLst>
              </a:tr>
              <a:tr h="358836">
                <a:tc>
                  <a:txBody>
                    <a:bodyPr/>
                    <a:lstStyle/>
                    <a:p>
                      <a:r>
                        <a:rPr lang="en-US" sz="2000" dirty="0">
                          <a:solidFill>
                            <a:srgbClr val="002060"/>
                          </a:solidFill>
                        </a:rPr>
                        <a:t>Solaris, HP UNIX are some versions</a:t>
                      </a:r>
                    </a:p>
                  </a:txBody>
                  <a:tcPr/>
                </a:tc>
                <a:tc>
                  <a:txBody>
                    <a:bodyPr/>
                    <a:lstStyle/>
                    <a:p>
                      <a:r>
                        <a:rPr lang="en-US" sz="2000" dirty="0">
                          <a:solidFill>
                            <a:srgbClr val="002060"/>
                          </a:solidFill>
                        </a:rPr>
                        <a:t>Ubuntu, Fedora are some versions</a:t>
                      </a:r>
                    </a:p>
                  </a:txBody>
                  <a:tcPr/>
                </a:tc>
                <a:extLst>
                  <a:ext uri="{0D108BD9-81ED-4DB2-BD59-A6C34878D82A}">
                    <a16:rowId xmlns:a16="http://schemas.microsoft.com/office/drawing/2014/main" val="773986404"/>
                  </a:ext>
                </a:extLst>
              </a:tr>
              <a:tr h="910890">
                <a:tc>
                  <a:txBody>
                    <a:bodyPr/>
                    <a:lstStyle/>
                    <a:p>
                      <a:r>
                        <a:rPr lang="en-US" sz="2000" b="0" i="0" kern="1200" dirty="0">
                          <a:solidFill>
                            <a:schemeClr val="tx2"/>
                          </a:solidFill>
                          <a:effectLst/>
                          <a:latin typeface="+mn-lt"/>
                          <a:ea typeface="+mn-ea"/>
                          <a:cs typeface="+mn-cs"/>
                        </a:rPr>
                        <a:t>Initially it was command based OS, but later Common Desktop Environment was created. Most Unix distributions use Gnome.</a:t>
                      </a:r>
                      <a:endParaRPr lang="en-US" sz="2000" dirty="0">
                        <a:solidFill>
                          <a:schemeClr val="tx2"/>
                        </a:solidFill>
                      </a:endParaRPr>
                    </a:p>
                  </a:txBody>
                  <a:tcPr/>
                </a:tc>
                <a:tc>
                  <a:txBody>
                    <a:bodyPr/>
                    <a:lstStyle/>
                    <a:p>
                      <a:r>
                        <a:rPr lang="en-US" sz="2000" b="0" i="0" kern="1200" dirty="0">
                          <a:solidFill>
                            <a:schemeClr val="tx2"/>
                          </a:solidFill>
                          <a:effectLst/>
                          <a:latin typeface="+mn-lt"/>
                          <a:ea typeface="+mn-ea"/>
                          <a:cs typeface="+mn-cs"/>
                        </a:rPr>
                        <a:t>Linux is command based but some distros provide GUI based Linux. Gnome and KDE are mostly used GUI.</a:t>
                      </a:r>
                      <a:endParaRPr lang="en-US" sz="2000" dirty="0">
                        <a:solidFill>
                          <a:schemeClr val="tx2"/>
                        </a:solidFill>
                      </a:endParaRPr>
                    </a:p>
                  </a:txBody>
                  <a:tcPr/>
                </a:tc>
                <a:extLst>
                  <a:ext uri="{0D108BD9-81ED-4DB2-BD59-A6C34878D82A}">
                    <a16:rowId xmlns:a16="http://schemas.microsoft.com/office/drawing/2014/main" val="2622237415"/>
                  </a:ext>
                </a:extLst>
              </a:tr>
              <a:tr h="1186918">
                <a:tc>
                  <a:txBody>
                    <a:bodyPr/>
                    <a:lstStyle/>
                    <a:p>
                      <a:r>
                        <a:rPr lang="en-US" sz="2000" b="0" i="0" kern="1200" dirty="0">
                          <a:solidFill>
                            <a:schemeClr val="tx2"/>
                          </a:solidFill>
                          <a:effectLst/>
                          <a:latin typeface="+mn-lt"/>
                          <a:ea typeface="+mn-ea"/>
                          <a:cs typeface="+mn-cs"/>
                        </a:rPr>
                        <a:t>Unix has three distributions IBM AIX, HP-UX and Sun Solaris. Apple also uses Unix to make OSX operating system.</a:t>
                      </a:r>
                      <a:endParaRPr lang="en-US" sz="2000" dirty="0">
                        <a:solidFill>
                          <a:schemeClr val="tx2"/>
                        </a:solidFill>
                      </a:endParaRPr>
                    </a:p>
                  </a:txBody>
                  <a:tcPr/>
                </a:tc>
                <a:tc>
                  <a:txBody>
                    <a:bodyPr/>
                    <a:lstStyle/>
                    <a:p>
                      <a:r>
                        <a:rPr lang="en-US" sz="2000" b="0" i="0" kern="1200" dirty="0">
                          <a:solidFill>
                            <a:schemeClr val="tx2"/>
                          </a:solidFill>
                          <a:effectLst/>
                          <a:latin typeface="+mn-lt"/>
                          <a:ea typeface="+mn-ea"/>
                          <a:cs typeface="+mn-cs"/>
                        </a:rPr>
                        <a:t>Linux kernel is developed by the community of developers from different parts of the world. Although the father of Linux, Linus Torvalds oversees things.</a:t>
                      </a:r>
                      <a:endParaRPr lang="en-US" sz="2000" dirty="0">
                        <a:solidFill>
                          <a:schemeClr val="tx2"/>
                        </a:solidFill>
                      </a:endParaRPr>
                    </a:p>
                  </a:txBody>
                  <a:tcPr/>
                </a:tc>
                <a:extLst>
                  <a:ext uri="{0D108BD9-81ED-4DB2-BD59-A6C34878D82A}">
                    <a16:rowId xmlns:a16="http://schemas.microsoft.com/office/drawing/2014/main" val="817529563"/>
                  </a:ext>
                </a:extLst>
              </a:tr>
              <a:tr h="358836">
                <a:tc>
                  <a:txBody>
                    <a:bodyPr/>
                    <a:lstStyle/>
                    <a:p>
                      <a:endParaRPr lang="en-US" sz="2000" dirty="0">
                        <a:solidFill>
                          <a:srgbClr val="002060"/>
                        </a:solidFill>
                      </a:endParaRPr>
                    </a:p>
                  </a:txBody>
                  <a:tcPr/>
                </a:tc>
                <a:tc>
                  <a:txBody>
                    <a:bodyPr/>
                    <a:lstStyle/>
                    <a:p>
                      <a:endParaRPr lang="en-US" sz="2000" dirty="0">
                        <a:solidFill>
                          <a:srgbClr val="002060"/>
                        </a:solidFill>
                      </a:endParaRPr>
                    </a:p>
                  </a:txBody>
                  <a:tcPr/>
                </a:tc>
                <a:extLst>
                  <a:ext uri="{0D108BD9-81ED-4DB2-BD59-A6C34878D82A}">
                    <a16:rowId xmlns:a16="http://schemas.microsoft.com/office/drawing/2014/main" val="621006825"/>
                  </a:ext>
                </a:extLst>
              </a:tr>
            </a:tbl>
          </a:graphicData>
        </a:graphic>
      </p:graphicFrame>
    </p:spTree>
    <p:extLst>
      <p:ext uri="{BB962C8B-B14F-4D97-AF65-F5344CB8AC3E}">
        <p14:creationId xmlns:p14="http://schemas.microsoft.com/office/powerpoint/2010/main" val="302809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1CF1D-B917-976C-A84B-9CC6A7F86FD1}"/>
              </a:ext>
            </a:extLst>
          </p:cNvPr>
          <p:cNvSpPr>
            <a:spLocks noGrp="1"/>
          </p:cNvSpPr>
          <p:nvPr>
            <p:ph idx="1"/>
          </p:nvPr>
        </p:nvSpPr>
        <p:spPr>
          <a:xfrm>
            <a:off x="623596" y="304735"/>
            <a:ext cx="10515600" cy="4351338"/>
          </a:xfrm>
        </p:spPr>
        <p:txBody>
          <a:bodyPr>
            <a:normAutofit/>
          </a:bodyPr>
          <a:lstStyle/>
          <a:p>
            <a:r>
              <a:rPr lang="en-US" sz="3200" dirty="0"/>
              <a:t>Different between Linux vs Windows and Linux vs Dos</a:t>
            </a:r>
          </a:p>
          <a:p>
            <a:r>
              <a:rPr lang="en-US" sz="3200" dirty="0"/>
              <a:t>Which would be preferable and why?</a:t>
            </a:r>
          </a:p>
          <a:p>
            <a:pPr marL="0" indent="0">
              <a:buNone/>
            </a:pPr>
            <a:r>
              <a:rPr lang="en-US" sz="3200" dirty="0"/>
              <a:t> </a:t>
            </a:r>
          </a:p>
        </p:txBody>
      </p:sp>
    </p:spTree>
    <p:extLst>
      <p:ext uri="{BB962C8B-B14F-4D97-AF65-F5344CB8AC3E}">
        <p14:creationId xmlns:p14="http://schemas.microsoft.com/office/powerpoint/2010/main" val="315232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ADC2-D951-80B4-A9F2-7172DD198520}"/>
              </a:ext>
            </a:extLst>
          </p:cNvPr>
          <p:cNvSpPr>
            <a:spLocks noGrp="1"/>
          </p:cNvSpPr>
          <p:nvPr>
            <p:ph type="title"/>
          </p:nvPr>
        </p:nvSpPr>
        <p:spPr>
          <a:xfrm>
            <a:off x="838200" y="335902"/>
            <a:ext cx="10515600" cy="718457"/>
          </a:xfrm>
        </p:spPr>
        <p:txBody>
          <a:bodyPr/>
          <a:lstStyle/>
          <a:p>
            <a:pPr algn="ctr"/>
            <a:r>
              <a:rPr lang="en-US" b="1" i="0" dirty="0">
                <a:solidFill>
                  <a:schemeClr val="tx2"/>
                </a:solidFill>
                <a:effectLst/>
                <a:latin typeface="erdana"/>
              </a:rPr>
              <a:t>Linux Operating System</a:t>
            </a:r>
          </a:p>
        </p:txBody>
      </p:sp>
      <p:sp>
        <p:nvSpPr>
          <p:cNvPr id="3" name="Content Placeholder 2">
            <a:extLst>
              <a:ext uri="{FF2B5EF4-FFF2-40B4-BE49-F238E27FC236}">
                <a16:creationId xmlns:a16="http://schemas.microsoft.com/office/drawing/2014/main" id="{88F96873-3A04-B0A1-68C0-AD1F808FA682}"/>
              </a:ext>
            </a:extLst>
          </p:cNvPr>
          <p:cNvSpPr>
            <a:spLocks noGrp="1"/>
          </p:cNvSpPr>
          <p:nvPr>
            <p:ph idx="1"/>
          </p:nvPr>
        </p:nvSpPr>
        <p:spPr>
          <a:xfrm>
            <a:off x="93306" y="1253331"/>
            <a:ext cx="11952513" cy="5530024"/>
          </a:xfrm>
        </p:spPr>
        <p:txBody>
          <a:bodyPr>
            <a:normAutofit/>
          </a:bodyPr>
          <a:lstStyle/>
          <a:p>
            <a:r>
              <a:rPr lang="en-US" sz="3200" b="0" i="0" dirty="0">
                <a:solidFill>
                  <a:schemeClr val="tx2"/>
                </a:solidFill>
                <a:effectLst/>
                <a:latin typeface="Abadi Extra Light" panose="020B0204020104020204" pitchFamily="34" charset="0"/>
              </a:rPr>
              <a:t>Linux is an </a:t>
            </a:r>
            <a:r>
              <a:rPr lang="en-US" sz="3200" b="1" i="0" dirty="0">
                <a:solidFill>
                  <a:schemeClr val="tx2"/>
                </a:solidFill>
                <a:effectLst/>
                <a:latin typeface="Abadi Extra Light" panose="020B0204020104020204" pitchFamily="34" charset="0"/>
              </a:rPr>
              <a:t>open-source</a:t>
            </a:r>
            <a:r>
              <a:rPr lang="en-US" sz="3200" b="0" i="0" dirty="0">
                <a:solidFill>
                  <a:schemeClr val="tx2"/>
                </a:solidFill>
                <a:effectLst/>
                <a:latin typeface="Abadi Extra Light" panose="020B0204020104020204" pitchFamily="34" charset="0"/>
              </a:rPr>
              <a:t> operating system. As it is open-source, it is special and different from other operating systems, which means that you can customize it by editing source code. </a:t>
            </a:r>
            <a:r>
              <a:rPr lang="en-US" sz="3200" b="0" i="1" dirty="0">
                <a:solidFill>
                  <a:schemeClr val="tx2"/>
                </a:solidFill>
                <a:effectLst/>
                <a:latin typeface="Abadi Extra Light" panose="020B0204020104020204" pitchFamily="34" charset="0"/>
              </a:rPr>
              <a:t>It provides programming as well as a graphical user interface.</a:t>
            </a:r>
            <a:r>
              <a:rPr lang="en-US" sz="3200" b="0" i="0" dirty="0">
                <a:solidFill>
                  <a:schemeClr val="tx2"/>
                </a:solidFill>
                <a:effectLst/>
                <a:latin typeface="Abadi Extra Light" panose="020B0204020104020204" pitchFamily="34" charset="0"/>
              </a:rPr>
              <a:t> Linux is built by </a:t>
            </a:r>
            <a:r>
              <a:rPr lang="en-US" sz="3200" b="1" i="0" dirty="0">
                <a:solidFill>
                  <a:schemeClr val="tx2"/>
                </a:solidFill>
                <a:effectLst/>
                <a:latin typeface="Abadi Extra Light" panose="020B0204020104020204" pitchFamily="34" charset="0"/>
              </a:rPr>
              <a:t>Linux Torvalds</a:t>
            </a:r>
            <a:r>
              <a:rPr lang="en-US" sz="3200" b="0" i="0" dirty="0">
                <a:solidFill>
                  <a:schemeClr val="tx2"/>
                </a:solidFill>
                <a:effectLst/>
                <a:latin typeface="Abadi Extra Light" panose="020B0204020104020204" pitchFamily="34" charset="0"/>
              </a:rPr>
              <a:t> because he wanted to create a free operating system kernel that anyone can use.</a:t>
            </a:r>
            <a:endParaRPr lang="en-US" sz="3200" dirty="0">
              <a:solidFill>
                <a:schemeClr val="tx2"/>
              </a:solidFill>
              <a:latin typeface="Abadi Extra Light" panose="020B0204020104020204" pitchFamily="34" charset="0"/>
            </a:endParaRPr>
          </a:p>
        </p:txBody>
      </p:sp>
    </p:spTree>
    <p:extLst>
      <p:ext uri="{BB962C8B-B14F-4D97-AF65-F5344CB8AC3E}">
        <p14:creationId xmlns:p14="http://schemas.microsoft.com/office/powerpoint/2010/main" val="274936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BA48E-0EF3-851C-9A1F-3B0DE76A36E5}"/>
              </a:ext>
            </a:extLst>
          </p:cNvPr>
          <p:cNvSpPr>
            <a:spLocks noGrp="1"/>
          </p:cNvSpPr>
          <p:nvPr>
            <p:ph idx="1"/>
          </p:nvPr>
        </p:nvSpPr>
        <p:spPr>
          <a:xfrm>
            <a:off x="586273" y="360719"/>
            <a:ext cx="11403564" cy="6301338"/>
          </a:xfrm>
        </p:spPr>
        <p:txBody>
          <a:bodyPr/>
          <a:lstStyle/>
          <a:p>
            <a:pPr algn="just"/>
            <a:r>
              <a:rPr lang="en-US" sz="3200" b="0" i="0" dirty="0">
                <a:solidFill>
                  <a:schemeClr val="tx2"/>
                </a:solidFill>
                <a:effectLst/>
                <a:latin typeface="inter-regular"/>
              </a:rPr>
              <a:t>Linux is a collection of operating systems that are based on Linux </a:t>
            </a:r>
            <a:r>
              <a:rPr lang="en-US" sz="3200" b="1" i="0" dirty="0">
                <a:solidFill>
                  <a:schemeClr val="tx2"/>
                </a:solidFill>
                <a:effectLst/>
                <a:latin typeface="inter-bold"/>
              </a:rPr>
              <a:t>kernel</a:t>
            </a:r>
            <a:r>
              <a:rPr lang="en-US" sz="3200" b="0" i="0" dirty="0">
                <a:solidFill>
                  <a:schemeClr val="tx2"/>
                </a:solidFill>
                <a:effectLst/>
                <a:latin typeface="inter-regular"/>
              </a:rPr>
              <a:t>. The first version of Linux was released in the </a:t>
            </a:r>
            <a:r>
              <a:rPr lang="en-US" sz="3200" b="1" i="0" dirty="0">
                <a:solidFill>
                  <a:schemeClr val="tx2"/>
                </a:solidFill>
                <a:effectLst/>
                <a:latin typeface="inter-bold"/>
              </a:rPr>
              <a:t>year 1991.</a:t>
            </a:r>
            <a:r>
              <a:rPr lang="en-US" sz="3200" b="0" i="0" dirty="0">
                <a:solidFill>
                  <a:schemeClr val="tx2"/>
                </a:solidFill>
                <a:effectLst/>
                <a:latin typeface="inter-regular"/>
              </a:rPr>
              <a:t> The Linux system is most commonly used for servers; however, it is available in desktop versions as well.</a:t>
            </a:r>
          </a:p>
          <a:p>
            <a:pPr algn="just"/>
            <a:r>
              <a:rPr lang="en-US" sz="3200" b="1" i="0" dirty="0">
                <a:solidFill>
                  <a:schemeClr val="tx2"/>
                </a:solidFill>
                <a:effectLst/>
                <a:latin typeface="inter-bold"/>
              </a:rPr>
              <a:t>Ubuntu, Debian,</a:t>
            </a:r>
            <a:r>
              <a:rPr lang="en-US" sz="3200" b="0" i="0" dirty="0">
                <a:solidFill>
                  <a:schemeClr val="tx2"/>
                </a:solidFill>
                <a:effectLst/>
                <a:latin typeface="inter-regular"/>
              </a:rPr>
              <a:t> and </a:t>
            </a:r>
            <a:r>
              <a:rPr lang="en-US" sz="3200" b="1" i="0" dirty="0">
                <a:solidFill>
                  <a:schemeClr val="tx2"/>
                </a:solidFill>
                <a:effectLst/>
                <a:latin typeface="inter-bold"/>
              </a:rPr>
              <a:t>Fedora</a:t>
            </a:r>
            <a:r>
              <a:rPr lang="en-US" sz="3200" b="0" i="0" dirty="0">
                <a:solidFill>
                  <a:schemeClr val="tx2"/>
                </a:solidFill>
                <a:effectLst/>
                <a:latin typeface="inter-regular"/>
              </a:rPr>
              <a:t> are some popular Linux distributions. Also, we have </a:t>
            </a:r>
            <a:r>
              <a:rPr lang="en-US" sz="3200" b="1" i="0" dirty="0">
                <a:solidFill>
                  <a:schemeClr val="tx2"/>
                </a:solidFill>
                <a:effectLst/>
                <a:latin typeface="inter-bold"/>
              </a:rPr>
              <a:t>SUSE Linux Enterprise Server (SLES)</a:t>
            </a:r>
            <a:r>
              <a:rPr lang="en-US" sz="3200" b="0" i="0" dirty="0">
                <a:solidFill>
                  <a:schemeClr val="tx2"/>
                </a:solidFill>
                <a:effectLst/>
                <a:latin typeface="inter-regular"/>
              </a:rPr>
              <a:t> and </a:t>
            </a:r>
            <a:r>
              <a:rPr lang="en-US" sz="3200" b="1" i="0" dirty="0">
                <a:solidFill>
                  <a:schemeClr val="tx2"/>
                </a:solidFill>
                <a:effectLst/>
                <a:latin typeface="inter-bold"/>
              </a:rPr>
              <a:t>RedHat Enterprise</a:t>
            </a:r>
            <a:r>
              <a:rPr lang="en-US" sz="3200" b="0" i="0" dirty="0">
                <a:solidFill>
                  <a:schemeClr val="tx2"/>
                </a:solidFill>
                <a:effectLst/>
                <a:latin typeface="inter-regular"/>
              </a:rPr>
              <a:t> Linux for the commercial distribution of Linux. As it is open-source, we can modify the source code and make variations in the operating system.</a:t>
            </a:r>
          </a:p>
          <a:p>
            <a:endParaRPr lang="en-US" dirty="0"/>
          </a:p>
        </p:txBody>
      </p:sp>
    </p:spTree>
    <p:extLst>
      <p:ext uri="{BB962C8B-B14F-4D97-AF65-F5344CB8AC3E}">
        <p14:creationId xmlns:p14="http://schemas.microsoft.com/office/powerpoint/2010/main" val="44557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7326-D8B1-A6D4-B1BE-DF1E1A7E22FB}"/>
              </a:ext>
            </a:extLst>
          </p:cNvPr>
          <p:cNvSpPr>
            <a:spLocks noGrp="1"/>
          </p:cNvSpPr>
          <p:nvPr>
            <p:ph type="title"/>
          </p:nvPr>
        </p:nvSpPr>
        <p:spPr>
          <a:xfrm>
            <a:off x="1842019" y="111966"/>
            <a:ext cx="8507962" cy="625151"/>
          </a:xfrm>
        </p:spPr>
        <p:txBody>
          <a:bodyPr>
            <a:normAutofit fontScale="90000"/>
          </a:bodyPr>
          <a:lstStyle/>
          <a:p>
            <a:pPr algn="ctr"/>
            <a:r>
              <a:rPr lang="en-US" b="1" i="0" dirty="0">
                <a:solidFill>
                  <a:schemeClr val="tx2"/>
                </a:solidFill>
                <a:effectLst/>
                <a:latin typeface="Arial" panose="020B0604020202020204" pitchFamily="34" charset="0"/>
              </a:rPr>
              <a:t>The pros and cons of using Linux</a:t>
            </a:r>
            <a:br>
              <a:rPr lang="en-US" sz="1400" b="1" i="0" dirty="0">
                <a:solidFill>
                  <a:srgbClr val="323232"/>
                </a:solidFill>
                <a:effectLst/>
                <a:latin typeface="Arial" panose="020B0604020202020204" pitchFamily="34"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0E4A5D-1603-3989-E6B8-C4D4FE169A80}"/>
              </a:ext>
            </a:extLst>
          </p:cNvPr>
          <p:cNvSpPr>
            <a:spLocks noGrp="1"/>
          </p:cNvSpPr>
          <p:nvPr>
            <p:ph idx="1"/>
          </p:nvPr>
        </p:nvSpPr>
        <p:spPr>
          <a:xfrm>
            <a:off x="-83976" y="424541"/>
            <a:ext cx="12275976" cy="5697976"/>
          </a:xfrm>
        </p:spPr>
        <p:txBody>
          <a:bodyPr>
            <a:normAutofit fontScale="25000" lnSpcReduction="20000"/>
          </a:bodyPr>
          <a:lstStyle/>
          <a:p>
            <a:pPr algn="l"/>
            <a:endParaRPr lang="en-US" sz="11200" b="0" i="0" dirty="0">
              <a:solidFill>
                <a:schemeClr val="tx2"/>
              </a:solidFill>
              <a:effectLst/>
              <a:latin typeface="Arial" panose="020B0604020202020204" pitchFamily="34" charset="0"/>
            </a:endParaRPr>
          </a:p>
          <a:p>
            <a:pPr algn="l"/>
            <a:r>
              <a:rPr lang="en-US" sz="11200" b="0" i="0" dirty="0">
                <a:solidFill>
                  <a:schemeClr val="tx2"/>
                </a:solidFill>
                <a:effectLst/>
                <a:latin typeface="Arial" panose="020B0604020202020204" pitchFamily="34" charset="0"/>
              </a:rPr>
              <a:t>Some advantages of using Linux include:</a:t>
            </a:r>
          </a:p>
          <a:p>
            <a:pPr algn="l">
              <a:buFont typeface="Arial" panose="020B0604020202020204" pitchFamily="34" charset="0"/>
              <a:buChar char="•"/>
            </a:pPr>
            <a:r>
              <a:rPr lang="en-US" sz="11200" b="1" i="0" dirty="0">
                <a:solidFill>
                  <a:schemeClr val="tx2"/>
                </a:solidFill>
                <a:effectLst/>
                <a:latin typeface="Arial" panose="020B0604020202020204" pitchFamily="34" charset="0"/>
              </a:rPr>
              <a:t>Open source software. </a:t>
            </a:r>
            <a:r>
              <a:rPr lang="en-US" sz="11200" b="0" i="0" dirty="0">
                <a:solidFill>
                  <a:schemeClr val="tx2"/>
                </a:solidFill>
                <a:effectLst/>
                <a:latin typeface="Arial" panose="020B0604020202020204" pitchFamily="34" charset="0"/>
              </a:rPr>
              <a:t>The Linux kernel is released under the GNU GPL open source software license. Most distros include hundreds of applications, with many options in almost every category. Many distributions also include proprietary software, such as device drivers provided by manufacturers, to support their hardware.</a:t>
            </a:r>
          </a:p>
          <a:p>
            <a:pPr algn="l">
              <a:buFont typeface="Arial" panose="020B0604020202020204" pitchFamily="34" charset="0"/>
              <a:buChar char="•"/>
            </a:pPr>
            <a:r>
              <a:rPr lang="en-US" sz="11200" b="1" i="0" dirty="0">
                <a:solidFill>
                  <a:schemeClr val="tx2"/>
                </a:solidFill>
                <a:effectLst/>
                <a:latin typeface="Arial" panose="020B0604020202020204" pitchFamily="34" charset="0"/>
              </a:rPr>
              <a:t>Licensing costs. </a:t>
            </a:r>
            <a:r>
              <a:rPr lang="en-US" sz="11200" b="0" i="0" dirty="0">
                <a:solidFill>
                  <a:schemeClr val="tx2"/>
                </a:solidFill>
                <a:effectLst/>
                <a:latin typeface="Arial" panose="020B0604020202020204" pitchFamily="34" charset="0"/>
              </a:rPr>
              <a:t>Unlike Microsoft Windows or Apple macOS, Linux has no explicit licensing fees. While system support is available for a fee from many Linux vendors, the OS itself is free to copy and use. Some IT organizations have increased their savings by switching their server software from a commercial OS to Linux.</a:t>
            </a:r>
          </a:p>
          <a:p>
            <a:pPr algn="l">
              <a:buFont typeface="Arial" panose="020B0604020202020204" pitchFamily="34" charset="0"/>
              <a:buChar char="•"/>
            </a:pPr>
            <a:endParaRPr lang="en-US" sz="11200" b="0" i="0" dirty="0">
              <a:solidFill>
                <a:schemeClr val="tx2"/>
              </a:solidFill>
              <a:effectLst/>
              <a:latin typeface="Arial" panose="020B0604020202020204" pitchFamily="34" charset="0"/>
            </a:endParaRPr>
          </a:p>
          <a:p>
            <a:pPr algn="l">
              <a:buFont typeface="Arial" panose="020B0604020202020204" pitchFamily="34" charset="0"/>
              <a:buChar char="•"/>
            </a:pPr>
            <a:r>
              <a:rPr lang="en-US" sz="11200" b="1" i="0" dirty="0">
                <a:solidFill>
                  <a:schemeClr val="tx2"/>
                </a:solidFill>
                <a:effectLst/>
                <a:latin typeface="Arial" panose="020B0604020202020204" pitchFamily="34" charset="0"/>
              </a:rPr>
              <a:t>Reliability. </a:t>
            </a:r>
            <a:r>
              <a:rPr lang="en-US" sz="11200" b="0" i="0" dirty="0">
                <a:solidFill>
                  <a:schemeClr val="tx2"/>
                </a:solidFill>
                <a:effectLst/>
                <a:latin typeface="Arial" panose="020B0604020202020204" pitchFamily="34" charset="0"/>
              </a:rPr>
              <a:t>Linux is considered a reliable OS and is well-supported with security patches. Linux is also considered to be stable, meaning it can run in most circumstances. Linux also copes with errors when running software and unexpected input.</a:t>
            </a:r>
          </a:p>
          <a:p>
            <a:endParaRPr lang="en-US" dirty="0"/>
          </a:p>
        </p:txBody>
      </p:sp>
    </p:spTree>
    <p:extLst>
      <p:ext uri="{BB962C8B-B14F-4D97-AF65-F5344CB8AC3E}">
        <p14:creationId xmlns:p14="http://schemas.microsoft.com/office/powerpoint/2010/main" val="21089749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628</TotalTime>
  <Words>3303</Words>
  <Application>Microsoft Office PowerPoint</Application>
  <PresentationFormat>Widescreen</PresentationFormat>
  <Paragraphs>208</Paragraphs>
  <Slides>42</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42</vt:i4>
      </vt:variant>
    </vt:vector>
  </HeadingPairs>
  <TitlesOfParts>
    <vt:vector size="62" baseType="lpstr">
      <vt:lpstr>Abadi Extra Light</vt:lpstr>
      <vt:lpstr>Arial</vt:lpstr>
      <vt:lpstr>Courier</vt:lpstr>
      <vt:lpstr>erdana</vt:lpstr>
      <vt:lpstr>Georgia</vt:lpstr>
      <vt:lpstr>Google Sans</vt:lpstr>
      <vt:lpstr>inherit</vt:lpstr>
      <vt:lpstr>inter-bold</vt:lpstr>
      <vt:lpstr>inter-regular</vt:lpstr>
      <vt:lpstr>Open Sans</vt:lpstr>
      <vt:lpstr>Open Sans</vt:lpstr>
      <vt:lpstr>Open Sans</vt:lpstr>
      <vt:lpstr>Palatino Linotype</vt:lpstr>
      <vt:lpstr>Roboto</vt:lpstr>
      <vt:lpstr>Söhne</vt:lpstr>
      <vt:lpstr>Times New Roman</vt:lpstr>
      <vt:lpstr>Trebuchet MS</vt:lpstr>
      <vt:lpstr>Verdana</vt:lpstr>
      <vt:lpstr>Wingdings 3</vt:lpstr>
      <vt:lpstr>Facet</vt:lpstr>
      <vt:lpstr>            INTRODUCTION TO UNIX/LINUX SYSTEMS</vt:lpstr>
      <vt:lpstr>PowerPoint Presentation</vt:lpstr>
      <vt:lpstr>Linux</vt:lpstr>
      <vt:lpstr>PowerPoint Presentation</vt:lpstr>
      <vt:lpstr>Difference between UNIX and LINUX (linux is a unix clone)</vt:lpstr>
      <vt:lpstr>PowerPoint Presentation</vt:lpstr>
      <vt:lpstr>Linux Operating System</vt:lpstr>
      <vt:lpstr>PowerPoint Presentation</vt:lpstr>
      <vt:lpstr>The pros and cons of using Linux </vt:lpstr>
      <vt:lpstr>PowerPoint Presentation</vt:lpstr>
      <vt:lpstr>Some disadvantages of using Linux</vt:lpstr>
      <vt:lpstr>PowerPoint Presentation</vt:lpstr>
      <vt:lpstr> What is systems Administration </vt:lpstr>
      <vt:lpstr>PowerPoint Presentation</vt:lpstr>
      <vt:lpstr>System Administrator - Roles and Responsibilities </vt:lpstr>
      <vt:lpstr>PowerPoint Presentation</vt:lpstr>
      <vt:lpstr>PowerPoint Presentation</vt:lpstr>
      <vt:lpstr> Understanding the Unix/Linux file system hierarchy </vt:lpstr>
      <vt:lpstr>PowerPoint Presentation</vt:lpstr>
      <vt:lpstr>PowerPoint Presentation</vt:lpstr>
      <vt:lpstr>Type of Files in Linux  </vt:lpstr>
      <vt:lpstr>PowerPoint Presentation</vt:lpstr>
      <vt:lpstr>PowerPoint Presentation</vt:lpstr>
      <vt:lpstr>6 Stages of Linux Boot Process (Startup Sequence)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Logging in and basic shell commands</vt:lpstr>
      <vt:lpstr>PowerPoint Presentation</vt:lpstr>
      <vt:lpstr>PowerPoint Presentation</vt:lpstr>
      <vt:lpstr>PowerPoint Presentation</vt:lpstr>
      <vt:lpstr>PowerPoint Presentation</vt:lpstr>
      <vt:lpstr>PowerPoint Presentation</vt:lpstr>
      <vt:lpstr>The 4 Main Types of User Accounts on Linux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UNIX/LINUX SYSTEMS</dc:title>
  <dc:creator>Yao Dodzi Kpeteme</dc:creator>
  <cp:lastModifiedBy>Yao Dodzi Kpeteme</cp:lastModifiedBy>
  <cp:revision>18</cp:revision>
  <dcterms:created xsi:type="dcterms:W3CDTF">2024-03-14T12:44:31Z</dcterms:created>
  <dcterms:modified xsi:type="dcterms:W3CDTF">2024-03-19T11:23:29Z</dcterms:modified>
</cp:coreProperties>
</file>