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4" r:id="rId13"/>
    <p:sldId id="275" r:id="rId14"/>
    <p:sldId id="276" r:id="rId15"/>
    <p:sldId id="277" r:id="rId16"/>
    <p:sldId id="267" r:id="rId17"/>
    <p:sldId id="268" r:id="rId18"/>
    <p:sldId id="269" r:id="rId19"/>
    <p:sldId id="270" r:id="rId20"/>
    <p:sldId id="271" r:id="rId21"/>
    <p:sldId id="272" r:id="rId22"/>
    <p:sldId id="273"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1C1E7DB-0074-4EF1-9BCC-069B6448736F}"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E52D6-C3D8-471E-8C76-62BDF62A7130}" type="slidenum">
              <a:rPr lang="en-US" smtClean="0"/>
              <a:t>‹#›</a:t>
            </a:fld>
            <a:endParaRPr lang="en-US"/>
          </a:p>
        </p:txBody>
      </p:sp>
    </p:spTree>
    <p:extLst>
      <p:ext uri="{BB962C8B-B14F-4D97-AF65-F5344CB8AC3E}">
        <p14:creationId xmlns:p14="http://schemas.microsoft.com/office/powerpoint/2010/main" val="56933660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C1E7DB-0074-4EF1-9BCC-069B6448736F}"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E52D6-C3D8-471E-8C76-62BDF62A7130}" type="slidenum">
              <a:rPr lang="en-US" smtClean="0"/>
              <a:t>‹#›</a:t>
            </a:fld>
            <a:endParaRPr lang="en-US"/>
          </a:p>
        </p:txBody>
      </p:sp>
    </p:spTree>
    <p:extLst>
      <p:ext uri="{BB962C8B-B14F-4D97-AF65-F5344CB8AC3E}">
        <p14:creationId xmlns:p14="http://schemas.microsoft.com/office/powerpoint/2010/main" val="142531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C1E7DB-0074-4EF1-9BCC-069B6448736F}"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BE52D6-C3D8-471E-8C76-62BDF62A7130}" type="slidenum">
              <a:rPr lang="en-US" smtClean="0"/>
              <a:t>‹#›</a:t>
            </a:fld>
            <a:endParaRPr lang="en-US"/>
          </a:p>
        </p:txBody>
      </p:sp>
    </p:spTree>
    <p:extLst>
      <p:ext uri="{BB962C8B-B14F-4D97-AF65-F5344CB8AC3E}">
        <p14:creationId xmlns:p14="http://schemas.microsoft.com/office/powerpoint/2010/main" val="35678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C1E7DB-0074-4EF1-9BCC-069B6448736F}"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E52D6-C3D8-471E-8C76-62BDF62A7130}" type="slidenum">
              <a:rPr lang="en-US" smtClean="0"/>
              <a:t>‹#›</a:t>
            </a:fld>
            <a:endParaRPr lang="en-US"/>
          </a:p>
        </p:txBody>
      </p:sp>
    </p:spTree>
    <p:extLst>
      <p:ext uri="{BB962C8B-B14F-4D97-AF65-F5344CB8AC3E}">
        <p14:creationId xmlns:p14="http://schemas.microsoft.com/office/powerpoint/2010/main" val="245345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1C1E7DB-0074-4EF1-9BCC-069B6448736F}"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E52D6-C3D8-471E-8C76-62BDF62A7130}" type="slidenum">
              <a:rPr lang="en-US" smtClean="0"/>
              <a:t>‹#›</a:t>
            </a:fld>
            <a:endParaRPr lang="en-US"/>
          </a:p>
        </p:txBody>
      </p:sp>
    </p:spTree>
    <p:extLst>
      <p:ext uri="{BB962C8B-B14F-4D97-AF65-F5344CB8AC3E}">
        <p14:creationId xmlns:p14="http://schemas.microsoft.com/office/powerpoint/2010/main" val="181089776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1C1E7DB-0074-4EF1-9BCC-069B6448736F}" type="datetimeFigureOut">
              <a:rPr lang="en-US" smtClean="0"/>
              <a:t>5/28/2024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9BE52D6-C3D8-471E-8C76-62BDF62A7130}" type="slidenum">
              <a:rPr lang="en-US" smtClean="0"/>
              <a:t>‹#›</a:t>
            </a:fld>
            <a:endParaRPr lang="en-US"/>
          </a:p>
        </p:txBody>
      </p:sp>
    </p:spTree>
    <p:extLst>
      <p:ext uri="{BB962C8B-B14F-4D97-AF65-F5344CB8AC3E}">
        <p14:creationId xmlns:p14="http://schemas.microsoft.com/office/powerpoint/2010/main" val="271948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1C1E7DB-0074-4EF1-9BCC-069B6448736F}" type="datetimeFigureOut">
              <a:rPr lang="en-US" smtClean="0"/>
              <a:t>5/28/2024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BE52D6-C3D8-471E-8C76-62BDF62A7130}"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12657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C1E7DB-0074-4EF1-9BCC-069B6448736F}" type="datetimeFigureOut">
              <a:rPr lang="en-US" smtClean="0"/>
              <a:t>5/28/2024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BE52D6-C3D8-471E-8C76-62BDF62A7130}" type="slidenum">
              <a:rPr lang="en-US" smtClean="0"/>
              <a:t>‹#›</a:t>
            </a:fld>
            <a:endParaRPr lang="en-US"/>
          </a:p>
        </p:txBody>
      </p:sp>
    </p:spTree>
    <p:extLst>
      <p:ext uri="{BB962C8B-B14F-4D97-AF65-F5344CB8AC3E}">
        <p14:creationId xmlns:p14="http://schemas.microsoft.com/office/powerpoint/2010/main" val="1289404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C1E7DB-0074-4EF1-9BCC-069B6448736F}" type="datetimeFigureOut">
              <a:rPr lang="en-US" smtClean="0"/>
              <a:t>5/28/2024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BE52D6-C3D8-471E-8C76-62BDF62A7130}" type="slidenum">
              <a:rPr lang="en-US" smtClean="0"/>
              <a:t>‹#›</a:t>
            </a:fld>
            <a:endParaRPr lang="en-US"/>
          </a:p>
        </p:txBody>
      </p:sp>
    </p:spTree>
    <p:extLst>
      <p:ext uri="{BB962C8B-B14F-4D97-AF65-F5344CB8AC3E}">
        <p14:creationId xmlns:p14="http://schemas.microsoft.com/office/powerpoint/2010/main" val="3976937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F1C1E7DB-0074-4EF1-9BCC-069B6448736F}" type="datetimeFigureOut">
              <a:rPr lang="en-US" smtClean="0"/>
              <a:t>5/28/2024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9BE52D6-C3D8-471E-8C76-62BDF62A7130}" type="slidenum">
              <a:rPr lang="en-US" smtClean="0"/>
              <a:t>‹#›</a:t>
            </a:fld>
            <a:endParaRPr lang="en-US"/>
          </a:p>
        </p:txBody>
      </p:sp>
    </p:spTree>
    <p:extLst>
      <p:ext uri="{BB962C8B-B14F-4D97-AF65-F5344CB8AC3E}">
        <p14:creationId xmlns:p14="http://schemas.microsoft.com/office/powerpoint/2010/main" val="101364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F1C1E7DB-0074-4EF1-9BCC-069B6448736F}" type="datetimeFigureOut">
              <a:rPr lang="en-US" smtClean="0"/>
              <a:t>5/28/2024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9BE52D6-C3D8-471E-8C76-62BDF62A7130}" type="slidenum">
              <a:rPr lang="en-US" smtClean="0"/>
              <a:t>‹#›</a:t>
            </a:fld>
            <a:endParaRPr lang="en-US"/>
          </a:p>
        </p:txBody>
      </p:sp>
    </p:spTree>
    <p:extLst>
      <p:ext uri="{BB962C8B-B14F-4D97-AF65-F5344CB8AC3E}">
        <p14:creationId xmlns:p14="http://schemas.microsoft.com/office/powerpoint/2010/main" val="38943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1C1E7DB-0074-4EF1-9BCC-069B6448736F}" type="datetimeFigureOut">
              <a:rPr lang="en-US" smtClean="0"/>
              <a:t>5/28/2024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9BE52D6-C3D8-471E-8C76-62BDF62A7130}" type="slidenum">
              <a:rPr lang="en-US" smtClean="0"/>
              <a:t>‹#›</a:t>
            </a:fld>
            <a:endParaRPr lang="en-US"/>
          </a:p>
        </p:txBody>
      </p:sp>
    </p:spTree>
    <p:extLst>
      <p:ext uri="{BB962C8B-B14F-4D97-AF65-F5344CB8AC3E}">
        <p14:creationId xmlns:p14="http://schemas.microsoft.com/office/powerpoint/2010/main" val="29384317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cyberciti.biz/faq/how-to-execute-a-shell-script-in-linu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AEC2-987B-5415-40BD-F6C972DF0E5C}"/>
              </a:ext>
            </a:extLst>
          </p:cNvPr>
          <p:cNvSpPr>
            <a:spLocks noGrp="1"/>
          </p:cNvSpPr>
          <p:nvPr>
            <p:ph type="ctrTitle"/>
          </p:nvPr>
        </p:nvSpPr>
        <p:spPr>
          <a:xfrm>
            <a:off x="3377380" y="727587"/>
            <a:ext cx="5437239" cy="904414"/>
          </a:xfrm>
        </p:spPr>
        <p:txBody>
          <a:bodyPr>
            <a:normAutofit/>
          </a:bodyPr>
          <a:lstStyle/>
          <a:p>
            <a:r>
              <a:rPr lang="en-US" b="1" dirty="0"/>
              <a:t>Shell Scripting</a:t>
            </a:r>
          </a:p>
        </p:txBody>
      </p:sp>
      <p:pic>
        <p:nvPicPr>
          <p:cNvPr id="1026" name="Picture 2" descr="flexible shell scripting tricks">
            <a:extLst>
              <a:ext uri="{FF2B5EF4-FFF2-40B4-BE49-F238E27FC236}">
                <a16:creationId xmlns:a16="http://schemas.microsoft.com/office/drawing/2014/main" id="{8DDA6B37-4AF7-DF43-C1A8-B538E50B26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05316"/>
            <a:ext cx="12191999" cy="3652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87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928BD-F38A-872C-9B3F-BAFBD018C3F8}"/>
              </a:ext>
            </a:extLst>
          </p:cNvPr>
          <p:cNvSpPr>
            <a:spLocks noGrp="1"/>
          </p:cNvSpPr>
          <p:nvPr>
            <p:ph type="title"/>
          </p:nvPr>
        </p:nvSpPr>
        <p:spPr>
          <a:xfrm>
            <a:off x="2231136" y="307303"/>
            <a:ext cx="7729728" cy="1188720"/>
          </a:xfrm>
        </p:spPr>
        <p:txBody>
          <a:bodyPr/>
          <a:lstStyle/>
          <a:p>
            <a:r>
              <a:rPr lang="en-US" dirty="0"/>
              <a:t>Shell Script Examples in Linux</a:t>
            </a:r>
          </a:p>
        </p:txBody>
      </p:sp>
      <p:sp>
        <p:nvSpPr>
          <p:cNvPr id="4" name="Content Placeholder 3">
            <a:extLst>
              <a:ext uri="{FF2B5EF4-FFF2-40B4-BE49-F238E27FC236}">
                <a16:creationId xmlns:a16="http://schemas.microsoft.com/office/drawing/2014/main" id="{7B90CB0A-4B56-13D9-37BB-9BBB6D938501}"/>
              </a:ext>
            </a:extLst>
          </p:cNvPr>
          <p:cNvSpPr>
            <a:spLocks noGrp="1"/>
          </p:cNvSpPr>
          <p:nvPr>
            <p:ph idx="1"/>
          </p:nvPr>
        </p:nvSpPr>
        <p:spPr>
          <a:xfrm>
            <a:off x="486697" y="1654818"/>
            <a:ext cx="11036710" cy="4895879"/>
          </a:xfrm>
        </p:spPr>
        <p:txBody>
          <a:bodyPr>
            <a:noAutofit/>
          </a:bodyPr>
          <a:lstStyle/>
          <a:p>
            <a:r>
              <a:rPr lang="en-US" sz="3200" dirty="0"/>
              <a:t>1) What does the shebang (#!) at the beginning of a shell script indicate?</a:t>
            </a:r>
          </a:p>
          <a:p>
            <a:r>
              <a:rPr lang="en-US" sz="3200" dirty="0"/>
              <a:t>The shebang (#!) at the beginning of a script indicates the interpreter that should be used to execute the script. It tells the system which shell or interpreter should interpret the script’s commands.</a:t>
            </a:r>
          </a:p>
          <a:p>
            <a:r>
              <a:rPr lang="en-US" sz="3200" dirty="0"/>
              <a:t>For example: Suppose we have a script named myscript.sh written in the Bash shell:</a:t>
            </a:r>
          </a:p>
        </p:txBody>
      </p:sp>
    </p:spTree>
    <p:extLst>
      <p:ext uri="{BB962C8B-B14F-4D97-AF65-F5344CB8AC3E}">
        <p14:creationId xmlns:p14="http://schemas.microsoft.com/office/powerpoint/2010/main" val="2082559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hebang">
            <a:extLst>
              <a:ext uri="{FF2B5EF4-FFF2-40B4-BE49-F238E27FC236}">
                <a16:creationId xmlns:a16="http://schemas.microsoft.com/office/drawing/2014/main" id="{F3A0DF3D-9C74-4149-EE9E-D7919A23B4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4080" y="106618"/>
            <a:ext cx="8563839" cy="19581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96E271-74F1-E63B-0D5A-656EFF38F8FE}"/>
              </a:ext>
            </a:extLst>
          </p:cNvPr>
          <p:cNvSpPr txBox="1"/>
          <p:nvPr/>
        </p:nvSpPr>
        <p:spPr>
          <a:xfrm>
            <a:off x="963562" y="2406811"/>
            <a:ext cx="10038735" cy="3046988"/>
          </a:xfrm>
          <a:prstGeom prst="rect">
            <a:avLst/>
          </a:prstGeom>
          <a:noFill/>
        </p:spPr>
        <p:txBody>
          <a:bodyPr wrap="square">
            <a:spAutoFit/>
          </a:bodyPr>
          <a:lstStyle/>
          <a:p>
            <a:r>
              <a:rPr lang="en-US" sz="3200" dirty="0"/>
              <a:t>In this example:</a:t>
            </a:r>
          </a:p>
          <a:p>
            <a:endParaRPr lang="en-US" sz="3200" dirty="0"/>
          </a:p>
          <a:p>
            <a:r>
              <a:rPr lang="en-US" sz="3200" dirty="0"/>
              <a:t>The #!/bin/bash at the beginning of the script indicates that the script should be interpreted using the Bash shell.</a:t>
            </a:r>
          </a:p>
          <a:p>
            <a:r>
              <a:rPr lang="en-US" sz="3200" dirty="0"/>
              <a:t>The echo commands are used to print messages to the terminal.</a:t>
            </a:r>
          </a:p>
        </p:txBody>
      </p:sp>
    </p:spTree>
    <p:extLst>
      <p:ext uri="{BB962C8B-B14F-4D97-AF65-F5344CB8AC3E}">
        <p14:creationId xmlns:p14="http://schemas.microsoft.com/office/powerpoint/2010/main" val="2896044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B0B36-C9D3-304A-C52F-F4FE899201C7}"/>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2500" b="1" i="0" strike="noStrike" dirty="0">
                <a:effectLst/>
                <a:hlinkClick r:id="rId2"/>
              </a:rPr>
              <a:t>How to execute a shell script in Linux</a:t>
            </a:r>
            <a:br>
              <a:rPr lang="en-US" sz="2500" b="1" i="0" dirty="0">
                <a:effectLst/>
              </a:rPr>
            </a:br>
            <a:endParaRPr lang="en-US" sz="2500" dirty="0"/>
          </a:p>
        </p:txBody>
      </p:sp>
      <p:sp>
        <p:nvSpPr>
          <p:cNvPr id="11" name="Rectangle 10">
            <a:extLst>
              <a:ext uri="{FF2B5EF4-FFF2-40B4-BE49-F238E27FC236}">
                <a16:creationId xmlns:a16="http://schemas.microsoft.com/office/drawing/2014/main" id="{BE8CB49B-1AF4-4FE1-AB21-01AAA67C3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41112" y="640555"/>
            <a:ext cx="7710608"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6DEFA6D-B8E6-4CF1-AAD2-1EFB4D69C3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06812" y="806112"/>
            <a:ext cx="7379208" cy="29809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BD159F8-AFFA-C52D-73B8-05341995E2A6}"/>
              </a:ext>
            </a:extLst>
          </p:cNvPr>
          <p:cNvPicPr>
            <a:picLocks noGrp="1" noChangeAspect="1"/>
          </p:cNvPicPr>
          <p:nvPr>
            <p:ph idx="1"/>
          </p:nvPr>
        </p:nvPicPr>
        <p:blipFill>
          <a:blip r:embed="rId3"/>
          <a:stretch>
            <a:fillRect/>
          </a:stretch>
        </p:blipFill>
        <p:spPr>
          <a:xfrm>
            <a:off x="3283374" y="970704"/>
            <a:ext cx="2651760" cy="2651760"/>
          </a:xfrm>
          <a:prstGeom prst="rect">
            <a:avLst/>
          </a:prstGeom>
        </p:spPr>
      </p:pic>
      <p:pic>
        <p:nvPicPr>
          <p:cNvPr id="6" name="Content Placeholder 4">
            <a:extLst>
              <a:ext uri="{FF2B5EF4-FFF2-40B4-BE49-F238E27FC236}">
                <a16:creationId xmlns:a16="http://schemas.microsoft.com/office/drawing/2014/main" id="{CCBFDEAE-274B-0551-D97E-4D6F40564B59}"/>
              </a:ext>
            </a:extLst>
          </p:cNvPr>
          <p:cNvPicPr>
            <a:picLocks noChangeAspect="1"/>
          </p:cNvPicPr>
          <p:nvPr/>
        </p:nvPicPr>
        <p:blipFill>
          <a:blip r:embed="rId3"/>
          <a:stretch>
            <a:fillRect/>
          </a:stretch>
        </p:blipFill>
        <p:spPr>
          <a:xfrm>
            <a:off x="6256866" y="974703"/>
            <a:ext cx="2647761" cy="2647761"/>
          </a:xfrm>
          <a:prstGeom prst="rect">
            <a:avLst/>
          </a:prstGeom>
        </p:spPr>
      </p:pic>
    </p:spTree>
    <p:extLst>
      <p:ext uri="{BB962C8B-B14F-4D97-AF65-F5344CB8AC3E}">
        <p14:creationId xmlns:p14="http://schemas.microsoft.com/office/powerpoint/2010/main" val="1611772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53E8-B307-3AA6-BDBA-3B11876BC6E5}"/>
              </a:ext>
            </a:extLst>
          </p:cNvPr>
          <p:cNvSpPr>
            <a:spLocks noGrp="1"/>
          </p:cNvSpPr>
          <p:nvPr>
            <p:ph type="title"/>
          </p:nvPr>
        </p:nvSpPr>
        <p:spPr>
          <a:xfrm>
            <a:off x="2113149" y="187944"/>
            <a:ext cx="7729728" cy="1188720"/>
          </a:xfrm>
        </p:spPr>
        <p:txBody>
          <a:bodyPr/>
          <a:lstStyle/>
          <a:p>
            <a:r>
              <a:rPr lang="en-US" b="1" i="0" dirty="0">
                <a:solidFill>
                  <a:srgbClr val="111111"/>
                </a:solidFill>
                <a:effectLst/>
                <a:latin typeface="roboto" panose="02000000000000000000" pitchFamily="2" charset="0"/>
              </a:rPr>
              <a:t>How do I write and execute a shell script on Linux system?</a:t>
            </a:r>
            <a:endParaRPr lang="en-US" b="1" dirty="0"/>
          </a:p>
        </p:txBody>
      </p:sp>
      <p:sp>
        <p:nvSpPr>
          <p:cNvPr id="3" name="Content Placeholder 2">
            <a:extLst>
              <a:ext uri="{FF2B5EF4-FFF2-40B4-BE49-F238E27FC236}">
                <a16:creationId xmlns:a16="http://schemas.microsoft.com/office/drawing/2014/main" id="{D83BEB06-FDD9-D5D0-EC55-2C14D6155B52}"/>
              </a:ext>
            </a:extLst>
          </p:cNvPr>
          <p:cNvSpPr>
            <a:spLocks noGrp="1"/>
          </p:cNvSpPr>
          <p:nvPr>
            <p:ph idx="1"/>
          </p:nvPr>
        </p:nvSpPr>
        <p:spPr>
          <a:xfrm>
            <a:off x="240890" y="1583040"/>
            <a:ext cx="11833123" cy="5087016"/>
          </a:xfrm>
        </p:spPr>
        <p:txBody>
          <a:bodyPr/>
          <a:lstStyle/>
          <a:p>
            <a:pPr algn="l"/>
            <a:r>
              <a:rPr lang="en-US" sz="3200" b="0" i="0" dirty="0">
                <a:solidFill>
                  <a:srgbClr val="111111"/>
                </a:solidFill>
                <a:effectLst/>
                <a:latin typeface="roboto" panose="02000000000000000000" pitchFamily="2" charset="0"/>
              </a:rPr>
              <a:t>Steps to execute a shell script in Linux</a:t>
            </a:r>
          </a:p>
          <a:p>
            <a:pPr algn="l"/>
            <a:r>
              <a:rPr lang="en-US" sz="3200" b="0" i="0" dirty="0">
                <a:solidFill>
                  <a:srgbClr val="111111"/>
                </a:solidFill>
                <a:effectLst/>
                <a:latin typeface="roboto" panose="02000000000000000000" pitchFamily="2" charset="0"/>
              </a:rPr>
              <a:t>The procedure is as follows:</a:t>
            </a:r>
          </a:p>
          <a:p>
            <a:pPr algn="l">
              <a:buFont typeface="+mj-lt"/>
              <a:buAutoNum type="arabicPeriod"/>
            </a:pPr>
            <a:r>
              <a:rPr lang="en-US" sz="3200" b="0" i="0" dirty="0">
                <a:solidFill>
                  <a:srgbClr val="111111"/>
                </a:solidFill>
                <a:effectLst/>
                <a:latin typeface="roboto" panose="02000000000000000000" pitchFamily="2" charset="0"/>
              </a:rPr>
              <a:t>Create a new file called demo.sh using a text editor such as nano or vi in Linux:</a:t>
            </a:r>
          </a:p>
          <a:p>
            <a:endParaRPr lang="en-US" dirty="0"/>
          </a:p>
          <a:p>
            <a:r>
              <a:rPr lang="en-US" sz="3200" b="1" i="0" dirty="0">
                <a:solidFill>
                  <a:srgbClr val="FF0000"/>
                </a:solidFill>
                <a:effectLst/>
                <a:latin typeface="roboto mono" panose="020F0502020204030204" pitchFamily="49" charset="0"/>
              </a:rPr>
              <a:t>nano demo.sh</a:t>
            </a:r>
            <a:endParaRPr lang="en-US" sz="3200" b="1" dirty="0">
              <a:solidFill>
                <a:srgbClr val="FF0000"/>
              </a:solidFill>
            </a:endParaRPr>
          </a:p>
        </p:txBody>
      </p:sp>
    </p:spTree>
    <p:extLst>
      <p:ext uri="{BB962C8B-B14F-4D97-AF65-F5344CB8AC3E}">
        <p14:creationId xmlns:p14="http://schemas.microsoft.com/office/powerpoint/2010/main" val="3478641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755AF06-82B3-2C59-939C-DBE5786437DC}"/>
              </a:ext>
            </a:extLst>
          </p:cNvPr>
          <p:cNvSpPr>
            <a:spLocks noGrp="1" noChangeArrowheads="1"/>
          </p:cNvSpPr>
          <p:nvPr>
            <p:ph idx="1"/>
          </p:nvPr>
        </p:nvSpPr>
        <p:spPr bwMode="auto">
          <a:xfrm>
            <a:off x="349045" y="624735"/>
            <a:ext cx="1149391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0" i="0" u="none" strike="noStrike" cap="none" normalizeH="0" baseline="0" dirty="0">
                <a:ln>
                  <a:noFill/>
                </a:ln>
                <a:solidFill>
                  <a:srgbClr val="111111"/>
                </a:solidFill>
                <a:effectLst/>
                <a:latin typeface="Roboto" panose="02000000000000000000" pitchFamily="2" charset="0"/>
              </a:rPr>
              <a:t>2. Add the following code: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3200" b="0" i="0" u="none" strike="noStrike" cap="none" normalizeH="0" baseline="0" dirty="0">
              <a:ln>
                <a:noFill/>
              </a:ln>
              <a:solidFill>
                <a:srgbClr val="11111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1" u="none" strike="noStrike" cap="none" normalizeH="0" baseline="0" dirty="0">
                <a:ln>
                  <a:noFill/>
                </a:ln>
                <a:solidFill>
                  <a:srgbClr val="666666"/>
                </a:solidFill>
                <a:effectLst/>
                <a:latin typeface="Roboto Mono" panose="00000009000000000000" pitchFamily="49" charset="0"/>
                <a:cs typeface="Courier New" panose="02070309020205020404" pitchFamily="49" charset="0"/>
              </a:rPr>
              <a:t>#!/bin/bash</a:t>
            </a:r>
            <a:r>
              <a:rPr kumimoji="0" lang="en-US" altLang="en-US" sz="3200" b="0" i="0" u="none" strike="noStrike" cap="none" normalizeH="0" baseline="0" dirty="0">
                <a:ln>
                  <a:noFill/>
                </a:ln>
                <a:solidFill>
                  <a:srgbClr val="444444"/>
                </a:solidFill>
                <a:effectLst/>
                <a:latin typeface="Roboto Mono" panose="00000009000000000000" pitchFamily="49" charset="0"/>
                <a:cs typeface="Courier New" panose="02070309020205020404" pitchFamily="49" charset="0"/>
              </a:rPr>
              <a:t> </a:t>
            </a:r>
            <a:r>
              <a:rPr kumimoji="0" lang="en-US" altLang="en-US" sz="3200" b="1" i="0" u="none" strike="noStrike" cap="none" normalizeH="0" baseline="0" dirty="0">
                <a:ln>
                  <a:noFill/>
                </a:ln>
                <a:solidFill>
                  <a:srgbClr val="7A0874"/>
                </a:solidFill>
                <a:effectLst/>
                <a:latin typeface="Roboto Mono" panose="00000009000000000000" pitchFamily="49" charset="0"/>
                <a:cs typeface="Courier New" panose="02070309020205020404" pitchFamily="49" charset="0"/>
              </a:rPr>
              <a:t>echo</a:t>
            </a:r>
            <a:r>
              <a:rPr kumimoji="0" lang="en-US" altLang="en-US" sz="3200" b="0" i="0" u="none" strike="noStrike" cap="none" normalizeH="0" baseline="0" dirty="0">
                <a:ln>
                  <a:noFill/>
                </a:ln>
                <a:solidFill>
                  <a:srgbClr val="444444"/>
                </a:solidFill>
                <a:effectLst/>
                <a:latin typeface="Roboto Mono" panose="00000009000000000000" pitchFamily="49" charset="0"/>
                <a:cs typeface="Courier New" panose="02070309020205020404" pitchFamily="49" charset="0"/>
              </a:rPr>
              <a:t> </a:t>
            </a:r>
            <a:r>
              <a:rPr kumimoji="0" lang="en-US" altLang="en-US" sz="3200" b="0" i="0" u="none" strike="noStrike" cap="none" normalizeH="0" baseline="0" dirty="0">
                <a:ln>
                  <a:noFill/>
                </a:ln>
                <a:solidFill>
                  <a:srgbClr val="FF0000"/>
                </a:solidFill>
                <a:effectLst/>
                <a:latin typeface="Roboto Mono" panose="00000009000000000000" pitchFamily="49" charset="0"/>
                <a:cs typeface="Courier New" panose="02070309020205020404" pitchFamily="49" charset="0"/>
              </a:rPr>
              <a:t>"Hello World“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FF0000"/>
              </a:solidFill>
              <a:effectLst/>
              <a:latin typeface="Roboto Mono" panose="00000009000000000000"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Roboto Mono" panose="00000009000000000000" pitchFamily="49" charset="0"/>
                <a:cs typeface="Courier New" panose="02070309020205020404" pitchFamily="49" charset="0"/>
              </a:rPr>
              <a:t>3.Set the script executable permission by running </a:t>
            </a:r>
            <a:r>
              <a:rPr kumimoji="0" lang="en-US" altLang="en-US" sz="3200" b="0" i="0" u="none" strike="noStrike" cap="none" normalizeH="0" baseline="0" dirty="0" err="1">
                <a:ln>
                  <a:noFill/>
                </a:ln>
                <a:solidFill>
                  <a:schemeClr val="tx1"/>
                </a:solidFill>
                <a:effectLst/>
                <a:latin typeface="Roboto Mono" panose="00000009000000000000" pitchFamily="49" charset="0"/>
                <a:cs typeface="Courier New" panose="02070309020205020404" pitchFamily="49" charset="0"/>
              </a:rPr>
              <a:t>chmod</a:t>
            </a:r>
            <a:r>
              <a:rPr kumimoji="0" lang="en-US" altLang="en-US" sz="3200" b="0" i="0" u="none" strike="noStrike" cap="none" normalizeH="0" baseline="0" dirty="0">
                <a:ln>
                  <a:noFill/>
                </a:ln>
                <a:solidFill>
                  <a:schemeClr val="tx1"/>
                </a:solidFill>
                <a:effectLst/>
                <a:latin typeface="Roboto Mono" panose="00000009000000000000" pitchFamily="49" charset="0"/>
                <a:cs typeface="Courier New" panose="02070309020205020404" pitchFamily="49" charset="0"/>
              </a:rPr>
              <a:t> command in Linux: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err="1">
                <a:ln>
                  <a:noFill/>
                </a:ln>
                <a:solidFill>
                  <a:srgbClr val="FF0000"/>
                </a:solidFill>
                <a:effectLst/>
                <a:latin typeface="Roboto Mono" panose="00000009000000000000" pitchFamily="49" charset="0"/>
                <a:cs typeface="Courier New" panose="02070309020205020404" pitchFamily="49" charset="0"/>
              </a:rPr>
              <a:t>chmod</a:t>
            </a:r>
            <a:r>
              <a:rPr kumimoji="0" lang="en-US" altLang="en-US" sz="3200" b="0" i="0" u="none" strike="noStrike" cap="none" normalizeH="0" baseline="0" dirty="0">
                <a:ln>
                  <a:noFill/>
                </a:ln>
                <a:solidFill>
                  <a:srgbClr val="FF0000"/>
                </a:solidFill>
                <a:effectLst/>
                <a:latin typeface="Roboto Mono" panose="00000009000000000000" pitchFamily="49" charset="0"/>
                <a:cs typeface="Courier New" panose="02070309020205020404" pitchFamily="49" charset="0"/>
              </a:rPr>
              <a:t> +x demo.sh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rgbClr val="111111"/>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5647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EC3F5-585E-1FE4-027C-5071F9DBC65C}"/>
              </a:ext>
            </a:extLst>
          </p:cNvPr>
          <p:cNvSpPr>
            <a:spLocks noGrp="1"/>
          </p:cNvSpPr>
          <p:nvPr>
            <p:ph idx="1"/>
          </p:nvPr>
        </p:nvSpPr>
        <p:spPr>
          <a:xfrm>
            <a:off x="580103" y="592934"/>
            <a:ext cx="11336594" cy="5080279"/>
          </a:xfrm>
        </p:spPr>
        <p:txBody>
          <a:bodyPr>
            <a:normAutofit/>
          </a:bodyPr>
          <a:lstStyle/>
          <a:p>
            <a:pPr marL="0" indent="0">
              <a:buNone/>
            </a:pPr>
            <a:r>
              <a:rPr lang="en-US" sz="3200" dirty="0"/>
              <a:t>4. Execute a shell script in Linux:</a:t>
            </a:r>
          </a:p>
          <a:p>
            <a:r>
              <a:rPr lang="en-US" sz="3200" b="1" dirty="0">
                <a:solidFill>
                  <a:srgbClr val="C00000"/>
                </a:solidFill>
              </a:rPr>
              <a:t>./demo.sh</a:t>
            </a:r>
          </a:p>
        </p:txBody>
      </p:sp>
    </p:spTree>
    <p:extLst>
      <p:ext uri="{BB962C8B-B14F-4D97-AF65-F5344CB8AC3E}">
        <p14:creationId xmlns:p14="http://schemas.microsoft.com/office/powerpoint/2010/main" val="2858495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03137-50BB-87A6-8D56-BB805DE7AC00}"/>
              </a:ext>
            </a:extLst>
          </p:cNvPr>
          <p:cNvSpPr>
            <a:spLocks noGrp="1"/>
          </p:cNvSpPr>
          <p:nvPr>
            <p:ph type="title"/>
          </p:nvPr>
        </p:nvSpPr>
        <p:spPr>
          <a:xfrm>
            <a:off x="1170039" y="256769"/>
            <a:ext cx="9399639" cy="1188720"/>
          </a:xfrm>
        </p:spPr>
        <p:txBody>
          <a:bodyPr>
            <a:noAutofit/>
          </a:bodyPr>
          <a:lstStyle/>
          <a:p>
            <a:r>
              <a:rPr lang="en-US" sz="3200" dirty="0"/>
              <a:t>2) How do you run a shell script from the command line?</a:t>
            </a:r>
          </a:p>
        </p:txBody>
      </p:sp>
      <p:sp>
        <p:nvSpPr>
          <p:cNvPr id="3" name="Content Placeholder 2">
            <a:extLst>
              <a:ext uri="{FF2B5EF4-FFF2-40B4-BE49-F238E27FC236}">
                <a16:creationId xmlns:a16="http://schemas.microsoft.com/office/drawing/2014/main" id="{7ADD6821-92B1-F129-032D-D018A0A2743A}"/>
              </a:ext>
            </a:extLst>
          </p:cNvPr>
          <p:cNvSpPr>
            <a:spLocks noGrp="1"/>
          </p:cNvSpPr>
          <p:nvPr>
            <p:ph idx="1"/>
          </p:nvPr>
        </p:nvSpPr>
        <p:spPr>
          <a:xfrm>
            <a:off x="423573" y="1546663"/>
            <a:ext cx="11384969" cy="5311337"/>
          </a:xfrm>
        </p:spPr>
        <p:txBody>
          <a:bodyPr>
            <a:noAutofit/>
          </a:bodyPr>
          <a:lstStyle/>
          <a:p>
            <a:r>
              <a:rPr lang="en-US" sz="3200" dirty="0"/>
              <a:t>To run a shell script from the command line, we need to follow these steps:</a:t>
            </a:r>
          </a:p>
          <a:p>
            <a:r>
              <a:rPr lang="en-US" sz="3200" dirty="0"/>
              <a:t>Make sure the script file has executable permissions using the </a:t>
            </a:r>
            <a:r>
              <a:rPr lang="en-US" sz="3200" dirty="0" err="1"/>
              <a:t>chmod</a:t>
            </a:r>
            <a:r>
              <a:rPr lang="en-US" sz="3200" dirty="0"/>
              <a:t> command:</a:t>
            </a:r>
          </a:p>
          <a:p>
            <a:r>
              <a:rPr lang="en-US" sz="3200" dirty="0" err="1"/>
              <a:t>chmod</a:t>
            </a:r>
            <a:r>
              <a:rPr lang="en-US" sz="3200" dirty="0"/>
              <a:t> +x myscript.sh</a:t>
            </a:r>
          </a:p>
          <a:p>
            <a:r>
              <a:rPr lang="en-US" sz="3200" dirty="0"/>
              <a:t>Execute the script using its filename:</a:t>
            </a:r>
          </a:p>
          <a:p>
            <a:r>
              <a:rPr lang="en-US" sz="3200" dirty="0"/>
              <a:t>./myscript.sh</a:t>
            </a:r>
          </a:p>
          <a:p>
            <a:r>
              <a:rPr lang="en-US" sz="3200" dirty="0"/>
              <a:t>Here you have to replace “myscrtipt.sh” with yours script name.</a:t>
            </a:r>
          </a:p>
        </p:txBody>
      </p:sp>
    </p:spTree>
    <p:extLst>
      <p:ext uri="{BB962C8B-B14F-4D97-AF65-F5344CB8AC3E}">
        <p14:creationId xmlns:p14="http://schemas.microsoft.com/office/powerpoint/2010/main" val="426833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F74B-D516-37B7-5147-2A661660C5BE}"/>
              </a:ext>
            </a:extLst>
          </p:cNvPr>
          <p:cNvSpPr>
            <a:spLocks noGrp="1"/>
          </p:cNvSpPr>
          <p:nvPr>
            <p:ph type="title"/>
          </p:nvPr>
        </p:nvSpPr>
        <p:spPr>
          <a:xfrm>
            <a:off x="1052051" y="364924"/>
            <a:ext cx="9724103" cy="1188720"/>
          </a:xfrm>
        </p:spPr>
        <p:txBody>
          <a:bodyPr>
            <a:noAutofit/>
          </a:bodyPr>
          <a:lstStyle/>
          <a:p>
            <a:r>
              <a:rPr lang="en-US" sz="3200" b="1" i="0" dirty="0">
                <a:solidFill>
                  <a:srgbClr val="273239"/>
                </a:solidFill>
                <a:effectLst/>
                <a:highlight>
                  <a:srgbClr val="FFFFFF"/>
                </a:highlight>
                <a:latin typeface="Nunito" pitchFamily="2" charset="0"/>
              </a:rPr>
              <a:t>3) Write a shell script that prints “</a:t>
            </a:r>
            <a:r>
              <a:rPr lang="en-US" sz="3200" b="1" i="0" dirty="0" err="1">
                <a:solidFill>
                  <a:srgbClr val="273239"/>
                </a:solidFill>
                <a:effectLst/>
                <a:highlight>
                  <a:srgbClr val="FFFFFF"/>
                </a:highlight>
                <a:latin typeface="Nunito" pitchFamily="2" charset="0"/>
              </a:rPr>
              <a:t>GeeksforGeeks</a:t>
            </a:r>
            <a:r>
              <a:rPr lang="en-US" sz="3200" b="1" i="0" dirty="0">
                <a:solidFill>
                  <a:srgbClr val="273239"/>
                </a:solidFill>
                <a:effectLst/>
                <a:highlight>
                  <a:srgbClr val="FFFFFF"/>
                </a:highlight>
                <a:latin typeface="Nunito" pitchFamily="2" charset="0"/>
              </a:rPr>
              <a:t>” to the terminal.</a:t>
            </a:r>
            <a:br>
              <a:rPr lang="en-US" sz="3200" b="1" i="0" dirty="0">
                <a:solidFill>
                  <a:srgbClr val="273239"/>
                </a:solidFill>
                <a:effectLst/>
                <a:highlight>
                  <a:srgbClr val="FFFFFF"/>
                </a:highlight>
                <a:latin typeface="Nunito" pitchFamily="2" charset="0"/>
              </a:rPr>
            </a:br>
            <a:endParaRPr lang="en-US" sz="3200" dirty="0"/>
          </a:p>
        </p:txBody>
      </p:sp>
      <p:sp>
        <p:nvSpPr>
          <p:cNvPr id="3" name="Content Placeholder 2">
            <a:extLst>
              <a:ext uri="{FF2B5EF4-FFF2-40B4-BE49-F238E27FC236}">
                <a16:creationId xmlns:a16="http://schemas.microsoft.com/office/drawing/2014/main" id="{47B23C29-357F-51CE-C2C9-5BBA5B42DD2F}"/>
              </a:ext>
            </a:extLst>
          </p:cNvPr>
          <p:cNvSpPr>
            <a:spLocks noGrp="1"/>
          </p:cNvSpPr>
          <p:nvPr>
            <p:ph idx="1"/>
          </p:nvPr>
        </p:nvSpPr>
        <p:spPr>
          <a:xfrm>
            <a:off x="226142" y="1878006"/>
            <a:ext cx="11513574" cy="4827593"/>
          </a:xfrm>
        </p:spPr>
        <p:txBody>
          <a:bodyPr/>
          <a:lstStyle/>
          <a:p>
            <a:r>
              <a:rPr lang="en-US" sz="3200" dirty="0"/>
              <a:t>The echo command is used to display text or variables on the terminal. It’s commonly used for printing messages, variable values, and generating program output.</a:t>
            </a:r>
          </a:p>
          <a:p>
            <a:endParaRPr lang="en-US" sz="3200" dirty="0"/>
          </a:p>
          <a:p>
            <a:endParaRPr lang="en-US" dirty="0"/>
          </a:p>
        </p:txBody>
      </p:sp>
      <p:pic>
        <p:nvPicPr>
          <p:cNvPr id="8194" name="Picture 2" descr="Lightbox">
            <a:extLst>
              <a:ext uri="{FF2B5EF4-FFF2-40B4-BE49-F238E27FC236}">
                <a16:creationId xmlns:a16="http://schemas.microsoft.com/office/drawing/2014/main" id="{F82D1FF4-0395-81DA-B1DF-8716DB89AA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560" y="3331236"/>
            <a:ext cx="10974737" cy="19211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9916C01-46FD-5493-63A6-7E1CC15F56D3}"/>
              </a:ext>
            </a:extLst>
          </p:cNvPr>
          <p:cNvSpPr txBox="1"/>
          <p:nvPr/>
        </p:nvSpPr>
        <p:spPr>
          <a:xfrm>
            <a:off x="1592826" y="5683045"/>
            <a:ext cx="9340645" cy="1077218"/>
          </a:xfrm>
          <a:prstGeom prst="rect">
            <a:avLst/>
          </a:prstGeom>
          <a:noFill/>
        </p:spPr>
        <p:txBody>
          <a:bodyPr wrap="square" rtlCol="0">
            <a:spAutoFit/>
          </a:bodyPr>
          <a:lstStyle/>
          <a:p>
            <a:r>
              <a:rPr lang="en-US" sz="3200" dirty="0"/>
              <a:t>In this example we have execute `echo` on terminal directedly , as it works same inside shell script.</a:t>
            </a:r>
          </a:p>
        </p:txBody>
      </p:sp>
    </p:spTree>
    <p:extLst>
      <p:ext uri="{BB962C8B-B14F-4D97-AF65-F5344CB8AC3E}">
        <p14:creationId xmlns:p14="http://schemas.microsoft.com/office/powerpoint/2010/main" val="542680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38862-94A6-328B-D28F-28029B44D210}"/>
              </a:ext>
            </a:extLst>
          </p:cNvPr>
          <p:cNvSpPr>
            <a:spLocks noGrp="1"/>
          </p:cNvSpPr>
          <p:nvPr>
            <p:ph idx="1"/>
          </p:nvPr>
        </p:nvSpPr>
        <p:spPr>
          <a:xfrm>
            <a:off x="88490" y="88490"/>
            <a:ext cx="12103510" cy="6656439"/>
          </a:xfrm>
        </p:spPr>
        <p:txBody>
          <a:bodyPr>
            <a:noAutofit/>
          </a:bodyPr>
          <a:lstStyle/>
          <a:p>
            <a:r>
              <a:rPr lang="en-US" sz="3200" dirty="0"/>
              <a:t>Variables are assigned values using the assignment operator =.</a:t>
            </a:r>
          </a:p>
          <a:p>
            <a:endParaRPr lang="en-US" sz="3200" dirty="0"/>
          </a:p>
          <a:p>
            <a:r>
              <a:rPr lang="en-US" sz="3200" dirty="0"/>
              <a:t>For example:</a:t>
            </a:r>
          </a:p>
          <a:p>
            <a:endParaRPr lang="en-US" sz="3200" dirty="0"/>
          </a:p>
          <a:p>
            <a:r>
              <a:rPr lang="en-US" sz="3200" dirty="0"/>
              <a:t>#!/bin/bash</a:t>
            </a:r>
          </a:p>
          <a:p>
            <a:r>
              <a:rPr lang="en-US" sz="3200" dirty="0"/>
              <a:t># Assigning a value to a variable</a:t>
            </a:r>
          </a:p>
          <a:p>
            <a:r>
              <a:rPr lang="en-US" sz="3200" dirty="0"/>
              <a:t>name=”Jayesh”</a:t>
            </a:r>
          </a:p>
          <a:p>
            <a:r>
              <a:rPr lang="en-US" sz="3200" dirty="0"/>
              <a:t>age=21</a:t>
            </a:r>
          </a:p>
          <a:p>
            <a:r>
              <a:rPr lang="en-US" sz="3200" dirty="0"/>
              <a:t>echo $name $age</a:t>
            </a:r>
          </a:p>
        </p:txBody>
      </p:sp>
    </p:spTree>
    <p:extLst>
      <p:ext uri="{BB962C8B-B14F-4D97-AF65-F5344CB8AC3E}">
        <p14:creationId xmlns:p14="http://schemas.microsoft.com/office/powerpoint/2010/main" val="1756589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51951-8E2B-6448-6FA8-717971D10EC6}"/>
              </a:ext>
            </a:extLst>
          </p:cNvPr>
          <p:cNvSpPr>
            <a:spLocks noGrp="1"/>
          </p:cNvSpPr>
          <p:nvPr>
            <p:ph idx="1"/>
          </p:nvPr>
        </p:nvSpPr>
        <p:spPr>
          <a:xfrm>
            <a:off x="-176981" y="-186813"/>
            <a:ext cx="12113342" cy="6676103"/>
          </a:xfrm>
        </p:spPr>
        <p:txBody>
          <a:bodyPr>
            <a:noAutofit/>
          </a:bodyPr>
          <a:lstStyle/>
          <a:p>
            <a:r>
              <a:rPr lang="en-US" sz="3200" dirty="0"/>
              <a:t>Explanation:</a:t>
            </a:r>
          </a:p>
          <a:p>
            <a:r>
              <a:rPr lang="en-US" sz="3200" dirty="0"/>
              <a:t>The name variable is assigned the value “Jayesh”.</a:t>
            </a:r>
          </a:p>
          <a:p>
            <a:r>
              <a:rPr lang="en-US" sz="3200" dirty="0"/>
              <a:t>The age variable is assigned the value 21.</a:t>
            </a:r>
          </a:p>
          <a:p>
            <a:r>
              <a:rPr lang="en-US" sz="3200" dirty="0"/>
              <a:t>echo is used to print and `$name` `$age` is used to call the value stored in the variables.</a:t>
            </a:r>
          </a:p>
          <a:p>
            <a:endParaRPr lang="en-US" sz="3200" dirty="0"/>
          </a:p>
          <a:p>
            <a:endParaRPr lang="en-US" sz="3200" dirty="0"/>
          </a:p>
        </p:txBody>
      </p:sp>
      <p:pic>
        <p:nvPicPr>
          <p:cNvPr id="9218" name="Picture 2" descr="Lightbox">
            <a:extLst>
              <a:ext uri="{FF2B5EF4-FFF2-40B4-BE49-F238E27FC236}">
                <a16:creationId xmlns:a16="http://schemas.microsoft.com/office/drawing/2014/main" id="{8FC672B4-EAA0-FB88-CACA-6B7BBB2612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81" y="3274143"/>
            <a:ext cx="10954769" cy="2408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24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B4B5-9B59-750B-9653-CCD6F93C6A07}"/>
              </a:ext>
            </a:extLst>
          </p:cNvPr>
          <p:cNvSpPr>
            <a:spLocks noGrp="1"/>
          </p:cNvSpPr>
          <p:nvPr>
            <p:ph type="title"/>
          </p:nvPr>
        </p:nvSpPr>
        <p:spPr>
          <a:xfrm>
            <a:off x="3578941" y="2474825"/>
            <a:ext cx="4720270" cy="1188720"/>
          </a:xfrm>
        </p:spPr>
        <p:txBody>
          <a:bodyPr/>
          <a:lstStyle/>
          <a:p>
            <a:r>
              <a:rPr lang="en-US" sz="3200" b="1" dirty="0"/>
              <a:t>SHELL</a:t>
            </a:r>
            <a:r>
              <a:rPr lang="en-US" dirty="0"/>
              <a:t> </a:t>
            </a:r>
          </a:p>
        </p:txBody>
      </p:sp>
      <p:pic>
        <p:nvPicPr>
          <p:cNvPr id="2050" name="Picture 2" descr="What is Login Shell in Linux?">
            <a:extLst>
              <a:ext uri="{FF2B5EF4-FFF2-40B4-BE49-F238E27FC236}">
                <a16:creationId xmlns:a16="http://schemas.microsoft.com/office/drawing/2014/main" id="{45985150-412C-35AB-0E06-EB720D9014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1055" y="0"/>
            <a:ext cx="4230945" cy="24748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Is the Bash Shell in Linux?">
            <a:extLst>
              <a:ext uri="{FF2B5EF4-FFF2-40B4-BE49-F238E27FC236}">
                <a16:creationId xmlns:a16="http://schemas.microsoft.com/office/drawing/2014/main" id="{DD742916-558A-7C60-7506-0D1E639395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3767227" cy="247482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earn the use of Command-Line Arguments in Linux Shell Scripting - Eduonix  Blog">
            <a:extLst>
              <a:ext uri="{FF2B5EF4-FFF2-40B4-BE49-F238E27FC236}">
                <a16:creationId xmlns:a16="http://schemas.microsoft.com/office/drawing/2014/main" id="{4F8671CC-5AC1-523B-CFCE-324F75FF72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663545"/>
            <a:ext cx="3578941" cy="319445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 comparative study on shells in Linux: A review - ScienceDirect">
            <a:extLst>
              <a:ext uri="{FF2B5EF4-FFF2-40B4-BE49-F238E27FC236}">
                <a16:creationId xmlns:a16="http://schemas.microsoft.com/office/drawing/2014/main" id="{1231EA06-FDFC-D990-DE1B-218869C29D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99211" y="3663545"/>
            <a:ext cx="3892789" cy="3098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4885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FF29-305E-4889-F12E-F437097CD556}"/>
              </a:ext>
            </a:extLst>
          </p:cNvPr>
          <p:cNvSpPr>
            <a:spLocks noGrp="1"/>
          </p:cNvSpPr>
          <p:nvPr>
            <p:ph type="title"/>
          </p:nvPr>
        </p:nvSpPr>
        <p:spPr>
          <a:xfrm>
            <a:off x="2200852" y="78658"/>
            <a:ext cx="8093521" cy="1486191"/>
          </a:xfrm>
        </p:spPr>
        <p:txBody>
          <a:bodyPr>
            <a:normAutofit fontScale="90000"/>
          </a:bodyPr>
          <a:lstStyle/>
          <a:p>
            <a:r>
              <a:rPr lang="en-US" b="1" i="0" dirty="0">
                <a:solidFill>
                  <a:srgbClr val="273239"/>
                </a:solidFill>
                <a:effectLst/>
                <a:highlight>
                  <a:srgbClr val="FFFFFF"/>
                </a:highlight>
                <a:latin typeface="Nunito" pitchFamily="2" charset="0"/>
              </a:rPr>
              <a:t>6) Write a shell script that takes a user’s name as input and greets them.</a:t>
            </a:r>
            <a:br>
              <a:rPr lang="en-US" b="1" i="0" dirty="0">
                <a:solidFill>
                  <a:srgbClr val="273239"/>
                </a:solidFill>
                <a:effectLst/>
                <a:highlight>
                  <a:srgbClr val="FFFFFF"/>
                </a:highlight>
                <a:latin typeface="Nunito" pitchFamily="2" charset="0"/>
              </a:rPr>
            </a:br>
            <a:endParaRPr lang="en-US" dirty="0"/>
          </a:p>
        </p:txBody>
      </p:sp>
      <p:sp>
        <p:nvSpPr>
          <p:cNvPr id="3" name="Content Placeholder 2">
            <a:extLst>
              <a:ext uri="{FF2B5EF4-FFF2-40B4-BE49-F238E27FC236}">
                <a16:creationId xmlns:a16="http://schemas.microsoft.com/office/drawing/2014/main" id="{709817B8-B9C1-CCAD-BBE3-55F966741D16}"/>
              </a:ext>
            </a:extLst>
          </p:cNvPr>
          <p:cNvSpPr>
            <a:spLocks noGrp="1"/>
          </p:cNvSpPr>
          <p:nvPr>
            <p:ph idx="1"/>
          </p:nvPr>
        </p:nvSpPr>
        <p:spPr>
          <a:xfrm>
            <a:off x="604684" y="1691195"/>
            <a:ext cx="10982632" cy="4979992"/>
          </a:xfrm>
        </p:spPr>
        <p:txBody>
          <a:bodyPr>
            <a:noAutofit/>
          </a:bodyPr>
          <a:lstStyle/>
          <a:p>
            <a:r>
              <a:rPr lang="en-US" sz="3200" dirty="0"/>
              <a:t>Create a script name `example.sh`.</a:t>
            </a:r>
          </a:p>
          <a:p>
            <a:endParaRPr lang="en-US" sz="3200" dirty="0"/>
          </a:p>
          <a:p>
            <a:r>
              <a:rPr lang="en-US" sz="3200" dirty="0"/>
              <a:t>#!/bin/bash</a:t>
            </a:r>
          </a:p>
          <a:p>
            <a:r>
              <a:rPr lang="en-US" sz="3200" dirty="0"/>
              <a:t># Ask the user for their name</a:t>
            </a:r>
          </a:p>
          <a:p>
            <a:r>
              <a:rPr lang="en-US" sz="3200" dirty="0"/>
              <a:t>echo “What’s your name?”</a:t>
            </a:r>
          </a:p>
          <a:p>
            <a:r>
              <a:rPr lang="en-US" sz="3200" dirty="0"/>
              <a:t>read name</a:t>
            </a:r>
          </a:p>
          <a:p>
            <a:r>
              <a:rPr lang="en-US" sz="3200" dirty="0"/>
              <a:t># Greet the user</a:t>
            </a:r>
          </a:p>
          <a:p>
            <a:r>
              <a:rPr lang="en-US" sz="3200" dirty="0"/>
              <a:t>echo “Hello, $name! Nice to meet you.”</a:t>
            </a:r>
          </a:p>
        </p:txBody>
      </p:sp>
    </p:spTree>
    <p:extLst>
      <p:ext uri="{BB962C8B-B14F-4D97-AF65-F5344CB8AC3E}">
        <p14:creationId xmlns:p14="http://schemas.microsoft.com/office/powerpoint/2010/main" val="1581678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3A2C50-2F4D-C6E2-7005-E0F63A0BB99E}"/>
              </a:ext>
            </a:extLst>
          </p:cNvPr>
          <p:cNvSpPr>
            <a:spLocks noGrp="1"/>
          </p:cNvSpPr>
          <p:nvPr>
            <p:ph idx="1"/>
          </p:nvPr>
        </p:nvSpPr>
        <p:spPr>
          <a:xfrm>
            <a:off x="373625" y="81656"/>
            <a:ext cx="11700387" cy="7115557"/>
          </a:xfrm>
        </p:spPr>
        <p:txBody>
          <a:bodyPr>
            <a:noAutofit/>
          </a:bodyPr>
          <a:lstStyle/>
          <a:p>
            <a:r>
              <a:rPr lang="en-US" sz="3200" dirty="0"/>
              <a:t>Explanation:</a:t>
            </a:r>
          </a:p>
          <a:p>
            <a:r>
              <a:rPr lang="en-US" sz="3200" dirty="0"/>
              <a:t>#!/bin/bash: This is the shebang line. It tells the system to use the Bash interpreter to execute the script.</a:t>
            </a:r>
          </a:p>
          <a:p>
            <a:r>
              <a:rPr lang="en-US" sz="3200" dirty="0"/>
              <a:t># Ask the user for their name: This is a comment. It provides context about the upcoming code. Comments are ignored by the interpreter. echo “What’s your name?”: The echo command is used to display the text in double quotes on the terminal.</a:t>
            </a:r>
          </a:p>
          <a:p>
            <a:r>
              <a:rPr lang="en-US" sz="3200" dirty="0"/>
              <a:t>read name: The read command waits for the user to input text and stores it in the variable name.</a:t>
            </a:r>
          </a:p>
          <a:p>
            <a:r>
              <a:rPr lang="en-US" sz="3200" dirty="0"/>
              <a:t>echo “Hello, $name! Nice to meet you.”: This line uses the echo command to print a greeting message that includes the value of the name variable, which was collected from the user’s input.</a:t>
            </a:r>
          </a:p>
          <a:p>
            <a:endParaRPr lang="en-US" sz="3600" dirty="0"/>
          </a:p>
        </p:txBody>
      </p:sp>
    </p:spTree>
    <p:extLst>
      <p:ext uri="{BB962C8B-B14F-4D97-AF65-F5344CB8AC3E}">
        <p14:creationId xmlns:p14="http://schemas.microsoft.com/office/powerpoint/2010/main" val="4192951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Lightbox">
            <a:extLst>
              <a:ext uri="{FF2B5EF4-FFF2-40B4-BE49-F238E27FC236}">
                <a16:creationId xmlns:a16="http://schemas.microsoft.com/office/drawing/2014/main" id="{B9CBEA1F-4CC1-4762-ED88-882708EF57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8594" y="206580"/>
            <a:ext cx="10776153" cy="244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521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4C96-CBF2-F086-C5FF-99F324EC5C7A}"/>
              </a:ext>
            </a:extLst>
          </p:cNvPr>
          <p:cNvSpPr>
            <a:spLocks noGrp="1"/>
          </p:cNvSpPr>
          <p:nvPr>
            <p:ph type="title"/>
          </p:nvPr>
        </p:nvSpPr>
        <p:spPr>
          <a:xfrm>
            <a:off x="2299962" y="1239995"/>
            <a:ext cx="7729728" cy="1188720"/>
          </a:xfrm>
        </p:spPr>
        <p:txBody>
          <a:bodyPr/>
          <a:lstStyle/>
          <a:p>
            <a:r>
              <a:rPr lang="en-US" dirty="0"/>
              <a:t>Automating system administration tasks</a:t>
            </a:r>
          </a:p>
        </p:txBody>
      </p:sp>
    </p:spTree>
    <p:extLst>
      <p:ext uri="{BB962C8B-B14F-4D97-AF65-F5344CB8AC3E}">
        <p14:creationId xmlns:p14="http://schemas.microsoft.com/office/powerpoint/2010/main" val="1516274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9FE660-E3DF-47E7-962D-66C6F6CE0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795" y="964692"/>
            <a:ext cx="6885432"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8C29FEE-8E8F-43D5-AD23-EB4060B4D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8415" y="1128683"/>
            <a:ext cx="6558192"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20D61F1-9DB0-86AA-E98A-4A80DE1B7344}"/>
              </a:ext>
            </a:extLst>
          </p:cNvPr>
          <p:cNvPicPr>
            <a:picLocks noChangeAspect="1"/>
          </p:cNvPicPr>
          <p:nvPr/>
        </p:nvPicPr>
        <p:blipFill>
          <a:blip r:embed="rId2"/>
          <a:stretch>
            <a:fillRect/>
          </a:stretch>
        </p:blipFill>
        <p:spPr>
          <a:xfrm>
            <a:off x="1143979" y="1681609"/>
            <a:ext cx="6227064" cy="3502723"/>
          </a:xfrm>
          <a:prstGeom prst="rect">
            <a:avLst/>
          </a:prstGeom>
        </p:spPr>
      </p:pic>
      <p:sp>
        <p:nvSpPr>
          <p:cNvPr id="3" name="Content Placeholder 2">
            <a:extLst>
              <a:ext uri="{FF2B5EF4-FFF2-40B4-BE49-F238E27FC236}">
                <a16:creationId xmlns:a16="http://schemas.microsoft.com/office/drawing/2014/main" id="{BCB3D900-204E-1915-9548-102BCB0F9004}"/>
              </a:ext>
            </a:extLst>
          </p:cNvPr>
          <p:cNvSpPr>
            <a:spLocks noGrp="1"/>
          </p:cNvSpPr>
          <p:nvPr>
            <p:ph idx="1"/>
          </p:nvPr>
        </p:nvSpPr>
        <p:spPr>
          <a:xfrm>
            <a:off x="7700227" y="964692"/>
            <a:ext cx="4413115" cy="5750740"/>
          </a:xfrm>
        </p:spPr>
        <p:txBody>
          <a:bodyPr>
            <a:normAutofit fontScale="62500" lnSpcReduction="20000"/>
          </a:bodyPr>
          <a:lstStyle/>
          <a:p>
            <a:pPr algn="just"/>
            <a:r>
              <a:rPr lang="en-US" sz="5100" dirty="0"/>
              <a:t>A shell is a type of computer program called a command-line interpreter that lets Linux and Unix users control their operating systems with command-line interfaces. Shells allow users to communicate efficiently and directly with their operating systems. </a:t>
            </a:r>
          </a:p>
          <a:p>
            <a:pPr algn="just"/>
            <a:endParaRPr lang="en-US" dirty="0"/>
          </a:p>
          <a:p>
            <a:endParaRPr lang="en-US" dirty="0"/>
          </a:p>
        </p:txBody>
      </p:sp>
    </p:spTree>
    <p:extLst>
      <p:ext uri="{BB962C8B-B14F-4D97-AF65-F5344CB8AC3E}">
        <p14:creationId xmlns:p14="http://schemas.microsoft.com/office/powerpoint/2010/main" val="2946248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8E2A-219B-3272-6B1F-D33730AFCC89}"/>
              </a:ext>
            </a:extLst>
          </p:cNvPr>
          <p:cNvSpPr>
            <a:spLocks noGrp="1"/>
          </p:cNvSpPr>
          <p:nvPr>
            <p:ph type="title"/>
          </p:nvPr>
        </p:nvSpPr>
        <p:spPr>
          <a:xfrm>
            <a:off x="2723535" y="443583"/>
            <a:ext cx="6558903" cy="674390"/>
          </a:xfrm>
        </p:spPr>
        <p:txBody>
          <a:bodyPr>
            <a:normAutofit fontScale="90000"/>
          </a:bodyPr>
          <a:lstStyle/>
          <a:p>
            <a:br>
              <a:rPr lang="en-US" sz="2400" dirty="0"/>
            </a:br>
            <a:r>
              <a:rPr lang="en-US" sz="3600" b="1" i="0" dirty="0">
                <a:solidFill>
                  <a:srgbClr val="05192D"/>
                </a:solidFill>
                <a:effectLst/>
                <a:highlight>
                  <a:srgbClr val="FFFFFF"/>
                </a:highlight>
                <a:latin typeface="Studio-Feixen-Sans"/>
              </a:rPr>
              <a:t>Different types of shells</a:t>
            </a:r>
            <a:br>
              <a:rPr lang="en-US" sz="3600" b="1" i="0" dirty="0">
                <a:solidFill>
                  <a:srgbClr val="05192D"/>
                </a:solidFill>
                <a:effectLst/>
                <a:highlight>
                  <a:srgbClr val="FFFFFF"/>
                </a:highlight>
                <a:latin typeface="Studio-Feixen-Sans"/>
              </a:rPr>
            </a:br>
            <a:endParaRPr lang="en-US" sz="3600" dirty="0"/>
          </a:p>
        </p:txBody>
      </p:sp>
      <p:sp>
        <p:nvSpPr>
          <p:cNvPr id="3" name="Content Placeholder 2">
            <a:extLst>
              <a:ext uri="{FF2B5EF4-FFF2-40B4-BE49-F238E27FC236}">
                <a16:creationId xmlns:a16="http://schemas.microsoft.com/office/drawing/2014/main" id="{099CCDD0-0026-15E0-670E-1BDFE9C4E71D}"/>
              </a:ext>
            </a:extLst>
          </p:cNvPr>
          <p:cNvSpPr>
            <a:spLocks noGrp="1"/>
          </p:cNvSpPr>
          <p:nvPr>
            <p:ph idx="1"/>
          </p:nvPr>
        </p:nvSpPr>
        <p:spPr>
          <a:xfrm>
            <a:off x="240891" y="1412796"/>
            <a:ext cx="11656142" cy="5371461"/>
          </a:xfrm>
        </p:spPr>
        <p:txBody>
          <a:bodyPr/>
          <a:lstStyle/>
          <a:p>
            <a:r>
              <a:rPr lang="en-US" sz="3200" b="1" dirty="0"/>
              <a:t>The </a:t>
            </a:r>
            <a:r>
              <a:rPr lang="en-US" sz="3200" b="1" dirty="0" err="1"/>
              <a:t>Bourne</a:t>
            </a:r>
            <a:r>
              <a:rPr lang="en-US" sz="3200" b="1" dirty="0"/>
              <a:t> shell </a:t>
            </a:r>
            <a:r>
              <a:rPr lang="en-US" sz="3200" dirty="0"/>
              <a:t>is the default shell of the Solaris OS. Despite its age, the </a:t>
            </a:r>
            <a:r>
              <a:rPr lang="en-US" sz="3200" dirty="0" err="1"/>
              <a:t>Bourne</a:t>
            </a:r>
            <a:r>
              <a:rPr lang="en-US" sz="3200" dirty="0"/>
              <a:t> shell is popular today because of its speed and compactness. However, the </a:t>
            </a:r>
            <a:r>
              <a:rPr lang="en-US" sz="3200" dirty="0" err="1"/>
              <a:t>Bourne</a:t>
            </a:r>
            <a:r>
              <a:rPr lang="en-US" sz="3200" dirty="0"/>
              <a:t> shell isn’t very interactive and can’t recall its command history. It also lacks logical and arithmetic expression. </a:t>
            </a:r>
          </a:p>
          <a:p>
            <a:endParaRPr lang="en-US" sz="3200" b="1" dirty="0"/>
          </a:p>
          <a:p>
            <a:r>
              <a:rPr lang="en-US" sz="3200" b="1" dirty="0"/>
              <a:t>The </a:t>
            </a:r>
            <a:r>
              <a:rPr lang="en-US" sz="3200" b="1" dirty="0" err="1"/>
              <a:t>KornShell</a:t>
            </a:r>
            <a:r>
              <a:rPr lang="en-US" sz="3200" b="1" dirty="0"/>
              <a:t> </a:t>
            </a:r>
            <a:r>
              <a:rPr lang="en-US" sz="3200" dirty="0"/>
              <a:t>runs faster than the C-shell. It runs </a:t>
            </a:r>
            <a:r>
              <a:rPr lang="en-US" sz="3200" dirty="0" err="1"/>
              <a:t>Bourne</a:t>
            </a:r>
            <a:r>
              <a:rPr lang="en-US" sz="3200" dirty="0"/>
              <a:t> shell scripts and features C-like arrays, functions, and string-manipulation facilities. In addition, it features built-in arithmetic. </a:t>
            </a:r>
          </a:p>
        </p:txBody>
      </p:sp>
    </p:spTree>
    <p:extLst>
      <p:ext uri="{BB962C8B-B14F-4D97-AF65-F5344CB8AC3E}">
        <p14:creationId xmlns:p14="http://schemas.microsoft.com/office/powerpoint/2010/main" val="201031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AF84A1-B446-4CD5-8C55-7A6B0A470A09}"/>
              </a:ext>
            </a:extLst>
          </p:cNvPr>
          <p:cNvSpPr>
            <a:spLocks noGrp="1"/>
          </p:cNvSpPr>
          <p:nvPr>
            <p:ph idx="1"/>
          </p:nvPr>
        </p:nvSpPr>
        <p:spPr>
          <a:xfrm>
            <a:off x="186813" y="0"/>
            <a:ext cx="11857703" cy="6858000"/>
          </a:xfrm>
        </p:spPr>
        <p:txBody>
          <a:bodyPr>
            <a:noAutofit/>
          </a:bodyPr>
          <a:lstStyle/>
          <a:p>
            <a:r>
              <a:rPr lang="en-US" sz="3200" b="1" dirty="0"/>
              <a:t>GNU </a:t>
            </a:r>
            <a:r>
              <a:rPr lang="en-US" sz="3200" b="1" dirty="0" err="1"/>
              <a:t>Bourne</a:t>
            </a:r>
            <a:r>
              <a:rPr lang="en-US" sz="3200" b="1" dirty="0"/>
              <a:t>-Again shell</a:t>
            </a:r>
          </a:p>
          <a:p>
            <a:r>
              <a:rPr lang="en-US" sz="3200" dirty="0"/>
              <a:t>The GNU </a:t>
            </a:r>
            <a:r>
              <a:rPr lang="en-US" sz="3200" dirty="0" err="1"/>
              <a:t>Bourne</a:t>
            </a:r>
            <a:r>
              <a:rPr lang="en-US" sz="3200" dirty="0"/>
              <a:t>-Again, or Bash, shell, is an open-source alternative to the </a:t>
            </a:r>
            <a:r>
              <a:rPr lang="en-US" sz="3200" dirty="0" err="1"/>
              <a:t>Bourne</a:t>
            </a:r>
            <a:r>
              <a:rPr lang="en-US" sz="3200" dirty="0"/>
              <a:t> shell. It was designed by Brian Fox for the GNU Project and was released in 1989. Not only is it fully compatible with the </a:t>
            </a:r>
            <a:r>
              <a:rPr lang="en-US" sz="3200" dirty="0" err="1"/>
              <a:t>Bourne</a:t>
            </a:r>
            <a:r>
              <a:rPr lang="en-US" sz="3200" dirty="0"/>
              <a:t> shell, it takes many of the best features from </a:t>
            </a:r>
            <a:r>
              <a:rPr lang="en-US" sz="3200" dirty="0" err="1"/>
              <a:t>KornShells</a:t>
            </a:r>
            <a:r>
              <a:rPr lang="en-US" sz="3200" dirty="0"/>
              <a:t> and C shells. The GNU </a:t>
            </a:r>
            <a:r>
              <a:rPr lang="en-US" sz="3200" dirty="0" err="1"/>
              <a:t>Bourne</a:t>
            </a:r>
            <a:r>
              <a:rPr lang="en-US" sz="3200" dirty="0"/>
              <a:t>-Again shell has automatically mapped arrow keys for editing and command recall. </a:t>
            </a:r>
          </a:p>
          <a:p>
            <a:endParaRPr lang="en-US" sz="3200" dirty="0"/>
          </a:p>
          <a:p>
            <a:r>
              <a:rPr lang="en-US" sz="3200" dirty="0"/>
              <a:t>GNU </a:t>
            </a:r>
            <a:r>
              <a:rPr lang="en-US" sz="3200" dirty="0" err="1"/>
              <a:t>Bourne</a:t>
            </a:r>
            <a:r>
              <a:rPr lang="en-US" sz="3200" dirty="0"/>
              <a:t>-Again prompts include:</a:t>
            </a:r>
          </a:p>
          <a:p>
            <a:r>
              <a:rPr lang="en-US" sz="3200" dirty="0"/>
              <a:t>Command full-path: /bin/bash</a:t>
            </a:r>
          </a:p>
          <a:p>
            <a:r>
              <a:rPr lang="en-US" sz="3200" dirty="0"/>
              <a:t>Non-root user default prompt: bash-</a:t>
            </a:r>
            <a:r>
              <a:rPr lang="en-US" sz="3200" dirty="0" err="1"/>
              <a:t>x.xx</a:t>
            </a:r>
            <a:r>
              <a:rPr lang="en-US" sz="3200" dirty="0"/>
              <a:t>$ </a:t>
            </a:r>
          </a:p>
          <a:p>
            <a:r>
              <a:rPr lang="en-US" sz="3200" dirty="0"/>
              <a:t>Root user default: bash-</a:t>
            </a:r>
            <a:r>
              <a:rPr lang="en-US" sz="3200" dirty="0" err="1"/>
              <a:t>x.xx</a:t>
            </a:r>
            <a:r>
              <a:rPr lang="en-US" sz="3200" dirty="0"/>
              <a:t>#</a:t>
            </a:r>
          </a:p>
        </p:txBody>
      </p:sp>
    </p:spTree>
    <p:extLst>
      <p:ext uri="{BB962C8B-B14F-4D97-AF65-F5344CB8AC3E}">
        <p14:creationId xmlns:p14="http://schemas.microsoft.com/office/powerpoint/2010/main" val="612212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961C7-F1BB-B129-4E8A-42121ABA7E68}"/>
              </a:ext>
            </a:extLst>
          </p:cNvPr>
          <p:cNvSpPr>
            <a:spLocks noGrp="1"/>
          </p:cNvSpPr>
          <p:nvPr>
            <p:ph type="title"/>
          </p:nvPr>
        </p:nvSpPr>
        <p:spPr>
          <a:xfrm>
            <a:off x="804672" y="113537"/>
            <a:ext cx="5925310" cy="1174991"/>
          </a:xfrm>
        </p:spPr>
        <p:txBody>
          <a:bodyPr>
            <a:normAutofit/>
          </a:bodyPr>
          <a:lstStyle/>
          <a:p>
            <a:r>
              <a:rPr lang="en-US" sz="2400" b="1"/>
              <a:t>Shell Scripting</a:t>
            </a:r>
          </a:p>
        </p:txBody>
      </p:sp>
      <p:sp>
        <p:nvSpPr>
          <p:cNvPr id="3" name="Content Placeholder 2">
            <a:extLst>
              <a:ext uri="{FF2B5EF4-FFF2-40B4-BE49-F238E27FC236}">
                <a16:creationId xmlns:a16="http://schemas.microsoft.com/office/drawing/2014/main" id="{28B72922-4D4D-C073-1D51-6137E00F4F37}"/>
              </a:ext>
            </a:extLst>
          </p:cNvPr>
          <p:cNvSpPr>
            <a:spLocks noGrp="1"/>
          </p:cNvSpPr>
          <p:nvPr>
            <p:ph idx="1"/>
          </p:nvPr>
        </p:nvSpPr>
        <p:spPr>
          <a:xfrm>
            <a:off x="608025" y="1411660"/>
            <a:ext cx="6746503" cy="5446340"/>
          </a:xfrm>
        </p:spPr>
        <p:txBody>
          <a:bodyPr>
            <a:normAutofit/>
          </a:bodyPr>
          <a:lstStyle/>
          <a:p>
            <a:r>
              <a:rPr lang="en-US" sz="3500" dirty="0"/>
              <a:t>A shell script is a text file that contains a sequence of commands for a UNIX-based operating system. It is called a shell script because it combines a sequence of commands, that would otherwise have to be typed into the keyboard one at a time, into a single script. </a:t>
            </a:r>
          </a:p>
          <a:p>
            <a:endParaRPr lang="en-US" dirty="0"/>
          </a:p>
        </p:txBody>
      </p:sp>
      <p:pic>
        <p:nvPicPr>
          <p:cNvPr id="5122" name="Picture 2" descr="Basic Linux Shell Scripting">
            <a:extLst>
              <a:ext uri="{FF2B5EF4-FFF2-40B4-BE49-F238E27FC236}">
                <a16:creationId xmlns:a16="http://schemas.microsoft.com/office/drawing/2014/main" id="{F47E6367-645F-2C7E-92EF-43B74081C4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853" r="36987"/>
          <a:stretch/>
        </p:blipFill>
        <p:spPr bwMode="auto">
          <a:xfrm>
            <a:off x="7534654" y="10"/>
            <a:ext cx="4657345"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373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3766C5-4025-9A36-61D5-815CAC5C4D91}"/>
              </a:ext>
            </a:extLst>
          </p:cNvPr>
          <p:cNvSpPr>
            <a:spLocks noGrp="1"/>
          </p:cNvSpPr>
          <p:nvPr>
            <p:ph idx="1"/>
          </p:nvPr>
        </p:nvSpPr>
        <p:spPr>
          <a:xfrm>
            <a:off x="196645" y="157317"/>
            <a:ext cx="11729884" cy="6567948"/>
          </a:xfrm>
        </p:spPr>
        <p:txBody>
          <a:bodyPr>
            <a:normAutofit/>
          </a:bodyPr>
          <a:lstStyle/>
          <a:p>
            <a:r>
              <a:rPr lang="en-US" sz="3200" dirty="0"/>
              <a:t>Shell scripting is an important part of process automation in Linux. Scripting helps you write a sequence of commands in a file and then execute them.</a:t>
            </a:r>
          </a:p>
          <a:p>
            <a:endParaRPr lang="en-US" sz="3200" b="1" i="0" dirty="0">
              <a:solidFill>
                <a:srgbClr val="273239"/>
              </a:solidFill>
              <a:effectLst/>
              <a:highlight>
                <a:srgbClr val="FFFFFF"/>
              </a:highlight>
              <a:latin typeface="Nunito" pitchFamily="2" charset="0"/>
            </a:endParaRPr>
          </a:p>
          <a:p>
            <a:endParaRPr lang="en-US" sz="3200" dirty="0"/>
          </a:p>
        </p:txBody>
      </p:sp>
      <p:pic>
        <p:nvPicPr>
          <p:cNvPr id="1026" name="Picture 2" descr="Shell Scripting in Linux - Types For Program (Helpful)">
            <a:extLst>
              <a:ext uri="{FF2B5EF4-FFF2-40B4-BE49-F238E27FC236}">
                <a16:creationId xmlns:a16="http://schemas.microsoft.com/office/drawing/2014/main" id="{F8E41F87-1EA3-7A07-875F-99E11AFDE2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684857"/>
            <a:ext cx="9281452" cy="504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68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5DE22-C89E-C0FC-AC0B-891C302921F5}"/>
              </a:ext>
            </a:extLst>
          </p:cNvPr>
          <p:cNvSpPr>
            <a:spLocks noGrp="1"/>
          </p:cNvSpPr>
          <p:nvPr>
            <p:ph type="title"/>
          </p:nvPr>
        </p:nvSpPr>
        <p:spPr>
          <a:xfrm>
            <a:off x="3372465" y="260556"/>
            <a:ext cx="5171768" cy="795282"/>
          </a:xfrm>
        </p:spPr>
        <p:txBody>
          <a:bodyPr/>
          <a:lstStyle/>
          <a:p>
            <a:r>
              <a:rPr lang="en-US" dirty="0"/>
              <a:t>Uses of Shell Scripts</a:t>
            </a:r>
          </a:p>
        </p:txBody>
      </p:sp>
      <p:sp>
        <p:nvSpPr>
          <p:cNvPr id="3" name="Content Placeholder 2">
            <a:extLst>
              <a:ext uri="{FF2B5EF4-FFF2-40B4-BE49-F238E27FC236}">
                <a16:creationId xmlns:a16="http://schemas.microsoft.com/office/drawing/2014/main" id="{22EBFE82-F03A-5C1B-EC20-7BCDCE3348C6}"/>
              </a:ext>
            </a:extLst>
          </p:cNvPr>
          <p:cNvSpPr>
            <a:spLocks noGrp="1"/>
          </p:cNvSpPr>
          <p:nvPr>
            <p:ph idx="1"/>
          </p:nvPr>
        </p:nvSpPr>
        <p:spPr>
          <a:xfrm>
            <a:off x="231058" y="1471934"/>
            <a:ext cx="11729884" cy="5145175"/>
          </a:xfrm>
        </p:spPr>
        <p:txBody>
          <a:bodyPr>
            <a:noAutofit/>
          </a:bodyPr>
          <a:lstStyle/>
          <a:p>
            <a:r>
              <a:rPr lang="en-US" sz="3200" b="1" dirty="0"/>
              <a:t>Task Automation </a:t>
            </a:r>
            <a:r>
              <a:rPr lang="en-US" sz="3200" dirty="0"/>
              <a:t>– It can be used to automate repetitive tasks like regular backups and software installation tasks.</a:t>
            </a:r>
          </a:p>
          <a:p>
            <a:r>
              <a:rPr lang="en-US" sz="3200" b="1" dirty="0"/>
              <a:t>Customization</a:t>
            </a:r>
            <a:r>
              <a:rPr lang="en-US" sz="3200" dirty="0"/>
              <a:t> – One can use shell scripts to design its command line environment and easily perform its task as per needs.</a:t>
            </a:r>
          </a:p>
          <a:p>
            <a:r>
              <a:rPr lang="en-US" sz="3200" b="1" dirty="0"/>
              <a:t>File Management </a:t>
            </a:r>
            <a:r>
              <a:rPr lang="en-US" sz="3200" dirty="0"/>
              <a:t>– The shell scripts can also be used to manage and manipulate files and directories, such as moving, copying, renaming, or deleting files.</a:t>
            </a:r>
          </a:p>
        </p:txBody>
      </p:sp>
    </p:spTree>
    <p:extLst>
      <p:ext uri="{BB962C8B-B14F-4D97-AF65-F5344CB8AC3E}">
        <p14:creationId xmlns:p14="http://schemas.microsoft.com/office/powerpoint/2010/main" val="415559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2B31C-7CB3-52E6-BA2D-FCF2BD032093}"/>
              </a:ext>
            </a:extLst>
          </p:cNvPr>
          <p:cNvSpPr>
            <a:spLocks noGrp="1"/>
          </p:cNvSpPr>
          <p:nvPr>
            <p:ph type="title"/>
          </p:nvPr>
        </p:nvSpPr>
        <p:spPr>
          <a:xfrm>
            <a:off x="2093484" y="152401"/>
            <a:ext cx="7729728" cy="1007806"/>
          </a:xfrm>
        </p:spPr>
        <p:txBody>
          <a:bodyPr>
            <a:normAutofit fontScale="90000"/>
          </a:bodyPr>
          <a:lstStyle/>
          <a:p>
            <a:br>
              <a:rPr lang="en-US" b="1" i="0" dirty="0">
                <a:solidFill>
                  <a:srgbClr val="323232"/>
                </a:solidFill>
                <a:effectLst/>
                <a:highlight>
                  <a:srgbClr val="FFFFFF"/>
                </a:highlight>
                <a:latin typeface="Arial" panose="020B0604020202020204" pitchFamily="34" charset="0"/>
              </a:rPr>
            </a:br>
            <a:r>
              <a:rPr lang="en-US" b="1" i="0" dirty="0">
                <a:solidFill>
                  <a:srgbClr val="323232"/>
                </a:solidFill>
                <a:effectLst/>
                <a:highlight>
                  <a:srgbClr val="FFFFFF"/>
                </a:highlight>
                <a:latin typeface="Arial" panose="020B0604020202020204" pitchFamily="34" charset="0"/>
              </a:rPr>
              <a:t>Advantages and disadvantages of shell scripts</a:t>
            </a:r>
            <a:br>
              <a:rPr lang="en-US" b="1" i="0" dirty="0">
                <a:solidFill>
                  <a:srgbClr val="323232"/>
                </a:solidFill>
                <a:effectLst/>
                <a:highlight>
                  <a:srgbClr val="FFFFFF"/>
                </a:highlight>
                <a:latin typeface="Arial" panose="020B0604020202020204" pitchFamily="34" charset="0"/>
              </a:rPr>
            </a:br>
            <a:endParaRPr lang="en-US" b="1" dirty="0"/>
          </a:p>
        </p:txBody>
      </p:sp>
      <p:sp>
        <p:nvSpPr>
          <p:cNvPr id="3" name="Content Placeholder 2">
            <a:extLst>
              <a:ext uri="{FF2B5EF4-FFF2-40B4-BE49-F238E27FC236}">
                <a16:creationId xmlns:a16="http://schemas.microsoft.com/office/drawing/2014/main" id="{E05F76F1-CFA0-4D49-FBD3-856D3624E053}"/>
              </a:ext>
            </a:extLst>
          </p:cNvPr>
          <p:cNvSpPr>
            <a:spLocks noGrp="1"/>
          </p:cNvSpPr>
          <p:nvPr>
            <p:ph idx="1"/>
          </p:nvPr>
        </p:nvSpPr>
        <p:spPr>
          <a:xfrm>
            <a:off x="255639" y="1878008"/>
            <a:ext cx="11936361" cy="4827592"/>
          </a:xfrm>
        </p:spPr>
        <p:txBody>
          <a:bodyPr>
            <a:normAutofit fontScale="62500" lnSpcReduction="20000"/>
          </a:bodyPr>
          <a:lstStyle/>
          <a:p>
            <a:r>
              <a:rPr lang="en-US" sz="5100" dirty="0"/>
              <a:t>Shell scripting is meant to be simple and efficient. It uses the same syntax in the script as it would on the shell command line, removing any interpretation issues. Writing code for a shell script is also faster and requires less of learning curve than other programming languages.</a:t>
            </a:r>
          </a:p>
          <a:p>
            <a:endParaRPr lang="en-US" sz="5100" dirty="0"/>
          </a:p>
          <a:p>
            <a:r>
              <a:rPr lang="en-US" sz="5100" dirty="0"/>
              <a:t>However, if there is an error in a shell script, this can prove to be extremely costly if left unnoticed. Additionally, differing platforms associated with shell scripting may not be compatible. Shell scripts can also be slower to execute than individual commands.</a:t>
            </a:r>
          </a:p>
          <a:p>
            <a:endParaRPr lang="en-US" dirty="0"/>
          </a:p>
          <a:p>
            <a:endParaRPr lang="en-US" dirty="0"/>
          </a:p>
        </p:txBody>
      </p:sp>
    </p:spTree>
    <p:extLst>
      <p:ext uri="{BB962C8B-B14F-4D97-AF65-F5344CB8AC3E}">
        <p14:creationId xmlns:p14="http://schemas.microsoft.com/office/powerpoint/2010/main" val="385893890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721</TotalTime>
  <Words>1150</Words>
  <Application>Microsoft Office PowerPoint</Application>
  <PresentationFormat>Widescreen</PresentationFormat>
  <Paragraphs>87</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Gill Sans MT</vt:lpstr>
      <vt:lpstr>Nunito</vt:lpstr>
      <vt:lpstr>Roboto</vt:lpstr>
      <vt:lpstr>Roboto</vt:lpstr>
      <vt:lpstr>Roboto Mono</vt:lpstr>
      <vt:lpstr>Roboto Mono</vt:lpstr>
      <vt:lpstr>Studio-Feixen-Sans</vt:lpstr>
      <vt:lpstr>Parcel</vt:lpstr>
      <vt:lpstr>Shell Scripting</vt:lpstr>
      <vt:lpstr>SHELL </vt:lpstr>
      <vt:lpstr>PowerPoint Presentation</vt:lpstr>
      <vt:lpstr> Different types of shells </vt:lpstr>
      <vt:lpstr>PowerPoint Presentation</vt:lpstr>
      <vt:lpstr>Shell Scripting</vt:lpstr>
      <vt:lpstr>PowerPoint Presentation</vt:lpstr>
      <vt:lpstr>Uses of Shell Scripts</vt:lpstr>
      <vt:lpstr> Advantages and disadvantages of shell scripts </vt:lpstr>
      <vt:lpstr>Shell Script Examples in Linux</vt:lpstr>
      <vt:lpstr>PowerPoint Presentation</vt:lpstr>
      <vt:lpstr>How to execute a shell script in Linux </vt:lpstr>
      <vt:lpstr>How do I write and execute a shell script on Linux system?</vt:lpstr>
      <vt:lpstr>PowerPoint Presentation</vt:lpstr>
      <vt:lpstr>PowerPoint Presentation</vt:lpstr>
      <vt:lpstr>2) How do you run a shell script from the command line?</vt:lpstr>
      <vt:lpstr>3) Write a shell script that prints “GeeksforGeeks” to the terminal. </vt:lpstr>
      <vt:lpstr>PowerPoint Presentation</vt:lpstr>
      <vt:lpstr>PowerPoint Presentation</vt:lpstr>
      <vt:lpstr>6) Write a shell script that takes a user’s name as input and greets them. </vt:lpstr>
      <vt:lpstr>PowerPoint Presentation</vt:lpstr>
      <vt:lpstr>PowerPoint Presentation</vt:lpstr>
      <vt:lpstr>Automating system administration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Scripting</dc:title>
  <dc:creator>Yao Dodzi Kpeteme</dc:creator>
  <cp:lastModifiedBy>Yao Dodzi Kpeteme</cp:lastModifiedBy>
  <cp:revision>12</cp:revision>
  <dcterms:created xsi:type="dcterms:W3CDTF">2024-05-17T08:39:41Z</dcterms:created>
  <dcterms:modified xsi:type="dcterms:W3CDTF">2024-05-28T09:29:29Z</dcterms:modified>
</cp:coreProperties>
</file>