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06A1F-0059-ABFA-C38F-63516BA45632}"/>
              </a:ext>
            </a:extLst>
          </p:cNvPr>
          <p:cNvSpPr>
            <a:spLocks noGrp="1"/>
          </p:cNvSpPr>
          <p:nvPr>
            <p:ph type="ctrTitle"/>
          </p:nvPr>
        </p:nvSpPr>
        <p:spPr>
          <a:xfrm>
            <a:off x="2367642" y="1054358"/>
            <a:ext cx="7224228" cy="478585"/>
          </a:xfrm>
        </p:spPr>
        <p:txBody>
          <a:bodyPr>
            <a:normAutofit fontScale="90000"/>
          </a:bodyPr>
          <a:lstStyle/>
          <a:p>
            <a:r>
              <a:rPr lang="en-US" sz="3200" b="1" dirty="0">
                <a:effectLst/>
                <a:latin typeface="Times New Roman" panose="02020603050405020304" pitchFamily="18" charset="0"/>
                <a:ea typeface="Times New Roman" panose="02020603050405020304" pitchFamily="18" charset="0"/>
              </a:rPr>
              <a:t>User authentication and password policies</a:t>
            </a:r>
            <a:endParaRPr lang="en-US" sz="3200" b="1" dirty="0"/>
          </a:p>
        </p:txBody>
      </p:sp>
      <p:sp>
        <p:nvSpPr>
          <p:cNvPr id="3" name="TextBox 2">
            <a:extLst>
              <a:ext uri="{FF2B5EF4-FFF2-40B4-BE49-F238E27FC236}">
                <a16:creationId xmlns:a16="http://schemas.microsoft.com/office/drawing/2014/main" id="{9487CC0D-403F-1ACF-B490-F14698421B8D}"/>
              </a:ext>
            </a:extLst>
          </p:cNvPr>
          <p:cNvSpPr txBox="1"/>
          <p:nvPr/>
        </p:nvSpPr>
        <p:spPr>
          <a:xfrm>
            <a:off x="4655974" y="2998113"/>
            <a:ext cx="3629609" cy="861774"/>
          </a:xfrm>
          <a:prstGeom prst="rect">
            <a:avLst/>
          </a:prstGeom>
          <a:noFill/>
        </p:spPr>
        <p:txBody>
          <a:bodyPr wrap="square" rtlCol="0">
            <a:spAutoFit/>
          </a:bodyPr>
          <a:lstStyle/>
          <a:p>
            <a:r>
              <a:rPr lang="en-US" sz="3200" b="1" i="0" dirty="0">
                <a:effectLst/>
                <a:latin typeface="Times New Roman" panose="02020603050405020304" pitchFamily="18" charset="0"/>
                <a:cs typeface="Times New Roman" panose="02020603050405020304" pitchFamily="18" charset="0"/>
              </a:rPr>
              <a:t>Authentication</a:t>
            </a:r>
          </a:p>
          <a:p>
            <a:endParaRPr lang="en-US" dirty="0"/>
          </a:p>
        </p:txBody>
      </p:sp>
    </p:spTree>
    <p:extLst>
      <p:ext uri="{BB962C8B-B14F-4D97-AF65-F5344CB8AC3E}">
        <p14:creationId xmlns:p14="http://schemas.microsoft.com/office/powerpoint/2010/main" val="719154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AF148-47BE-E78B-C99A-626B63559284}"/>
              </a:ext>
            </a:extLst>
          </p:cNvPr>
          <p:cNvSpPr>
            <a:spLocks noGrp="1"/>
          </p:cNvSpPr>
          <p:nvPr>
            <p:ph type="title"/>
          </p:nvPr>
        </p:nvSpPr>
        <p:spPr>
          <a:xfrm>
            <a:off x="2406313" y="278877"/>
            <a:ext cx="8911687" cy="822135"/>
          </a:xfrm>
        </p:spPr>
        <p:txBody>
          <a:bodyPr/>
          <a:lstStyle/>
          <a:p>
            <a:pPr algn="ctr"/>
            <a:r>
              <a:rPr lang="en-US" b="1" i="0" dirty="0">
                <a:solidFill>
                  <a:srgbClr val="002060"/>
                </a:solidFill>
                <a:effectLst/>
                <a:highlight>
                  <a:srgbClr val="FFFFFF"/>
                </a:highlight>
                <a:latin typeface="Open Sans" panose="020B0606030504020204" pitchFamily="34" charset="0"/>
              </a:rPr>
              <a:t>Password Complexity</a:t>
            </a:r>
            <a:endParaRPr lang="en-US" dirty="0">
              <a:solidFill>
                <a:srgbClr val="002060"/>
              </a:solidFill>
            </a:endParaRPr>
          </a:p>
        </p:txBody>
      </p:sp>
      <p:sp>
        <p:nvSpPr>
          <p:cNvPr id="3" name="Content Placeholder 2">
            <a:extLst>
              <a:ext uri="{FF2B5EF4-FFF2-40B4-BE49-F238E27FC236}">
                <a16:creationId xmlns:a16="http://schemas.microsoft.com/office/drawing/2014/main" id="{11916B09-BEFA-7E97-58E3-07BF976DED53}"/>
              </a:ext>
            </a:extLst>
          </p:cNvPr>
          <p:cNvSpPr>
            <a:spLocks noGrp="1"/>
          </p:cNvSpPr>
          <p:nvPr>
            <p:ph idx="1"/>
          </p:nvPr>
        </p:nvSpPr>
        <p:spPr>
          <a:xfrm>
            <a:off x="270587" y="1387150"/>
            <a:ext cx="11803225" cy="5106955"/>
          </a:xfrm>
        </p:spPr>
        <p:txBody>
          <a:bodyPr>
            <a:noAutofit/>
          </a:bodyPr>
          <a:lstStyle/>
          <a:p>
            <a:r>
              <a:rPr lang="en-US" sz="3200" dirty="0"/>
              <a:t>Password complexity policy allow user to set complex password this policy allow user to use password which contain upper-case character, lower-case character and special or symbol character. In below steps I will configure one upper-case, lower-case, and a special character in the password. You can set any number of maximum allowed upper-case, lower-case, and other letters in your password. </a:t>
            </a:r>
          </a:p>
        </p:txBody>
      </p:sp>
    </p:spTree>
    <p:extLst>
      <p:ext uri="{BB962C8B-B14F-4D97-AF65-F5344CB8AC3E}">
        <p14:creationId xmlns:p14="http://schemas.microsoft.com/office/powerpoint/2010/main" val="3773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912FCD-F810-3B87-BE4D-3ECD3C7D68BF}"/>
              </a:ext>
            </a:extLst>
          </p:cNvPr>
          <p:cNvSpPr>
            <a:spLocks noGrp="1"/>
          </p:cNvSpPr>
          <p:nvPr>
            <p:ph idx="1"/>
          </p:nvPr>
        </p:nvSpPr>
        <p:spPr>
          <a:xfrm>
            <a:off x="1506861" y="211494"/>
            <a:ext cx="10333685" cy="6497216"/>
          </a:xfrm>
        </p:spPr>
        <p:txBody>
          <a:bodyPr>
            <a:normAutofit fontScale="92500" lnSpcReduction="20000"/>
          </a:bodyPr>
          <a:lstStyle/>
          <a:p>
            <a:r>
              <a:rPr lang="en-US" sz="3200" dirty="0"/>
              <a:t>set at least one lower-case character for password:</a:t>
            </a:r>
          </a:p>
          <a:p>
            <a:r>
              <a:rPr lang="en-US" sz="3200" dirty="0"/>
              <a:t># </a:t>
            </a:r>
            <a:r>
              <a:rPr lang="en-US" sz="3200" dirty="0" err="1"/>
              <a:t>authconfig</a:t>
            </a:r>
            <a:r>
              <a:rPr lang="en-US" sz="3200" dirty="0"/>
              <a:t> --</a:t>
            </a:r>
            <a:r>
              <a:rPr lang="en-US" sz="3200" dirty="0" err="1"/>
              <a:t>enablereqlower</a:t>
            </a:r>
            <a:r>
              <a:rPr lang="en-US" sz="3200" dirty="0"/>
              <a:t> –update</a:t>
            </a:r>
          </a:p>
          <a:p>
            <a:pPr marL="0" indent="0">
              <a:buNone/>
            </a:pPr>
            <a:endParaRPr lang="en-US" sz="3200" dirty="0"/>
          </a:p>
          <a:p>
            <a:r>
              <a:rPr lang="en-US" sz="3200" dirty="0"/>
              <a:t>To set at least one upper-case character for password:</a:t>
            </a:r>
          </a:p>
          <a:p>
            <a:r>
              <a:rPr lang="en-US" sz="3200" dirty="0"/>
              <a:t># </a:t>
            </a:r>
            <a:r>
              <a:rPr lang="en-US" sz="3200" dirty="0" err="1"/>
              <a:t>authconfig</a:t>
            </a:r>
            <a:r>
              <a:rPr lang="en-US" sz="3200" dirty="0"/>
              <a:t> --</a:t>
            </a:r>
            <a:r>
              <a:rPr lang="en-US" sz="3200" dirty="0" err="1"/>
              <a:t>enablerequpper</a:t>
            </a:r>
            <a:r>
              <a:rPr lang="en-US" sz="3200" dirty="0"/>
              <a:t> –update</a:t>
            </a:r>
          </a:p>
          <a:p>
            <a:pPr marL="0" indent="0">
              <a:buNone/>
            </a:pPr>
            <a:endParaRPr lang="en-US" sz="3200" dirty="0"/>
          </a:p>
          <a:p>
            <a:r>
              <a:rPr lang="en-US" sz="3200" dirty="0"/>
              <a:t>To set at least one digit for password:</a:t>
            </a:r>
          </a:p>
          <a:p>
            <a:r>
              <a:rPr lang="en-US" sz="3200" dirty="0"/>
              <a:t># </a:t>
            </a:r>
            <a:r>
              <a:rPr lang="en-US" sz="3200" dirty="0" err="1"/>
              <a:t>authconfig</a:t>
            </a:r>
            <a:r>
              <a:rPr lang="en-US" sz="3200" dirty="0"/>
              <a:t> --</a:t>
            </a:r>
            <a:r>
              <a:rPr lang="en-US" sz="3200" dirty="0" err="1"/>
              <a:t>enablereqdigit</a:t>
            </a:r>
            <a:r>
              <a:rPr lang="en-US" sz="3200" dirty="0"/>
              <a:t> –update</a:t>
            </a:r>
          </a:p>
          <a:p>
            <a:pPr marL="0" indent="0">
              <a:buNone/>
            </a:pPr>
            <a:endParaRPr lang="en-US" sz="3200" dirty="0"/>
          </a:p>
          <a:p>
            <a:r>
              <a:rPr lang="en-US" sz="3200" dirty="0"/>
              <a:t>To set at least one other or symbol character for password:</a:t>
            </a:r>
          </a:p>
          <a:p>
            <a:r>
              <a:rPr lang="en-US" sz="3200" dirty="0"/>
              <a:t># </a:t>
            </a:r>
            <a:r>
              <a:rPr lang="en-US" sz="3200" dirty="0" err="1"/>
              <a:t>authconfig</a:t>
            </a:r>
            <a:r>
              <a:rPr lang="en-US" sz="3200" dirty="0"/>
              <a:t> --</a:t>
            </a:r>
            <a:r>
              <a:rPr lang="en-US" sz="3200" dirty="0" err="1"/>
              <a:t>enablereqother</a:t>
            </a:r>
            <a:r>
              <a:rPr lang="en-US" sz="3200" dirty="0"/>
              <a:t> –update</a:t>
            </a:r>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1426756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1C4BE-7199-4D85-66DD-0E06FCC01BAF}"/>
              </a:ext>
            </a:extLst>
          </p:cNvPr>
          <p:cNvSpPr>
            <a:spLocks noGrp="1"/>
          </p:cNvSpPr>
          <p:nvPr>
            <p:ph idx="1"/>
          </p:nvPr>
        </p:nvSpPr>
        <p:spPr>
          <a:xfrm>
            <a:off x="709127" y="202163"/>
            <a:ext cx="10030375" cy="2513045"/>
          </a:xfrm>
        </p:spPr>
        <p:txBody>
          <a:bodyPr>
            <a:normAutofit/>
          </a:bodyPr>
          <a:lstStyle/>
          <a:p>
            <a:r>
              <a:rPr lang="en-US" sz="3200" dirty="0"/>
              <a:t>To verify password complexity setting after running above command</a:t>
            </a:r>
          </a:p>
          <a:p>
            <a:r>
              <a:rPr lang="en-US" sz="3200" dirty="0" err="1"/>
              <a:t>Egrep</a:t>
            </a:r>
            <a:r>
              <a:rPr lang="en-US" sz="3200" dirty="0"/>
              <a:t> "^</a:t>
            </a:r>
            <a:r>
              <a:rPr lang="en-US" sz="3200" dirty="0" err="1"/>
              <a:t>lcredit</a:t>
            </a:r>
            <a:r>
              <a:rPr lang="en-US" sz="3200" dirty="0"/>
              <a:t>|^</a:t>
            </a:r>
            <a:r>
              <a:rPr lang="en-US" sz="3200" dirty="0" err="1"/>
              <a:t>ucredit</a:t>
            </a:r>
            <a:r>
              <a:rPr lang="en-US" sz="3200" dirty="0"/>
              <a:t>|^</a:t>
            </a:r>
            <a:r>
              <a:rPr lang="en-US" sz="3200" dirty="0" err="1"/>
              <a:t>dcredit</a:t>
            </a:r>
            <a:r>
              <a:rPr lang="en-US" sz="3200" dirty="0"/>
              <a:t>|^</a:t>
            </a:r>
            <a:r>
              <a:rPr lang="en-US" sz="3200" dirty="0" err="1"/>
              <a:t>ocredit</a:t>
            </a:r>
            <a:r>
              <a:rPr lang="en-US" sz="3200" dirty="0"/>
              <a:t>" /</a:t>
            </a:r>
            <a:r>
              <a:rPr lang="en-US" sz="3200" dirty="0" err="1"/>
              <a:t>etc</a:t>
            </a:r>
            <a:r>
              <a:rPr lang="en-US" sz="3200" dirty="0"/>
              <a:t>/security/</a:t>
            </a:r>
            <a:r>
              <a:rPr lang="en-US" sz="3200" dirty="0" err="1"/>
              <a:t>pwquality.conf</a:t>
            </a:r>
            <a:endParaRPr lang="en-US" sz="3200" dirty="0"/>
          </a:p>
          <a:p>
            <a:endParaRPr lang="en-US" sz="3200" dirty="0"/>
          </a:p>
          <a:p>
            <a:endParaRPr lang="en-US" sz="3200" dirty="0"/>
          </a:p>
          <a:p>
            <a:endParaRPr lang="en-US" sz="3200" dirty="0"/>
          </a:p>
        </p:txBody>
      </p:sp>
      <p:sp>
        <p:nvSpPr>
          <p:cNvPr id="4" name="AutoShape 2">
            <a:extLst>
              <a:ext uri="{FF2B5EF4-FFF2-40B4-BE49-F238E27FC236}">
                <a16:creationId xmlns:a16="http://schemas.microsoft.com/office/drawing/2014/main" id="{32BADC13-122C-0466-827A-26156945DBD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4B85CC33-7739-1098-EAC7-BCC4BA87704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1F56F213-1F6C-B86F-63DB-3F8FF60A2552}"/>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4C7075F7-78BF-75CA-28A0-FD7856259827}"/>
              </a:ext>
            </a:extLst>
          </p:cNvPr>
          <p:cNvPicPr>
            <a:picLocks noChangeAspect="1"/>
          </p:cNvPicPr>
          <p:nvPr/>
        </p:nvPicPr>
        <p:blipFill>
          <a:blip r:embed="rId2"/>
          <a:stretch>
            <a:fillRect/>
          </a:stretch>
        </p:blipFill>
        <p:spPr>
          <a:xfrm>
            <a:off x="709127" y="2863768"/>
            <a:ext cx="10252384" cy="2314721"/>
          </a:xfrm>
          <a:prstGeom prst="rect">
            <a:avLst/>
          </a:prstGeom>
        </p:spPr>
      </p:pic>
    </p:spTree>
    <p:extLst>
      <p:ext uri="{BB962C8B-B14F-4D97-AF65-F5344CB8AC3E}">
        <p14:creationId xmlns:p14="http://schemas.microsoft.com/office/powerpoint/2010/main" val="2719768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0B77-2482-DFDE-BCEC-8DEEDF523BAC}"/>
              </a:ext>
            </a:extLst>
          </p:cNvPr>
          <p:cNvSpPr>
            <a:spLocks noGrp="1"/>
          </p:cNvSpPr>
          <p:nvPr>
            <p:ph type="title"/>
          </p:nvPr>
        </p:nvSpPr>
        <p:spPr>
          <a:xfrm>
            <a:off x="2368990" y="320586"/>
            <a:ext cx="8911687" cy="626192"/>
          </a:xfrm>
        </p:spPr>
        <p:txBody>
          <a:bodyPr>
            <a:normAutofit fontScale="90000"/>
          </a:bodyPr>
          <a:lstStyle/>
          <a:p>
            <a:pPr algn="ctr"/>
            <a:r>
              <a:rPr lang="en-US" b="1" dirty="0">
                <a:solidFill>
                  <a:srgbClr val="002060"/>
                </a:solidFill>
              </a:rPr>
              <a:t>Password expiration</a:t>
            </a:r>
          </a:p>
        </p:txBody>
      </p:sp>
      <p:sp>
        <p:nvSpPr>
          <p:cNvPr id="3" name="Content Placeholder 2">
            <a:extLst>
              <a:ext uri="{FF2B5EF4-FFF2-40B4-BE49-F238E27FC236}">
                <a16:creationId xmlns:a16="http://schemas.microsoft.com/office/drawing/2014/main" id="{8A08C526-360A-B100-0F3F-86E6BE332D64}"/>
              </a:ext>
            </a:extLst>
          </p:cNvPr>
          <p:cNvSpPr>
            <a:spLocks noGrp="1"/>
          </p:cNvSpPr>
          <p:nvPr>
            <p:ph idx="1"/>
          </p:nvPr>
        </p:nvSpPr>
        <p:spPr>
          <a:xfrm>
            <a:off x="279918" y="1452465"/>
            <a:ext cx="11681927" cy="3777622"/>
          </a:xfrm>
        </p:spPr>
        <p:txBody>
          <a:bodyPr>
            <a:normAutofit/>
          </a:bodyPr>
          <a:lstStyle/>
          <a:p>
            <a:r>
              <a:rPr lang="en-US" sz="3200" dirty="0"/>
              <a:t>Password expiration policy prompt user to change his/her password before certain days of expiration to enforce this policy CentOS 6 / RHEL 6 and CentOS 7 / RHEL 7 has a file /</a:t>
            </a:r>
            <a:r>
              <a:rPr lang="en-US" sz="3200" dirty="0" err="1"/>
              <a:t>etc</a:t>
            </a:r>
            <a:r>
              <a:rPr lang="en-US" sz="3200" dirty="0"/>
              <a:t>/</a:t>
            </a:r>
            <a:r>
              <a:rPr lang="en-US" sz="3200" dirty="0" err="1"/>
              <a:t>login.defs</a:t>
            </a:r>
            <a:r>
              <a:rPr lang="en-US" sz="3200" dirty="0"/>
              <a:t>. This file contain below parameters which allow System Administrator to set policy:</a:t>
            </a:r>
          </a:p>
        </p:txBody>
      </p:sp>
    </p:spTree>
    <p:extLst>
      <p:ext uri="{BB962C8B-B14F-4D97-AF65-F5344CB8AC3E}">
        <p14:creationId xmlns:p14="http://schemas.microsoft.com/office/powerpoint/2010/main" val="4218048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E487A-F4FA-A533-E7BE-E0EDBAD9231C}"/>
              </a:ext>
            </a:extLst>
          </p:cNvPr>
          <p:cNvSpPr>
            <a:spLocks noGrp="1"/>
          </p:cNvSpPr>
          <p:nvPr>
            <p:ph idx="1"/>
          </p:nvPr>
        </p:nvSpPr>
        <p:spPr>
          <a:xfrm>
            <a:off x="825725" y="351452"/>
            <a:ext cx="11080136" cy="6385249"/>
          </a:xfrm>
        </p:spPr>
        <p:txBody>
          <a:bodyPr>
            <a:noAutofit/>
          </a:bodyPr>
          <a:lstStyle/>
          <a:p>
            <a:r>
              <a:rPr lang="en-US" sz="3200" dirty="0"/>
              <a:t>• PASS_MAX_DAYS: Maximum number of days a password may be used.</a:t>
            </a:r>
          </a:p>
          <a:p>
            <a:r>
              <a:rPr lang="en-US" sz="3200" dirty="0"/>
              <a:t>• PASS_MIN_DAYS: Minimum number of days allowed between password changes.</a:t>
            </a:r>
          </a:p>
          <a:p>
            <a:r>
              <a:rPr lang="en-US" sz="3200" dirty="0"/>
              <a:t>• PASS_WARN_AGE: Number of days warning given before a password expires.</a:t>
            </a:r>
          </a:p>
          <a:p>
            <a:endParaRPr lang="en-US" sz="3200" dirty="0"/>
          </a:p>
          <a:p>
            <a:r>
              <a:rPr lang="en-US" sz="3200" dirty="0"/>
              <a:t>To enforce this password in these CentOS 6 / RHEL 6 and CentOS 7 / RHEL 7 machines locate the below parameters in /</a:t>
            </a:r>
            <a:r>
              <a:rPr lang="en-US" sz="3200" dirty="0" err="1"/>
              <a:t>etc</a:t>
            </a:r>
            <a:r>
              <a:rPr lang="en-US" sz="3200" dirty="0"/>
              <a:t>/</a:t>
            </a:r>
            <a:r>
              <a:rPr lang="en-US" sz="3200" dirty="0" err="1"/>
              <a:t>login.defs</a:t>
            </a:r>
            <a:r>
              <a:rPr lang="en-US" sz="3200" dirty="0"/>
              <a:t> file and provide number of days as per your requirement:</a:t>
            </a:r>
          </a:p>
        </p:txBody>
      </p:sp>
    </p:spTree>
    <p:extLst>
      <p:ext uri="{BB962C8B-B14F-4D97-AF65-F5344CB8AC3E}">
        <p14:creationId xmlns:p14="http://schemas.microsoft.com/office/powerpoint/2010/main" val="4076651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1ED9F3-09F4-537B-1DC5-370E296E04EB}"/>
              </a:ext>
            </a:extLst>
          </p:cNvPr>
          <p:cNvSpPr>
            <a:spLocks noGrp="1"/>
          </p:cNvSpPr>
          <p:nvPr>
            <p:ph idx="1"/>
          </p:nvPr>
        </p:nvSpPr>
        <p:spPr>
          <a:xfrm>
            <a:off x="2174033" y="416767"/>
            <a:ext cx="4674636" cy="3777622"/>
          </a:xfrm>
        </p:spPr>
        <p:txBody>
          <a:bodyPr>
            <a:normAutofit/>
          </a:bodyPr>
          <a:lstStyle/>
          <a:p>
            <a:endParaRPr lang="en-US" sz="3200" dirty="0"/>
          </a:p>
          <a:p>
            <a:r>
              <a:rPr lang="en-US" sz="3200" dirty="0"/>
              <a:t>PASS_MAX_DAYS</a:t>
            </a:r>
          </a:p>
          <a:p>
            <a:r>
              <a:rPr lang="en-US" sz="3200" dirty="0"/>
              <a:t>PASS_MIN_DAYS</a:t>
            </a:r>
          </a:p>
          <a:p>
            <a:r>
              <a:rPr lang="en-US" sz="3200" dirty="0"/>
              <a:t>PASS_WARN_AGE</a:t>
            </a:r>
          </a:p>
        </p:txBody>
      </p:sp>
    </p:spTree>
    <p:extLst>
      <p:ext uri="{BB962C8B-B14F-4D97-AF65-F5344CB8AC3E}">
        <p14:creationId xmlns:p14="http://schemas.microsoft.com/office/powerpoint/2010/main" val="3481264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DB0AC96-0A12-B17A-FB38-CF0AFF7CD192}"/>
              </a:ext>
            </a:extLst>
          </p:cNvPr>
          <p:cNvPicPr>
            <a:picLocks noGrp="1" noChangeAspect="1"/>
          </p:cNvPicPr>
          <p:nvPr>
            <p:ph idx="1"/>
          </p:nvPr>
        </p:nvPicPr>
        <p:blipFill>
          <a:blip r:embed="rId2"/>
          <a:stretch>
            <a:fillRect/>
          </a:stretch>
        </p:blipFill>
        <p:spPr>
          <a:xfrm>
            <a:off x="2017687" y="456195"/>
            <a:ext cx="8156625" cy="1755160"/>
          </a:xfrm>
          <a:prstGeom prst="rect">
            <a:avLst/>
          </a:prstGeom>
        </p:spPr>
      </p:pic>
      <p:sp>
        <p:nvSpPr>
          <p:cNvPr id="5" name="AutoShape 2">
            <a:extLst>
              <a:ext uri="{FF2B5EF4-FFF2-40B4-BE49-F238E27FC236}">
                <a16:creationId xmlns:a16="http://schemas.microsoft.com/office/drawing/2014/main" id="{82112C43-386A-15CC-BD04-FA4B1FD3C81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B0AD01C6-DB80-EE74-84B2-761894ACDDC7}"/>
              </a:ext>
            </a:extLst>
          </p:cNvPr>
          <p:cNvPicPr>
            <a:picLocks noChangeAspect="1"/>
          </p:cNvPicPr>
          <p:nvPr/>
        </p:nvPicPr>
        <p:blipFill>
          <a:blip r:embed="rId3"/>
          <a:stretch>
            <a:fillRect/>
          </a:stretch>
        </p:blipFill>
        <p:spPr>
          <a:xfrm>
            <a:off x="1716833" y="3508990"/>
            <a:ext cx="8457479" cy="1557532"/>
          </a:xfrm>
          <a:prstGeom prst="rect">
            <a:avLst/>
          </a:prstGeom>
        </p:spPr>
      </p:pic>
    </p:spTree>
    <p:extLst>
      <p:ext uri="{BB962C8B-B14F-4D97-AF65-F5344CB8AC3E}">
        <p14:creationId xmlns:p14="http://schemas.microsoft.com/office/powerpoint/2010/main" val="490151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1F6756-3A04-7CED-9DE0-5D5CA10D2F65}"/>
              </a:ext>
            </a:extLst>
          </p:cNvPr>
          <p:cNvSpPr>
            <a:spLocks noGrp="1"/>
          </p:cNvSpPr>
          <p:nvPr>
            <p:ph idx="1"/>
          </p:nvPr>
        </p:nvSpPr>
        <p:spPr>
          <a:xfrm>
            <a:off x="376334" y="99526"/>
            <a:ext cx="11688147" cy="6945085"/>
          </a:xfrm>
        </p:spPr>
        <p:txBody>
          <a:bodyPr>
            <a:noAutofit/>
          </a:bodyPr>
          <a:lstStyle/>
          <a:p>
            <a:r>
              <a:rPr lang="en-US" sz="3200" dirty="0"/>
              <a:t>Note: This above password expiration policy only applicable to newly created users whereas above password expiration policy won’t be applicable to existing user(s) thus you need to set this policy manually to existing user(s) from </a:t>
            </a:r>
            <a:r>
              <a:rPr lang="en-US" sz="3200" dirty="0" err="1"/>
              <a:t>chage</a:t>
            </a:r>
            <a:r>
              <a:rPr lang="en-US" sz="3200" dirty="0"/>
              <a:t> command you can set policy manually:</a:t>
            </a:r>
          </a:p>
          <a:p>
            <a:r>
              <a:rPr lang="en-US" sz="3200" dirty="0"/>
              <a:t>• To set Maximum password days: </a:t>
            </a:r>
            <a:r>
              <a:rPr lang="en-US" sz="3200" dirty="0" err="1"/>
              <a:t>chage</a:t>
            </a:r>
            <a:r>
              <a:rPr lang="en-US" sz="3200" dirty="0"/>
              <a:t> -M &lt;no. of days&gt; &lt;username&gt;</a:t>
            </a:r>
          </a:p>
          <a:p>
            <a:r>
              <a:rPr lang="en-US" sz="3200" dirty="0"/>
              <a:t>• To set Minimum password days: </a:t>
            </a:r>
            <a:r>
              <a:rPr lang="en-US" sz="3200" dirty="0" err="1"/>
              <a:t>chage</a:t>
            </a:r>
            <a:r>
              <a:rPr lang="en-US" sz="3200" dirty="0"/>
              <a:t> -m &lt;no. of days&gt; &lt;username&gt;</a:t>
            </a:r>
          </a:p>
          <a:p>
            <a:r>
              <a:rPr lang="en-US" sz="3200" dirty="0"/>
              <a:t>• To set number of warning days before password expire: </a:t>
            </a:r>
            <a:r>
              <a:rPr lang="en-US" sz="3200" dirty="0" err="1"/>
              <a:t>chage</a:t>
            </a:r>
            <a:r>
              <a:rPr lang="en-US" sz="3200" dirty="0"/>
              <a:t> -W &lt;no. of days&gt; &lt;username&gt;</a:t>
            </a:r>
          </a:p>
          <a:p>
            <a:r>
              <a:rPr lang="en-US" sz="3200" dirty="0"/>
              <a:t>Sample output:</a:t>
            </a:r>
          </a:p>
        </p:txBody>
      </p:sp>
    </p:spTree>
    <p:extLst>
      <p:ext uri="{BB962C8B-B14F-4D97-AF65-F5344CB8AC3E}">
        <p14:creationId xmlns:p14="http://schemas.microsoft.com/office/powerpoint/2010/main" val="3480687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D0F3D2D-9E63-7BCA-73B0-BA162F024DA4}"/>
              </a:ext>
            </a:extLst>
          </p:cNvPr>
          <p:cNvPicPr>
            <a:picLocks noGrp="1" noChangeAspect="1"/>
          </p:cNvPicPr>
          <p:nvPr>
            <p:ph idx="1"/>
          </p:nvPr>
        </p:nvPicPr>
        <p:blipFill>
          <a:blip r:embed="rId2"/>
          <a:stretch>
            <a:fillRect/>
          </a:stretch>
        </p:blipFill>
        <p:spPr>
          <a:xfrm>
            <a:off x="1651519" y="176957"/>
            <a:ext cx="9685175" cy="3023442"/>
          </a:xfrm>
          <a:prstGeom prst="rect">
            <a:avLst/>
          </a:prstGeom>
        </p:spPr>
      </p:pic>
    </p:spTree>
    <p:extLst>
      <p:ext uri="{BB962C8B-B14F-4D97-AF65-F5344CB8AC3E}">
        <p14:creationId xmlns:p14="http://schemas.microsoft.com/office/powerpoint/2010/main" val="2706190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8AB8-A0DF-390D-6E00-1E25C9E87F50}"/>
              </a:ext>
            </a:extLst>
          </p:cNvPr>
          <p:cNvSpPr>
            <a:spLocks noGrp="1"/>
          </p:cNvSpPr>
          <p:nvPr>
            <p:ph type="title"/>
          </p:nvPr>
        </p:nvSpPr>
        <p:spPr>
          <a:xfrm>
            <a:off x="2220686" y="320585"/>
            <a:ext cx="7539102" cy="682176"/>
          </a:xfrm>
        </p:spPr>
        <p:txBody>
          <a:bodyPr>
            <a:normAutofit/>
          </a:bodyPr>
          <a:lstStyle/>
          <a:p>
            <a:pPr algn="ctr"/>
            <a:r>
              <a:rPr lang="en-US" sz="3200" b="1" dirty="0">
                <a:solidFill>
                  <a:srgbClr val="002060"/>
                </a:solidFill>
              </a:rPr>
              <a:t> Deny past used passwords</a:t>
            </a:r>
          </a:p>
        </p:txBody>
      </p:sp>
      <p:sp>
        <p:nvSpPr>
          <p:cNvPr id="3" name="Content Placeholder 2">
            <a:extLst>
              <a:ext uri="{FF2B5EF4-FFF2-40B4-BE49-F238E27FC236}">
                <a16:creationId xmlns:a16="http://schemas.microsoft.com/office/drawing/2014/main" id="{E60318F6-468C-9BEB-1F0B-C77EE02CFBBC}"/>
              </a:ext>
            </a:extLst>
          </p:cNvPr>
          <p:cNvSpPr>
            <a:spLocks noGrp="1"/>
          </p:cNvSpPr>
          <p:nvPr>
            <p:ph idx="1"/>
          </p:nvPr>
        </p:nvSpPr>
        <p:spPr>
          <a:xfrm>
            <a:off x="716902" y="1200539"/>
            <a:ext cx="10758196" cy="5097624"/>
          </a:xfrm>
        </p:spPr>
        <p:txBody>
          <a:bodyPr>
            <a:noAutofit/>
          </a:bodyPr>
          <a:lstStyle/>
          <a:p>
            <a:r>
              <a:rPr lang="en-US" sz="3200" dirty="0"/>
              <a:t>Deny past used passwords policy disallow users to set their password which were used in past. This make password more complicated by making it non guessable for attacker. In both CentOS 6 / RHEL 6 and CentOS 7 / RHEL 7 configuration is same. In both OSes you need to configure these files /</a:t>
            </a:r>
            <a:r>
              <a:rPr lang="en-US" sz="3200" dirty="0" err="1"/>
              <a:t>etc</a:t>
            </a:r>
            <a:r>
              <a:rPr lang="en-US" sz="3200" dirty="0"/>
              <a:t>/</a:t>
            </a:r>
            <a:r>
              <a:rPr lang="en-US" sz="3200" dirty="0" err="1"/>
              <a:t>pam.d</a:t>
            </a:r>
            <a:r>
              <a:rPr lang="en-US" sz="3200" dirty="0"/>
              <a:t>/system-auth and /</a:t>
            </a:r>
            <a:r>
              <a:rPr lang="en-US" sz="3200" dirty="0" err="1"/>
              <a:t>etc</a:t>
            </a:r>
            <a:r>
              <a:rPr lang="en-US" sz="3200" dirty="0"/>
              <a:t>/</a:t>
            </a:r>
            <a:r>
              <a:rPr lang="en-US" sz="3200" dirty="0" err="1"/>
              <a:t>pam.d</a:t>
            </a:r>
            <a:r>
              <a:rPr lang="en-US" sz="3200" dirty="0"/>
              <a:t>/password-auth locate and make below entry:</a:t>
            </a:r>
          </a:p>
        </p:txBody>
      </p:sp>
    </p:spTree>
    <p:extLst>
      <p:ext uri="{BB962C8B-B14F-4D97-AF65-F5344CB8AC3E}">
        <p14:creationId xmlns:p14="http://schemas.microsoft.com/office/powerpoint/2010/main" val="354123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C0B6F8-17C0-1EFD-8BFB-E281011386C1}"/>
              </a:ext>
            </a:extLst>
          </p:cNvPr>
          <p:cNvSpPr>
            <a:spLocks noGrp="1"/>
          </p:cNvSpPr>
          <p:nvPr>
            <p:ph idx="1"/>
          </p:nvPr>
        </p:nvSpPr>
        <p:spPr>
          <a:xfrm>
            <a:off x="1222311" y="1088572"/>
            <a:ext cx="10730204" cy="3777622"/>
          </a:xfrm>
        </p:spPr>
        <p:txBody>
          <a:bodyPr>
            <a:noAutofit/>
          </a:bodyPr>
          <a:lstStyle/>
          <a:p>
            <a:r>
              <a:rPr lang="en-US" sz="3200" b="0" i="1" dirty="0">
                <a:solidFill>
                  <a:srgbClr val="252525"/>
                </a:solidFill>
                <a:effectLst/>
                <a:latin typeface="RedHatText"/>
              </a:rPr>
              <a:t>Authentication</a:t>
            </a:r>
            <a:r>
              <a:rPr lang="en-US" sz="3200" b="0" i="0" dirty="0">
                <a:solidFill>
                  <a:srgbClr val="252525"/>
                </a:solidFill>
                <a:effectLst/>
                <a:latin typeface="RedHatText"/>
              </a:rPr>
              <a:t> is the process in which a user is identified and verified to a system. It requires presenting some sort of identity and credentials, such as a user name and password.</a:t>
            </a:r>
          </a:p>
          <a:p>
            <a:pPr marL="0" indent="0">
              <a:buNone/>
            </a:pPr>
            <a:r>
              <a:rPr lang="en-US" sz="3200" b="0" i="0" dirty="0">
                <a:solidFill>
                  <a:srgbClr val="252525"/>
                </a:solidFill>
                <a:effectLst/>
                <a:latin typeface="RedHatText"/>
              </a:rPr>
              <a:t> The system then compares the credentials against the configured authentication service. If the credentials match and the user account is active, then the user is </a:t>
            </a:r>
            <a:r>
              <a:rPr lang="en-US" sz="3200" b="0" i="1" dirty="0">
                <a:solidFill>
                  <a:srgbClr val="252525"/>
                </a:solidFill>
                <a:effectLst/>
                <a:latin typeface="RedHatText"/>
              </a:rPr>
              <a:t>authenticated</a:t>
            </a:r>
            <a:r>
              <a:rPr lang="en-US" sz="3200" b="0" i="0" dirty="0">
                <a:solidFill>
                  <a:srgbClr val="252525"/>
                </a:solidFill>
                <a:effectLst/>
                <a:latin typeface="RedHatText"/>
              </a:rPr>
              <a:t>.</a:t>
            </a:r>
            <a:endParaRPr lang="en-US" sz="3200" dirty="0"/>
          </a:p>
        </p:txBody>
      </p:sp>
    </p:spTree>
    <p:extLst>
      <p:ext uri="{BB962C8B-B14F-4D97-AF65-F5344CB8AC3E}">
        <p14:creationId xmlns:p14="http://schemas.microsoft.com/office/powerpoint/2010/main" val="3370401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48A5B4-2181-E3E4-AED8-4509053A8E9D}"/>
              </a:ext>
            </a:extLst>
          </p:cNvPr>
          <p:cNvSpPr>
            <a:spLocks noGrp="1"/>
          </p:cNvSpPr>
          <p:nvPr>
            <p:ph idx="1"/>
          </p:nvPr>
        </p:nvSpPr>
        <p:spPr>
          <a:xfrm>
            <a:off x="1474237" y="416766"/>
            <a:ext cx="10459616" cy="5862735"/>
          </a:xfrm>
        </p:spPr>
        <p:txBody>
          <a:bodyPr>
            <a:normAutofit/>
          </a:bodyPr>
          <a:lstStyle/>
          <a:p>
            <a:r>
              <a:rPr lang="en-US" sz="3200" dirty="0"/>
              <a:t>password     sufficient pam_unix.so sha512 shadow </a:t>
            </a:r>
            <a:r>
              <a:rPr lang="en-US" sz="3200" dirty="0" err="1"/>
              <a:t>nullok</a:t>
            </a:r>
            <a:r>
              <a:rPr lang="en-US" sz="3200" dirty="0"/>
              <a:t> </a:t>
            </a:r>
            <a:r>
              <a:rPr lang="en-US" sz="3200" dirty="0" err="1"/>
              <a:t>try_first_pass</a:t>
            </a:r>
            <a:r>
              <a:rPr lang="en-US" sz="3200" dirty="0"/>
              <a:t> </a:t>
            </a:r>
            <a:r>
              <a:rPr lang="en-US" sz="3200" dirty="0" err="1"/>
              <a:t>use_authtok</a:t>
            </a:r>
            <a:r>
              <a:rPr lang="en-US" sz="3200" dirty="0"/>
              <a:t> remember=5</a:t>
            </a:r>
          </a:p>
          <a:p>
            <a:endParaRPr lang="en-US" sz="3200" dirty="0"/>
          </a:p>
        </p:txBody>
      </p:sp>
      <p:pic>
        <p:nvPicPr>
          <p:cNvPr id="4" name="Picture 3">
            <a:extLst>
              <a:ext uri="{FF2B5EF4-FFF2-40B4-BE49-F238E27FC236}">
                <a16:creationId xmlns:a16="http://schemas.microsoft.com/office/drawing/2014/main" id="{20984776-A918-5B55-4A34-37076EFC08E8}"/>
              </a:ext>
            </a:extLst>
          </p:cNvPr>
          <p:cNvPicPr>
            <a:picLocks noChangeAspect="1"/>
          </p:cNvPicPr>
          <p:nvPr/>
        </p:nvPicPr>
        <p:blipFill>
          <a:blip r:embed="rId2"/>
          <a:stretch>
            <a:fillRect/>
          </a:stretch>
        </p:blipFill>
        <p:spPr>
          <a:xfrm>
            <a:off x="783772" y="1550155"/>
            <a:ext cx="11010122" cy="5205208"/>
          </a:xfrm>
          <a:prstGeom prst="rect">
            <a:avLst/>
          </a:prstGeom>
        </p:spPr>
      </p:pic>
    </p:spTree>
    <p:extLst>
      <p:ext uri="{BB962C8B-B14F-4D97-AF65-F5344CB8AC3E}">
        <p14:creationId xmlns:p14="http://schemas.microsoft.com/office/powerpoint/2010/main" val="3033094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425A-A177-0BB7-3E14-43735E52B872}"/>
              </a:ext>
            </a:extLst>
          </p:cNvPr>
          <p:cNvSpPr>
            <a:spLocks noGrp="1"/>
          </p:cNvSpPr>
          <p:nvPr>
            <p:ph type="title"/>
          </p:nvPr>
        </p:nvSpPr>
        <p:spPr>
          <a:xfrm>
            <a:off x="2005097" y="334861"/>
            <a:ext cx="8911687" cy="672845"/>
          </a:xfrm>
        </p:spPr>
        <p:txBody>
          <a:bodyPr/>
          <a:lstStyle/>
          <a:p>
            <a:r>
              <a:rPr lang="en-US" b="1" dirty="0">
                <a:solidFill>
                  <a:srgbClr val="002060"/>
                </a:solidFill>
                <a:latin typeface="Söhne"/>
              </a:rPr>
              <a:t>D</a:t>
            </a:r>
            <a:r>
              <a:rPr lang="en-US" b="1" i="0" dirty="0">
                <a:solidFill>
                  <a:srgbClr val="002060"/>
                </a:solidFill>
                <a:effectLst/>
                <a:latin typeface="Söhne"/>
              </a:rPr>
              <a:t>ifferent types of user authentication in Linux</a:t>
            </a:r>
            <a:endParaRPr lang="en-US" b="1" dirty="0">
              <a:solidFill>
                <a:srgbClr val="002060"/>
              </a:solidFill>
            </a:endParaRPr>
          </a:p>
        </p:txBody>
      </p:sp>
      <p:sp>
        <p:nvSpPr>
          <p:cNvPr id="3" name="Content Placeholder 2">
            <a:extLst>
              <a:ext uri="{FF2B5EF4-FFF2-40B4-BE49-F238E27FC236}">
                <a16:creationId xmlns:a16="http://schemas.microsoft.com/office/drawing/2014/main" id="{F19397C3-521B-A14B-722C-23EB84F4290A}"/>
              </a:ext>
            </a:extLst>
          </p:cNvPr>
          <p:cNvSpPr>
            <a:spLocks noGrp="1"/>
          </p:cNvSpPr>
          <p:nvPr>
            <p:ph idx="1"/>
          </p:nvPr>
        </p:nvSpPr>
        <p:spPr>
          <a:xfrm>
            <a:off x="886407" y="1695061"/>
            <a:ext cx="11112759" cy="4957666"/>
          </a:xfrm>
        </p:spPr>
        <p:txBody>
          <a:bodyPr>
            <a:normAutofit fontScale="85000" lnSpcReduction="20000"/>
          </a:bodyPr>
          <a:lstStyle/>
          <a:p>
            <a:r>
              <a:rPr lang="en-US" sz="3200" b="0" i="0" dirty="0">
                <a:solidFill>
                  <a:srgbClr val="0D0D0D"/>
                </a:solidFill>
                <a:effectLst/>
                <a:latin typeface="Söhne"/>
              </a:rPr>
              <a:t>CentOS 7 supports various types of user authentication mechanisms, including:</a:t>
            </a:r>
          </a:p>
          <a:p>
            <a:endParaRPr lang="en-US" sz="3200" dirty="0">
              <a:solidFill>
                <a:srgbClr val="0D0D0D"/>
              </a:solidFill>
              <a:latin typeface="Söhne"/>
            </a:endParaRPr>
          </a:p>
          <a:p>
            <a:pPr algn="l">
              <a:buFont typeface="+mj-lt"/>
              <a:buAutoNum type="arabicPeriod"/>
            </a:pPr>
            <a:r>
              <a:rPr lang="en-US" sz="3800" b="1" i="0" dirty="0">
                <a:solidFill>
                  <a:srgbClr val="0D0D0D"/>
                </a:solidFill>
                <a:effectLst/>
                <a:latin typeface="Söhne"/>
              </a:rPr>
              <a:t>Password Authentication</a:t>
            </a:r>
            <a:r>
              <a:rPr lang="en-US" sz="3800" b="0" i="0" dirty="0">
                <a:solidFill>
                  <a:srgbClr val="0D0D0D"/>
                </a:solidFill>
                <a:effectLst/>
                <a:latin typeface="Söhne"/>
              </a:rPr>
              <a:t>: This is the most common form of authentication, where users provide a username and password to gain access to the system.</a:t>
            </a:r>
          </a:p>
          <a:p>
            <a:pPr algn="l">
              <a:buFont typeface="+mj-lt"/>
              <a:buAutoNum type="arabicPeriod"/>
            </a:pPr>
            <a:r>
              <a:rPr lang="en-US" sz="3800" b="1" i="0" dirty="0">
                <a:solidFill>
                  <a:srgbClr val="0D0D0D"/>
                </a:solidFill>
                <a:effectLst/>
                <a:latin typeface="Söhne"/>
              </a:rPr>
              <a:t>Public Key Authentication (SSH keys)</a:t>
            </a:r>
            <a:r>
              <a:rPr lang="en-US" sz="3800" b="0" i="0" dirty="0">
                <a:solidFill>
                  <a:srgbClr val="0D0D0D"/>
                </a:solidFill>
                <a:effectLst/>
                <a:latin typeface="Söhne"/>
              </a:rPr>
              <a:t>: Users can generate a public-private key pair, and the public key is stored on the server. When the user attempts to connect via SSH, the server verifies the user's identity by matching the private key with the stored public key.</a:t>
            </a:r>
          </a:p>
          <a:p>
            <a:endParaRPr lang="en-US" sz="3200" dirty="0"/>
          </a:p>
        </p:txBody>
      </p:sp>
    </p:spTree>
    <p:extLst>
      <p:ext uri="{BB962C8B-B14F-4D97-AF65-F5344CB8AC3E}">
        <p14:creationId xmlns:p14="http://schemas.microsoft.com/office/powerpoint/2010/main" val="97910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F194BC-42A5-4781-E75D-A05DA708CAF6}"/>
              </a:ext>
            </a:extLst>
          </p:cNvPr>
          <p:cNvSpPr>
            <a:spLocks noGrp="1"/>
          </p:cNvSpPr>
          <p:nvPr>
            <p:ph idx="1"/>
          </p:nvPr>
        </p:nvSpPr>
        <p:spPr>
          <a:xfrm>
            <a:off x="1007706" y="353008"/>
            <a:ext cx="11047445" cy="6151984"/>
          </a:xfrm>
        </p:spPr>
        <p:txBody>
          <a:bodyPr>
            <a:noAutofit/>
          </a:bodyPr>
          <a:lstStyle/>
          <a:p>
            <a:pPr marL="0" indent="0" algn="l">
              <a:buNone/>
            </a:pPr>
            <a:r>
              <a:rPr lang="en-US" sz="3200" b="1" i="0" dirty="0">
                <a:solidFill>
                  <a:srgbClr val="FF0000"/>
                </a:solidFill>
                <a:effectLst/>
                <a:latin typeface="Söhne"/>
              </a:rPr>
              <a:t>3. </a:t>
            </a:r>
            <a:r>
              <a:rPr lang="en-US" sz="3200" b="1" i="0" dirty="0">
                <a:solidFill>
                  <a:srgbClr val="0D0D0D"/>
                </a:solidFill>
                <a:effectLst/>
                <a:latin typeface="Söhne"/>
              </a:rPr>
              <a:t>Kerberos Authentication</a:t>
            </a:r>
            <a:r>
              <a:rPr lang="en-US" sz="3200" b="0" i="0" dirty="0">
                <a:solidFill>
                  <a:srgbClr val="0D0D0D"/>
                </a:solidFill>
                <a:effectLst/>
                <a:latin typeface="Söhne"/>
              </a:rPr>
              <a:t>: Kerberos is a network authentication protocol that uses tickets to allow nodes communicating over a non-secure network to prove their identity to one another securely. CentOS 7 supports Kerberos authentication, which is commonly used in enterprise environments.</a:t>
            </a:r>
          </a:p>
          <a:p>
            <a:pPr marL="0" indent="0" algn="l">
              <a:buNone/>
            </a:pPr>
            <a:endParaRPr lang="en-US" sz="3200" b="0" i="0" dirty="0">
              <a:solidFill>
                <a:srgbClr val="0D0D0D"/>
              </a:solidFill>
              <a:effectLst/>
              <a:latin typeface="Söhne"/>
            </a:endParaRPr>
          </a:p>
          <a:p>
            <a:pPr marL="0" indent="0" algn="l">
              <a:buNone/>
            </a:pPr>
            <a:r>
              <a:rPr lang="en-US" sz="3200" b="1" i="0" dirty="0">
                <a:solidFill>
                  <a:srgbClr val="FF0000"/>
                </a:solidFill>
                <a:effectLst/>
                <a:latin typeface="Söhne"/>
              </a:rPr>
              <a:t>4. </a:t>
            </a:r>
            <a:r>
              <a:rPr lang="en-US" sz="3200" b="1" i="0" dirty="0">
                <a:solidFill>
                  <a:srgbClr val="0D0D0D"/>
                </a:solidFill>
                <a:effectLst/>
                <a:latin typeface="Söhne"/>
              </a:rPr>
              <a:t>LDAP Authentication</a:t>
            </a:r>
            <a:r>
              <a:rPr lang="en-US" sz="3200" b="0" i="0" dirty="0">
                <a:solidFill>
                  <a:srgbClr val="0D0D0D"/>
                </a:solidFill>
                <a:effectLst/>
                <a:latin typeface="Söhne"/>
              </a:rPr>
              <a:t>: Lightweight Directory Access Protocol (LDAP) is a protocol for accessing and maintaining distributed directory information services over an IP network. CentOS 7 can be configured to authenticate users against an LDAP server, which is often used in large organizations to manage user accounts centrally.</a:t>
            </a:r>
          </a:p>
          <a:p>
            <a:pPr marL="0" indent="0">
              <a:buNone/>
            </a:pPr>
            <a:endParaRPr lang="en-US" sz="3200" dirty="0"/>
          </a:p>
        </p:txBody>
      </p:sp>
    </p:spTree>
    <p:extLst>
      <p:ext uri="{BB962C8B-B14F-4D97-AF65-F5344CB8AC3E}">
        <p14:creationId xmlns:p14="http://schemas.microsoft.com/office/powerpoint/2010/main" val="114438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00102-4BF5-B7B7-0885-6F115291E0AA}"/>
              </a:ext>
            </a:extLst>
          </p:cNvPr>
          <p:cNvSpPr>
            <a:spLocks noGrp="1"/>
          </p:cNvSpPr>
          <p:nvPr>
            <p:ph idx="1"/>
          </p:nvPr>
        </p:nvSpPr>
        <p:spPr>
          <a:xfrm>
            <a:off x="865240" y="501445"/>
            <a:ext cx="11121154" cy="5643715"/>
          </a:xfrm>
        </p:spPr>
        <p:txBody>
          <a:bodyPr>
            <a:normAutofit/>
          </a:bodyPr>
          <a:lstStyle/>
          <a:p>
            <a:r>
              <a:rPr lang="en-US" sz="3200" dirty="0"/>
              <a:t>Authentication is the verification of the identity of an entity, such as a user, to a system.</a:t>
            </a:r>
          </a:p>
          <a:p>
            <a:endParaRPr lang="en-US" sz="3200" dirty="0"/>
          </a:p>
          <a:p>
            <a:r>
              <a:rPr lang="en-US" sz="3200" dirty="0"/>
              <a:t> A user logs in by providing a user name and a password, and the operating system</a:t>
            </a:r>
          </a:p>
          <a:p>
            <a:pPr marL="0" indent="0">
              <a:buNone/>
            </a:pPr>
            <a:r>
              <a:rPr lang="en-US" sz="3200" dirty="0"/>
              <a:t>authenticates the user's identity by comparing this information to data stored on the system. If</a:t>
            </a:r>
          </a:p>
          <a:p>
            <a:pPr marL="0" indent="0">
              <a:buNone/>
            </a:pPr>
            <a:r>
              <a:rPr lang="en-US" sz="3200" dirty="0"/>
              <a:t>the login credentials match and the user account is active, the user is authenticated and can</a:t>
            </a:r>
          </a:p>
          <a:p>
            <a:pPr marL="0" indent="0">
              <a:buNone/>
            </a:pPr>
            <a:r>
              <a:rPr lang="en-US" sz="3200" dirty="0"/>
              <a:t>successfully access the system.</a:t>
            </a:r>
          </a:p>
          <a:p>
            <a:endParaRPr lang="en-US" dirty="0"/>
          </a:p>
        </p:txBody>
      </p:sp>
    </p:spTree>
    <p:extLst>
      <p:ext uri="{BB962C8B-B14F-4D97-AF65-F5344CB8AC3E}">
        <p14:creationId xmlns:p14="http://schemas.microsoft.com/office/powerpoint/2010/main" val="190870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2D773-54D4-60B1-21F3-12CF37E5DA5B}"/>
              </a:ext>
            </a:extLst>
          </p:cNvPr>
          <p:cNvSpPr>
            <a:spLocks noGrp="1"/>
          </p:cNvSpPr>
          <p:nvPr>
            <p:ph type="title"/>
          </p:nvPr>
        </p:nvSpPr>
        <p:spPr>
          <a:xfrm>
            <a:off x="1796512" y="427465"/>
            <a:ext cx="8911687" cy="626192"/>
          </a:xfrm>
        </p:spPr>
        <p:txBody>
          <a:bodyPr>
            <a:normAutofit fontScale="90000"/>
          </a:bodyPr>
          <a:lstStyle/>
          <a:p>
            <a:pPr algn="ctr"/>
            <a:r>
              <a:rPr lang="en-US" b="1" i="0" dirty="0">
                <a:solidFill>
                  <a:srgbClr val="002060"/>
                </a:solidFill>
                <a:effectLst/>
                <a:latin typeface="Söhne"/>
              </a:rPr>
              <a:t>PASSWORD POLICIES </a:t>
            </a:r>
            <a:endParaRPr lang="en-US" b="1" dirty="0">
              <a:solidFill>
                <a:srgbClr val="002060"/>
              </a:solidFill>
            </a:endParaRPr>
          </a:p>
        </p:txBody>
      </p:sp>
      <p:sp>
        <p:nvSpPr>
          <p:cNvPr id="3" name="Content Placeholder 2">
            <a:extLst>
              <a:ext uri="{FF2B5EF4-FFF2-40B4-BE49-F238E27FC236}">
                <a16:creationId xmlns:a16="http://schemas.microsoft.com/office/drawing/2014/main" id="{62F4091F-9464-9B3C-E0E2-D2D4BD2F0F65}"/>
              </a:ext>
            </a:extLst>
          </p:cNvPr>
          <p:cNvSpPr>
            <a:spLocks noGrp="1"/>
          </p:cNvSpPr>
          <p:nvPr>
            <p:ph idx="1"/>
          </p:nvPr>
        </p:nvSpPr>
        <p:spPr>
          <a:xfrm>
            <a:off x="334297" y="1641987"/>
            <a:ext cx="11170315" cy="4269235"/>
          </a:xfrm>
        </p:spPr>
        <p:txBody>
          <a:bodyPr>
            <a:noAutofit/>
          </a:bodyPr>
          <a:lstStyle/>
          <a:p>
            <a:r>
              <a:rPr lang="en-US" sz="3200" b="0" i="0" dirty="0">
                <a:solidFill>
                  <a:srgbClr val="000000"/>
                </a:solidFill>
                <a:effectLst/>
                <a:latin typeface="Raleway" panose="020F0502020204030204" pitchFamily="2" charset="0"/>
              </a:rPr>
              <a:t>Password management is an important security measure for any Linux system. Without a secure password, unauthorized people can access the system, leaving it vulnerable to malicious attacks. It’s therefore essential to </a:t>
            </a:r>
            <a:r>
              <a:rPr lang="en-US" sz="3200" b="1" i="0" dirty="0">
                <a:solidFill>
                  <a:srgbClr val="000000"/>
                </a:solidFill>
                <a:effectLst/>
                <a:latin typeface="Raleway" panose="020F0502020204030204" pitchFamily="2" charset="0"/>
              </a:rPr>
              <a:t>define password policies that force the user to consider a complex one that is difficult to guess or crack</a:t>
            </a:r>
            <a:r>
              <a:rPr lang="en-US" sz="3200" b="0" i="0" dirty="0">
                <a:solidFill>
                  <a:srgbClr val="000000"/>
                </a:solidFill>
                <a:effectLst/>
                <a:latin typeface="Raleway" panose="020F0502020204030204" pitchFamily="2" charset="0"/>
              </a:rPr>
              <a:t>.</a:t>
            </a:r>
            <a:endParaRPr lang="en-US" sz="3200" dirty="0"/>
          </a:p>
        </p:txBody>
      </p:sp>
    </p:spTree>
    <p:extLst>
      <p:ext uri="{BB962C8B-B14F-4D97-AF65-F5344CB8AC3E}">
        <p14:creationId xmlns:p14="http://schemas.microsoft.com/office/powerpoint/2010/main" val="2062458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47EA-4E98-6E50-D91A-9E4D311A2C59}"/>
              </a:ext>
            </a:extLst>
          </p:cNvPr>
          <p:cNvSpPr>
            <a:spLocks noGrp="1"/>
          </p:cNvSpPr>
          <p:nvPr>
            <p:ph type="title"/>
          </p:nvPr>
        </p:nvSpPr>
        <p:spPr>
          <a:xfrm>
            <a:off x="1445260" y="484151"/>
            <a:ext cx="8911687" cy="766151"/>
          </a:xfrm>
        </p:spPr>
        <p:txBody>
          <a:bodyPr>
            <a:normAutofit fontScale="90000"/>
          </a:bodyPr>
          <a:lstStyle/>
          <a:p>
            <a:r>
              <a:rPr lang="en-US" b="1" i="0" dirty="0">
                <a:solidFill>
                  <a:srgbClr val="002060"/>
                </a:solidFill>
                <a:effectLst/>
                <a:highlight>
                  <a:srgbClr val="FFFFFF"/>
                </a:highlight>
                <a:latin typeface="Open Sans" panose="020B0606030504020204" pitchFamily="34" charset="0"/>
              </a:rPr>
              <a:t>Password Policy Configuration in CentOS</a:t>
            </a:r>
            <a:endParaRPr lang="en-US" dirty="0">
              <a:solidFill>
                <a:srgbClr val="002060"/>
              </a:solidFill>
            </a:endParaRPr>
          </a:p>
        </p:txBody>
      </p:sp>
      <p:sp>
        <p:nvSpPr>
          <p:cNvPr id="3" name="Content Placeholder 2">
            <a:extLst>
              <a:ext uri="{FF2B5EF4-FFF2-40B4-BE49-F238E27FC236}">
                <a16:creationId xmlns:a16="http://schemas.microsoft.com/office/drawing/2014/main" id="{D018542D-DCB2-720F-5D3F-59779E0042D0}"/>
              </a:ext>
            </a:extLst>
          </p:cNvPr>
          <p:cNvSpPr>
            <a:spLocks noGrp="1"/>
          </p:cNvSpPr>
          <p:nvPr>
            <p:ph idx="1"/>
          </p:nvPr>
        </p:nvSpPr>
        <p:spPr>
          <a:xfrm>
            <a:off x="597159" y="1540189"/>
            <a:ext cx="11215396" cy="5149860"/>
          </a:xfrm>
        </p:spPr>
        <p:txBody>
          <a:bodyPr/>
          <a:lstStyle/>
          <a:p>
            <a:pPr marL="0" indent="0">
              <a:buNone/>
            </a:pPr>
            <a:r>
              <a:rPr lang="en-US" sz="3200" dirty="0"/>
              <a:t>Password policy configurations will contain:</a:t>
            </a:r>
          </a:p>
          <a:p>
            <a:pPr marL="0" indent="0">
              <a:buNone/>
            </a:pPr>
            <a:r>
              <a:rPr lang="en-US" sz="3200" dirty="0"/>
              <a:t>1. Password Length</a:t>
            </a:r>
          </a:p>
          <a:p>
            <a:pPr marL="0" indent="0">
              <a:buNone/>
            </a:pPr>
            <a:r>
              <a:rPr lang="en-US" sz="3200" dirty="0"/>
              <a:t>2. Password Complexity</a:t>
            </a:r>
          </a:p>
          <a:p>
            <a:pPr marL="0" indent="0">
              <a:buNone/>
            </a:pPr>
            <a:r>
              <a:rPr lang="en-US" sz="3200" dirty="0"/>
              <a:t>3. Password expiration</a:t>
            </a:r>
          </a:p>
          <a:p>
            <a:pPr marL="0" indent="0">
              <a:buNone/>
            </a:pPr>
            <a:r>
              <a:rPr lang="en-US" sz="3200" dirty="0"/>
              <a:t>4. Deny past used passwords.</a:t>
            </a:r>
          </a:p>
          <a:p>
            <a:pPr marL="0" indent="0">
              <a:buNone/>
            </a:pPr>
            <a:endParaRPr lang="en-US" dirty="0"/>
          </a:p>
        </p:txBody>
      </p:sp>
    </p:spTree>
    <p:extLst>
      <p:ext uri="{BB962C8B-B14F-4D97-AF65-F5344CB8AC3E}">
        <p14:creationId xmlns:p14="http://schemas.microsoft.com/office/powerpoint/2010/main" val="1606626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5DE029-863E-2478-4C05-7B812B294727}"/>
              </a:ext>
            </a:extLst>
          </p:cNvPr>
          <p:cNvSpPr>
            <a:spLocks noGrp="1"/>
          </p:cNvSpPr>
          <p:nvPr>
            <p:ph idx="1"/>
          </p:nvPr>
        </p:nvSpPr>
        <p:spPr>
          <a:xfrm>
            <a:off x="1236273" y="214604"/>
            <a:ext cx="10818878" cy="6522098"/>
          </a:xfrm>
        </p:spPr>
        <p:txBody>
          <a:bodyPr>
            <a:normAutofit/>
          </a:bodyPr>
          <a:lstStyle/>
          <a:p>
            <a:r>
              <a:rPr lang="en-US" sz="3200" dirty="0"/>
              <a:t># nano /</a:t>
            </a:r>
            <a:r>
              <a:rPr lang="en-US" sz="3200" dirty="0" err="1"/>
              <a:t>etc</a:t>
            </a:r>
            <a:r>
              <a:rPr lang="en-US" sz="3200" dirty="0"/>
              <a:t>/</a:t>
            </a:r>
            <a:r>
              <a:rPr lang="en-US" sz="3200" dirty="0" err="1"/>
              <a:t>pam.d</a:t>
            </a:r>
            <a:r>
              <a:rPr lang="en-US" sz="3200" dirty="0"/>
              <a:t>/system-auth</a:t>
            </a:r>
          </a:p>
          <a:p>
            <a:r>
              <a:rPr lang="en-US" sz="3200" dirty="0"/>
              <a:t># nano /</a:t>
            </a:r>
            <a:r>
              <a:rPr lang="en-US" sz="3200" dirty="0" err="1"/>
              <a:t>etc</a:t>
            </a:r>
            <a:r>
              <a:rPr lang="en-US" sz="3200" dirty="0"/>
              <a:t>/</a:t>
            </a:r>
            <a:r>
              <a:rPr lang="en-US" sz="3200" dirty="0" err="1"/>
              <a:t>pam.d</a:t>
            </a:r>
            <a:r>
              <a:rPr lang="en-US" sz="3200" dirty="0"/>
              <a:t>/password-auth</a:t>
            </a:r>
          </a:p>
          <a:p>
            <a:r>
              <a:rPr lang="en-US" sz="3200" dirty="0"/>
              <a:t>Centos 7  command for setting up password length:</a:t>
            </a:r>
          </a:p>
          <a:p>
            <a:r>
              <a:rPr lang="en-US" sz="3200" dirty="0"/>
              <a:t># </a:t>
            </a:r>
            <a:r>
              <a:rPr lang="en-US" sz="3200" dirty="0" err="1"/>
              <a:t>authconfig</a:t>
            </a:r>
            <a:r>
              <a:rPr lang="en-US" sz="3200" dirty="0"/>
              <a:t> --</a:t>
            </a:r>
            <a:r>
              <a:rPr lang="en-US" sz="3200" dirty="0" err="1"/>
              <a:t>passminlen</a:t>
            </a:r>
            <a:r>
              <a:rPr lang="en-US" sz="3200" dirty="0"/>
              <a:t>=8 –update</a:t>
            </a:r>
          </a:p>
          <a:p>
            <a:pPr marL="0" indent="0">
              <a:buNone/>
            </a:pPr>
            <a:endParaRPr lang="en-US" sz="3200" dirty="0"/>
          </a:p>
          <a:p>
            <a:r>
              <a:rPr lang="en-US" sz="3200" dirty="0"/>
              <a:t>To verify configured password length after above command execution </a:t>
            </a:r>
          </a:p>
          <a:p>
            <a:pPr marL="0" indent="0">
              <a:buNone/>
            </a:pPr>
            <a:endParaRPr lang="en-US" sz="3200" dirty="0"/>
          </a:p>
          <a:p>
            <a:pPr marL="0" indent="0">
              <a:buNone/>
            </a:pPr>
            <a:r>
              <a:rPr lang="en-US" sz="3200" dirty="0"/>
              <a:t># grep "^</a:t>
            </a:r>
            <a:r>
              <a:rPr lang="en-US" sz="3200" dirty="0" err="1"/>
              <a:t>minlen</a:t>
            </a:r>
            <a:r>
              <a:rPr lang="en-US" sz="3200" dirty="0"/>
              <a:t>" /</a:t>
            </a:r>
            <a:r>
              <a:rPr lang="en-US" sz="3200" dirty="0" err="1"/>
              <a:t>etc</a:t>
            </a:r>
            <a:r>
              <a:rPr lang="en-US" sz="3200" dirty="0"/>
              <a:t>/security/</a:t>
            </a:r>
            <a:r>
              <a:rPr lang="en-US" sz="3200" dirty="0" err="1"/>
              <a:t>pwquality.conf</a:t>
            </a:r>
            <a:endParaRPr lang="en-US" sz="3200" dirty="0"/>
          </a:p>
          <a:p>
            <a:endParaRPr lang="en-US" sz="3200" dirty="0"/>
          </a:p>
        </p:txBody>
      </p:sp>
    </p:spTree>
    <p:extLst>
      <p:ext uri="{BB962C8B-B14F-4D97-AF65-F5344CB8AC3E}">
        <p14:creationId xmlns:p14="http://schemas.microsoft.com/office/powerpoint/2010/main" val="1739949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a:extLst>
              <a:ext uri="{FF2B5EF4-FFF2-40B4-BE49-F238E27FC236}">
                <a16:creationId xmlns:a16="http://schemas.microsoft.com/office/drawing/2014/main" id="{050B5744-FC98-26C1-F26F-EBF24DDDF8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361505C1-9447-536F-F03E-E878E0CBB0C6}"/>
              </a:ext>
            </a:extLst>
          </p:cNvPr>
          <p:cNvPicPr>
            <a:picLocks noChangeAspect="1"/>
          </p:cNvPicPr>
          <p:nvPr/>
        </p:nvPicPr>
        <p:blipFill>
          <a:blip r:embed="rId2"/>
          <a:stretch>
            <a:fillRect/>
          </a:stretch>
        </p:blipFill>
        <p:spPr>
          <a:xfrm>
            <a:off x="1147665" y="1138335"/>
            <a:ext cx="9965093" cy="2138266"/>
          </a:xfrm>
          <a:prstGeom prst="rect">
            <a:avLst/>
          </a:prstGeom>
        </p:spPr>
      </p:pic>
    </p:spTree>
    <p:extLst>
      <p:ext uri="{BB962C8B-B14F-4D97-AF65-F5344CB8AC3E}">
        <p14:creationId xmlns:p14="http://schemas.microsoft.com/office/powerpoint/2010/main" val="7606786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636</TotalTime>
  <Words>1027</Words>
  <Application>Microsoft Office PowerPoint</Application>
  <PresentationFormat>Widescreen</PresentationFormat>
  <Paragraphs>71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Century Gothic</vt:lpstr>
      <vt:lpstr>Open Sans</vt:lpstr>
      <vt:lpstr>Raleway</vt:lpstr>
      <vt:lpstr>RedHatText</vt:lpstr>
      <vt:lpstr>Söhne</vt:lpstr>
      <vt:lpstr>Times New Roman</vt:lpstr>
      <vt:lpstr>Wingdings 3</vt:lpstr>
      <vt:lpstr>Wisp</vt:lpstr>
      <vt:lpstr>User authentication and password policies</vt:lpstr>
      <vt:lpstr>PowerPoint Presentation</vt:lpstr>
      <vt:lpstr>Different types of user authentication in Linux</vt:lpstr>
      <vt:lpstr>PowerPoint Presentation</vt:lpstr>
      <vt:lpstr>PowerPoint Presentation</vt:lpstr>
      <vt:lpstr>PASSWORD POLICIES </vt:lpstr>
      <vt:lpstr>Password Policy Configuration in CentOS</vt:lpstr>
      <vt:lpstr>PowerPoint Presentation</vt:lpstr>
      <vt:lpstr>PowerPoint Presentation</vt:lpstr>
      <vt:lpstr>Password Complexity</vt:lpstr>
      <vt:lpstr>PowerPoint Presentation</vt:lpstr>
      <vt:lpstr>PowerPoint Presentation</vt:lpstr>
      <vt:lpstr>Password expiration</vt:lpstr>
      <vt:lpstr>PowerPoint Presentation</vt:lpstr>
      <vt:lpstr>PowerPoint Presentation</vt:lpstr>
      <vt:lpstr>PowerPoint Presentation</vt:lpstr>
      <vt:lpstr>PowerPoint Presentation</vt:lpstr>
      <vt:lpstr>PowerPoint Presentation</vt:lpstr>
      <vt:lpstr> Deny past used passwords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authentication and password policies</dc:title>
  <dc:creator>Yao Dodzi Kpeteme</dc:creator>
  <cp:lastModifiedBy>Yao Dodzi Kpeteme</cp:lastModifiedBy>
  <cp:revision>5</cp:revision>
  <dcterms:created xsi:type="dcterms:W3CDTF">2024-03-23T12:08:06Z</dcterms:created>
  <dcterms:modified xsi:type="dcterms:W3CDTF">2024-04-04T20:47:18Z</dcterms:modified>
</cp:coreProperties>
</file>