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19.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34"/>
  </p:notesMasterIdLst>
  <p:handoutMasterIdLst>
    <p:handoutMasterId r:id="rId35"/>
  </p:handoutMasterIdLst>
  <p:sldIdLst>
    <p:sldId id="289" r:id="rId5"/>
    <p:sldId id="276" r:id="rId6"/>
    <p:sldId id="283" r:id="rId7"/>
    <p:sldId id="261" r:id="rId8"/>
    <p:sldId id="264" r:id="rId9"/>
    <p:sldId id="265" r:id="rId10"/>
    <p:sldId id="263" r:id="rId11"/>
    <p:sldId id="290" r:id="rId12"/>
    <p:sldId id="291" r:id="rId13"/>
    <p:sldId id="267" r:id="rId14"/>
    <p:sldId id="288" r:id="rId15"/>
    <p:sldId id="284" r:id="rId16"/>
    <p:sldId id="268" r:id="rId17"/>
    <p:sldId id="285" r:id="rId18"/>
    <p:sldId id="275" r:id="rId19"/>
    <p:sldId id="286" r:id="rId20"/>
    <p:sldId id="292" r:id="rId21"/>
    <p:sldId id="293" r:id="rId22"/>
    <p:sldId id="280" r:id="rId23"/>
    <p:sldId id="294" r:id="rId24"/>
    <p:sldId id="279" r:id="rId25"/>
    <p:sldId id="295" r:id="rId26"/>
    <p:sldId id="278" r:id="rId27"/>
    <p:sldId id="287" r:id="rId28"/>
    <p:sldId id="296" r:id="rId29"/>
    <p:sldId id="297" r:id="rId30"/>
    <p:sldId id="298" r:id="rId31"/>
    <p:sldId id="299"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62CE53EA-7820-98F0-AF7B-E78F9AFC0913}"/>
              </a:ext>
            </a:extLst>
          </p:cNvPr>
          <p:cNvSpPr>
            <a:spLocks noGrp="1" noRot="1" noChangeAspect="1" noChangeArrowheads="1" noTextEdit="1"/>
          </p:cNvSpPr>
          <p:nvPr>
            <p:ph type="sldImg"/>
          </p:nvPr>
        </p:nvSpPr>
        <p:spPr>
          <a:xfrm>
            <a:off x="409575" y="696913"/>
            <a:ext cx="6183313" cy="3479800"/>
          </a:xfrm>
          <a:ln/>
        </p:spPr>
      </p:sp>
      <p:sp>
        <p:nvSpPr>
          <p:cNvPr id="21507" name="Notes Placeholder 2">
            <a:extLst>
              <a:ext uri="{FF2B5EF4-FFF2-40B4-BE49-F238E27FC236}">
                <a16:creationId xmlns:a16="http://schemas.microsoft.com/office/drawing/2014/main" id="{12F71D28-CE7F-949C-48B5-6D2F45C45E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97724B7-8173-1FE1-149C-6C9EC4A79C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8F962C1-CE1D-4DE6-9CC0-9348DD4CA264}" type="slidenum">
              <a:rPr lang="en-US" altLang="en-US"/>
              <a:pPr>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C51B06F-3A6D-B941-2186-6B2429B2FFDD}"/>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9167967B-BE77-8BCC-725B-E74C46600A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permissions used are classwise most restrictive. Permissions of the owner are always determined by the owner bits, and never by the group or other bits. It is possible for the other and groups to have more permissions than the owner (but this is rarely used).</a:t>
            </a:r>
          </a:p>
        </p:txBody>
      </p:sp>
      <p:sp>
        <p:nvSpPr>
          <p:cNvPr id="23556" name="Slide Number Placeholder 3">
            <a:extLst>
              <a:ext uri="{FF2B5EF4-FFF2-40B4-BE49-F238E27FC236}">
                <a16:creationId xmlns:a16="http://schemas.microsoft.com/office/drawing/2014/main" id="{8208F9D4-EF23-56C2-D101-F8CDC24E94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8EB2A33-4E6E-4495-90B6-907FDC3FD52F}" type="slidenum">
              <a:rPr lang="en-US" altLang="en-US"/>
              <a:pPr>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D187527-E6FB-F693-0BFA-564D0B9C59E4}"/>
              </a:ext>
            </a:extLst>
          </p:cNvPr>
          <p:cNvSpPr>
            <a:spLocks noGrp="1" noRot="1" noChangeAspect="1" noChangeArrowheads="1" noTextEdit="1"/>
          </p:cNvSpPr>
          <p:nvPr>
            <p:ph type="sldImg"/>
          </p:nvPr>
        </p:nvSpPr>
        <p:spPr>
          <a:xfrm>
            <a:off x="409575" y="696913"/>
            <a:ext cx="6183313" cy="3479800"/>
          </a:xfrm>
          <a:ln/>
        </p:spPr>
      </p:sp>
      <p:sp>
        <p:nvSpPr>
          <p:cNvPr id="25603" name="Notes Placeholder 2">
            <a:extLst>
              <a:ext uri="{FF2B5EF4-FFF2-40B4-BE49-F238E27FC236}">
                <a16:creationId xmlns:a16="http://schemas.microsoft.com/office/drawing/2014/main" id="{38DC7D11-6AB0-C381-72C1-AC879CEF44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5604" name="Slide Number Placeholder 3">
            <a:extLst>
              <a:ext uri="{FF2B5EF4-FFF2-40B4-BE49-F238E27FC236}">
                <a16:creationId xmlns:a16="http://schemas.microsoft.com/office/drawing/2014/main" id="{350A007B-30A9-2E79-C45C-43F4B76CAC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88D48CD-7E70-46E5-96F5-7721950106E2}" type="slidenum">
              <a:rPr lang="en-US" altLang="en-US"/>
              <a:pPr>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AAB6471-C599-CE04-4BE2-9993334904FC}"/>
              </a:ext>
            </a:extLst>
          </p:cNvPr>
          <p:cNvSpPr>
            <a:spLocks noGrp="1" noRot="1" noChangeAspect="1" noChangeArrowheads="1" noTextEdit="1"/>
          </p:cNvSpPr>
          <p:nvPr>
            <p:ph type="sldImg"/>
          </p:nvPr>
        </p:nvSpPr>
        <p:spPr>
          <a:xfrm>
            <a:off x="409575" y="696913"/>
            <a:ext cx="6183313" cy="3479800"/>
          </a:xfrm>
          <a:ln/>
        </p:spPr>
      </p:sp>
      <p:sp>
        <p:nvSpPr>
          <p:cNvPr id="27651" name="Notes Placeholder 2">
            <a:extLst>
              <a:ext uri="{FF2B5EF4-FFF2-40B4-BE49-F238E27FC236}">
                <a16:creationId xmlns:a16="http://schemas.microsoft.com/office/drawing/2014/main" id="{58676365-7169-2444-BC6C-76DD3B0FAD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7652" name="Slide Number Placeholder 3">
            <a:extLst>
              <a:ext uri="{FF2B5EF4-FFF2-40B4-BE49-F238E27FC236}">
                <a16:creationId xmlns:a16="http://schemas.microsoft.com/office/drawing/2014/main" id="{29FBB56A-46A6-DC5E-103E-4095A6DB65A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859E237-0AD9-41A2-8AC4-52532121D1F6}" type="slidenum">
              <a:rPr lang="en-US" altLang="en-US"/>
              <a:pPr>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CDA578C-59CA-EC26-4FA5-5AC1332546FB}"/>
              </a:ext>
            </a:extLst>
          </p:cNvPr>
          <p:cNvSpPr>
            <a:spLocks noGrp="1" noRot="1" noChangeAspect="1" noChangeArrowheads="1" noTextEdit="1"/>
          </p:cNvSpPr>
          <p:nvPr>
            <p:ph type="sldImg"/>
          </p:nvPr>
        </p:nvSpPr>
        <p:spPr>
          <a:xfrm>
            <a:off x="409575" y="696913"/>
            <a:ext cx="6183313" cy="3479800"/>
          </a:xfrm>
          <a:ln/>
        </p:spPr>
      </p:sp>
      <p:sp>
        <p:nvSpPr>
          <p:cNvPr id="29699" name="Notes Placeholder 2">
            <a:extLst>
              <a:ext uri="{FF2B5EF4-FFF2-40B4-BE49-F238E27FC236}">
                <a16:creationId xmlns:a16="http://schemas.microsoft.com/office/drawing/2014/main" id="{62D42441-FC3B-0A08-9AD0-DE2DF7B409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9700" name="Slide Number Placeholder 3">
            <a:extLst>
              <a:ext uri="{FF2B5EF4-FFF2-40B4-BE49-F238E27FC236}">
                <a16:creationId xmlns:a16="http://schemas.microsoft.com/office/drawing/2014/main" id="{A6CC09DE-2B05-F2DB-BDF3-55DCC73A48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DA3642D-CFA7-4621-B11A-B362EF34B9BA}" type="slidenum">
              <a:rPr lang="en-US" altLang="en-US"/>
              <a:pPr>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5D18D7D-90F8-B510-34CE-5A510DAFCC77}"/>
              </a:ext>
            </a:extLst>
          </p:cNvPr>
          <p:cNvSpPr>
            <a:spLocks noGrp="1" noRot="1" noChangeAspect="1" noChangeArrowheads="1" noTextEdit="1"/>
          </p:cNvSpPr>
          <p:nvPr>
            <p:ph type="sldImg"/>
          </p:nvPr>
        </p:nvSpPr>
        <p:spPr>
          <a:xfrm>
            <a:off x="409575" y="696913"/>
            <a:ext cx="6183313" cy="3479800"/>
          </a:xfrm>
          <a:ln/>
        </p:spPr>
      </p:sp>
      <p:sp>
        <p:nvSpPr>
          <p:cNvPr id="31747" name="Notes Placeholder 2">
            <a:extLst>
              <a:ext uri="{FF2B5EF4-FFF2-40B4-BE49-F238E27FC236}">
                <a16:creationId xmlns:a16="http://schemas.microsoft.com/office/drawing/2014/main" id="{C4331EE3-62CD-CE31-11B3-F219FCC391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1C0A2733-9CD5-3A75-27E3-36E743B8C1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2ABBAD8-AFE4-4DF3-9E88-0993CCD9D9C1}" type="slidenum">
              <a:rPr lang="en-US" altLang="en-US"/>
              <a:pPr>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678561D-BE98-9412-AB8C-B5B43A855291}"/>
              </a:ext>
            </a:extLst>
          </p:cNvPr>
          <p:cNvSpPr>
            <a:spLocks noGrp="1" noRot="1" noChangeAspect="1" noChangeArrowheads="1" noTextEdit="1"/>
          </p:cNvSpPr>
          <p:nvPr>
            <p:ph type="sldImg"/>
          </p:nvPr>
        </p:nvSpPr>
        <p:spPr>
          <a:xfrm>
            <a:off x="409575" y="696913"/>
            <a:ext cx="6183313" cy="3479800"/>
          </a:xfrm>
          <a:ln/>
        </p:spPr>
      </p:sp>
      <p:sp>
        <p:nvSpPr>
          <p:cNvPr id="33795" name="Notes Placeholder 2">
            <a:extLst>
              <a:ext uri="{FF2B5EF4-FFF2-40B4-BE49-F238E27FC236}">
                <a16:creationId xmlns:a16="http://schemas.microsoft.com/office/drawing/2014/main" id="{2FB49D10-FE92-5C4F-BC21-763C888F41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8F338D98-40DE-F12C-7F4F-8684F16F35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192874-CABA-4B23-B472-F945C6E67CB5}" type="slidenum">
              <a:rPr lang="en-US" altLang="en-US"/>
              <a:pPr>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CBEB9C5-CA79-EB64-B405-AB0BB617F266}"/>
              </a:ext>
            </a:extLst>
          </p:cNvPr>
          <p:cNvSpPr>
            <a:spLocks noGrp="1" noRot="1" noChangeAspect="1" noChangeArrowheads="1" noTextEdit="1"/>
          </p:cNvSpPr>
          <p:nvPr>
            <p:ph type="sldImg"/>
          </p:nvPr>
        </p:nvSpPr>
        <p:spPr>
          <a:xfrm>
            <a:off x="409575" y="696913"/>
            <a:ext cx="6183313" cy="3479800"/>
          </a:xfrm>
          <a:ln/>
        </p:spPr>
      </p:sp>
      <p:sp>
        <p:nvSpPr>
          <p:cNvPr id="37891" name="Notes Placeholder 2">
            <a:extLst>
              <a:ext uri="{FF2B5EF4-FFF2-40B4-BE49-F238E27FC236}">
                <a16:creationId xmlns:a16="http://schemas.microsoft.com/office/drawing/2014/main" id="{A5B7F2C7-A8DF-B52C-E627-F92EC4AC7B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360920F1-E761-8348-CFB9-ECA92B395A1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4E116A4-107C-4E4E-B942-5C0C8543A88F}" type="slidenum">
              <a:rPr lang="en-US" altLang="en-US"/>
              <a:pPr>
                <a:spcBef>
                  <a:spcPct val="0"/>
                </a:spcBef>
              </a:pPr>
              <a:t>19</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99D51D97-E91B-03CC-1356-480595FECEB3}"/>
              </a:ext>
            </a:extLst>
          </p:cNvPr>
          <p:cNvSpPr>
            <a:spLocks noGrp="1" noRot="1" noChangeAspect="1" noChangeArrowheads="1" noTextEdit="1"/>
          </p:cNvSpPr>
          <p:nvPr>
            <p:ph type="sldImg"/>
          </p:nvPr>
        </p:nvSpPr>
        <p:spPr>
          <a:xfrm>
            <a:off x="409575" y="696913"/>
            <a:ext cx="6183313" cy="3479800"/>
          </a:xfrm>
          <a:ln/>
        </p:spPr>
      </p:sp>
      <p:sp>
        <p:nvSpPr>
          <p:cNvPr id="39939" name="Notes Placeholder 2">
            <a:extLst>
              <a:ext uri="{FF2B5EF4-FFF2-40B4-BE49-F238E27FC236}">
                <a16:creationId xmlns:a16="http://schemas.microsoft.com/office/drawing/2014/main" id="{F09425A7-337A-C2AE-FF65-622D1BB921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9940" name="Slide Number Placeholder 3">
            <a:extLst>
              <a:ext uri="{FF2B5EF4-FFF2-40B4-BE49-F238E27FC236}">
                <a16:creationId xmlns:a16="http://schemas.microsoft.com/office/drawing/2014/main" id="{1F29371C-C37C-D63F-5E9F-CE3C4790C3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B97BF77-F91B-43E5-8A0A-6408BDFE1A55}" type="slidenum">
              <a:rPr lang="en-US" altLang="en-US"/>
              <a:pPr>
                <a:spcBef>
                  <a:spcPct val="0"/>
                </a:spcBef>
              </a:pPr>
              <a:t>20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511F909-539C-5105-FDCE-2E0BDBB99229}"/>
              </a:ext>
            </a:extLst>
          </p:cNvPr>
          <p:cNvSpPr>
            <a:spLocks noGrp="1" noRot="1" noChangeAspect="1" noChangeArrowheads="1" noTextEdit="1"/>
          </p:cNvSpPr>
          <p:nvPr>
            <p:ph type="sldImg"/>
          </p:nvPr>
        </p:nvSpPr>
        <p:spPr>
          <a:xfrm>
            <a:off x="409575" y="696913"/>
            <a:ext cx="6183313" cy="3479800"/>
          </a:xfrm>
          <a:ln/>
        </p:spPr>
      </p:sp>
      <p:sp>
        <p:nvSpPr>
          <p:cNvPr id="41987" name="Notes Placeholder 2">
            <a:extLst>
              <a:ext uri="{FF2B5EF4-FFF2-40B4-BE49-F238E27FC236}">
                <a16:creationId xmlns:a16="http://schemas.microsoft.com/office/drawing/2014/main" id="{95083B14-ACD8-EC5E-0CE9-82B92159D5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1988" name="Slide Number Placeholder 3">
            <a:extLst>
              <a:ext uri="{FF2B5EF4-FFF2-40B4-BE49-F238E27FC236}">
                <a16:creationId xmlns:a16="http://schemas.microsoft.com/office/drawing/2014/main" id="{61BC3B87-219A-D38B-D0BD-B0707644D4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E3B9909-7419-4216-84EF-6EF96F3448CE}" type="slidenum">
              <a:rPr lang="en-US" altLang="en-US"/>
              <a:pPr>
                <a:spcBef>
                  <a:spcPct val="0"/>
                </a:spcBef>
              </a:pPr>
              <a:t>21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D0A21EE2-C4F7-9390-02C9-C7649BB95B58}"/>
              </a:ext>
            </a:extLst>
          </p:cNvPr>
          <p:cNvSpPr>
            <a:spLocks noGrp="1" noRot="1" noChangeAspect="1" noChangeArrowheads="1" noTextEdit="1"/>
          </p:cNvSpPr>
          <p:nvPr>
            <p:ph type="sldImg"/>
          </p:nvPr>
        </p:nvSpPr>
        <p:spPr>
          <a:xfrm>
            <a:off x="409575" y="696913"/>
            <a:ext cx="6183313" cy="3479800"/>
          </a:xfrm>
          <a:ln/>
        </p:spPr>
      </p:sp>
      <p:sp>
        <p:nvSpPr>
          <p:cNvPr id="44035" name="Notes Placeholder 2">
            <a:extLst>
              <a:ext uri="{FF2B5EF4-FFF2-40B4-BE49-F238E27FC236}">
                <a16:creationId xmlns:a16="http://schemas.microsoft.com/office/drawing/2014/main" id="{3C45CB36-68A6-2BA8-7AC4-D9FE9222F2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4036" name="Slide Number Placeholder 3">
            <a:extLst>
              <a:ext uri="{FF2B5EF4-FFF2-40B4-BE49-F238E27FC236}">
                <a16:creationId xmlns:a16="http://schemas.microsoft.com/office/drawing/2014/main" id="{AD0F632F-A0A6-FD16-CB17-1F4DC061E0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242222E-10CD-43F2-9258-B7A3FECCDD3B}" type="slidenum">
              <a:rPr lang="en-US" altLang="en-US"/>
              <a:pPr>
                <a:spcBef>
                  <a:spcPct val="0"/>
                </a:spcBef>
              </a:pPr>
              <a:t>22</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72BA4CA-87DB-4C76-249F-4D3D585F1231}"/>
              </a:ext>
            </a:extLst>
          </p:cNvPr>
          <p:cNvSpPr>
            <a:spLocks noGrp="1" noRot="1" noChangeAspect="1" noChangeArrowheads="1" noTextEdit="1"/>
          </p:cNvSpPr>
          <p:nvPr>
            <p:ph type="sldImg"/>
          </p:nvPr>
        </p:nvSpPr>
        <p:spPr>
          <a:xfrm>
            <a:off x="409575" y="696913"/>
            <a:ext cx="6183313" cy="3479800"/>
          </a:xfrm>
          <a:ln/>
        </p:spPr>
      </p:sp>
      <p:sp>
        <p:nvSpPr>
          <p:cNvPr id="46083" name="Notes Placeholder 2">
            <a:extLst>
              <a:ext uri="{FF2B5EF4-FFF2-40B4-BE49-F238E27FC236}">
                <a16:creationId xmlns:a16="http://schemas.microsoft.com/office/drawing/2014/main" id="{A0C029CA-C54A-4736-9B98-5526680E60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6084" name="Slide Number Placeholder 3">
            <a:extLst>
              <a:ext uri="{FF2B5EF4-FFF2-40B4-BE49-F238E27FC236}">
                <a16:creationId xmlns:a16="http://schemas.microsoft.com/office/drawing/2014/main" id="{187E6EF6-7CDB-A69A-4599-74AAFBE3D57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6C12532-C7A2-4E62-8007-7E50A062AE67}" type="slidenum">
              <a:rPr lang="en-US" altLang="en-US"/>
              <a:pPr>
                <a:spcBef>
                  <a:spcPct val="0"/>
                </a:spcBef>
              </a:pPr>
              <a:t>23</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5DA7EA5B-832B-9CD8-030D-7B67AE4D9CEC}"/>
              </a:ext>
            </a:extLst>
          </p:cNvPr>
          <p:cNvSpPr>
            <a:spLocks noGrp="1" noRot="1" noChangeAspect="1" noChangeArrowheads="1" noTextEdit="1"/>
          </p:cNvSpPr>
          <p:nvPr>
            <p:ph type="sldImg"/>
          </p:nvPr>
        </p:nvSpPr>
        <p:spPr>
          <a:xfrm>
            <a:off x="409575" y="696913"/>
            <a:ext cx="6183313" cy="3479800"/>
          </a:xfrm>
          <a:ln/>
        </p:spPr>
      </p:sp>
      <p:sp>
        <p:nvSpPr>
          <p:cNvPr id="48131" name="Notes Placeholder 2">
            <a:extLst>
              <a:ext uri="{FF2B5EF4-FFF2-40B4-BE49-F238E27FC236}">
                <a16:creationId xmlns:a16="http://schemas.microsoft.com/office/drawing/2014/main" id="{5139265F-E7C3-8E1E-8685-228026F1A9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8132" name="Slide Number Placeholder 3">
            <a:extLst>
              <a:ext uri="{FF2B5EF4-FFF2-40B4-BE49-F238E27FC236}">
                <a16:creationId xmlns:a16="http://schemas.microsoft.com/office/drawing/2014/main" id="{79DA703D-4992-A015-64DD-D84E49E3CA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C7CEF4F-F47E-4D4A-A71E-5B90B1AB3FC9}" type="slidenum">
              <a:rPr lang="en-US" altLang="en-US"/>
              <a:pPr>
                <a:spcBef>
                  <a:spcPct val="0"/>
                </a:spcBef>
              </a:pPr>
              <a:t>24</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F7C31ABF-54B4-EB71-B802-7D21962699C9}"/>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CAC00973-2A87-FCCD-A302-C677C330F27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0180" name="Slide Number Placeholder 3">
            <a:extLst>
              <a:ext uri="{FF2B5EF4-FFF2-40B4-BE49-F238E27FC236}">
                <a16:creationId xmlns:a16="http://schemas.microsoft.com/office/drawing/2014/main" id="{DB0BBC76-30C0-E3BD-8E5A-5DDCB53AD8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696913" indent="-268288"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073150" indent="-214313"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501775" indent="-214313"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1931988" indent="-214313"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3891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8463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035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7607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C113248-14D2-43E5-97A3-37D402A53A9A}" type="slidenum">
              <a:rPr lang="en-US" altLang="en-US"/>
              <a:pPr>
                <a:spcBef>
                  <a:spcPct val="0"/>
                </a:spcBef>
              </a:pPr>
              <a:t>25</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17A2B404-1AE1-7320-7466-0FD51BD38DEF}"/>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72EE52E6-86EC-F259-D40E-5903DCD3F5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E823CECE-C0F1-A529-8A0F-79CB5F28B9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696913" indent="-268288"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073150" indent="-214313"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501775" indent="-214313"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1931988" indent="-214313"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3891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8463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035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7607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24F1C02-F049-437B-AFF3-AD7D75FAA3FA}" type="slidenum">
              <a:rPr lang="en-US" altLang="en-US"/>
              <a:pPr>
                <a:spcBef>
                  <a:spcPct val="0"/>
                </a:spcBef>
              </a:pPr>
              <a:t>26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C96AA5B6-4FE7-271B-C070-F22443A8C52C}"/>
              </a:ext>
            </a:extLst>
          </p:cNvPr>
          <p:cNvSpPr>
            <a:spLocks noGrp="1" noRot="1" noChangeAspect="1" noChangeArrowheads="1" noTextEdit="1"/>
          </p:cNvSpPr>
          <p:nvPr>
            <p:ph type="sldImg"/>
          </p:nvPr>
        </p:nvSpPr>
        <p:spPr>
          <a:ln/>
        </p:spPr>
      </p:sp>
      <p:sp>
        <p:nvSpPr>
          <p:cNvPr id="54275" name="Notes Placeholder 2">
            <a:extLst>
              <a:ext uri="{FF2B5EF4-FFF2-40B4-BE49-F238E27FC236}">
                <a16:creationId xmlns:a16="http://schemas.microsoft.com/office/drawing/2014/main" id="{720C3046-D5D1-2C6E-106D-E5687DE510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54276" name="Slide Number Placeholder 3">
            <a:extLst>
              <a:ext uri="{FF2B5EF4-FFF2-40B4-BE49-F238E27FC236}">
                <a16:creationId xmlns:a16="http://schemas.microsoft.com/office/drawing/2014/main" id="{F49404BB-79BA-C2B7-E888-86509808A7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696913" indent="-268288"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073150" indent="-214313"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501775" indent="-214313"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1931988" indent="-214313"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3891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8463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3035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760788" indent="-214313"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2DD7ABD-12A4-4DCA-8673-45B26BAFC28C}" type="slidenum">
              <a:rPr lang="en-US" altLang="en-US"/>
              <a:pPr>
                <a:spcBef>
                  <a:spcPct val="0"/>
                </a:spcBef>
              </a:pPr>
              <a:t>27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413737C0-D6F0-CF0E-24C4-5A0F10AD7A8B}"/>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1CD3CF64-94A3-070E-A6A9-5A471FC8BE3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https://xkcd.com/1168/</a:t>
            </a:r>
          </a:p>
        </p:txBody>
      </p:sp>
      <p:sp>
        <p:nvSpPr>
          <p:cNvPr id="57348" name="Slide Number Placeholder 3">
            <a:extLst>
              <a:ext uri="{FF2B5EF4-FFF2-40B4-BE49-F238E27FC236}">
                <a16:creationId xmlns:a16="http://schemas.microsoft.com/office/drawing/2014/main" id="{5ED831DE-F5D4-408A-6176-2A51202C4E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Arial" panose="020B0604020202020204" pitchFamily="34" charset="0"/>
                <a:ea typeface="MS PGothic" panose="020B0600070205080204" pitchFamily="34" charset="-128"/>
              </a:defRPr>
            </a:lvl1pPr>
            <a:lvl2pPr marL="742950" indent="-285750" defTabSz="930275">
              <a:defRPr>
                <a:solidFill>
                  <a:schemeClr val="tx1"/>
                </a:solidFill>
                <a:latin typeface="Arial" panose="020B0604020202020204" pitchFamily="34" charset="0"/>
                <a:ea typeface="MS PGothic" panose="020B0600070205080204" pitchFamily="34" charset="-128"/>
              </a:defRPr>
            </a:lvl2pPr>
            <a:lvl3pPr marL="1143000" indent="-228600" defTabSz="930275">
              <a:defRPr>
                <a:solidFill>
                  <a:schemeClr val="tx1"/>
                </a:solidFill>
                <a:latin typeface="Arial" panose="020B0604020202020204" pitchFamily="34" charset="0"/>
                <a:ea typeface="MS PGothic" panose="020B0600070205080204" pitchFamily="34" charset="-128"/>
              </a:defRPr>
            </a:lvl3pPr>
            <a:lvl4pPr marL="1600200" indent="-228600" defTabSz="930275">
              <a:defRPr>
                <a:solidFill>
                  <a:schemeClr val="tx1"/>
                </a:solidFill>
                <a:latin typeface="Arial" panose="020B0604020202020204" pitchFamily="34" charset="0"/>
                <a:ea typeface="MS PGothic" panose="020B0600070205080204" pitchFamily="34" charset="-128"/>
              </a:defRPr>
            </a:lvl4pPr>
            <a:lvl5pPr marL="2057400" indent="-228600" defTabSz="930275">
              <a:defRPr>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13F495E-3D2E-4CED-9202-8E47C6819848}" type="slidenum">
              <a:rPr lang="en-US" altLang="en-US"/>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EC1353B-DBFF-BF32-3191-ABC5D37B3A2E}"/>
              </a:ext>
            </a:extLst>
          </p:cNvPr>
          <p:cNvSpPr>
            <a:spLocks noGrp="1" noRot="1" noChangeAspect="1" noChangeArrowheads="1" noTextEdit="1"/>
          </p:cNvSpPr>
          <p:nvPr>
            <p:ph type="sldImg"/>
          </p:nvPr>
        </p:nvSpPr>
        <p:spPr>
          <a:xfrm>
            <a:off x="409575" y="696913"/>
            <a:ext cx="6183313" cy="3479800"/>
          </a:xfrm>
          <a:ln/>
        </p:spPr>
      </p:sp>
      <p:sp>
        <p:nvSpPr>
          <p:cNvPr id="17411" name="Notes Placeholder 2">
            <a:extLst>
              <a:ext uri="{FF2B5EF4-FFF2-40B4-BE49-F238E27FC236}">
                <a16:creationId xmlns:a16="http://schemas.microsoft.com/office/drawing/2014/main" id="{A1384D0D-4B9B-7306-17AA-D351B796CA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D202E074-0CA5-FD71-F3FB-C658A81317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21C7E0E-7FB4-4CDB-82B5-185C6AFA00B5}" type="slidenum">
              <a:rPr lang="en-US" altLang="en-US"/>
              <a:pPr>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A45DA520-D2C3-509B-12A3-DAD17E861FE1}"/>
              </a:ext>
            </a:extLst>
          </p:cNvPr>
          <p:cNvSpPr>
            <a:spLocks noGrp="1" noRot="1" noChangeAspect="1" noChangeArrowheads="1" noTextEdit="1"/>
          </p:cNvSpPr>
          <p:nvPr>
            <p:ph type="sldImg"/>
          </p:nvPr>
        </p:nvSpPr>
        <p:spPr>
          <a:xfrm>
            <a:off x="409575" y="696913"/>
            <a:ext cx="6183313" cy="3479800"/>
          </a:xfrm>
          <a:ln/>
        </p:spPr>
      </p:sp>
      <p:sp>
        <p:nvSpPr>
          <p:cNvPr id="19459" name="Notes Placeholder 2">
            <a:extLst>
              <a:ext uri="{FF2B5EF4-FFF2-40B4-BE49-F238E27FC236}">
                <a16:creationId xmlns:a16="http://schemas.microsoft.com/office/drawing/2014/main" id="{9FB25DBE-0F9D-4680-E65B-1AC51937150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937654F7-7304-1711-BB0B-24E8F00E12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30275">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30275">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30275">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30275">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32BFFE0-6836-4A1F-9FAE-6461C8ACFD92}" type="slidenum">
              <a:rPr lang="en-US" altLang="en-US"/>
              <a:pPr>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3/26/2024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3/26/2024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1" r:id="rId13"/>
    <p:sldLayoutId id="2147483682" r:id="rId14"/>
    <p:sldLayoutId id="2147483683" r:id="rId15"/>
    <p:sldLayoutId id="2147483685" r:id="rId16"/>
    <p:sldLayoutId id="2147483686" r:id="rId17"/>
    <p:sldLayoutId id="2147483687" r:id="rId18"/>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slideLayout" Target="../slideLayouts/slideLayout2.xml"/><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1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notesSlide" Target="../notesSlides/notesSlide24.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7.png"/><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05071" y="2809519"/>
            <a:ext cx="8136292" cy="619481"/>
          </a:xfrm>
        </p:spPr>
        <p:txBody>
          <a:bodyPr/>
          <a:lstStyle/>
          <a:p>
            <a:r>
              <a:rPr lang="en-US" sz="3200" b="1" i="0" dirty="0">
                <a:solidFill>
                  <a:schemeClr val="tx2"/>
                </a:solidFill>
                <a:effectLst/>
                <a:latin typeface="Google Sans"/>
              </a:rPr>
              <a:t>Creating and managing user accounts </a:t>
            </a:r>
            <a:endParaRPr lang="en-US" sz="3200" b="1" dirty="0">
              <a:solidFill>
                <a:schemeClr val="tx2"/>
              </a:solidFill>
            </a:endParaRP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a:xfrm>
            <a:off x="8798767" y="1617857"/>
            <a:ext cx="3404807" cy="5270006"/>
          </a:xfrm>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21C0BA3-B409-3CC0-19A4-329C92AC3A07}"/>
              </a:ext>
            </a:extLst>
          </p:cNvPr>
          <p:cNvSpPr>
            <a:spLocks noGrp="1" noChangeArrowheads="1"/>
          </p:cNvSpPr>
          <p:nvPr>
            <p:ph type="title"/>
            <p:custDataLst>
              <p:tags r:id="rId1"/>
            </p:custDataLst>
          </p:nvPr>
        </p:nvSpPr>
        <p:spPr>
          <a:xfrm>
            <a:off x="1049694" y="94862"/>
            <a:ext cx="9906000" cy="726232"/>
          </a:xfrm>
        </p:spPr>
        <p:txBody>
          <a:bodyPr>
            <a:normAutofit/>
          </a:bodyPr>
          <a:lstStyle/>
          <a:p>
            <a:r>
              <a:rPr lang="en-US" altLang="en-US" sz="3200" b="1" dirty="0"/>
              <a:t>File permissions</a:t>
            </a:r>
          </a:p>
        </p:txBody>
      </p:sp>
      <p:sp>
        <p:nvSpPr>
          <p:cNvPr id="41987" name="Rectangle 3">
            <a:extLst>
              <a:ext uri="{FF2B5EF4-FFF2-40B4-BE49-F238E27FC236}">
                <a16:creationId xmlns:a16="http://schemas.microsoft.com/office/drawing/2014/main" id="{A0003165-A48E-812C-B5AC-0A12888F2C50}"/>
              </a:ext>
            </a:extLst>
          </p:cNvPr>
          <p:cNvSpPr>
            <a:spLocks noGrp="1" noChangeArrowheads="1"/>
          </p:cNvSpPr>
          <p:nvPr>
            <p:ph type="body" idx="1"/>
            <p:custDataLst>
              <p:tags r:id="rId2"/>
            </p:custDataLst>
          </p:nvPr>
        </p:nvSpPr>
        <p:spPr>
          <a:xfrm>
            <a:off x="1524000" y="1295400"/>
            <a:ext cx="9144000" cy="5562600"/>
          </a:xfrm>
        </p:spPr>
        <p:txBody>
          <a:bodyPr/>
          <a:lstStyle/>
          <a:p>
            <a:pPr>
              <a:lnSpc>
                <a:spcPct val="80000"/>
              </a:lnSpc>
            </a:pPr>
            <a:endParaRPr lang="en-US" altLang="en-US" dirty="0">
              <a:solidFill>
                <a:srgbClr val="262626"/>
              </a:solidFill>
            </a:endParaRPr>
          </a:p>
          <a:p>
            <a:pPr>
              <a:lnSpc>
                <a:spcPct val="80000"/>
              </a:lnSpc>
            </a:pPr>
            <a:endParaRPr lang="en-US" altLang="en-US" dirty="0">
              <a:solidFill>
                <a:srgbClr val="262626"/>
              </a:solidFill>
            </a:endParaRPr>
          </a:p>
          <a:p>
            <a:pPr>
              <a:lnSpc>
                <a:spcPct val="80000"/>
              </a:lnSpc>
            </a:pPr>
            <a:endParaRPr lang="en-US" altLang="en-US" dirty="0">
              <a:solidFill>
                <a:srgbClr val="262626"/>
              </a:solidFill>
            </a:endParaRPr>
          </a:p>
          <a:p>
            <a:pPr>
              <a:lnSpc>
                <a:spcPct val="80000"/>
              </a:lnSpc>
            </a:pPr>
            <a:endParaRPr lang="en-US" altLang="en-US" dirty="0">
              <a:solidFill>
                <a:srgbClr val="262626"/>
              </a:solidFill>
            </a:endParaRPr>
          </a:p>
          <a:p>
            <a:pPr>
              <a:lnSpc>
                <a:spcPct val="80000"/>
              </a:lnSpc>
            </a:pPr>
            <a:r>
              <a:rPr lang="en-US" altLang="en-US" i="1" dirty="0">
                <a:solidFill>
                  <a:srgbClr val="262626"/>
                </a:solidFill>
              </a:rPr>
              <a:t>types </a:t>
            </a:r>
            <a:r>
              <a:rPr lang="en-US" altLang="en-US" dirty="0">
                <a:solidFill>
                  <a:srgbClr val="262626"/>
                </a:solidFill>
              </a:rPr>
              <a:t>:	read (</a:t>
            </a:r>
            <a:r>
              <a:rPr lang="en-US" altLang="en-US" dirty="0">
                <a:solidFill>
                  <a:srgbClr val="262626"/>
                </a:solidFill>
                <a:latin typeface="Consolas" panose="020B0609020204030204" pitchFamily="49" charset="0"/>
              </a:rPr>
              <a:t>r</a:t>
            </a:r>
            <a:r>
              <a:rPr lang="en-US" altLang="en-US" dirty="0">
                <a:solidFill>
                  <a:srgbClr val="262626"/>
                </a:solidFill>
              </a:rPr>
              <a:t>),	write (</a:t>
            </a:r>
            <a:r>
              <a:rPr lang="en-US" altLang="en-US" dirty="0">
                <a:solidFill>
                  <a:srgbClr val="262626"/>
                </a:solidFill>
                <a:latin typeface="Consolas" panose="020B0609020204030204" pitchFamily="49" charset="0"/>
              </a:rPr>
              <a:t>w</a:t>
            </a:r>
            <a:r>
              <a:rPr lang="en-US" altLang="en-US" dirty="0">
                <a:solidFill>
                  <a:srgbClr val="262626"/>
                </a:solidFill>
              </a:rPr>
              <a:t>),	execute (</a:t>
            </a:r>
            <a:r>
              <a:rPr lang="en-US" altLang="en-US" dirty="0">
                <a:solidFill>
                  <a:srgbClr val="262626"/>
                </a:solidFill>
                <a:latin typeface="Consolas" panose="020B0609020204030204" pitchFamily="49" charset="0"/>
              </a:rPr>
              <a:t>x</a:t>
            </a:r>
            <a:r>
              <a:rPr lang="en-US" altLang="en-US" dirty="0">
                <a:solidFill>
                  <a:srgbClr val="262626"/>
                </a:solidFill>
              </a:rPr>
              <a:t>)</a:t>
            </a:r>
          </a:p>
          <a:p>
            <a:pPr>
              <a:lnSpc>
                <a:spcPct val="80000"/>
              </a:lnSpc>
            </a:pPr>
            <a:r>
              <a:rPr lang="en-US" altLang="en-US" i="1" dirty="0">
                <a:solidFill>
                  <a:srgbClr val="262626"/>
                </a:solidFill>
              </a:rPr>
              <a:t>people </a:t>
            </a:r>
            <a:r>
              <a:rPr lang="en-US" altLang="en-US" dirty="0">
                <a:solidFill>
                  <a:srgbClr val="262626"/>
                </a:solidFill>
              </a:rPr>
              <a:t>:	owner (</a:t>
            </a:r>
            <a:r>
              <a:rPr lang="en-US" altLang="en-US" dirty="0">
                <a:solidFill>
                  <a:srgbClr val="262626"/>
                </a:solidFill>
                <a:latin typeface="Consolas" panose="020B0609020204030204" pitchFamily="49" charset="0"/>
              </a:rPr>
              <a:t>u</a:t>
            </a:r>
            <a:r>
              <a:rPr lang="en-US" altLang="en-US" dirty="0">
                <a:solidFill>
                  <a:srgbClr val="262626"/>
                </a:solidFill>
              </a:rPr>
              <a:t>),	group (</a:t>
            </a:r>
            <a:r>
              <a:rPr lang="en-US" altLang="en-US" dirty="0">
                <a:solidFill>
                  <a:srgbClr val="262626"/>
                </a:solidFill>
                <a:latin typeface="Candara" panose="020E0502030303020204" pitchFamily="34" charset="0"/>
              </a:rPr>
              <a:t>g</a:t>
            </a:r>
            <a:r>
              <a:rPr lang="en-US" altLang="en-US" dirty="0">
                <a:solidFill>
                  <a:srgbClr val="262626"/>
                </a:solidFill>
              </a:rPr>
              <a:t>),	others (</a:t>
            </a:r>
            <a:r>
              <a:rPr lang="en-US" altLang="en-US" dirty="0">
                <a:solidFill>
                  <a:srgbClr val="262626"/>
                </a:solidFill>
                <a:latin typeface="Consolas" panose="020B0609020204030204" pitchFamily="49" charset="0"/>
              </a:rPr>
              <a:t>o</a:t>
            </a:r>
            <a:r>
              <a:rPr lang="en-US" altLang="en-US" dirty="0">
                <a:solidFill>
                  <a:srgbClr val="262626"/>
                </a:solidFill>
              </a:rPr>
              <a:t>)</a:t>
            </a:r>
          </a:p>
          <a:p>
            <a:pPr lvl="1">
              <a:buFont typeface="Wingdings" panose="05000000000000000000" pitchFamily="2" charset="2"/>
              <a:buNone/>
            </a:pPr>
            <a:endParaRPr lang="en-US" altLang="en-US" sz="800" dirty="0">
              <a:solidFill>
                <a:srgbClr val="404040"/>
              </a:solidFill>
            </a:endParaRPr>
          </a:p>
          <a:p>
            <a:pPr lvl="1"/>
            <a:r>
              <a:rPr lang="en-US" altLang="en-US" dirty="0">
                <a:solidFill>
                  <a:srgbClr val="404040"/>
                </a:solidFill>
              </a:rPr>
              <a:t>on Windows, .exe files are executable programs;</a:t>
            </a:r>
            <a:br>
              <a:rPr lang="en-US" altLang="en-US" dirty="0">
                <a:solidFill>
                  <a:srgbClr val="404040"/>
                </a:solidFill>
              </a:rPr>
            </a:br>
            <a:r>
              <a:rPr lang="en-US" altLang="en-US" dirty="0">
                <a:solidFill>
                  <a:srgbClr val="404040"/>
                </a:solidFill>
              </a:rPr>
              <a:t>on Linux, any file with  </a:t>
            </a:r>
            <a:r>
              <a:rPr lang="en-US" altLang="en-US" dirty="0">
                <a:solidFill>
                  <a:srgbClr val="404040"/>
                </a:solidFill>
                <a:latin typeface="Consolas" panose="020B0609020204030204" pitchFamily="49" charset="0"/>
              </a:rPr>
              <a:t>x</a:t>
            </a:r>
            <a:r>
              <a:rPr lang="en-US" altLang="en-US" dirty="0">
                <a:solidFill>
                  <a:srgbClr val="404040"/>
                </a:solidFill>
              </a:rPr>
              <a:t>  permission can be executed</a:t>
            </a:r>
          </a:p>
          <a:p>
            <a:pPr lvl="1"/>
            <a:endParaRPr lang="en-US" altLang="en-US" sz="800" dirty="0">
              <a:solidFill>
                <a:srgbClr val="404040"/>
              </a:solidFill>
            </a:endParaRPr>
          </a:p>
          <a:p>
            <a:pPr lvl="1">
              <a:lnSpc>
                <a:spcPct val="80000"/>
              </a:lnSpc>
            </a:pPr>
            <a:r>
              <a:rPr lang="en-US" altLang="en-US" dirty="0">
                <a:solidFill>
                  <a:srgbClr val="404040"/>
                </a:solidFill>
              </a:rPr>
              <a:t>permissions are shown when you type </a:t>
            </a:r>
            <a:r>
              <a:rPr lang="en-US" altLang="en-US" dirty="0">
                <a:solidFill>
                  <a:srgbClr val="404040"/>
                </a:solidFill>
                <a:latin typeface="Consolas" panose="020B0609020204030204" pitchFamily="49" charset="0"/>
              </a:rPr>
              <a:t>ls -l</a:t>
            </a:r>
            <a:endParaRPr lang="en-US" altLang="en-US" sz="800" dirty="0">
              <a:solidFill>
                <a:srgbClr val="404040"/>
              </a:solidFill>
              <a:latin typeface="Consolas" panose="020B0609020204030204" pitchFamily="49" charset="0"/>
            </a:endParaRPr>
          </a:p>
          <a:p>
            <a:pPr lvl="1">
              <a:lnSpc>
                <a:spcPct val="70000"/>
              </a:lnSpc>
              <a:buFont typeface="Wingdings" panose="05000000000000000000" pitchFamily="2" charset="2"/>
              <a:buNone/>
            </a:pPr>
            <a:endParaRPr lang="en-US" altLang="en-US" sz="800" dirty="0">
              <a:solidFill>
                <a:srgbClr val="404040"/>
              </a:solidFill>
              <a:latin typeface="Consolas" panose="020B0609020204030204" pitchFamily="49" charset="0"/>
            </a:endParaRPr>
          </a:p>
          <a:p>
            <a:pPr lvl="1">
              <a:lnSpc>
                <a:spcPct val="60000"/>
              </a:lnSpc>
              <a:buFont typeface="Wingdings" panose="05000000000000000000" pitchFamily="2" charset="2"/>
              <a:buNone/>
            </a:pPr>
            <a:r>
              <a:rPr lang="en-US" altLang="en-US" dirty="0">
                <a:solidFill>
                  <a:srgbClr val="404040"/>
                </a:solidFill>
                <a:latin typeface="Consolas" panose="020B0609020204030204" pitchFamily="49" charset="0"/>
              </a:rPr>
              <a:t>  </a:t>
            </a:r>
            <a:r>
              <a:rPr lang="en-US" altLang="en-US" i="1" dirty="0">
                <a:solidFill>
                  <a:srgbClr val="404040"/>
                </a:solidFill>
              </a:rPr>
              <a:t>is it a directory?</a:t>
            </a:r>
          </a:p>
          <a:p>
            <a:pPr lvl="1">
              <a:lnSpc>
                <a:spcPct val="60000"/>
              </a:lnSpc>
              <a:buFont typeface="Wingdings" panose="05000000000000000000" pitchFamily="2" charset="2"/>
              <a:buNone/>
            </a:pPr>
            <a:r>
              <a:rPr lang="en-US" altLang="en-US" dirty="0">
                <a:solidFill>
                  <a:srgbClr val="404040"/>
                </a:solidFill>
                <a:latin typeface="Consolas" panose="020B0609020204030204" pitchFamily="49" charset="0"/>
              </a:rPr>
              <a:t>   </a:t>
            </a:r>
            <a:r>
              <a:rPr lang="en-US" altLang="en-US" i="1" dirty="0">
                <a:solidFill>
                  <a:srgbClr val="404040"/>
                </a:solidFill>
              </a:rPr>
              <a:t>owner (u)</a:t>
            </a:r>
          </a:p>
          <a:p>
            <a:pPr lvl="1">
              <a:lnSpc>
                <a:spcPct val="60000"/>
              </a:lnSpc>
              <a:buFont typeface="Wingdings" panose="05000000000000000000" pitchFamily="2" charset="2"/>
              <a:buNone/>
            </a:pPr>
            <a:r>
              <a:rPr lang="en-US" altLang="en-US" dirty="0">
                <a:solidFill>
                  <a:srgbClr val="404040"/>
                </a:solidFill>
                <a:latin typeface="Consolas" panose="020B0609020204030204" pitchFamily="49" charset="0"/>
              </a:rPr>
              <a:t>      </a:t>
            </a:r>
            <a:r>
              <a:rPr lang="en-US" altLang="en-US" i="1" dirty="0">
                <a:solidFill>
                  <a:srgbClr val="404040"/>
                </a:solidFill>
              </a:rPr>
              <a:t>group (g)</a:t>
            </a:r>
          </a:p>
          <a:p>
            <a:pPr lvl="1">
              <a:lnSpc>
                <a:spcPct val="60000"/>
              </a:lnSpc>
              <a:buFont typeface="Wingdings" panose="05000000000000000000" pitchFamily="2" charset="2"/>
              <a:buNone/>
            </a:pPr>
            <a:r>
              <a:rPr lang="en-US" altLang="en-US" dirty="0">
                <a:solidFill>
                  <a:srgbClr val="404040"/>
                </a:solidFill>
                <a:latin typeface="Consolas" panose="020B0609020204030204" pitchFamily="49" charset="0"/>
              </a:rPr>
              <a:t>	       </a:t>
            </a:r>
            <a:r>
              <a:rPr lang="en-US" altLang="en-US" i="1" dirty="0">
                <a:solidFill>
                  <a:srgbClr val="404040"/>
                </a:solidFill>
              </a:rPr>
              <a:t>others (o)</a:t>
            </a:r>
          </a:p>
          <a:p>
            <a:pPr lvl="1">
              <a:lnSpc>
                <a:spcPct val="60000"/>
              </a:lnSpc>
              <a:buFont typeface="Wingdings" panose="05000000000000000000" pitchFamily="2" charset="2"/>
              <a:buNone/>
            </a:pPr>
            <a:endParaRPr lang="en-US" altLang="en-US" dirty="0">
              <a:solidFill>
                <a:srgbClr val="404040"/>
              </a:solidFill>
              <a:latin typeface="Consolas" panose="020B0609020204030204" pitchFamily="49" charset="0"/>
            </a:endParaRPr>
          </a:p>
          <a:p>
            <a:pPr lvl="1">
              <a:lnSpc>
                <a:spcPct val="60000"/>
              </a:lnSpc>
              <a:buFont typeface="Wingdings" panose="05000000000000000000" pitchFamily="2" charset="2"/>
              <a:buNone/>
            </a:pPr>
            <a:r>
              <a:rPr lang="en-US" altLang="en-US" dirty="0">
                <a:solidFill>
                  <a:srgbClr val="404040"/>
                </a:solidFill>
                <a:latin typeface="Consolas" panose="020B0609020204030204" pitchFamily="49" charset="0"/>
              </a:rPr>
              <a:t>  </a:t>
            </a:r>
            <a:r>
              <a:rPr lang="en-US" altLang="en-US" dirty="0" err="1">
                <a:solidFill>
                  <a:srgbClr val="404040"/>
                </a:solidFill>
                <a:latin typeface="Consolas" panose="020B0609020204030204" pitchFamily="49" charset="0"/>
              </a:rPr>
              <a:t>drwxrwxrwx</a:t>
            </a:r>
            <a:endParaRPr lang="en-US" altLang="en-US" dirty="0">
              <a:solidFill>
                <a:srgbClr val="404040"/>
              </a:solidFill>
              <a:latin typeface="Consolas" panose="020B0609020204030204" pitchFamily="49" charset="0"/>
            </a:endParaRPr>
          </a:p>
        </p:txBody>
      </p:sp>
      <p:grpSp>
        <p:nvGrpSpPr>
          <p:cNvPr id="2" name="Group 12">
            <a:extLst>
              <a:ext uri="{FF2B5EF4-FFF2-40B4-BE49-F238E27FC236}">
                <a16:creationId xmlns:a16="http://schemas.microsoft.com/office/drawing/2014/main" id="{12071730-8539-49F5-4FD4-2AFBA90D3550}"/>
              </a:ext>
            </a:extLst>
          </p:cNvPr>
          <p:cNvGrpSpPr>
            <a:grpSpLocks/>
          </p:cNvGrpSpPr>
          <p:nvPr>
            <p:custDataLst>
              <p:tags r:id="rId3"/>
            </p:custDataLst>
          </p:nvPr>
        </p:nvGrpSpPr>
        <p:grpSpPr bwMode="auto">
          <a:xfrm>
            <a:off x="2369976" y="5384250"/>
            <a:ext cx="1343900" cy="1295400"/>
            <a:chOff x="634" y="3216"/>
            <a:chExt cx="922" cy="816"/>
          </a:xfrm>
        </p:grpSpPr>
        <p:sp>
          <p:nvSpPr>
            <p:cNvPr id="20499" name="Line 4">
              <a:extLst>
                <a:ext uri="{FF2B5EF4-FFF2-40B4-BE49-F238E27FC236}">
                  <a16:creationId xmlns:a16="http://schemas.microsoft.com/office/drawing/2014/main" id="{F3953D14-A9A7-9F7E-3B3D-549AF9523AEB}"/>
                </a:ext>
              </a:extLst>
            </p:cNvPr>
            <p:cNvSpPr>
              <a:spLocks noChangeShapeType="1"/>
            </p:cNvSpPr>
            <p:nvPr>
              <p:custDataLst>
                <p:tags r:id="rId5"/>
              </p:custDataLst>
            </p:nvPr>
          </p:nvSpPr>
          <p:spPr bwMode="auto">
            <a:xfrm>
              <a:off x="657" y="321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0" name="Line 5">
              <a:extLst>
                <a:ext uri="{FF2B5EF4-FFF2-40B4-BE49-F238E27FC236}">
                  <a16:creationId xmlns:a16="http://schemas.microsoft.com/office/drawing/2014/main" id="{16637B65-3EDE-23B0-9E84-8CB85BAEBB9C}"/>
                </a:ext>
              </a:extLst>
            </p:cNvPr>
            <p:cNvSpPr>
              <a:spLocks noChangeShapeType="1"/>
            </p:cNvSpPr>
            <p:nvPr>
              <p:custDataLst>
                <p:tags r:id="rId6"/>
              </p:custDataLst>
            </p:nvPr>
          </p:nvSpPr>
          <p:spPr bwMode="auto">
            <a:xfrm>
              <a:off x="849" y="3360"/>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1" name="Line 6">
              <a:extLst>
                <a:ext uri="{FF2B5EF4-FFF2-40B4-BE49-F238E27FC236}">
                  <a16:creationId xmlns:a16="http://schemas.microsoft.com/office/drawing/2014/main" id="{0E607BFA-9D25-F49C-A4F2-B601FFA1330A}"/>
                </a:ext>
              </a:extLst>
            </p:cNvPr>
            <p:cNvSpPr>
              <a:spLocks noChangeShapeType="1"/>
            </p:cNvSpPr>
            <p:nvPr>
              <p:custDataLst>
                <p:tags r:id="rId7"/>
              </p:custDataLst>
            </p:nvPr>
          </p:nvSpPr>
          <p:spPr bwMode="auto">
            <a:xfrm>
              <a:off x="1142" y="355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2" name="Line 7">
              <a:extLst>
                <a:ext uri="{FF2B5EF4-FFF2-40B4-BE49-F238E27FC236}">
                  <a16:creationId xmlns:a16="http://schemas.microsoft.com/office/drawing/2014/main" id="{3DF965CA-4B6F-AB85-3577-C088D30FBFC6}"/>
                </a:ext>
              </a:extLst>
            </p:cNvPr>
            <p:cNvSpPr>
              <a:spLocks noChangeShapeType="1"/>
            </p:cNvSpPr>
            <p:nvPr>
              <p:custDataLst>
                <p:tags r:id="rId8"/>
              </p:custDataLst>
            </p:nvPr>
          </p:nvSpPr>
          <p:spPr bwMode="auto">
            <a:xfrm>
              <a:off x="1435" y="369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8">
              <a:extLst>
                <a:ext uri="{FF2B5EF4-FFF2-40B4-BE49-F238E27FC236}">
                  <a16:creationId xmlns:a16="http://schemas.microsoft.com/office/drawing/2014/main" id="{38FAFB0F-44AA-202B-F408-25ACE1F16C14}"/>
                </a:ext>
              </a:extLst>
            </p:cNvPr>
            <p:cNvSpPr>
              <a:spLocks noChangeShapeType="1"/>
            </p:cNvSpPr>
            <p:nvPr>
              <p:custDataLst>
                <p:tags r:id="rId9"/>
              </p:custDataLst>
            </p:nvPr>
          </p:nvSpPr>
          <p:spPr bwMode="auto">
            <a:xfrm>
              <a:off x="634" y="4032"/>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9">
              <a:extLst>
                <a:ext uri="{FF2B5EF4-FFF2-40B4-BE49-F238E27FC236}">
                  <a16:creationId xmlns:a16="http://schemas.microsoft.com/office/drawing/2014/main" id="{C3BF8851-80BE-D8EE-C7C0-D084307B96F8}"/>
                </a:ext>
              </a:extLst>
            </p:cNvPr>
            <p:cNvSpPr>
              <a:spLocks noChangeShapeType="1"/>
            </p:cNvSpPr>
            <p:nvPr>
              <p:custDataLst>
                <p:tags r:id="rId10"/>
              </p:custDataLst>
            </p:nvPr>
          </p:nvSpPr>
          <p:spPr bwMode="auto">
            <a:xfrm>
              <a:off x="730" y="403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10">
              <a:extLst>
                <a:ext uri="{FF2B5EF4-FFF2-40B4-BE49-F238E27FC236}">
                  <a16:creationId xmlns:a16="http://schemas.microsoft.com/office/drawing/2014/main" id="{318DA9F0-3C2B-D273-1C77-12CCCA314EF0}"/>
                </a:ext>
              </a:extLst>
            </p:cNvPr>
            <p:cNvSpPr>
              <a:spLocks noChangeShapeType="1"/>
            </p:cNvSpPr>
            <p:nvPr>
              <p:custDataLst>
                <p:tags r:id="rId11"/>
              </p:custDataLst>
            </p:nvPr>
          </p:nvSpPr>
          <p:spPr bwMode="auto">
            <a:xfrm>
              <a:off x="1026" y="403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11">
              <a:extLst>
                <a:ext uri="{FF2B5EF4-FFF2-40B4-BE49-F238E27FC236}">
                  <a16:creationId xmlns:a16="http://schemas.microsoft.com/office/drawing/2014/main" id="{8A76CE85-950B-EAED-2D33-9969A342F4C2}"/>
                </a:ext>
              </a:extLst>
            </p:cNvPr>
            <p:cNvSpPr>
              <a:spLocks noChangeShapeType="1"/>
            </p:cNvSpPr>
            <p:nvPr>
              <p:custDataLst>
                <p:tags r:id="rId12"/>
              </p:custDataLst>
            </p:nvPr>
          </p:nvSpPr>
          <p:spPr bwMode="auto">
            <a:xfrm>
              <a:off x="1314" y="4032"/>
              <a:ext cx="2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42021" name="Group 37">
            <a:extLst>
              <a:ext uri="{FF2B5EF4-FFF2-40B4-BE49-F238E27FC236}">
                <a16:creationId xmlns:a16="http://schemas.microsoft.com/office/drawing/2014/main" id="{00DDD0D1-31A0-B1EA-F149-406BFD797085}"/>
              </a:ext>
            </a:extLst>
          </p:cNvPr>
          <p:cNvGraphicFramePr>
            <a:graphicFrameLocks noGrp="1"/>
          </p:cNvGraphicFramePr>
          <p:nvPr>
            <p:custDataLst>
              <p:tags r:id="rId4"/>
            </p:custDataLst>
            <p:extLst>
              <p:ext uri="{D42A27DB-BD31-4B8C-83A1-F6EECF244321}">
                <p14:modId xmlns:p14="http://schemas.microsoft.com/office/powerpoint/2010/main" val="2218490190"/>
              </p:ext>
            </p:extLst>
          </p:nvPr>
        </p:nvGraphicFramePr>
        <p:xfrm>
          <a:off x="2982039" y="751114"/>
          <a:ext cx="6738255" cy="1371672"/>
        </p:xfrm>
        <a:graphic>
          <a:graphicData uri="http://schemas.openxmlformats.org/drawingml/2006/table">
            <a:tbl>
              <a:tblPr/>
              <a:tblGrid>
                <a:gridCol w="1542206">
                  <a:extLst>
                    <a:ext uri="{9D8B030D-6E8A-4147-A177-3AD203B41FA5}">
                      <a16:colId xmlns:a16="http://schemas.microsoft.com/office/drawing/2014/main" val="20000"/>
                    </a:ext>
                  </a:extLst>
                </a:gridCol>
                <a:gridCol w="5196049">
                  <a:extLst>
                    <a:ext uri="{9D8B030D-6E8A-4147-A177-3AD203B41FA5}">
                      <a16:colId xmlns:a16="http://schemas.microsoft.com/office/drawing/2014/main" val="20001"/>
                    </a:ext>
                  </a:extLst>
                </a:gridCol>
              </a:tblGrid>
              <a:tr h="396346">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1" i="0" u="none" strike="noStrike" cap="none" normalizeH="0" baseline="0">
                          <a:ln>
                            <a:noFill/>
                          </a:ln>
                          <a:solidFill>
                            <a:srgbClr val="262626"/>
                          </a:solidFill>
                          <a:effectLst/>
                          <a:latin typeface="Calibri" pitchFamily="34" charset="0"/>
                        </a:rPr>
                        <a:t>command</a:t>
                      </a:r>
                      <a:endParaRPr kumimoji="0" lang="en-US" sz="2400" b="1" i="0" u="none" strike="noStrike" cap="none" normalizeH="0" baseline="0" dirty="0">
                        <a:ln>
                          <a:noFill/>
                        </a:ln>
                        <a:solidFill>
                          <a:srgbClr val="262626"/>
                        </a:solidFill>
                        <a:effectLst/>
                        <a:latin typeface="Calibri" pitchFamily="34"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1" i="0" u="none" strike="noStrike" cap="none" normalizeH="0" baseline="0" dirty="0">
                          <a:ln>
                            <a:noFill/>
                          </a:ln>
                          <a:solidFill>
                            <a:srgbClr val="262626"/>
                          </a:solidFill>
                          <a:effectLst/>
                          <a:latin typeface="Calibri" pitchFamily="34" charset="0"/>
                        </a:rPr>
                        <a:t>description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onsolas" pitchFamily="49" charset="0"/>
                        </a:rPr>
                        <a:t> </a:t>
                      </a:r>
                      <a:r>
                        <a:rPr kumimoji="0" lang="en-US" sz="2400" b="0" i="0" u="none" strike="noStrike" cap="none" normalizeH="0" baseline="0" dirty="0" err="1">
                          <a:ln>
                            <a:noFill/>
                          </a:ln>
                          <a:solidFill>
                            <a:srgbClr val="262626"/>
                          </a:solidFill>
                          <a:effectLst/>
                          <a:latin typeface="Consolas" pitchFamily="49" charset="0"/>
                        </a:rPr>
                        <a:t>chmod</a:t>
                      </a:r>
                      <a:endParaRPr kumimoji="0" lang="en-US" sz="2400" b="0" i="0" u="none" strike="noStrike" cap="none" normalizeH="0" baseline="0" dirty="0">
                        <a:ln>
                          <a:noFill/>
                        </a:ln>
                        <a:solidFill>
                          <a:srgbClr val="262626"/>
                        </a:solidFill>
                        <a:effectLst/>
                        <a:latin typeface="Consolas" pitchFamily="49"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a:ln>
                            <a:noFill/>
                          </a:ln>
                          <a:solidFill>
                            <a:srgbClr val="262626"/>
                          </a:solidFill>
                          <a:effectLst/>
                          <a:latin typeface="Calibri" pitchFamily="34" charset="0"/>
                        </a:rPr>
                        <a:t>change permissions for a file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onsolas" pitchFamily="49" charset="0"/>
                        </a:rPr>
                        <a:t> </a:t>
                      </a:r>
                      <a:r>
                        <a:rPr kumimoji="0" lang="en-US" sz="2400" b="0" i="0" u="none" strike="noStrike" cap="none" normalizeH="0" baseline="0" dirty="0" err="1">
                          <a:ln>
                            <a:noFill/>
                          </a:ln>
                          <a:solidFill>
                            <a:srgbClr val="262626"/>
                          </a:solidFill>
                          <a:effectLst/>
                          <a:latin typeface="Consolas" pitchFamily="49" charset="0"/>
                        </a:rPr>
                        <a:t>umask</a:t>
                      </a:r>
                      <a:endParaRPr kumimoji="0" lang="en-US" sz="2400" b="0" i="0" u="none" strike="noStrike" cap="none" normalizeH="0" baseline="0" dirty="0">
                        <a:ln>
                          <a:noFill/>
                        </a:ln>
                        <a:solidFill>
                          <a:srgbClr val="262626"/>
                        </a:solidFill>
                        <a:effectLst/>
                        <a:latin typeface="Consolas" pitchFamily="49"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alibri" pitchFamily="34" charset="0"/>
                        </a:rPr>
                        <a:t>set default permissions for new files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9" end="9"/>
                                            </p:txEl>
                                          </p:spTgt>
                                        </p:tgtEl>
                                        <p:attrNameLst>
                                          <p:attrName>style.visibility</p:attrName>
                                        </p:attrNameLst>
                                      </p:cBhvr>
                                      <p:to>
                                        <p:strVal val="visible"/>
                                      </p:to>
                                    </p:set>
                                    <p:animEffect transition="in" filter="fade">
                                      <p:cBhvr>
                                        <p:cTn id="7" dur="1000"/>
                                        <p:tgtEl>
                                          <p:spTgt spid="41987">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987">
                                            <p:txEl>
                                              <p:pRg st="11" end="11"/>
                                            </p:txEl>
                                          </p:spTgt>
                                        </p:tgtEl>
                                        <p:attrNameLst>
                                          <p:attrName>style.visibility</p:attrName>
                                        </p:attrNameLst>
                                      </p:cBhvr>
                                      <p:to>
                                        <p:strVal val="visible"/>
                                      </p:to>
                                    </p:set>
                                    <p:animEffect transition="in" filter="fade">
                                      <p:cBhvr>
                                        <p:cTn id="10" dur="1000"/>
                                        <p:tgtEl>
                                          <p:spTgt spid="41987">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987">
                                            <p:txEl>
                                              <p:pRg st="12" end="12"/>
                                            </p:txEl>
                                          </p:spTgt>
                                        </p:tgtEl>
                                        <p:attrNameLst>
                                          <p:attrName>style.visibility</p:attrName>
                                        </p:attrNameLst>
                                      </p:cBhvr>
                                      <p:to>
                                        <p:strVal val="visible"/>
                                      </p:to>
                                    </p:set>
                                    <p:animEffect transition="in" filter="fade">
                                      <p:cBhvr>
                                        <p:cTn id="13" dur="1000"/>
                                        <p:tgtEl>
                                          <p:spTgt spid="41987">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1987">
                                            <p:txEl>
                                              <p:pRg st="13" end="13"/>
                                            </p:txEl>
                                          </p:spTgt>
                                        </p:tgtEl>
                                        <p:attrNameLst>
                                          <p:attrName>style.visibility</p:attrName>
                                        </p:attrNameLst>
                                      </p:cBhvr>
                                      <p:to>
                                        <p:strVal val="visible"/>
                                      </p:to>
                                    </p:set>
                                    <p:animEffect transition="in" filter="fade">
                                      <p:cBhvr>
                                        <p:cTn id="16" dur="1000"/>
                                        <p:tgtEl>
                                          <p:spTgt spid="41987">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1987">
                                            <p:txEl>
                                              <p:pRg st="14" end="14"/>
                                            </p:txEl>
                                          </p:spTgt>
                                        </p:tgtEl>
                                        <p:attrNameLst>
                                          <p:attrName>style.visibility</p:attrName>
                                        </p:attrNameLst>
                                      </p:cBhvr>
                                      <p:to>
                                        <p:strVal val="visible"/>
                                      </p:to>
                                    </p:set>
                                    <p:animEffect transition="in" filter="fade">
                                      <p:cBhvr>
                                        <p:cTn id="19" dur="1000"/>
                                        <p:tgtEl>
                                          <p:spTgt spid="41987">
                                            <p:txEl>
                                              <p:pRg st="14" end="1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1987">
                                            <p:txEl>
                                              <p:pRg st="16" end="16"/>
                                            </p:txEl>
                                          </p:spTgt>
                                        </p:tgtEl>
                                        <p:attrNameLst>
                                          <p:attrName>style.visibility</p:attrName>
                                        </p:attrNameLst>
                                      </p:cBhvr>
                                      <p:to>
                                        <p:strVal val="visible"/>
                                      </p:to>
                                    </p:set>
                                    <p:animEffect transition="in" filter="fade">
                                      <p:cBhvr>
                                        <p:cTn id="22" dur="1000"/>
                                        <p:tgtEl>
                                          <p:spTgt spid="41987">
                                            <p:txEl>
                                              <p:pRg st="16" end="1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293F25A-C3DF-0A28-35B0-EC63F54A0065}"/>
              </a:ext>
            </a:extLst>
          </p:cNvPr>
          <p:cNvSpPr>
            <a:spLocks noGrp="1" noChangeArrowheads="1"/>
          </p:cNvSpPr>
          <p:nvPr>
            <p:ph type="title"/>
            <p:custDataLst>
              <p:tags r:id="rId1"/>
            </p:custDataLst>
          </p:nvPr>
        </p:nvSpPr>
        <p:spPr>
          <a:xfrm>
            <a:off x="1143000" y="162871"/>
            <a:ext cx="9906000" cy="259701"/>
          </a:xfrm>
        </p:spPr>
        <p:txBody>
          <a:bodyPr>
            <a:normAutofit fontScale="90000"/>
          </a:bodyPr>
          <a:lstStyle/>
          <a:p>
            <a:r>
              <a:rPr lang="en-US" altLang="en-US" sz="3200" b="1" dirty="0"/>
              <a:t>People &amp; Permissions</a:t>
            </a:r>
          </a:p>
        </p:txBody>
      </p:sp>
      <p:sp>
        <p:nvSpPr>
          <p:cNvPr id="3" name="Content Placeholder 2">
            <a:extLst>
              <a:ext uri="{FF2B5EF4-FFF2-40B4-BE49-F238E27FC236}">
                <a16:creationId xmlns:a16="http://schemas.microsoft.com/office/drawing/2014/main" id="{0EE120C0-2421-292D-82C9-FCA7E8237886}"/>
              </a:ext>
            </a:extLst>
          </p:cNvPr>
          <p:cNvSpPr>
            <a:spLocks noGrp="1"/>
          </p:cNvSpPr>
          <p:nvPr>
            <p:ph idx="1"/>
            <p:custDataLst>
              <p:tags r:id="rId2"/>
            </p:custDataLst>
          </p:nvPr>
        </p:nvSpPr>
        <p:spPr>
          <a:xfrm>
            <a:off x="227045" y="951722"/>
            <a:ext cx="11737909" cy="5613556"/>
          </a:xfrm>
        </p:spPr>
        <p:txBody>
          <a:bodyPr>
            <a:noAutofit/>
          </a:bodyPr>
          <a:lstStyle/>
          <a:p>
            <a:pPr>
              <a:defRPr/>
            </a:pPr>
            <a:r>
              <a:rPr lang="en-US" b="1" dirty="0">
                <a:ea typeface="ＭＳ Ｐゴシック" charset="-128"/>
              </a:rPr>
              <a:t>People</a:t>
            </a:r>
            <a:r>
              <a:rPr lang="en-US" dirty="0">
                <a:ea typeface="ＭＳ Ｐゴシック" charset="-128"/>
              </a:rPr>
              <a:t>: each user fits into only </a:t>
            </a:r>
            <a:r>
              <a:rPr lang="en-US" b="1" u="sng" dirty="0">
                <a:ea typeface="ＭＳ Ｐゴシック" charset="-128"/>
              </a:rPr>
              <a:t>one</a:t>
            </a:r>
            <a:r>
              <a:rPr lang="en-US" dirty="0">
                <a:ea typeface="ＭＳ Ｐゴシック" charset="-128"/>
              </a:rPr>
              <a:t> of three permission sets: </a:t>
            </a:r>
          </a:p>
          <a:p>
            <a:pPr lvl="1">
              <a:buFont typeface="Wingdings" charset="2"/>
              <a:buChar char="§"/>
              <a:defRPr/>
            </a:pPr>
            <a:r>
              <a:rPr lang="en-US" sz="2400" dirty="0">
                <a:solidFill>
                  <a:srgbClr val="262626"/>
                </a:solidFill>
                <a:ea typeface="ＭＳ Ｐゴシック" charset="-128"/>
              </a:rPr>
              <a:t>owner (</a:t>
            </a:r>
            <a:r>
              <a:rPr lang="en-US" sz="2400" dirty="0">
                <a:solidFill>
                  <a:srgbClr val="262626"/>
                </a:solidFill>
                <a:latin typeface="Consolas" charset="0"/>
                <a:ea typeface="ＭＳ Ｐゴシック" charset="-128"/>
              </a:rPr>
              <a:t>u</a:t>
            </a:r>
            <a:r>
              <a:rPr lang="en-US" sz="2400" dirty="0">
                <a:solidFill>
                  <a:srgbClr val="262626"/>
                </a:solidFill>
                <a:ea typeface="ＭＳ Ｐゴシック" charset="-128"/>
              </a:rPr>
              <a:t>) – if you create the file you are the owner, the owner can also be changed (using </a:t>
            </a:r>
            <a:r>
              <a:rPr lang="en-US" sz="2400" dirty="0" err="1">
                <a:solidFill>
                  <a:srgbClr val="262626"/>
                </a:solidFill>
                <a:latin typeface="Consolas" charset="0"/>
                <a:ea typeface="ＭＳ Ｐゴシック" charset="-128"/>
              </a:rPr>
              <a:t>chown</a:t>
            </a:r>
            <a:r>
              <a:rPr lang="en-US" sz="2400" dirty="0">
                <a:solidFill>
                  <a:srgbClr val="262626"/>
                </a:solidFill>
                <a:ea typeface="ＭＳ Ｐゴシック" charset="-128"/>
              </a:rPr>
              <a:t>)</a:t>
            </a:r>
          </a:p>
          <a:p>
            <a:pPr lvl="1">
              <a:buFont typeface="Wingdings" charset="2"/>
              <a:buChar char="§"/>
              <a:defRPr/>
            </a:pPr>
            <a:r>
              <a:rPr lang="en-US" sz="2400" dirty="0">
                <a:solidFill>
                  <a:srgbClr val="262626"/>
                </a:solidFill>
                <a:ea typeface="ＭＳ Ｐゴシック" charset="-128"/>
              </a:rPr>
              <a:t>group (</a:t>
            </a:r>
            <a:r>
              <a:rPr lang="en-US" sz="2400" dirty="0">
                <a:solidFill>
                  <a:srgbClr val="262626"/>
                </a:solidFill>
                <a:latin typeface="Candara" charset="0"/>
                <a:ea typeface="ＭＳ Ｐゴシック" charset="-128"/>
              </a:rPr>
              <a:t>g</a:t>
            </a:r>
            <a:r>
              <a:rPr lang="en-US" sz="2400" dirty="0">
                <a:solidFill>
                  <a:srgbClr val="262626"/>
                </a:solidFill>
                <a:ea typeface="ＭＳ Ｐゴシック" charset="-128"/>
              </a:rPr>
              <a:t>) – by default a group (e.g. </a:t>
            </a:r>
            <a:r>
              <a:rPr lang="en-US" sz="2400" dirty="0" err="1">
                <a:solidFill>
                  <a:srgbClr val="262626"/>
                </a:solidFill>
                <a:ea typeface="ＭＳ Ｐゴシック" charset="-128"/>
              </a:rPr>
              <a:t>ugrad_cs</a:t>
            </a:r>
            <a:r>
              <a:rPr lang="en-US" sz="2400" dirty="0">
                <a:solidFill>
                  <a:srgbClr val="262626"/>
                </a:solidFill>
                <a:ea typeface="ＭＳ Ｐゴシック" charset="-128"/>
              </a:rPr>
              <a:t>, </a:t>
            </a:r>
            <a:r>
              <a:rPr lang="en-US" sz="2400" dirty="0" err="1">
                <a:solidFill>
                  <a:srgbClr val="262626"/>
                </a:solidFill>
                <a:ea typeface="ＭＳ Ｐゴシック" charset="-128"/>
              </a:rPr>
              <a:t>fac_cs</a:t>
            </a:r>
            <a:r>
              <a:rPr lang="en-US" sz="2400" dirty="0">
                <a:solidFill>
                  <a:srgbClr val="262626"/>
                </a:solidFill>
                <a:ea typeface="ＭＳ Ｐゴシック" charset="-128"/>
              </a:rPr>
              <a:t>) is associated with each file</a:t>
            </a:r>
          </a:p>
          <a:p>
            <a:pPr lvl="1">
              <a:buFont typeface="Wingdings" charset="2"/>
              <a:buChar char="§"/>
              <a:defRPr/>
            </a:pPr>
            <a:r>
              <a:rPr lang="en-US" sz="2400" dirty="0">
                <a:solidFill>
                  <a:srgbClr val="262626"/>
                </a:solidFill>
                <a:ea typeface="ＭＳ Ｐゴシック" charset="-128"/>
              </a:rPr>
              <a:t>others (</a:t>
            </a:r>
            <a:r>
              <a:rPr lang="en-US" sz="2400" dirty="0">
                <a:solidFill>
                  <a:srgbClr val="262626"/>
                </a:solidFill>
                <a:latin typeface="Consolas" charset="0"/>
                <a:ea typeface="ＭＳ Ｐゴシック" charset="-128"/>
              </a:rPr>
              <a:t>o</a:t>
            </a:r>
            <a:r>
              <a:rPr lang="en-US" sz="2400" dirty="0">
                <a:solidFill>
                  <a:srgbClr val="262626"/>
                </a:solidFill>
                <a:ea typeface="ＭＳ Ｐゴシック" charset="-128"/>
              </a:rPr>
              <a:t>) – everyone other than the owner and people who are in the particular group associated with the file</a:t>
            </a:r>
          </a:p>
          <a:p>
            <a:pPr marL="180975" indent="0">
              <a:buNone/>
              <a:defRPr/>
            </a:pPr>
            <a:r>
              <a:rPr lang="en-US" dirty="0">
                <a:ea typeface="ＭＳ Ｐゴシック" charset="-128"/>
              </a:rPr>
              <a:t>You are in the most restrictive set that applies to you – e.g. if you are the owner, those permissions apply to you.</a:t>
            </a:r>
            <a:endParaRPr lang="en-US" dirty="0">
              <a:solidFill>
                <a:srgbClr val="262626"/>
              </a:solidFill>
              <a:ea typeface="ＭＳ Ｐゴシック" charset="-128"/>
            </a:endParaRPr>
          </a:p>
          <a:p>
            <a:pPr>
              <a:defRPr/>
            </a:pPr>
            <a:r>
              <a:rPr lang="en-US" b="1" dirty="0">
                <a:ea typeface="ＭＳ Ｐゴシック" charset="-128"/>
              </a:rPr>
              <a:t>Permissions</a:t>
            </a:r>
            <a:r>
              <a:rPr lang="en-US" dirty="0">
                <a:ea typeface="ＭＳ Ｐゴシック" charset="-128"/>
              </a:rPr>
              <a:t>: For regular files, permissions work as follows:</a:t>
            </a:r>
          </a:p>
          <a:p>
            <a:pPr lvl="1">
              <a:buFont typeface="Wingdings" charset="2"/>
              <a:buChar char="§"/>
              <a:defRPr/>
            </a:pPr>
            <a:r>
              <a:rPr lang="en-US" sz="2400" dirty="0">
                <a:solidFill>
                  <a:srgbClr val="262626"/>
                </a:solidFill>
                <a:ea typeface="ＭＳ Ｐゴシック" charset="-128"/>
              </a:rPr>
              <a:t>read (</a:t>
            </a:r>
            <a:r>
              <a:rPr lang="en-US" sz="2400" dirty="0">
                <a:solidFill>
                  <a:srgbClr val="262626"/>
                </a:solidFill>
                <a:latin typeface="Consolas" charset="0"/>
                <a:ea typeface="ＭＳ Ｐゴシック" charset="-128"/>
              </a:rPr>
              <a:t>r</a:t>
            </a:r>
            <a:r>
              <a:rPr lang="en-US" sz="2400" dirty="0">
                <a:solidFill>
                  <a:srgbClr val="262626"/>
                </a:solidFill>
                <a:ea typeface="ＭＳ Ｐゴシック" charset="-128"/>
              </a:rPr>
              <a:t>) – allows file to be open and read</a:t>
            </a:r>
          </a:p>
          <a:p>
            <a:pPr lvl="1">
              <a:buFont typeface="Wingdings" charset="2"/>
              <a:buChar char="§"/>
              <a:defRPr/>
            </a:pPr>
            <a:r>
              <a:rPr lang="en-US" sz="2400" dirty="0">
                <a:solidFill>
                  <a:srgbClr val="262626"/>
                </a:solidFill>
                <a:ea typeface="ＭＳ Ｐゴシック" charset="-128"/>
              </a:rPr>
              <a:t>write (</a:t>
            </a:r>
            <a:r>
              <a:rPr lang="en-US" sz="2400" dirty="0">
                <a:solidFill>
                  <a:srgbClr val="262626"/>
                </a:solidFill>
                <a:latin typeface="Consolas" charset="0"/>
                <a:ea typeface="ＭＳ Ｐゴシック" charset="-128"/>
              </a:rPr>
              <a:t>w</a:t>
            </a:r>
            <a:r>
              <a:rPr lang="en-US" sz="2400" dirty="0">
                <a:solidFill>
                  <a:srgbClr val="262626"/>
                </a:solidFill>
                <a:ea typeface="ＭＳ Ｐゴシック" charset="-128"/>
              </a:rPr>
              <a:t>) – allows contents of file to be modified or truncated</a:t>
            </a:r>
          </a:p>
          <a:p>
            <a:pPr lvl="1">
              <a:buFont typeface="Wingdings" charset="2"/>
              <a:buChar char="§"/>
              <a:defRPr/>
            </a:pPr>
            <a:r>
              <a:rPr lang="en-US" sz="2400" dirty="0">
                <a:solidFill>
                  <a:srgbClr val="262626"/>
                </a:solidFill>
                <a:ea typeface="ＭＳ Ｐゴシック" charset="-128"/>
              </a:rPr>
              <a:t>execute (</a:t>
            </a:r>
            <a:r>
              <a:rPr lang="en-US" sz="2400" dirty="0">
                <a:solidFill>
                  <a:srgbClr val="262626"/>
                </a:solidFill>
                <a:latin typeface="Consolas" charset="0"/>
                <a:ea typeface="ＭＳ Ｐゴシック" charset="-128"/>
              </a:rPr>
              <a:t>x</a:t>
            </a:r>
            <a:r>
              <a:rPr lang="en-US" sz="2400" dirty="0">
                <a:solidFill>
                  <a:srgbClr val="262626"/>
                </a:solidFill>
                <a:ea typeface="ＭＳ Ｐゴシック" charset="-128"/>
              </a:rPr>
              <a:t>) – allows the file to be executed (use for </a:t>
            </a:r>
            <a:r>
              <a:rPr lang="en-US" sz="2400" dirty="0" err="1">
                <a:solidFill>
                  <a:srgbClr val="262626"/>
                </a:solidFill>
                <a:ea typeface="ＭＳ Ｐゴシック" charset="-128"/>
              </a:rPr>
              <a:t>executables</a:t>
            </a:r>
            <a:r>
              <a:rPr lang="en-US" sz="2400" dirty="0">
                <a:solidFill>
                  <a:srgbClr val="262626"/>
                </a:solidFill>
                <a:ea typeface="ＭＳ Ｐゴシック" charset="-128"/>
              </a:rPr>
              <a:t> or scripts)</a:t>
            </a:r>
            <a:endParaRPr lang="en-US" sz="2400" dirty="0">
              <a:ea typeface="ＭＳ Ｐゴシック" charset="-128"/>
            </a:endParaRPr>
          </a:p>
          <a:p>
            <a:pPr marL="574675" lvl="1" indent="0">
              <a:buNone/>
              <a:defRPr/>
            </a:pPr>
            <a:r>
              <a:rPr lang="en-US" sz="2400" dirty="0">
                <a:ea typeface="ＭＳ Ｐゴシック" charset="-128"/>
              </a:rPr>
              <a:t>* Directories also have permissions (covered later). Permission to delete or rename a file is controlled by the permission of its parent directory.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97337E-DCDB-2676-530C-22A85C7D4EE7}"/>
              </a:ext>
            </a:extLst>
          </p:cNvPr>
          <p:cNvSpPr>
            <a:spLocks noGrp="1" noChangeArrowheads="1"/>
          </p:cNvSpPr>
          <p:nvPr>
            <p:ph type="title"/>
            <p:custDataLst>
              <p:tags r:id="rId1"/>
            </p:custDataLst>
          </p:nvPr>
        </p:nvSpPr>
        <p:spPr>
          <a:xfrm>
            <a:off x="1040363" y="113524"/>
            <a:ext cx="9906000" cy="558281"/>
          </a:xfrm>
        </p:spPr>
        <p:txBody>
          <a:bodyPr>
            <a:normAutofit/>
          </a:bodyPr>
          <a:lstStyle/>
          <a:p>
            <a:r>
              <a:rPr lang="en-US" altLang="en-US" sz="3200" b="1" dirty="0"/>
              <a:t>File permissions Examples</a:t>
            </a:r>
          </a:p>
        </p:txBody>
      </p:sp>
      <p:sp>
        <p:nvSpPr>
          <p:cNvPr id="41987" name="Rectangle 3">
            <a:extLst>
              <a:ext uri="{FF2B5EF4-FFF2-40B4-BE49-F238E27FC236}">
                <a16:creationId xmlns:a16="http://schemas.microsoft.com/office/drawing/2014/main" id="{AA474EDB-C417-C8C2-A127-1422610905F5}"/>
              </a:ext>
            </a:extLst>
          </p:cNvPr>
          <p:cNvSpPr>
            <a:spLocks noGrp="1" noChangeArrowheads="1"/>
          </p:cNvSpPr>
          <p:nvPr>
            <p:ph type="body" idx="1"/>
            <p:custDataLst>
              <p:tags r:id="rId2"/>
            </p:custDataLst>
          </p:nvPr>
        </p:nvSpPr>
        <p:spPr>
          <a:xfrm>
            <a:off x="289249" y="671804"/>
            <a:ext cx="11616612" cy="6072671"/>
          </a:xfrm>
        </p:spPr>
        <p:txBody>
          <a:bodyPr>
            <a:noAutofit/>
          </a:bodyPr>
          <a:lstStyle/>
          <a:p>
            <a:pPr indent="0">
              <a:lnSpc>
                <a:spcPct val="80000"/>
              </a:lnSpc>
              <a:buNone/>
              <a:defRPr/>
            </a:pPr>
            <a:r>
              <a:rPr lang="en-US" sz="2800" dirty="0">
                <a:solidFill>
                  <a:srgbClr val="404040"/>
                </a:solidFill>
                <a:ea typeface="ＭＳ Ｐゴシック" charset="-128"/>
              </a:rPr>
              <a:t>Permissions are shown when you type </a:t>
            </a:r>
            <a:r>
              <a:rPr lang="en-US" sz="2800" dirty="0" err="1">
                <a:solidFill>
                  <a:srgbClr val="404040"/>
                </a:solidFill>
                <a:latin typeface="Consolas" charset="0"/>
                <a:ea typeface="ＭＳ Ｐゴシック" charset="-128"/>
              </a:rPr>
              <a:t>ls</a:t>
            </a:r>
            <a:r>
              <a:rPr lang="en-US" sz="2800" dirty="0">
                <a:solidFill>
                  <a:srgbClr val="404040"/>
                </a:solidFill>
                <a:latin typeface="Consolas" charset="0"/>
                <a:ea typeface="ＭＳ Ｐゴシック" charset="-128"/>
              </a:rPr>
              <a:t> –l:</a:t>
            </a:r>
          </a:p>
          <a:p>
            <a:pPr lvl="1">
              <a:lnSpc>
                <a:spcPct val="70000"/>
              </a:lnSpc>
              <a:buFont typeface="Wingdings" charset="2"/>
              <a:buNone/>
              <a:defRPr/>
            </a:pPr>
            <a:endParaRPr lang="en-US" sz="2800" dirty="0">
              <a:solidFill>
                <a:srgbClr val="404040"/>
              </a:solidFill>
              <a:latin typeface="Consolas" charset="0"/>
              <a:ea typeface="ＭＳ Ｐゴシック" charset="-128"/>
            </a:endParaRPr>
          </a:p>
          <a:p>
            <a:pPr lvl="1">
              <a:lnSpc>
                <a:spcPct val="60000"/>
              </a:lnSpc>
              <a:buFont typeface="Wingdings" charset="2"/>
              <a:buNone/>
              <a:defRPr/>
            </a:pPr>
            <a:endParaRPr lang="en-US" sz="2800" dirty="0">
              <a:solidFill>
                <a:srgbClr val="404040"/>
              </a:solidFill>
              <a:latin typeface="Consolas" charset="0"/>
              <a:ea typeface="ＭＳ Ｐゴシック" charset="-128"/>
            </a:endParaRPr>
          </a:p>
          <a:p>
            <a:pPr lvl="1">
              <a:lnSpc>
                <a:spcPct val="60000"/>
              </a:lnSpc>
              <a:buFont typeface="Wingdings" charset="2"/>
              <a:buNone/>
              <a:defRPr/>
            </a:pPr>
            <a:r>
              <a:rPr lang="en-US" sz="2800" dirty="0">
                <a:solidFill>
                  <a:srgbClr val="404040"/>
                </a:solidFill>
                <a:latin typeface="Consolas" charset="0"/>
                <a:ea typeface="ＭＳ Ｐゴシック" charset="-128"/>
              </a:rPr>
              <a:t>-</a:t>
            </a:r>
            <a:r>
              <a:rPr lang="en-US" sz="2800" dirty="0" err="1">
                <a:solidFill>
                  <a:srgbClr val="404040"/>
                </a:solidFill>
                <a:latin typeface="Consolas" charset="0"/>
                <a:ea typeface="ＭＳ Ｐゴシック" charset="-128"/>
              </a:rPr>
              <a:t>rw</a:t>
            </a:r>
            <a:r>
              <a:rPr lang="en-US" sz="2800" dirty="0">
                <a:solidFill>
                  <a:srgbClr val="404040"/>
                </a:solidFill>
                <a:latin typeface="Consolas" charset="0"/>
                <a:ea typeface="ＭＳ Ｐゴシック" charset="-128"/>
              </a:rPr>
              <a:t>-r--r-- 1 </a:t>
            </a:r>
            <a:r>
              <a:rPr lang="en-US" sz="2800" dirty="0" err="1">
                <a:solidFill>
                  <a:srgbClr val="404040"/>
                </a:solidFill>
                <a:latin typeface="Consolas" charset="0"/>
                <a:ea typeface="ＭＳ Ｐゴシック" charset="-128"/>
              </a:rPr>
              <a:t>rea</a:t>
            </a:r>
            <a:r>
              <a:rPr lang="en-US" sz="2800" dirty="0">
                <a:solidFill>
                  <a:srgbClr val="404040"/>
                </a:solidFill>
                <a:latin typeface="Consolas" charset="0"/>
                <a:ea typeface="ＭＳ Ｐゴシック" charset="-128"/>
              </a:rPr>
              <a:t> </a:t>
            </a:r>
            <a:r>
              <a:rPr lang="en-US" sz="2800" dirty="0" err="1">
                <a:solidFill>
                  <a:srgbClr val="404040"/>
                </a:solidFill>
                <a:latin typeface="Consolas" charset="0"/>
                <a:ea typeface="ＭＳ Ｐゴシック" charset="-128"/>
              </a:rPr>
              <a:t>fac_cs</a:t>
            </a:r>
            <a:r>
              <a:rPr lang="en-US" sz="2800" dirty="0">
                <a:solidFill>
                  <a:srgbClr val="404040"/>
                </a:solidFill>
                <a:latin typeface="Consolas" charset="0"/>
                <a:ea typeface="ＭＳ Ｐゴシック" charset="-128"/>
              </a:rPr>
              <a:t>     55 Oct 25 12:02 temp1.txt</a:t>
            </a:r>
          </a:p>
          <a:p>
            <a:pPr lvl="1">
              <a:lnSpc>
                <a:spcPct val="60000"/>
              </a:lnSpc>
              <a:buFont typeface="Wingdings" charset="2"/>
              <a:buNone/>
              <a:defRPr/>
            </a:pPr>
            <a:r>
              <a:rPr lang="en-US" sz="2800" dirty="0">
                <a:solidFill>
                  <a:srgbClr val="404040"/>
                </a:solidFill>
                <a:latin typeface="Consolas" charset="0"/>
                <a:ea typeface="ＭＳ Ｐゴシック" charset="-128"/>
              </a:rPr>
              <a:t>-</a:t>
            </a:r>
            <a:r>
              <a:rPr lang="en-US" sz="2800" dirty="0" err="1">
                <a:solidFill>
                  <a:srgbClr val="404040"/>
                </a:solidFill>
                <a:latin typeface="Consolas" charset="0"/>
                <a:ea typeface="ＭＳ Ｐゴシック" charset="-128"/>
              </a:rPr>
              <a:t>rw</a:t>
            </a:r>
            <a:r>
              <a:rPr lang="en-US" sz="2800" dirty="0">
                <a:solidFill>
                  <a:srgbClr val="404040"/>
                </a:solidFill>
                <a:latin typeface="Consolas" charset="0"/>
                <a:ea typeface="ＭＳ Ｐゴシック" charset="-128"/>
              </a:rPr>
              <a:t>--w---- 1 </a:t>
            </a:r>
            <a:r>
              <a:rPr lang="en-US" sz="2800" dirty="0" err="1">
                <a:solidFill>
                  <a:srgbClr val="404040"/>
                </a:solidFill>
                <a:latin typeface="Consolas" charset="0"/>
                <a:ea typeface="ＭＳ Ｐゴシック" charset="-128"/>
              </a:rPr>
              <a:t>rea</a:t>
            </a:r>
            <a:r>
              <a:rPr lang="en-US" sz="2800" dirty="0">
                <a:solidFill>
                  <a:srgbClr val="404040"/>
                </a:solidFill>
                <a:latin typeface="Consolas" charset="0"/>
                <a:ea typeface="ＭＳ Ｐゴシック" charset="-128"/>
              </a:rPr>
              <a:t> orca      235 Oct 25 11:06 temp2.txt</a:t>
            </a:r>
          </a:p>
          <a:p>
            <a:pPr lvl="1">
              <a:lnSpc>
                <a:spcPct val="60000"/>
              </a:lnSpc>
              <a:buFont typeface="Wingdings" charset="2"/>
              <a:buNone/>
              <a:defRPr/>
            </a:pPr>
            <a:endParaRPr lang="en-US" sz="2800" dirty="0">
              <a:solidFill>
                <a:srgbClr val="404040"/>
              </a:solidFill>
              <a:latin typeface="Consolas" charset="0"/>
              <a:ea typeface="ＭＳ Ｐゴシック" charset="-128"/>
            </a:endParaRPr>
          </a:p>
          <a:p>
            <a:pPr lvl="1">
              <a:lnSpc>
                <a:spcPct val="60000"/>
              </a:lnSpc>
              <a:buFont typeface="Wingdings" charset="2"/>
              <a:buNone/>
              <a:defRPr/>
            </a:pPr>
            <a:r>
              <a:rPr lang="en-US" sz="2800" dirty="0">
                <a:solidFill>
                  <a:srgbClr val="404040"/>
                </a:solidFill>
                <a:latin typeface="Consolas" charset="0"/>
                <a:ea typeface="ＭＳ Ｐゴシック" charset="-128"/>
              </a:rPr>
              <a:t>temp1.txt: </a:t>
            </a:r>
          </a:p>
          <a:p>
            <a:pPr lvl="1">
              <a:lnSpc>
                <a:spcPct val="60000"/>
              </a:lnSpc>
              <a:buFont typeface="Wingdings" charset="2"/>
              <a:buChar char="§"/>
              <a:defRPr/>
            </a:pPr>
            <a:r>
              <a:rPr lang="en-US" sz="2800" b="1" dirty="0">
                <a:solidFill>
                  <a:srgbClr val="404040"/>
                </a:solidFill>
                <a:ea typeface="ＭＳ Ｐゴシック" charset="-128"/>
              </a:rPr>
              <a:t>owner</a:t>
            </a:r>
            <a:r>
              <a:rPr lang="en-US" sz="2800" dirty="0">
                <a:solidFill>
                  <a:srgbClr val="404040"/>
                </a:solidFill>
                <a:ea typeface="ＭＳ Ｐゴシック" charset="-128"/>
              </a:rPr>
              <a:t> of the file (</a:t>
            </a:r>
            <a:r>
              <a:rPr lang="en-US" sz="2800" dirty="0" err="1">
                <a:solidFill>
                  <a:srgbClr val="404040"/>
                </a:solidFill>
                <a:ea typeface="ＭＳ Ｐゴシック" charset="-128"/>
              </a:rPr>
              <a:t>rea</a:t>
            </a:r>
            <a:r>
              <a:rPr lang="en-US" sz="2800" dirty="0">
                <a:solidFill>
                  <a:srgbClr val="404040"/>
                </a:solidFill>
                <a:ea typeface="ＭＳ Ｐゴシック" charset="-128"/>
              </a:rPr>
              <a:t>) has read &amp; write permission</a:t>
            </a:r>
          </a:p>
          <a:p>
            <a:pPr lvl="1">
              <a:lnSpc>
                <a:spcPct val="60000"/>
              </a:lnSpc>
              <a:buFont typeface="Wingdings" charset="2"/>
              <a:buChar char="§"/>
              <a:defRPr/>
            </a:pPr>
            <a:r>
              <a:rPr lang="en-US" sz="2800" b="1" dirty="0">
                <a:solidFill>
                  <a:srgbClr val="404040"/>
                </a:solidFill>
                <a:ea typeface="ＭＳ Ｐゴシック" charset="-128"/>
              </a:rPr>
              <a:t>group</a:t>
            </a:r>
            <a:r>
              <a:rPr lang="en-US" sz="2800" dirty="0">
                <a:solidFill>
                  <a:srgbClr val="404040"/>
                </a:solidFill>
                <a:ea typeface="ＭＳ Ｐゴシック" charset="-128"/>
              </a:rPr>
              <a:t> (</a:t>
            </a:r>
            <a:r>
              <a:rPr lang="en-US" sz="2800" dirty="0" err="1">
                <a:solidFill>
                  <a:srgbClr val="404040"/>
                </a:solidFill>
                <a:ea typeface="ＭＳ Ｐゴシック" charset="-128"/>
              </a:rPr>
              <a:t>fac_cs</a:t>
            </a:r>
            <a:r>
              <a:rPr lang="en-US" sz="2800" dirty="0">
                <a:solidFill>
                  <a:srgbClr val="404040"/>
                </a:solidFill>
                <a:ea typeface="ＭＳ Ｐゴシック" charset="-128"/>
              </a:rPr>
              <a:t>) members have read permission</a:t>
            </a:r>
          </a:p>
          <a:p>
            <a:pPr lvl="1">
              <a:lnSpc>
                <a:spcPct val="60000"/>
              </a:lnSpc>
              <a:buFont typeface="Wingdings" charset="2"/>
              <a:buChar char="§"/>
              <a:defRPr/>
            </a:pPr>
            <a:r>
              <a:rPr lang="en-US" sz="2800" b="1" dirty="0">
                <a:solidFill>
                  <a:srgbClr val="404040"/>
                </a:solidFill>
                <a:ea typeface="ＭＳ Ｐゴシック" charset="-128"/>
              </a:rPr>
              <a:t>others</a:t>
            </a:r>
            <a:r>
              <a:rPr lang="en-US" sz="2800" dirty="0">
                <a:solidFill>
                  <a:srgbClr val="404040"/>
                </a:solidFill>
                <a:ea typeface="ＭＳ Ｐゴシック" charset="-128"/>
              </a:rPr>
              <a:t> have read permission</a:t>
            </a:r>
          </a:p>
          <a:p>
            <a:pPr marL="574675" lvl="1" indent="0">
              <a:lnSpc>
                <a:spcPct val="60000"/>
              </a:lnSpc>
              <a:buNone/>
              <a:defRPr/>
            </a:pPr>
            <a:endParaRPr lang="en-US" sz="2800" dirty="0">
              <a:solidFill>
                <a:srgbClr val="404040"/>
              </a:solidFill>
              <a:ea typeface="ＭＳ Ｐゴシック" charset="-128"/>
            </a:endParaRPr>
          </a:p>
          <a:p>
            <a:pPr lvl="1">
              <a:lnSpc>
                <a:spcPct val="60000"/>
              </a:lnSpc>
              <a:buFont typeface="Wingdings" charset="2"/>
              <a:buNone/>
              <a:defRPr/>
            </a:pPr>
            <a:r>
              <a:rPr lang="en-US" sz="2800" dirty="0">
                <a:solidFill>
                  <a:srgbClr val="404040"/>
                </a:solidFill>
                <a:latin typeface="Consolas" charset="0"/>
                <a:ea typeface="ＭＳ Ｐゴシック" charset="-128"/>
              </a:rPr>
              <a:t>temp2.txt: </a:t>
            </a:r>
          </a:p>
          <a:p>
            <a:pPr lvl="1">
              <a:lnSpc>
                <a:spcPct val="60000"/>
              </a:lnSpc>
              <a:buFont typeface="Wingdings" charset="2"/>
              <a:buChar char="§"/>
              <a:defRPr/>
            </a:pPr>
            <a:r>
              <a:rPr lang="en-US" sz="2800" b="1" dirty="0">
                <a:solidFill>
                  <a:srgbClr val="404040"/>
                </a:solidFill>
                <a:ea typeface="ＭＳ Ｐゴシック" charset="-128"/>
              </a:rPr>
              <a:t>owner</a:t>
            </a:r>
            <a:r>
              <a:rPr lang="en-US" sz="2800" dirty="0">
                <a:solidFill>
                  <a:srgbClr val="404040"/>
                </a:solidFill>
                <a:ea typeface="ＭＳ Ｐゴシック" charset="-128"/>
              </a:rPr>
              <a:t> of the file (</a:t>
            </a:r>
            <a:r>
              <a:rPr lang="en-US" sz="2800" dirty="0" err="1">
                <a:solidFill>
                  <a:srgbClr val="404040"/>
                </a:solidFill>
                <a:ea typeface="ＭＳ Ｐゴシック" charset="-128"/>
              </a:rPr>
              <a:t>rea</a:t>
            </a:r>
            <a:r>
              <a:rPr lang="en-US" sz="2800" dirty="0">
                <a:solidFill>
                  <a:srgbClr val="404040"/>
                </a:solidFill>
                <a:ea typeface="ＭＳ Ｐゴシック" charset="-128"/>
              </a:rPr>
              <a:t>) has read &amp; write permission</a:t>
            </a:r>
          </a:p>
          <a:p>
            <a:pPr lvl="1">
              <a:lnSpc>
                <a:spcPct val="60000"/>
              </a:lnSpc>
              <a:buFont typeface="Wingdings" charset="2"/>
              <a:buChar char="§"/>
              <a:defRPr/>
            </a:pPr>
            <a:r>
              <a:rPr lang="en-US" sz="2800" b="1" dirty="0">
                <a:solidFill>
                  <a:srgbClr val="404040"/>
                </a:solidFill>
                <a:ea typeface="ＭＳ Ｐゴシック" charset="-128"/>
              </a:rPr>
              <a:t>group</a:t>
            </a:r>
            <a:r>
              <a:rPr lang="en-US" sz="2800" dirty="0">
                <a:solidFill>
                  <a:srgbClr val="404040"/>
                </a:solidFill>
                <a:ea typeface="ＭＳ Ｐゴシック" charset="-128"/>
              </a:rPr>
              <a:t> (orca) members have write permission (but no read permission – can add things to the file but cannot cat it)</a:t>
            </a:r>
          </a:p>
          <a:p>
            <a:pPr lvl="1">
              <a:lnSpc>
                <a:spcPct val="60000"/>
              </a:lnSpc>
              <a:buFont typeface="Wingdings" charset="2"/>
              <a:buChar char="§"/>
              <a:defRPr/>
            </a:pPr>
            <a:r>
              <a:rPr lang="en-US" sz="2800" b="1" dirty="0">
                <a:solidFill>
                  <a:srgbClr val="404040"/>
                </a:solidFill>
                <a:ea typeface="ＭＳ Ｐゴシック" charset="-128"/>
              </a:rPr>
              <a:t>others</a:t>
            </a:r>
            <a:r>
              <a:rPr lang="en-US" sz="2800" dirty="0">
                <a:solidFill>
                  <a:srgbClr val="404040"/>
                </a:solidFill>
                <a:ea typeface="ＭＳ Ｐゴシック" charset="-128"/>
              </a:rPr>
              <a:t> have no permissions (cannot read or write)</a:t>
            </a:r>
          </a:p>
          <a:p>
            <a:pPr marL="574675" lvl="1" indent="0">
              <a:lnSpc>
                <a:spcPct val="60000"/>
              </a:lnSpc>
              <a:buNone/>
              <a:defRPr/>
            </a:pPr>
            <a:endParaRPr lang="en-US" sz="2800" dirty="0">
              <a:solidFill>
                <a:srgbClr val="404040"/>
              </a:solidFill>
              <a:ea typeface="ＭＳ Ｐゴシック" charset="-128"/>
            </a:endParaRPr>
          </a:p>
          <a:p>
            <a:pPr lvl="1">
              <a:lnSpc>
                <a:spcPct val="60000"/>
              </a:lnSpc>
              <a:buFont typeface="Wingdings" charset="2"/>
              <a:buChar char="§"/>
              <a:defRPr/>
            </a:pPr>
            <a:endParaRPr lang="en-US" sz="2800" dirty="0">
              <a:solidFill>
                <a:srgbClr val="404040"/>
              </a:solidFill>
              <a:latin typeface="Consolas" charset="0"/>
              <a:ea typeface="ＭＳ Ｐゴシック" charset="-128"/>
            </a:endParaRPr>
          </a:p>
          <a:p>
            <a:pPr lvl="1">
              <a:lnSpc>
                <a:spcPct val="60000"/>
              </a:lnSpc>
              <a:buFont typeface="Wingdings" charset="2"/>
              <a:buNone/>
              <a:defRPr/>
            </a:pPr>
            <a:r>
              <a:rPr lang="en-US" sz="2800" dirty="0">
                <a:solidFill>
                  <a:srgbClr val="404040"/>
                </a:solidFill>
                <a:latin typeface="Consolas" charset="0"/>
                <a:ea typeface="ＭＳ Ｐゴシック" charset="-128"/>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987">
                                            <p:txEl>
                                              <p:pRg st="3" end="3"/>
                                            </p:txEl>
                                          </p:spTgt>
                                        </p:tgtEl>
                                        <p:attrNameLst>
                                          <p:attrName>style.visibility</p:attrName>
                                        </p:attrNameLst>
                                      </p:cBhvr>
                                      <p:to>
                                        <p:strVal val="visible"/>
                                      </p:to>
                                    </p:set>
                                    <p:animEffect transition="in" filter="fade">
                                      <p:cBhvr>
                                        <p:cTn id="10" dur="1000"/>
                                        <p:tgtEl>
                                          <p:spTgt spid="4198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987">
                                            <p:txEl>
                                              <p:pRg st="4" end="4"/>
                                            </p:txEl>
                                          </p:spTgt>
                                        </p:tgtEl>
                                        <p:attrNameLst>
                                          <p:attrName>style.visibility</p:attrName>
                                        </p:attrNameLst>
                                      </p:cBhvr>
                                      <p:to>
                                        <p:strVal val="visible"/>
                                      </p:to>
                                    </p:set>
                                    <p:animEffect transition="in" filter="fade">
                                      <p:cBhvr>
                                        <p:cTn id="13" dur="1000"/>
                                        <p:tgtEl>
                                          <p:spTgt spid="4198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1987">
                                            <p:txEl>
                                              <p:pRg st="6" end="6"/>
                                            </p:txEl>
                                          </p:spTgt>
                                        </p:tgtEl>
                                        <p:attrNameLst>
                                          <p:attrName>style.visibility</p:attrName>
                                        </p:attrNameLst>
                                      </p:cBhvr>
                                      <p:to>
                                        <p:strVal val="visible"/>
                                      </p:to>
                                    </p:set>
                                    <p:animEffect transition="in" filter="fade">
                                      <p:cBhvr>
                                        <p:cTn id="16" dur="1000"/>
                                        <p:tgtEl>
                                          <p:spTgt spid="41987">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1987">
                                            <p:txEl>
                                              <p:pRg st="7" end="7"/>
                                            </p:txEl>
                                          </p:spTgt>
                                        </p:tgtEl>
                                        <p:attrNameLst>
                                          <p:attrName>style.visibility</p:attrName>
                                        </p:attrNameLst>
                                      </p:cBhvr>
                                      <p:to>
                                        <p:strVal val="visible"/>
                                      </p:to>
                                    </p:set>
                                    <p:animEffect transition="in" filter="fade">
                                      <p:cBhvr>
                                        <p:cTn id="19" dur="1000"/>
                                        <p:tgtEl>
                                          <p:spTgt spid="41987">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1987">
                                            <p:txEl>
                                              <p:pRg st="8" end="8"/>
                                            </p:txEl>
                                          </p:spTgt>
                                        </p:tgtEl>
                                        <p:attrNameLst>
                                          <p:attrName>style.visibility</p:attrName>
                                        </p:attrNameLst>
                                      </p:cBhvr>
                                      <p:to>
                                        <p:strVal val="visible"/>
                                      </p:to>
                                    </p:set>
                                    <p:animEffect transition="in" filter="fade">
                                      <p:cBhvr>
                                        <p:cTn id="22" dur="1000"/>
                                        <p:tgtEl>
                                          <p:spTgt spid="41987">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1987">
                                            <p:txEl>
                                              <p:pRg st="9" end="9"/>
                                            </p:txEl>
                                          </p:spTgt>
                                        </p:tgtEl>
                                        <p:attrNameLst>
                                          <p:attrName>style.visibility</p:attrName>
                                        </p:attrNameLst>
                                      </p:cBhvr>
                                      <p:to>
                                        <p:strVal val="visible"/>
                                      </p:to>
                                    </p:set>
                                    <p:animEffect transition="in" filter="fade">
                                      <p:cBhvr>
                                        <p:cTn id="25" dur="1000"/>
                                        <p:tgtEl>
                                          <p:spTgt spid="41987">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1987">
                                            <p:txEl>
                                              <p:pRg st="11" end="11"/>
                                            </p:txEl>
                                          </p:spTgt>
                                        </p:tgtEl>
                                        <p:attrNameLst>
                                          <p:attrName>style.visibility</p:attrName>
                                        </p:attrNameLst>
                                      </p:cBhvr>
                                      <p:to>
                                        <p:strVal val="visible"/>
                                      </p:to>
                                    </p:set>
                                    <p:animEffect transition="in" filter="fade">
                                      <p:cBhvr>
                                        <p:cTn id="28" dur="1000"/>
                                        <p:tgtEl>
                                          <p:spTgt spid="41987">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1987">
                                            <p:txEl>
                                              <p:pRg st="12" end="12"/>
                                            </p:txEl>
                                          </p:spTgt>
                                        </p:tgtEl>
                                        <p:attrNameLst>
                                          <p:attrName>style.visibility</p:attrName>
                                        </p:attrNameLst>
                                      </p:cBhvr>
                                      <p:to>
                                        <p:strVal val="visible"/>
                                      </p:to>
                                    </p:set>
                                    <p:animEffect transition="in" filter="fade">
                                      <p:cBhvr>
                                        <p:cTn id="31" dur="1000"/>
                                        <p:tgtEl>
                                          <p:spTgt spid="41987">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1987">
                                            <p:txEl>
                                              <p:pRg st="13" end="13"/>
                                            </p:txEl>
                                          </p:spTgt>
                                        </p:tgtEl>
                                        <p:attrNameLst>
                                          <p:attrName>style.visibility</p:attrName>
                                        </p:attrNameLst>
                                      </p:cBhvr>
                                      <p:to>
                                        <p:strVal val="visible"/>
                                      </p:to>
                                    </p:set>
                                    <p:animEffect transition="in" filter="fade">
                                      <p:cBhvr>
                                        <p:cTn id="34" dur="1000"/>
                                        <p:tgtEl>
                                          <p:spTgt spid="41987">
                                            <p:txEl>
                                              <p:pRg st="13" end="1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1987">
                                            <p:txEl>
                                              <p:pRg st="14" end="14"/>
                                            </p:txEl>
                                          </p:spTgt>
                                        </p:tgtEl>
                                        <p:attrNameLst>
                                          <p:attrName>style.visibility</p:attrName>
                                        </p:attrNameLst>
                                      </p:cBhvr>
                                      <p:to>
                                        <p:strVal val="visible"/>
                                      </p:to>
                                    </p:set>
                                    <p:animEffect transition="in" filter="fade">
                                      <p:cBhvr>
                                        <p:cTn id="37" dur="1000"/>
                                        <p:tgtEl>
                                          <p:spTgt spid="41987">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1987">
                                            <p:txEl>
                                              <p:pRg st="17" end="17"/>
                                            </p:txEl>
                                          </p:spTgt>
                                        </p:tgtEl>
                                        <p:attrNameLst>
                                          <p:attrName>style.visibility</p:attrName>
                                        </p:attrNameLst>
                                      </p:cBhvr>
                                      <p:to>
                                        <p:strVal val="visible"/>
                                      </p:to>
                                    </p:set>
                                    <p:animEffect transition="in" filter="fade">
                                      <p:cBhvr>
                                        <p:cTn id="40" dur="1000"/>
                                        <p:tgtEl>
                                          <p:spTgt spid="41987">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0349F04-F67D-A372-1429-EA5590DEFC38}"/>
              </a:ext>
            </a:extLst>
          </p:cNvPr>
          <p:cNvSpPr>
            <a:spLocks noGrp="1" noChangeArrowheads="1"/>
          </p:cNvSpPr>
          <p:nvPr>
            <p:ph type="title"/>
            <p:custDataLst>
              <p:tags r:id="rId1"/>
            </p:custDataLst>
          </p:nvPr>
        </p:nvSpPr>
        <p:spPr>
          <a:xfrm>
            <a:off x="1143000" y="234822"/>
            <a:ext cx="9906000" cy="380999"/>
          </a:xfrm>
        </p:spPr>
        <p:txBody>
          <a:bodyPr>
            <a:noAutofit/>
          </a:bodyPr>
          <a:lstStyle/>
          <a:p>
            <a:r>
              <a:rPr lang="en-US" altLang="en-US" sz="3200" b="1" dirty="0"/>
              <a:t>Changing permissions</a:t>
            </a:r>
          </a:p>
        </p:txBody>
      </p:sp>
      <p:sp>
        <p:nvSpPr>
          <p:cNvPr id="43011" name="Rectangle 3">
            <a:extLst>
              <a:ext uri="{FF2B5EF4-FFF2-40B4-BE49-F238E27FC236}">
                <a16:creationId xmlns:a16="http://schemas.microsoft.com/office/drawing/2014/main" id="{4CCA4192-C067-F7A4-8AF4-7813DF8E7115}"/>
              </a:ext>
            </a:extLst>
          </p:cNvPr>
          <p:cNvSpPr>
            <a:spLocks noGrp="1" noChangeArrowheads="1"/>
          </p:cNvSpPr>
          <p:nvPr>
            <p:ph type="body" idx="1"/>
            <p:custDataLst>
              <p:tags r:id="rId2"/>
            </p:custDataLst>
          </p:nvPr>
        </p:nvSpPr>
        <p:spPr>
          <a:xfrm>
            <a:off x="419879" y="693738"/>
            <a:ext cx="11336692" cy="5929440"/>
          </a:xfrm>
        </p:spPr>
        <p:txBody>
          <a:bodyPr>
            <a:noAutofit/>
          </a:bodyPr>
          <a:lstStyle/>
          <a:p>
            <a:pPr>
              <a:tabLst>
                <a:tab pos="4572000" algn="l"/>
              </a:tabLst>
            </a:pPr>
            <a:r>
              <a:rPr lang="en-US" altLang="en-US" dirty="0">
                <a:solidFill>
                  <a:srgbClr val="262626"/>
                </a:solidFill>
              </a:rPr>
              <a:t>letter codes:  </a:t>
            </a:r>
            <a:r>
              <a:rPr lang="en-US" altLang="en-US" dirty="0" err="1">
                <a:solidFill>
                  <a:srgbClr val="262626"/>
                </a:solidFill>
                <a:latin typeface="Consolas" panose="020B0609020204030204" pitchFamily="49" charset="0"/>
              </a:rPr>
              <a:t>chmod</a:t>
            </a:r>
            <a:r>
              <a:rPr lang="en-US" altLang="en-US" dirty="0">
                <a:solidFill>
                  <a:srgbClr val="262626"/>
                </a:solidFill>
                <a:latin typeface="Consolas" panose="020B0609020204030204" pitchFamily="49" charset="0"/>
              </a:rPr>
              <a:t> </a:t>
            </a:r>
            <a:r>
              <a:rPr lang="en-US" altLang="en-US" b="1" i="1" dirty="0">
                <a:solidFill>
                  <a:srgbClr val="262626"/>
                </a:solidFill>
              </a:rPr>
              <a:t>who</a:t>
            </a:r>
            <a:r>
              <a:rPr lang="en-US" altLang="en-US" dirty="0">
                <a:solidFill>
                  <a:srgbClr val="262626"/>
                </a:solidFill>
              </a:rPr>
              <a:t>(+-)</a:t>
            </a:r>
            <a:r>
              <a:rPr lang="en-US" altLang="en-US" b="1" i="1" dirty="0">
                <a:solidFill>
                  <a:srgbClr val="262626"/>
                </a:solidFill>
              </a:rPr>
              <a:t>what</a:t>
            </a:r>
            <a:r>
              <a:rPr lang="en-US" altLang="en-US" dirty="0">
                <a:solidFill>
                  <a:srgbClr val="262626"/>
                </a:solidFill>
                <a:latin typeface="Consolas" panose="020B0609020204030204" pitchFamily="49" charset="0"/>
              </a:rPr>
              <a:t> filename</a:t>
            </a:r>
            <a:endParaRPr lang="en-US" altLang="en-US" b="1" i="1" dirty="0">
              <a:solidFill>
                <a:srgbClr val="262626"/>
              </a:solidFill>
            </a:endParaRPr>
          </a:p>
          <a:p>
            <a:pPr lvl="1">
              <a:buNone/>
              <a:tabLst>
                <a:tab pos="4572000" algn="l"/>
              </a:tabLst>
            </a:pPr>
            <a:r>
              <a:rPr lang="en-US" altLang="en-US" sz="2400" dirty="0">
                <a:solidFill>
                  <a:srgbClr val="404040"/>
                </a:solidFill>
              </a:rPr>
              <a:t>	</a:t>
            </a:r>
            <a:r>
              <a:rPr lang="en-US" altLang="en-US" sz="2400" dirty="0" err="1">
                <a:solidFill>
                  <a:srgbClr val="404040"/>
                </a:solidFill>
                <a:latin typeface="Consolas" panose="020B0609020204030204" pitchFamily="49" charset="0"/>
              </a:rPr>
              <a:t>chmod</a:t>
            </a:r>
            <a:r>
              <a:rPr lang="en-US" altLang="en-US" sz="2400" dirty="0">
                <a:solidFill>
                  <a:srgbClr val="404040"/>
                </a:solidFill>
                <a:latin typeface="Consolas" panose="020B0609020204030204" pitchFamily="49" charset="0"/>
              </a:rPr>
              <a:t> </a:t>
            </a:r>
            <a:r>
              <a:rPr lang="en-US" altLang="en-US" sz="2400" dirty="0" err="1">
                <a:solidFill>
                  <a:srgbClr val="404040"/>
                </a:solidFill>
                <a:latin typeface="Consolas" panose="020B0609020204030204" pitchFamily="49" charset="0"/>
              </a:rPr>
              <a:t>u+rw</a:t>
            </a:r>
            <a:r>
              <a:rPr lang="en-US" altLang="en-US" sz="2400" dirty="0">
                <a:solidFill>
                  <a:srgbClr val="404040"/>
                </a:solidFill>
                <a:latin typeface="Consolas" panose="020B0609020204030204" pitchFamily="49" charset="0"/>
              </a:rPr>
              <a:t> myfile.txt		</a:t>
            </a:r>
            <a:r>
              <a:rPr lang="en-US" altLang="en-US" sz="2400" dirty="0">
                <a:solidFill>
                  <a:srgbClr val="404040"/>
                </a:solidFill>
              </a:rPr>
              <a:t>(allow owner to read/write)</a:t>
            </a:r>
          </a:p>
          <a:p>
            <a:pPr lvl="1">
              <a:buNone/>
              <a:tabLst>
                <a:tab pos="4572000" algn="l"/>
              </a:tabLst>
            </a:pPr>
            <a:r>
              <a:rPr lang="en-US" altLang="en-US" sz="2400" dirty="0">
                <a:solidFill>
                  <a:srgbClr val="404040"/>
                </a:solidFill>
              </a:rPr>
              <a:t>	</a:t>
            </a:r>
            <a:r>
              <a:rPr lang="en-US" altLang="en-US" sz="2400" dirty="0" err="1">
                <a:solidFill>
                  <a:srgbClr val="404040"/>
                </a:solidFill>
                <a:latin typeface="Consolas" panose="020B0609020204030204" pitchFamily="49" charset="0"/>
              </a:rPr>
              <a:t>chmod</a:t>
            </a:r>
            <a:r>
              <a:rPr lang="en-US" altLang="en-US" sz="2400" dirty="0">
                <a:solidFill>
                  <a:srgbClr val="404040"/>
                </a:solidFill>
                <a:latin typeface="Consolas" panose="020B0609020204030204" pitchFamily="49" charset="0"/>
              </a:rPr>
              <a:t> +x banner		</a:t>
            </a:r>
            <a:r>
              <a:rPr lang="en-US" altLang="en-US" sz="2400" dirty="0">
                <a:solidFill>
                  <a:srgbClr val="404040"/>
                </a:solidFill>
              </a:rPr>
              <a:t>(allow everyone to execute)</a:t>
            </a:r>
          </a:p>
          <a:p>
            <a:pPr lvl="1">
              <a:buNone/>
              <a:tabLst>
                <a:tab pos="4572000" algn="l"/>
              </a:tabLst>
            </a:pPr>
            <a:r>
              <a:rPr lang="en-US" altLang="en-US" sz="2400" dirty="0">
                <a:solidFill>
                  <a:srgbClr val="404040"/>
                </a:solidFill>
              </a:rPr>
              <a:t>	</a:t>
            </a:r>
            <a:r>
              <a:rPr lang="en-US" altLang="en-US" sz="2400" dirty="0" err="1">
                <a:solidFill>
                  <a:srgbClr val="404040"/>
                </a:solidFill>
                <a:latin typeface="Consolas" panose="020B0609020204030204" pitchFamily="49" charset="0"/>
              </a:rPr>
              <a:t>chmod</a:t>
            </a:r>
            <a:r>
              <a:rPr lang="en-US" altLang="en-US" sz="2400" dirty="0">
                <a:solidFill>
                  <a:srgbClr val="404040"/>
                </a:solidFill>
                <a:latin typeface="Consolas" panose="020B0609020204030204" pitchFamily="49" charset="0"/>
              </a:rPr>
              <a:t> </a:t>
            </a:r>
            <a:r>
              <a:rPr lang="en-US" altLang="en-US" sz="2400" dirty="0" err="1">
                <a:solidFill>
                  <a:srgbClr val="404040"/>
                </a:solidFill>
                <a:latin typeface="Consolas" panose="020B0609020204030204" pitchFamily="49" charset="0"/>
              </a:rPr>
              <a:t>ug+rw,o-rwx</a:t>
            </a:r>
            <a:r>
              <a:rPr lang="en-US" altLang="en-US" sz="2400" dirty="0">
                <a:solidFill>
                  <a:srgbClr val="404040"/>
                </a:solidFill>
                <a:latin typeface="Consolas" panose="020B0609020204030204" pitchFamily="49" charset="0"/>
              </a:rPr>
              <a:t> grades.xls	</a:t>
            </a:r>
            <a:r>
              <a:rPr lang="en-US" altLang="en-US" sz="2400" dirty="0">
                <a:solidFill>
                  <a:srgbClr val="404040"/>
                </a:solidFill>
              </a:rPr>
              <a:t>(owner/group can read and </a:t>
            </a:r>
          </a:p>
          <a:p>
            <a:pPr lvl="1">
              <a:buNone/>
              <a:tabLst>
                <a:tab pos="4572000" algn="l"/>
              </a:tabLst>
            </a:pPr>
            <a:r>
              <a:rPr lang="en-US" altLang="en-US" sz="2400" dirty="0">
                <a:solidFill>
                  <a:srgbClr val="404040"/>
                </a:solidFill>
              </a:rPr>
              <a:t>	     note: -R for recursive		 write; others nothing)</a:t>
            </a:r>
          </a:p>
          <a:p>
            <a:pPr lvl="1">
              <a:buNone/>
              <a:tabLst>
                <a:tab pos="4572000" algn="l"/>
              </a:tabLst>
            </a:pPr>
            <a:endParaRPr lang="en-US" altLang="en-US" sz="2400" dirty="0">
              <a:solidFill>
                <a:srgbClr val="404040"/>
              </a:solidFill>
            </a:endParaRPr>
          </a:p>
          <a:p>
            <a:pPr>
              <a:tabLst>
                <a:tab pos="4572000" algn="l"/>
              </a:tabLst>
            </a:pPr>
            <a:r>
              <a:rPr lang="en-US" altLang="en-US" dirty="0">
                <a:solidFill>
                  <a:srgbClr val="262626"/>
                </a:solidFill>
              </a:rPr>
              <a:t>octal (base-8) codes:  </a:t>
            </a:r>
            <a:r>
              <a:rPr lang="en-US" altLang="en-US" dirty="0" err="1">
                <a:solidFill>
                  <a:srgbClr val="262626"/>
                </a:solidFill>
                <a:latin typeface="Consolas" panose="020B0609020204030204" pitchFamily="49" charset="0"/>
              </a:rPr>
              <a:t>chmod</a:t>
            </a:r>
            <a:r>
              <a:rPr lang="en-US" altLang="en-US" dirty="0">
                <a:solidFill>
                  <a:srgbClr val="262626"/>
                </a:solidFill>
                <a:latin typeface="Consolas" panose="020B0609020204030204" pitchFamily="49" charset="0"/>
              </a:rPr>
              <a:t> </a:t>
            </a:r>
            <a:r>
              <a:rPr lang="en-US" altLang="en-US" b="1" i="1" dirty="0">
                <a:solidFill>
                  <a:srgbClr val="262626"/>
                </a:solidFill>
              </a:rPr>
              <a:t>NNN</a:t>
            </a:r>
            <a:r>
              <a:rPr lang="en-US" altLang="en-US" dirty="0">
                <a:solidFill>
                  <a:srgbClr val="262626"/>
                </a:solidFill>
                <a:latin typeface="Consolas" panose="020B0609020204030204" pitchFamily="49" charset="0"/>
              </a:rPr>
              <a:t> filename</a:t>
            </a:r>
          </a:p>
          <a:p>
            <a:pPr lvl="1">
              <a:tabLst>
                <a:tab pos="4572000" algn="l"/>
              </a:tabLst>
            </a:pPr>
            <a:r>
              <a:rPr lang="en-US" altLang="en-US" sz="2400" dirty="0">
                <a:solidFill>
                  <a:srgbClr val="404040"/>
                </a:solidFill>
              </a:rPr>
              <a:t>three numbers between 0-7, for owner (u), group (g), and others (o)</a:t>
            </a:r>
          </a:p>
          <a:p>
            <a:pPr lvl="1">
              <a:tabLst>
                <a:tab pos="4572000" algn="l"/>
              </a:tabLst>
            </a:pPr>
            <a:r>
              <a:rPr lang="en-US" altLang="en-US" sz="2400" dirty="0">
                <a:solidFill>
                  <a:srgbClr val="404040"/>
                </a:solidFill>
              </a:rPr>
              <a:t>each gets +4 to allow read, +2 for write, and +1 for execute</a:t>
            </a:r>
          </a:p>
          <a:p>
            <a:pPr lvl="1">
              <a:buNone/>
              <a:tabLst>
                <a:tab pos="4572000" algn="l"/>
              </a:tabLst>
            </a:pPr>
            <a:r>
              <a:rPr lang="en-US" altLang="en-US" sz="2400" dirty="0">
                <a:solidFill>
                  <a:srgbClr val="404040"/>
                </a:solidFill>
              </a:rPr>
              <a:t>	</a:t>
            </a:r>
          </a:p>
          <a:p>
            <a:pPr lvl="1">
              <a:buNone/>
              <a:tabLst>
                <a:tab pos="4572000" algn="l"/>
              </a:tabLst>
            </a:pPr>
            <a:r>
              <a:rPr lang="en-US" altLang="en-US" sz="2400" dirty="0">
                <a:solidFill>
                  <a:srgbClr val="404040"/>
                </a:solidFill>
              </a:rPr>
              <a:t>	</a:t>
            </a:r>
            <a:r>
              <a:rPr lang="en-US" altLang="en-US" sz="2400" dirty="0" err="1">
                <a:solidFill>
                  <a:srgbClr val="404040"/>
                </a:solidFill>
                <a:latin typeface="Consolas" panose="020B0609020204030204" pitchFamily="49" charset="0"/>
              </a:rPr>
              <a:t>chmod</a:t>
            </a:r>
            <a:r>
              <a:rPr lang="en-US" altLang="en-US" sz="2400" dirty="0">
                <a:solidFill>
                  <a:srgbClr val="404040"/>
                </a:solidFill>
                <a:latin typeface="Consolas" panose="020B0609020204030204" pitchFamily="49" charset="0"/>
              </a:rPr>
              <a:t> 600 myfile.txt		</a:t>
            </a:r>
            <a:r>
              <a:rPr lang="en-US" altLang="en-US" sz="2400" dirty="0">
                <a:solidFill>
                  <a:srgbClr val="404040"/>
                </a:solidFill>
              </a:rPr>
              <a:t>(owner can read/write (</a:t>
            </a:r>
            <a:r>
              <a:rPr lang="en-US" altLang="en-US" sz="2400" dirty="0" err="1">
                <a:solidFill>
                  <a:srgbClr val="404040"/>
                </a:solidFill>
              </a:rPr>
              <a:t>rw</a:t>
            </a:r>
            <a:r>
              <a:rPr lang="en-US" altLang="en-US" sz="2400" dirty="0">
                <a:solidFill>
                  <a:srgbClr val="404040"/>
                </a:solidFill>
              </a:rPr>
              <a:t>))</a:t>
            </a:r>
          </a:p>
          <a:p>
            <a:pPr lvl="1">
              <a:buNone/>
              <a:tabLst>
                <a:tab pos="4572000" algn="l"/>
              </a:tabLst>
            </a:pPr>
            <a:r>
              <a:rPr lang="en-US" altLang="en-US" sz="2400" dirty="0">
                <a:solidFill>
                  <a:srgbClr val="404040"/>
                </a:solidFill>
              </a:rPr>
              <a:t>	</a:t>
            </a:r>
            <a:r>
              <a:rPr lang="en-US" altLang="en-US" sz="2400" dirty="0" err="1">
                <a:solidFill>
                  <a:srgbClr val="404040"/>
                </a:solidFill>
                <a:latin typeface="Consolas" panose="020B0609020204030204" pitchFamily="49" charset="0"/>
              </a:rPr>
              <a:t>chmod</a:t>
            </a:r>
            <a:r>
              <a:rPr lang="en-US" altLang="en-US" sz="2400" dirty="0">
                <a:solidFill>
                  <a:srgbClr val="404040"/>
                </a:solidFill>
                <a:latin typeface="Consolas" panose="020B0609020204030204" pitchFamily="49" charset="0"/>
              </a:rPr>
              <a:t> 664 grades.dat</a:t>
            </a:r>
            <a:r>
              <a:rPr lang="en-US" altLang="en-US" sz="2400" dirty="0">
                <a:solidFill>
                  <a:srgbClr val="404040"/>
                </a:solidFill>
              </a:rPr>
              <a:t>		(owner </a:t>
            </a:r>
            <a:r>
              <a:rPr lang="en-US" altLang="en-US" sz="2400" dirty="0" err="1">
                <a:solidFill>
                  <a:srgbClr val="404040"/>
                </a:solidFill>
              </a:rPr>
              <a:t>rw</a:t>
            </a:r>
            <a:r>
              <a:rPr lang="en-US" altLang="en-US" sz="2400" dirty="0">
                <a:solidFill>
                  <a:srgbClr val="404040"/>
                </a:solidFill>
              </a:rPr>
              <a:t>; group </a:t>
            </a:r>
            <a:r>
              <a:rPr lang="en-US" altLang="en-US" sz="2400" dirty="0" err="1">
                <a:solidFill>
                  <a:srgbClr val="404040"/>
                </a:solidFill>
              </a:rPr>
              <a:t>rw</a:t>
            </a:r>
            <a:r>
              <a:rPr lang="en-US" altLang="en-US" sz="2400" dirty="0">
                <a:solidFill>
                  <a:srgbClr val="404040"/>
                </a:solidFill>
              </a:rPr>
              <a:t>; other r)</a:t>
            </a:r>
          </a:p>
          <a:p>
            <a:pPr lvl="1">
              <a:buNone/>
              <a:tabLst>
                <a:tab pos="4572000" algn="l"/>
              </a:tabLst>
            </a:pPr>
            <a:r>
              <a:rPr lang="en-US" altLang="en-US" sz="2400" dirty="0">
                <a:solidFill>
                  <a:srgbClr val="404040"/>
                </a:solidFill>
              </a:rPr>
              <a:t>	</a:t>
            </a:r>
            <a:r>
              <a:rPr lang="en-US" altLang="en-US" sz="2400" dirty="0" err="1">
                <a:solidFill>
                  <a:srgbClr val="404040"/>
                </a:solidFill>
                <a:latin typeface="Consolas" panose="020B0609020204030204" pitchFamily="49" charset="0"/>
              </a:rPr>
              <a:t>chmod</a:t>
            </a:r>
            <a:r>
              <a:rPr lang="en-US" altLang="en-US" sz="2400" dirty="0">
                <a:solidFill>
                  <a:srgbClr val="404040"/>
                </a:solidFill>
                <a:latin typeface="Consolas" panose="020B0609020204030204" pitchFamily="49" charset="0"/>
              </a:rPr>
              <a:t> 751 banner</a:t>
            </a:r>
            <a:r>
              <a:rPr lang="en-US" altLang="en-US" sz="2400" dirty="0">
                <a:solidFill>
                  <a:srgbClr val="404040"/>
                </a:solidFill>
              </a:rPr>
              <a:t>		(owner </a:t>
            </a:r>
            <a:r>
              <a:rPr lang="en-US" altLang="en-US" sz="2400" dirty="0" err="1">
                <a:solidFill>
                  <a:srgbClr val="404040"/>
                </a:solidFill>
              </a:rPr>
              <a:t>rwx</a:t>
            </a:r>
            <a:r>
              <a:rPr lang="en-US" altLang="en-US" sz="2400" dirty="0">
                <a:solidFill>
                  <a:srgbClr val="404040"/>
                </a:solidFill>
              </a:rPr>
              <a:t>; group </a:t>
            </a:r>
            <a:r>
              <a:rPr lang="en-US" altLang="en-US" sz="2400" dirty="0" err="1">
                <a:solidFill>
                  <a:srgbClr val="404040"/>
                </a:solidFill>
              </a:rPr>
              <a:t>rx</a:t>
            </a:r>
            <a:r>
              <a:rPr lang="en-US" altLang="en-US" sz="2400" dirty="0">
                <a:solidFill>
                  <a:srgbClr val="404040"/>
                </a:solidFill>
              </a:rPr>
              <a:t>; other x)</a:t>
            </a:r>
          </a:p>
        </p:txBody>
      </p:sp>
      <p:sp>
        <p:nvSpPr>
          <p:cNvPr id="26628" name="TextBox 1">
            <a:extLst>
              <a:ext uri="{FF2B5EF4-FFF2-40B4-BE49-F238E27FC236}">
                <a16:creationId xmlns:a16="http://schemas.microsoft.com/office/drawing/2014/main" id="{1276890E-62E5-ECB8-D439-271EF4C5EBED}"/>
              </a:ext>
            </a:extLst>
          </p:cNvPr>
          <p:cNvSpPr txBox="1">
            <a:spLocks noChangeArrowheads="1"/>
          </p:cNvSpPr>
          <p:nvPr>
            <p:custDataLst>
              <p:tags r:id="rId3"/>
            </p:custDataLst>
          </p:nvPr>
        </p:nvSpPr>
        <p:spPr bwMode="auto">
          <a:xfrm>
            <a:off x="5334000" y="3013075"/>
            <a:ext cx="2947988" cy="3079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1400" b="1">
                <a:solidFill>
                  <a:srgbClr val="FF0000"/>
                </a:solidFill>
              </a:rPr>
              <a:t>Note, no space after the comma!</a:t>
            </a:r>
          </a:p>
        </p:txBody>
      </p:sp>
      <p:cxnSp>
        <p:nvCxnSpPr>
          <p:cNvPr id="26629" name="Straight Arrow Connector 3">
            <a:extLst>
              <a:ext uri="{FF2B5EF4-FFF2-40B4-BE49-F238E27FC236}">
                <a16:creationId xmlns:a16="http://schemas.microsoft.com/office/drawing/2014/main" id="{F0171875-30CD-AC14-C1A6-1F6BC34EDFE0}"/>
              </a:ext>
            </a:extLst>
          </p:cNvPr>
          <p:cNvCxnSpPr>
            <a:cxnSpLocks noChangeShapeType="1"/>
          </p:cNvCxnSpPr>
          <p:nvPr>
            <p:custDataLst>
              <p:tags r:id="rId4"/>
            </p:custDataLst>
          </p:nvPr>
        </p:nvCxnSpPr>
        <p:spPr bwMode="auto">
          <a:xfrm>
            <a:off x="3163078" y="2341984"/>
            <a:ext cx="3340359" cy="671091"/>
          </a:xfrm>
          <a:prstGeom prst="straightConnector1">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1">
                                            <p:txEl>
                                              <p:pRg st="6" end="6"/>
                                            </p:txEl>
                                          </p:spTgt>
                                        </p:tgtEl>
                                        <p:attrNameLst>
                                          <p:attrName>style.visibility</p:attrName>
                                        </p:attrNameLst>
                                      </p:cBhvr>
                                      <p:to>
                                        <p:strVal val="visible"/>
                                      </p:to>
                                    </p:set>
                                    <p:animEffect transition="in" filter="fade">
                                      <p:cBhvr>
                                        <p:cTn id="7" dur="1000"/>
                                        <p:tgtEl>
                                          <p:spTgt spid="43011">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1">
                                            <p:txEl>
                                              <p:pRg st="7" end="7"/>
                                            </p:txEl>
                                          </p:spTgt>
                                        </p:tgtEl>
                                        <p:attrNameLst>
                                          <p:attrName>style.visibility</p:attrName>
                                        </p:attrNameLst>
                                      </p:cBhvr>
                                      <p:to>
                                        <p:strVal val="visible"/>
                                      </p:to>
                                    </p:set>
                                    <p:animEffect transition="in" filter="fade">
                                      <p:cBhvr>
                                        <p:cTn id="10" dur="1000"/>
                                        <p:tgtEl>
                                          <p:spTgt spid="43011">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011">
                                            <p:txEl>
                                              <p:pRg st="8" end="8"/>
                                            </p:txEl>
                                          </p:spTgt>
                                        </p:tgtEl>
                                        <p:attrNameLst>
                                          <p:attrName>style.visibility</p:attrName>
                                        </p:attrNameLst>
                                      </p:cBhvr>
                                      <p:to>
                                        <p:strVal val="visible"/>
                                      </p:to>
                                    </p:set>
                                    <p:animEffect transition="in" filter="fade">
                                      <p:cBhvr>
                                        <p:cTn id="13" dur="1000"/>
                                        <p:tgtEl>
                                          <p:spTgt spid="43011">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011">
                                            <p:txEl>
                                              <p:pRg st="9" end="9"/>
                                            </p:txEl>
                                          </p:spTgt>
                                        </p:tgtEl>
                                        <p:attrNameLst>
                                          <p:attrName>style.visibility</p:attrName>
                                        </p:attrNameLst>
                                      </p:cBhvr>
                                      <p:to>
                                        <p:strVal val="visible"/>
                                      </p:to>
                                    </p:set>
                                    <p:animEffect transition="in" filter="fade">
                                      <p:cBhvr>
                                        <p:cTn id="16" dur="1000"/>
                                        <p:tgtEl>
                                          <p:spTgt spid="43011">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011">
                                            <p:txEl>
                                              <p:pRg st="10" end="10"/>
                                            </p:txEl>
                                          </p:spTgt>
                                        </p:tgtEl>
                                        <p:attrNameLst>
                                          <p:attrName>style.visibility</p:attrName>
                                        </p:attrNameLst>
                                      </p:cBhvr>
                                      <p:to>
                                        <p:strVal val="visible"/>
                                      </p:to>
                                    </p:set>
                                    <p:animEffect transition="in" filter="fade">
                                      <p:cBhvr>
                                        <p:cTn id="19" dur="1000"/>
                                        <p:tgtEl>
                                          <p:spTgt spid="43011">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011">
                                            <p:txEl>
                                              <p:pRg st="11" end="11"/>
                                            </p:txEl>
                                          </p:spTgt>
                                        </p:tgtEl>
                                        <p:attrNameLst>
                                          <p:attrName>style.visibility</p:attrName>
                                        </p:attrNameLst>
                                      </p:cBhvr>
                                      <p:to>
                                        <p:strVal val="visible"/>
                                      </p:to>
                                    </p:set>
                                    <p:animEffect transition="in" filter="fade">
                                      <p:cBhvr>
                                        <p:cTn id="22" dur="1000"/>
                                        <p:tgtEl>
                                          <p:spTgt spid="43011">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011">
                                            <p:txEl>
                                              <p:pRg st="12" end="12"/>
                                            </p:txEl>
                                          </p:spTgt>
                                        </p:tgtEl>
                                        <p:attrNameLst>
                                          <p:attrName>style.visibility</p:attrName>
                                        </p:attrNameLst>
                                      </p:cBhvr>
                                      <p:to>
                                        <p:strVal val="visible"/>
                                      </p:to>
                                    </p:set>
                                    <p:animEffect transition="in" filter="fade">
                                      <p:cBhvr>
                                        <p:cTn id="25" dur="1000"/>
                                        <p:tgtEl>
                                          <p:spTgt spid="430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E64DA63-267E-AA87-7440-BE0F4F91C185}"/>
              </a:ext>
            </a:extLst>
          </p:cNvPr>
          <p:cNvSpPr>
            <a:spLocks noGrp="1" noChangeArrowheads="1"/>
          </p:cNvSpPr>
          <p:nvPr>
            <p:ph type="title"/>
            <p:custDataLst>
              <p:tags r:id="rId1"/>
            </p:custDataLst>
          </p:nvPr>
        </p:nvSpPr>
        <p:spPr>
          <a:xfrm>
            <a:off x="1096347" y="113524"/>
            <a:ext cx="4735286" cy="390329"/>
          </a:xfrm>
        </p:spPr>
        <p:txBody>
          <a:bodyPr>
            <a:noAutofit/>
          </a:bodyPr>
          <a:lstStyle/>
          <a:p>
            <a:r>
              <a:rPr lang="en-US" altLang="en-US" sz="3200" b="1" dirty="0" err="1"/>
              <a:t>chmod</a:t>
            </a:r>
            <a:r>
              <a:rPr lang="en-US" altLang="en-US" sz="3200" b="1" dirty="0"/>
              <a:t> and </a:t>
            </a:r>
            <a:r>
              <a:rPr lang="en-US" altLang="en-US" sz="3200" b="1" dirty="0" err="1"/>
              <a:t>umask</a:t>
            </a:r>
            <a:endParaRPr lang="en-US" altLang="en-US" sz="3200" b="1" dirty="0"/>
          </a:p>
        </p:txBody>
      </p:sp>
      <p:sp>
        <p:nvSpPr>
          <p:cNvPr id="43011" name="Rectangle 3">
            <a:extLst>
              <a:ext uri="{FF2B5EF4-FFF2-40B4-BE49-F238E27FC236}">
                <a16:creationId xmlns:a16="http://schemas.microsoft.com/office/drawing/2014/main" id="{568062D3-2F3C-A980-2A64-F7B259C4CF12}"/>
              </a:ext>
            </a:extLst>
          </p:cNvPr>
          <p:cNvSpPr>
            <a:spLocks noGrp="1" noChangeArrowheads="1"/>
          </p:cNvSpPr>
          <p:nvPr>
            <p:ph type="body" idx="1"/>
            <p:custDataLst>
              <p:tags r:id="rId2"/>
            </p:custDataLst>
          </p:nvPr>
        </p:nvSpPr>
        <p:spPr>
          <a:xfrm>
            <a:off x="1096347" y="647700"/>
            <a:ext cx="9144000" cy="5562600"/>
          </a:xfrm>
        </p:spPr>
        <p:txBody>
          <a:bodyPr/>
          <a:lstStyle/>
          <a:p>
            <a:pPr lvl="1">
              <a:buNone/>
              <a:tabLst>
                <a:tab pos="4572000" algn="l"/>
              </a:tabLst>
            </a:pPr>
            <a:r>
              <a:rPr lang="en-US" altLang="en-US" dirty="0" err="1">
                <a:solidFill>
                  <a:srgbClr val="404040"/>
                </a:solidFill>
                <a:latin typeface="Consolas" panose="020B0609020204030204" pitchFamily="49" charset="0"/>
              </a:rPr>
              <a:t>chmod</a:t>
            </a:r>
            <a:r>
              <a:rPr lang="en-US" altLang="en-US" dirty="0">
                <a:solidFill>
                  <a:srgbClr val="404040"/>
                </a:solidFill>
                <a:latin typeface="Consolas" panose="020B0609020204030204" pitchFamily="49" charset="0"/>
              </a:rPr>
              <a:t> </a:t>
            </a:r>
            <a:r>
              <a:rPr lang="en-US" altLang="en-US" dirty="0" err="1">
                <a:solidFill>
                  <a:srgbClr val="404040"/>
                </a:solidFill>
                <a:latin typeface="Consolas" panose="020B0609020204030204" pitchFamily="49" charset="0"/>
              </a:rPr>
              <a:t>u+rw</a:t>
            </a:r>
            <a:r>
              <a:rPr lang="en-US" altLang="en-US" dirty="0">
                <a:solidFill>
                  <a:srgbClr val="404040"/>
                </a:solidFill>
                <a:latin typeface="Consolas" panose="020B0609020204030204" pitchFamily="49" charset="0"/>
              </a:rPr>
              <a:t> myfile.txt		</a:t>
            </a:r>
            <a:r>
              <a:rPr lang="en-US" altLang="en-US" dirty="0">
                <a:solidFill>
                  <a:srgbClr val="404040"/>
                </a:solidFill>
              </a:rPr>
              <a:t>(allow owner to read/write)</a:t>
            </a:r>
          </a:p>
          <a:p>
            <a:pPr lvl="1">
              <a:buNone/>
              <a:tabLst>
                <a:tab pos="4572000" algn="l"/>
              </a:tabLst>
            </a:pPr>
            <a:r>
              <a:rPr lang="en-US" altLang="en-US" dirty="0">
                <a:solidFill>
                  <a:srgbClr val="404040"/>
                </a:solidFill>
              </a:rPr>
              <a:t>	</a:t>
            </a:r>
            <a:r>
              <a:rPr lang="en-US" altLang="en-US" sz="1600" b="1" dirty="0">
                <a:solidFill>
                  <a:srgbClr val="404040"/>
                </a:solidFill>
              </a:rPr>
              <a:t>Note</a:t>
            </a:r>
            <a:r>
              <a:rPr lang="en-US" altLang="en-US" sz="1600" dirty="0">
                <a:solidFill>
                  <a:srgbClr val="404040"/>
                </a:solidFill>
              </a:rPr>
              <a:t>: leaves “group” and “other” permissions as they were.</a:t>
            </a:r>
          </a:p>
          <a:p>
            <a:pPr lvl="1">
              <a:buNone/>
              <a:tabLst>
                <a:tab pos="4572000" algn="l"/>
              </a:tabLst>
            </a:pPr>
            <a:r>
              <a:rPr lang="en-US" altLang="en-US" dirty="0" err="1">
                <a:solidFill>
                  <a:srgbClr val="404040"/>
                </a:solidFill>
                <a:latin typeface="Consolas" panose="020B0609020204030204" pitchFamily="49" charset="0"/>
              </a:rPr>
              <a:t>chmod</a:t>
            </a:r>
            <a:r>
              <a:rPr lang="en-US" altLang="en-US" dirty="0">
                <a:solidFill>
                  <a:srgbClr val="404040"/>
                </a:solidFill>
                <a:latin typeface="Consolas" panose="020B0609020204030204" pitchFamily="49" charset="0"/>
              </a:rPr>
              <a:t> 664 grades.dat</a:t>
            </a:r>
            <a:r>
              <a:rPr lang="en-US" altLang="en-US" dirty="0">
                <a:solidFill>
                  <a:srgbClr val="404040"/>
                </a:solidFill>
              </a:rPr>
              <a:t>		(owner </a:t>
            </a:r>
            <a:r>
              <a:rPr lang="en-US" altLang="en-US" dirty="0" err="1">
                <a:solidFill>
                  <a:srgbClr val="404040"/>
                </a:solidFill>
              </a:rPr>
              <a:t>rw</a:t>
            </a:r>
            <a:r>
              <a:rPr lang="en-US" altLang="en-US" dirty="0">
                <a:solidFill>
                  <a:srgbClr val="404040"/>
                </a:solidFill>
              </a:rPr>
              <a:t>; group </a:t>
            </a:r>
            <a:r>
              <a:rPr lang="en-US" altLang="en-US" dirty="0" err="1">
                <a:solidFill>
                  <a:srgbClr val="404040"/>
                </a:solidFill>
              </a:rPr>
              <a:t>rw</a:t>
            </a:r>
            <a:r>
              <a:rPr lang="en-US" altLang="en-US" dirty="0">
                <a:solidFill>
                  <a:srgbClr val="404040"/>
                </a:solidFill>
              </a:rPr>
              <a:t>; other r)</a:t>
            </a:r>
          </a:p>
          <a:p>
            <a:pPr lvl="1">
              <a:buNone/>
              <a:tabLst>
                <a:tab pos="4572000" algn="l"/>
              </a:tabLst>
            </a:pPr>
            <a:r>
              <a:rPr lang="en-US" altLang="en-US" dirty="0">
                <a:solidFill>
                  <a:srgbClr val="404040"/>
                </a:solidFill>
              </a:rPr>
              <a:t>	</a:t>
            </a:r>
            <a:r>
              <a:rPr lang="en-US" altLang="en-US" sz="1600" b="1" dirty="0">
                <a:solidFill>
                  <a:srgbClr val="404040"/>
                </a:solidFill>
              </a:rPr>
              <a:t>Note: </a:t>
            </a:r>
            <a:r>
              <a:rPr lang="en-US" altLang="en-US" sz="1600" dirty="0">
                <a:solidFill>
                  <a:srgbClr val="404040"/>
                </a:solidFill>
              </a:rPr>
              <a:t>sets permissions for “owner”, “group” and “other” all at once.</a:t>
            </a:r>
          </a:p>
          <a:p>
            <a:pPr lvl="1">
              <a:buNone/>
              <a:tabLst>
                <a:tab pos="4572000" algn="l"/>
              </a:tabLst>
            </a:pPr>
            <a:endParaRPr lang="en-US" altLang="en-US" sz="1600" dirty="0">
              <a:solidFill>
                <a:srgbClr val="404040"/>
              </a:solidFill>
            </a:endParaRPr>
          </a:p>
          <a:p>
            <a:pPr lvl="1">
              <a:buNone/>
              <a:tabLst>
                <a:tab pos="4572000" algn="l"/>
              </a:tabLst>
            </a:pPr>
            <a:r>
              <a:rPr lang="en-US" altLang="en-US" dirty="0" err="1">
                <a:solidFill>
                  <a:srgbClr val="404040"/>
                </a:solidFill>
                <a:latin typeface="Consolas" panose="020B0609020204030204" pitchFamily="49" charset="0"/>
              </a:rPr>
              <a:t>umask</a:t>
            </a:r>
            <a:r>
              <a:rPr lang="en-US" altLang="en-US" dirty="0">
                <a:solidFill>
                  <a:srgbClr val="404040"/>
                </a:solidFill>
                <a:latin typeface="Consolas" panose="020B0609020204030204" pitchFamily="49" charset="0"/>
              </a:rPr>
              <a:t> </a:t>
            </a:r>
            <a:r>
              <a:rPr lang="en-US" altLang="en-US" dirty="0">
                <a:solidFill>
                  <a:srgbClr val="404040"/>
                </a:solidFill>
              </a:rPr>
              <a:t>– returns the “mask” in use, determines the default permissions set on files and directories I create.  Can also be used to set that mask.</a:t>
            </a:r>
          </a:p>
          <a:p>
            <a:pPr lvl="1">
              <a:buNone/>
              <a:tabLst>
                <a:tab pos="4572000" algn="l"/>
              </a:tabLst>
            </a:pPr>
            <a:endParaRPr lang="en-US" altLang="en-US" dirty="0">
              <a:solidFill>
                <a:srgbClr val="404040"/>
              </a:solidFill>
            </a:endParaRPr>
          </a:p>
          <a:p>
            <a:pPr lvl="1">
              <a:buNone/>
              <a:tabLst>
                <a:tab pos="4572000" algn="l"/>
              </a:tabLst>
            </a:pPr>
            <a:r>
              <a:rPr lang="en-US" altLang="en-US" sz="1600" dirty="0">
                <a:solidFill>
                  <a:srgbClr val="404040"/>
                </a:solidFill>
                <a:latin typeface="Consolas" panose="020B0609020204030204" pitchFamily="49" charset="0"/>
              </a:rPr>
              <a:t>% </a:t>
            </a:r>
            <a:r>
              <a:rPr lang="en-US" altLang="en-US" sz="1600" dirty="0" err="1">
                <a:solidFill>
                  <a:srgbClr val="404040"/>
                </a:solidFill>
                <a:latin typeface="Consolas" panose="020B0609020204030204" pitchFamily="49" charset="0"/>
              </a:rPr>
              <a:t>umask</a:t>
            </a:r>
            <a:endParaRPr lang="en-US" altLang="en-US" sz="1600" dirty="0">
              <a:solidFill>
                <a:srgbClr val="404040"/>
              </a:solidFill>
              <a:latin typeface="Consolas" panose="020B0609020204030204" pitchFamily="49" charset="0"/>
            </a:endParaRPr>
          </a:p>
          <a:p>
            <a:pPr lvl="1">
              <a:buNone/>
              <a:tabLst>
                <a:tab pos="4572000" algn="l"/>
              </a:tabLst>
            </a:pPr>
            <a:r>
              <a:rPr lang="en-US" altLang="en-US" sz="1600" dirty="0">
                <a:solidFill>
                  <a:srgbClr val="404040"/>
                </a:solidFill>
                <a:latin typeface="Consolas" panose="020B0609020204030204" pitchFamily="49" charset="0"/>
              </a:rPr>
              <a:t>0022      </a:t>
            </a:r>
          </a:p>
          <a:p>
            <a:pPr lvl="1">
              <a:buNone/>
              <a:tabLst>
                <a:tab pos="4572000" algn="l"/>
              </a:tabLst>
            </a:pPr>
            <a:r>
              <a:rPr lang="en-US" altLang="en-US" sz="1600" dirty="0">
                <a:solidFill>
                  <a:srgbClr val="404040"/>
                </a:solidFill>
                <a:latin typeface="Consolas" panose="020B0609020204030204" pitchFamily="49" charset="0"/>
              </a:rPr>
              <a:t>% touch silly.txt</a:t>
            </a:r>
          </a:p>
          <a:p>
            <a:pPr lvl="1">
              <a:buNone/>
              <a:tabLst>
                <a:tab pos="4572000" algn="l"/>
              </a:tabLst>
            </a:pPr>
            <a:r>
              <a:rPr lang="en-US" altLang="en-US" sz="1600" dirty="0">
                <a:solidFill>
                  <a:srgbClr val="404040"/>
                </a:solidFill>
                <a:latin typeface="Consolas" panose="020B0609020204030204" pitchFamily="49" charset="0"/>
              </a:rPr>
              <a:t>% ls –l silly.txt</a:t>
            </a:r>
          </a:p>
          <a:p>
            <a:pPr lvl="1">
              <a:buNone/>
              <a:tabLst>
                <a:tab pos="4572000" algn="l"/>
              </a:tabLst>
            </a:pPr>
            <a:r>
              <a:rPr lang="en-US" altLang="en-US" sz="1600" dirty="0">
                <a:solidFill>
                  <a:srgbClr val="404040"/>
                </a:solidFill>
                <a:latin typeface="Consolas" panose="020B0609020204030204" pitchFamily="49" charset="0"/>
              </a:rPr>
              <a:t>-</a:t>
            </a:r>
            <a:r>
              <a:rPr lang="en-US" altLang="en-US" sz="1600" dirty="0" err="1">
                <a:solidFill>
                  <a:srgbClr val="404040"/>
                </a:solidFill>
                <a:latin typeface="Consolas" panose="020B0609020204030204" pitchFamily="49" charset="0"/>
              </a:rPr>
              <a:t>rw</a:t>
            </a:r>
            <a:r>
              <a:rPr lang="en-US" altLang="en-US" sz="1600" dirty="0">
                <a:solidFill>
                  <a:srgbClr val="404040"/>
                </a:solidFill>
                <a:latin typeface="Consolas" panose="020B0609020204030204" pitchFamily="49" charset="0"/>
              </a:rPr>
              <a:t>-r--r-- 1 rea </a:t>
            </a:r>
            <a:r>
              <a:rPr lang="en-US" altLang="en-US" sz="1600" dirty="0" err="1">
                <a:solidFill>
                  <a:srgbClr val="404040"/>
                </a:solidFill>
                <a:latin typeface="Consolas" panose="020B0609020204030204" pitchFamily="49" charset="0"/>
              </a:rPr>
              <a:t>fac_cs</a:t>
            </a:r>
            <a:r>
              <a:rPr lang="en-US" altLang="en-US" sz="1600" dirty="0">
                <a:solidFill>
                  <a:srgbClr val="404040"/>
                </a:solidFill>
                <a:latin typeface="Consolas" panose="020B0609020204030204" pitchFamily="49" charset="0"/>
              </a:rPr>
              <a:t> 0 Oct 25 12:04 silly.txt</a:t>
            </a:r>
          </a:p>
          <a:p>
            <a:pPr lvl="1">
              <a:buNone/>
              <a:tabLst>
                <a:tab pos="4572000" algn="l"/>
              </a:tabLst>
            </a:pPr>
            <a:endParaRPr lang="en-US" altLang="en-US" sz="1600" dirty="0">
              <a:solidFill>
                <a:srgbClr val="404040"/>
              </a:solidFill>
              <a:latin typeface="Consolas" panose="020B0609020204030204" pitchFamily="49" charset="0"/>
            </a:endParaRPr>
          </a:p>
          <a:p>
            <a:pPr lvl="1">
              <a:buNone/>
              <a:tabLst>
                <a:tab pos="4572000" algn="l"/>
              </a:tabLst>
            </a:pPr>
            <a:endParaRPr lang="en-US" altLang="en-US" sz="1600" dirty="0">
              <a:solidFill>
                <a:srgbClr val="404040"/>
              </a:solidFill>
              <a:latin typeface="Consolas" panose="020B0609020204030204" pitchFamily="49" charset="0"/>
            </a:endParaRPr>
          </a:p>
          <a:p>
            <a:pPr lvl="1">
              <a:buNone/>
              <a:tabLst>
                <a:tab pos="4572000" algn="l"/>
              </a:tabLst>
            </a:pPr>
            <a:endParaRPr lang="en-US" altLang="en-US" sz="1600" dirty="0">
              <a:solidFill>
                <a:srgbClr val="404040"/>
              </a:solidFill>
            </a:endParaRPr>
          </a:p>
        </p:txBody>
      </p:sp>
      <p:sp>
        <p:nvSpPr>
          <p:cNvPr id="28676" name="TextBox 1">
            <a:extLst>
              <a:ext uri="{FF2B5EF4-FFF2-40B4-BE49-F238E27FC236}">
                <a16:creationId xmlns:a16="http://schemas.microsoft.com/office/drawing/2014/main" id="{A6025E70-895A-830F-28B5-C60D7DA5D558}"/>
              </a:ext>
            </a:extLst>
          </p:cNvPr>
          <p:cNvSpPr txBox="1">
            <a:spLocks noChangeArrowheads="1"/>
          </p:cNvSpPr>
          <p:nvPr>
            <p:custDataLst>
              <p:tags r:id="rId3"/>
            </p:custDataLst>
          </p:nvPr>
        </p:nvSpPr>
        <p:spPr bwMode="auto">
          <a:xfrm>
            <a:off x="4495800" y="4038600"/>
            <a:ext cx="541020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BD0901"/>
              </a:buClr>
              <a:buSzPct val="100000"/>
              <a:buChar char="•"/>
              <a:defRPr sz="2400">
                <a:solidFill>
                  <a:srgbClr val="262626"/>
                </a:solidFill>
                <a:latin typeface="Calibri" panose="020F0502020204030204" pitchFamily="34" charset="0"/>
                <a:ea typeface="MS PGothic" panose="020B0600070205080204" pitchFamily="34" charset="-128"/>
              </a:defRPr>
            </a:lvl1pPr>
            <a:lvl2pPr marL="742950" indent="-285750">
              <a:spcBef>
                <a:spcPct val="20000"/>
              </a:spcBef>
              <a:buClr>
                <a:srgbClr val="CC6600"/>
              </a:buClr>
              <a:buFont typeface="Wingdings" panose="05000000000000000000" pitchFamily="2" charset="2"/>
              <a:buChar char="§"/>
              <a:defRPr sz="2200">
                <a:solidFill>
                  <a:srgbClr val="404040"/>
                </a:solidFill>
                <a:latin typeface="Calibri" panose="020F0502020204030204" pitchFamily="34" charset="0"/>
                <a:ea typeface="MS PGothic" panose="020B0600070205080204" pitchFamily="34" charset="-128"/>
              </a:defRPr>
            </a:lvl2pPr>
            <a:lvl3pPr marL="1143000" indent="-228600">
              <a:spcBef>
                <a:spcPct val="20000"/>
              </a:spcBef>
              <a:buClr>
                <a:srgbClr val="FFC000"/>
              </a:buClr>
              <a:buChar char="•"/>
              <a:defRPr sz="2000">
                <a:solidFill>
                  <a:srgbClr val="4D4D4D"/>
                </a:solidFill>
                <a:latin typeface="Calibri" panose="020F0502020204030204" pitchFamily="34" charset="0"/>
                <a:ea typeface="MS PGothic" panose="020B0600070205080204" pitchFamily="34" charset="-128"/>
              </a:defRPr>
            </a:lvl3pPr>
            <a:lvl4pPr marL="1600200" indent="-228600">
              <a:spcBef>
                <a:spcPct val="20000"/>
              </a:spcBef>
              <a:buClr>
                <a:srgbClr val="796646"/>
              </a:buClr>
              <a:buFont typeface="Wingdings" panose="05000000000000000000" pitchFamily="2" charset="2"/>
              <a:buChar char="§"/>
              <a:defRPr sz="2000">
                <a:solidFill>
                  <a:srgbClr val="4D4D4D"/>
                </a:solidFill>
                <a:latin typeface="Calibri" panose="020F0502020204030204" pitchFamily="34" charset="0"/>
                <a:ea typeface="MS PGothic" panose="020B0600070205080204" pitchFamily="34" charset="-128"/>
              </a:defRPr>
            </a:lvl4pPr>
            <a:lvl5pPr marL="2057400" indent="-228600">
              <a:spcBef>
                <a:spcPct val="20000"/>
              </a:spcBef>
              <a:buChar char="»"/>
              <a:defRPr sz="2000">
                <a:solidFill>
                  <a:srgbClr val="4D4D4D"/>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9pPr>
          </a:lstStyle>
          <a:p>
            <a:pPr eaLnBrk="1" hangingPunct="1">
              <a:spcBef>
                <a:spcPct val="0"/>
              </a:spcBef>
              <a:buClrTx/>
              <a:buSzTx/>
              <a:buFontTx/>
              <a:buNone/>
            </a:pPr>
            <a:r>
              <a:rPr lang="en-US" altLang="en-US" sz="1200" dirty="0">
                <a:solidFill>
                  <a:srgbClr val="404040"/>
                </a:solidFill>
                <a:latin typeface="Arial" panose="020B0604020202020204" pitchFamily="34" charset="0"/>
              </a:rPr>
              <a:t>0022 means that files I create will have group and other “write bits” turned off:</a:t>
            </a:r>
            <a:br>
              <a:rPr lang="en-US" altLang="en-US" sz="1200" dirty="0">
                <a:solidFill>
                  <a:srgbClr val="404040"/>
                </a:solidFill>
                <a:latin typeface="Arial" panose="020B0604020202020204" pitchFamily="34" charset="0"/>
              </a:rPr>
            </a:br>
            <a:r>
              <a:rPr lang="en-US" altLang="en-US" sz="1200" dirty="0">
                <a:solidFill>
                  <a:srgbClr val="404040"/>
                </a:solidFill>
                <a:latin typeface="Arial" panose="020B0604020202020204" pitchFamily="34" charset="0"/>
              </a:rPr>
              <a:t>1) Take the bitwise complement of 022</a:t>
            </a:r>
            <a:r>
              <a:rPr lang="en-US" altLang="en-US" sz="1200" baseline="-25000" dirty="0">
                <a:solidFill>
                  <a:srgbClr val="404040"/>
                </a:solidFill>
                <a:latin typeface="Arial" panose="020B0604020202020204" pitchFamily="34" charset="0"/>
              </a:rPr>
              <a:t>8</a:t>
            </a:r>
            <a:r>
              <a:rPr lang="en-US" altLang="en-US" sz="1200" dirty="0">
                <a:solidFill>
                  <a:srgbClr val="404040"/>
                </a:solidFill>
                <a:latin typeface="Arial" panose="020B0604020202020204" pitchFamily="34" charset="0"/>
              </a:rPr>
              <a:t> -&gt; 755</a:t>
            </a:r>
            <a:r>
              <a:rPr lang="en-US" altLang="en-US" sz="1200" baseline="-25000" dirty="0">
                <a:solidFill>
                  <a:srgbClr val="404040"/>
                </a:solidFill>
                <a:latin typeface="Arial" panose="020B0604020202020204" pitchFamily="34" charset="0"/>
              </a:rPr>
              <a:t>8</a:t>
            </a:r>
            <a:r>
              <a:rPr lang="en-US" altLang="en-US" sz="1200" dirty="0">
                <a:solidFill>
                  <a:srgbClr val="404040"/>
                </a:solidFill>
                <a:latin typeface="Arial" panose="020B0604020202020204" pitchFamily="34" charset="0"/>
              </a:rPr>
              <a:t> </a:t>
            </a:r>
          </a:p>
          <a:p>
            <a:pPr eaLnBrk="1" hangingPunct="1">
              <a:spcBef>
                <a:spcPct val="0"/>
              </a:spcBef>
              <a:buClrTx/>
              <a:buSzTx/>
              <a:buFontTx/>
              <a:buNone/>
            </a:pPr>
            <a:r>
              <a:rPr lang="en-US" altLang="en-US" sz="1200" dirty="0">
                <a:solidFill>
                  <a:srgbClr val="404040"/>
                </a:solidFill>
                <a:latin typeface="Arial" panose="020B0604020202020204" pitchFamily="34" charset="0"/>
              </a:rPr>
              <a:t>2) AND with 666</a:t>
            </a:r>
            <a:r>
              <a:rPr lang="en-US" altLang="en-US" sz="1200" baseline="-25000" dirty="0">
                <a:solidFill>
                  <a:srgbClr val="404040"/>
                </a:solidFill>
                <a:latin typeface="Arial" panose="020B0604020202020204" pitchFamily="34" charset="0"/>
              </a:rPr>
              <a:t>8</a:t>
            </a:r>
            <a:r>
              <a:rPr lang="en-US" altLang="en-US" sz="1200" dirty="0">
                <a:solidFill>
                  <a:srgbClr val="404040"/>
                </a:solidFill>
                <a:latin typeface="Arial" panose="020B0604020202020204" pitchFamily="34" charset="0"/>
              </a:rPr>
              <a:t> for files (777</a:t>
            </a:r>
            <a:r>
              <a:rPr lang="en-US" altLang="en-US" sz="1200" baseline="-25000" dirty="0">
                <a:solidFill>
                  <a:srgbClr val="404040"/>
                </a:solidFill>
                <a:latin typeface="Arial" panose="020B0604020202020204" pitchFamily="34" charset="0"/>
              </a:rPr>
              <a:t>8</a:t>
            </a:r>
            <a:r>
              <a:rPr lang="en-US" altLang="en-US" sz="1200" dirty="0">
                <a:solidFill>
                  <a:srgbClr val="404040"/>
                </a:solidFill>
                <a:latin typeface="Arial" panose="020B0604020202020204" pitchFamily="34" charset="0"/>
              </a:rPr>
              <a:t> for directories) : 755</a:t>
            </a:r>
            <a:r>
              <a:rPr lang="en-US" altLang="en-US" sz="1200" baseline="-25000" dirty="0">
                <a:solidFill>
                  <a:srgbClr val="404040"/>
                </a:solidFill>
                <a:latin typeface="Arial" panose="020B0604020202020204" pitchFamily="34" charset="0"/>
              </a:rPr>
              <a:t>8</a:t>
            </a:r>
            <a:r>
              <a:rPr lang="en-US" altLang="en-US" sz="1200" dirty="0">
                <a:solidFill>
                  <a:srgbClr val="404040"/>
                </a:solidFill>
                <a:latin typeface="Arial" panose="020B0604020202020204" pitchFamily="34" charset="0"/>
              </a:rPr>
              <a:t> = 111 101 101 </a:t>
            </a:r>
            <a:br>
              <a:rPr lang="en-US" altLang="en-US" sz="1200" dirty="0">
                <a:solidFill>
                  <a:srgbClr val="404040"/>
                </a:solidFill>
                <a:latin typeface="Arial" panose="020B0604020202020204" pitchFamily="34" charset="0"/>
              </a:rPr>
            </a:br>
            <a:r>
              <a:rPr lang="en-US" altLang="en-US" sz="1200" dirty="0">
                <a:solidFill>
                  <a:srgbClr val="404040"/>
                </a:solidFill>
                <a:latin typeface="Arial" panose="020B0604020202020204" pitchFamily="34" charset="0"/>
              </a:rPr>
              <a:t>			            666</a:t>
            </a:r>
            <a:r>
              <a:rPr lang="en-US" altLang="en-US" sz="1200" baseline="-25000" dirty="0">
                <a:solidFill>
                  <a:srgbClr val="404040"/>
                </a:solidFill>
                <a:latin typeface="Arial" panose="020B0604020202020204" pitchFamily="34" charset="0"/>
              </a:rPr>
              <a:t>8 </a:t>
            </a:r>
            <a:r>
              <a:rPr lang="en-US" altLang="en-US" sz="1200" dirty="0">
                <a:solidFill>
                  <a:srgbClr val="404040"/>
                </a:solidFill>
                <a:latin typeface="Arial" panose="020B0604020202020204" pitchFamily="34" charset="0"/>
              </a:rPr>
              <a:t>= </a:t>
            </a:r>
            <a:r>
              <a:rPr lang="en-US" altLang="en-US" sz="1200" u="sng" dirty="0">
                <a:solidFill>
                  <a:srgbClr val="404040"/>
                </a:solidFill>
                <a:latin typeface="Arial" panose="020B0604020202020204" pitchFamily="34" charset="0"/>
              </a:rPr>
              <a:t>110 110 110</a:t>
            </a:r>
          </a:p>
          <a:p>
            <a:pPr eaLnBrk="1" hangingPunct="1">
              <a:spcBef>
                <a:spcPct val="0"/>
              </a:spcBef>
              <a:buClrTx/>
              <a:buSzTx/>
              <a:buFontTx/>
              <a:buNone/>
            </a:pPr>
            <a:r>
              <a:rPr lang="en-US" altLang="en-US" sz="1200" dirty="0">
                <a:solidFill>
                  <a:srgbClr val="404040"/>
                </a:solidFill>
                <a:latin typeface="Arial" panose="020B0604020202020204" pitchFamily="34" charset="0"/>
              </a:rPr>
              <a:t>				  110 100 100 = 644</a:t>
            </a:r>
            <a:r>
              <a:rPr lang="en-US" altLang="en-US" sz="1200" baseline="-25000" dirty="0">
                <a:solidFill>
                  <a:srgbClr val="404040"/>
                </a:solidFill>
                <a:latin typeface="Arial" panose="020B0604020202020204" pitchFamily="34" charset="0"/>
              </a:rPr>
              <a:t>8</a:t>
            </a:r>
          </a:p>
          <a:p>
            <a:pPr eaLnBrk="1" hangingPunct="1">
              <a:spcBef>
                <a:spcPct val="0"/>
              </a:spcBef>
              <a:buClrTx/>
              <a:buSzTx/>
              <a:buFontTx/>
              <a:buNone/>
            </a:pPr>
            <a:r>
              <a:rPr lang="en-US" altLang="en-US" sz="1200" baseline="-25000" dirty="0">
                <a:solidFill>
                  <a:srgbClr val="404040"/>
                </a:solidFill>
                <a:latin typeface="Arial" panose="020B0604020202020204" pitchFamily="34" charset="0"/>
              </a:rPr>
              <a:t>			</a:t>
            </a:r>
            <a:r>
              <a:rPr lang="en-US" altLang="en-US" sz="1200" dirty="0">
                <a:solidFill>
                  <a:srgbClr val="404040"/>
                </a:solidFill>
                <a:latin typeface="Arial" panose="020B0604020202020204" pitchFamily="34" charset="0"/>
              </a:rPr>
              <a:t>                (owner </a:t>
            </a:r>
            <a:r>
              <a:rPr lang="en-US" altLang="en-US" sz="1200" dirty="0" err="1">
                <a:solidFill>
                  <a:srgbClr val="404040"/>
                </a:solidFill>
                <a:latin typeface="Arial" panose="020B0604020202020204" pitchFamily="34" charset="0"/>
              </a:rPr>
              <a:t>rw</a:t>
            </a:r>
            <a:r>
              <a:rPr lang="en-US" altLang="en-US" sz="1200" dirty="0">
                <a:solidFill>
                  <a:srgbClr val="404040"/>
                </a:solidFill>
                <a:latin typeface="Arial" panose="020B0604020202020204" pitchFamily="34" charset="0"/>
              </a:rPr>
              <a:t>, group r, other r) </a:t>
            </a:r>
            <a:endParaRPr lang="en-US" altLang="en-US" sz="1200" dirty="0">
              <a:solidFill>
                <a:schemeClr val="tx1"/>
              </a:solidFill>
              <a:latin typeface="Arial" panose="020B0604020202020204" pitchFamily="34" charset="0"/>
            </a:endParaRPr>
          </a:p>
        </p:txBody>
      </p:sp>
      <p:cxnSp>
        <p:nvCxnSpPr>
          <p:cNvPr id="28677" name="Straight Arrow Connector 3">
            <a:extLst>
              <a:ext uri="{FF2B5EF4-FFF2-40B4-BE49-F238E27FC236}">
                <a16:creationId xmlns:a16="http://schemas.microsoft.com/office/drawing/2014/main" id="{D0F9BE82-FD5E-6CBE-A891-3235DD782A4E}"/>
              </a:ext>
            </a:extLst>
          </p:cNvPr>
          <p:cNvCxnSpPr>
            <a:cxnSpLocks noChangeShapeType="1"/>
          </p:cNvCxnSpPr>
          <p:nvPr>
            <p:custDataLst>
              <p:tags r:id="rId4"/>
            </p:custDataLst>
          </p:nvPr>
        </p:nvCxnSpPr>
        <p:spPr bwMode="auto">
          <a:xfrm>
            <a:off x="2747964" y="4724400"/>
            <a:ext cx="1747837" cy="0"/>
          </a:xfrm>
          <a:prstGeom prst="straightConnector1">
            <a:avLst/>
          </a:prstGeom>
          <a:noFill/>
          <a:ln w="28575" algn="ctr">
            <a:solidFill>
              <a:schemeClr val="tx1"/>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Effect transition="in" filter="fade">
                                      <p:cBhvr>
                                        <p:cTn id="7" dur="1000"/>
                                        <p:tgtEl>
                                          <p:spTgt spid="430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1">
                                            <p:txEl>
                                              <p:pRg st="3" end="3"/>
                                            </p:txEl>
                                          </p:spTgt>
                                        </p:tgtEl>
                                        <p:attrNameLst>
                                          <p:attrName>style.visibility</p:attrName>
                                        </p:attrNameLst>
                                      </p:cBhvr>
                                      <p:to>
                                        <p:strVal val="visible"/>
                                      </p:to>
                                    </p:set>
                                    <p:animEffect transition="in" filter="fade">
                                      <p:cBhvr>
                                        <p:cTn id="10" dur="1000"/>
                                        <p:tgtEl>
                                          <p:spTgt spid="4301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011">
                                            <p:txEl>
                                              <p:pRg st="5" end="5"/>
                                            </p:txEl>
                                          </p:spTgt>
                                        </p:tgtEl>
                                        <p:attrNameLst>
                                          <p:attrName>style.visibility</p:attrName>
                                        </p:attrNameLst>
                                      </p:cBhvr>
                                      <p:to>
                                        <p:strVal val="visible"/>
                                      </p:to>
                                    </p:set>
                                    <p:animEffect transition="in" filter="fade">
                                      <p:cBhvr>
                                        <p:cTn id="13" dur="1000"/>
                                        <p:tgtEl>
                                          <p:spTgt spid="43011">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011">
                                            <p:txEl>
                                              <p:pRg st="7" end="7"/>
                                            </p:txEl>
                                          </p:spTgt>
                                        </p:tgtEl>
                                        <p:attrNameLst>
                                          <p:attrName>style.visibility</p:attrName>
                                        </p:attrNameLst>
                                      </p:cBhvr>
                                      <p:to>
                                        <p:strVal val="visible"/>
                                      </p:to>
                                    </p:set>
                                    <p:animEffect transition="in" filter="fade">
                                      <p:cBhvr>
                                        <p:cTn id="16" dur="1000"/>
                                        <p:tgtEl>
                                          <p:spTgt spid="43011">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011">
                                            <p:txEl>
                                              <p:pRg st="8" end="8"/>
                                            </p:txEl>
                                          </p:spTgt>
                                        </p:tgtEl>
                                        <p:attrNameLst>
                                          <p:attrName>style.visibility</p:attrName>
                                        </p:attrNameLst>
                                      </p:cBhvr>
                                      <p:to>
                                        <p:strVal val="visible"/>
                                      </p:to>
                                    </p:set>
                                    <p:animEffect transition="in" filter="fade">
                                      <p:cBhvr>
                                        <p:cTn id="19" dur="1000"/>
                                        <p:tgtEl>
                                          <p:spTgt spid="43011">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011">
                                            <p:txEl>
                                              <p:pRg st="9" end="9"/>
                                            </p:txEl>
                                          </p:spTgt>
                                        </p:tgtEl>
                                        <p:attrNameLst>
                                          <p:attrName>style.visibility</p:attrName>
                                        </p:attrNameLst>
                                      </p:cBhvr>
                                      <p:to>
                                        <p:strVal val="visible"/>
                                      </p:to>
                                    </p:set>
                                    <p:animEffect transition="in" filter="fade">
                                      <p:cBhvr>
                                        <p:cTn id="22" dur="1000"/>
                                        <p:tgtEl>
                                          <p:spTgt spid="43011">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011">
                                            <p:txEl>
                                              <p:pRg st="10" end="10"/>
                                            </p:txEl>
                                          </p:spTgt>
                                        </p:tgtEl>
                                        <p:attrNameLst>
                                          <p:attrName>style.visibility</p:attrName>
                                        </p:attrNameLst>
                                      </p:cBhvr>
                                      <p:to>
                                        <p:strVal val="visible"/>
                                      </p:to>
                                    </p:set>
                                    <p:animEffect transition="in" filter="fade">
                                      <p:cBhvr>
                                        <p:cTn id="25" dur="1000"/>
                                        <p:tgtEl>
                                          <p:spTgt spid="43011">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3011">
                                            <p:txEl>
                                              <p:pRg st="11" end="11"/>
                                            </p:txEl>
                                          </p:spTgt>
                                        </p:tgtEl>
                                        <p:attrNameLst>
                                          <p:attrName>style.visibility</p:attrName>
                                        </p:attrNameLst>
                                      </p:cBhvr>
                                      <p:to>
                                        <p:strVal val="visible"/>
                                      </p:to>
                                    </p:set>
                                    <p:animEffect transition="in" filter="fade">
                                      <p:cBhvr>
                                        <p:cTn id="28" dur="1000"/>
                                        <p:tgtEl>
                                          <p:spTgt spid="430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D3EDB40-88B5-973B-06A5-4A3E85C1E471}"/>
              </a:ext>
            </a:extLst>
          </p:cNvPr>
          <p:cNvSpPr>
            <a:spLocks noGrp="1" noChangeArrowheads="1"/>
          </p:cNvSpPr>
          <p:nvPr>
            <p:ph type="title"/>
            <p:custDataLst>
              <p:tags r:id="rId1"/>
            </p:custDataLst>
          </p:nvPr>
        </p:nvSpPr>
        <p:spPr>
          <a:xfrm>
            <a:off x="1143000" y="303064"/>
            <a:ext cx="2719873" cy="520958"/>
          </a:xfrm>
        </p:spPr>
        <p:txBody>
          <a:bodyPr>
            <a:noAutofit/>
          </a:bodyPr>
          <a:lstStyle/>
          <a:p>
            <a:r>
              <a:rPr lang="en-US" altLang="en-US" sz="3200" b="1" dirty="0"/>
              <a:t>Exercises</a:t>
            </a:r>
          </a:p>
        </p:txBody>
      </p:sp>
      <p:sp>
        <p:nvSpPr>
          <p:cNvPr id="3" name="Content Placeholder 2">
            <a:extLst>
              <a:ext uri="{FF2B5EF4-FFF2-40B4-BE49-F238E27FC236}">
                <a16:creationId xmlns:a16="http://schemas.microsoft.com/office/drawing/2014/main" id="{9C73830B-002D-E462-02FD-AAAA341013C8}"/>
              </a:ext>
            </a:extLst>
          </p:cNvPr>
          <p:cNvSpPr>
            <a:spLocks noGrp="1"/>
          </p:cNvSpPr>
          <p:nvPr>
            <p:ph idx="1"/>
            <p:custDataLst>
              <p:tags r:id="rId2"/>
            </p:custDataLst>
          </p:nvPr>
        </p:nvSpPr>
        <p:spPr>
          <a:xfrm>
            <a:off x="891073" y="1113814"/>
            <a:ext cx="10548257" cy="5744185"/>
          </a:xfrm>
        </p:spPr>
        <p:txBody>
          <a:bodyPr>
            <a:normAutofit fontScale="47500" lnSpcReduction="20000"/>
          </a:bodyPr>
          <a:lstStyle/>
          <a:p>
            <a:pPr>
              <a:defRPr/>
            </a:pPr>
            <a:r>
              <a:rPr lang="en-US" sz="7600" dirty="0">
                <a:ea typeface="+mn-ea"/>
              </a:rPr>
              <a:t>Change the permissions on </a:t>
            </a:r>
            <a:r>
              <a:rPr lang="en-US" sz="7600" dirty="0">
                <a:solidFill>
                  <a:srgbClr val="404040"/>
                </a:solidFill>
                <a:latin typeface="Consolas" charset="0"/>
                <a:ea typeface="ＭＳ Ｐゴシック" charset="-128"/>
              </a:rPr>
              <a:t>myfile.txt</a:t>
            </a:r>
            <a:r>
              <a:rPr lang="en-US" sz="7600" dirty="0">
                <a:ea typeface="+mn-ea"/>
              </a:rPr>
              <a:t> so that:</a:t>
            </a:r>
          </a:p>
          <a:p>
            <a:pPr lvl="1">
              <a:buFont typeface="Wingdings" charset="2"/>
              <a:buChar char="§"/>
              <a:defRPr/>
            </a:pPr>
            <a:r>
              <a:rPr lang="en-US" sz="7600" dirty="0">
                <a:ea typeface="+mn-ea"/>
              </a:rPr>
              <a:t>Others cannot read it.			 </a:t>
            </a:r>
          </a:p>
          <a:p>
            <a:pPr lvl="1">
              <a:buFont typeface="Wingdings" charset="2"/>
              <a:buChar char="§"/>
              <a:defRPr/>
            </a:pPr>
            <a:r>
              <a:rPr lang="en-US" sz="7600" dirty="0">
                <a:ea typeface="ＭＳ Ｐゴシック" charset="-128"/>
              </a:rPr>
              <a:t>Group members can execute it.	 	 </a:t>
            </a:r>
          </a:p>
          <a:p>
            <a:pPr lvl="1">
              <a:buFont typeface="Wingdings" charset="2"/>
              <a:buChar char="§"/>
              <a:defRPr/>
            </a:pPr>
            <a:r>
              <a:rPr lang="en-US" sz="7600" dirty="0">
                <a:ea typeface="ＭＳ Ｐゴシック" charset="-128"/>
              </a:rPr>
              <a:t>Others cannot read or write it.		 </a:t>
            </a:r>
          </a:p>
          <a:p>
            <a:pPr lvl="1">
              <a:buFont typeface="Wingdings" charset="2"/>
              <a:buChar char="§"/>
              <a:defRPr/>
            </a:pPr>
            <a:r>
              <a:rPr lang="en-US" sz="7600" dirty="0">
                <a:ea typeface="ＭＳ Ｐゴシック" charset="-128"/>
              </a:rPr>
              <a:t>Group members &amp; Others can read and write it.  </a:t>
            </a:r>
          </a:p>
          <a:p>
            <a:pPr lvl="1">
              <a:buFont typeface="Wingdings" charset="2"/>
              <a:buChar char="§"/>
              <a:defRPr/>
            </a:pPr>
            <a:r>
              <a:rPr lang="en-US" sz="7600" dirty="0">
                <a:ea typeface="ＭＳ Ｐゴシック" charset="-128"/>
              </a:rPr>
              <a:t>Everyone has full access.			 </a:t>
            </a:r>
          </a:p>
          <a:p>
            <a:pPr lvl="1">
              <a:buFont typeface="Wingdings" charset="2"/>
              <a:buChar char="§"/>
              <a:defRPr/>
            </a:pPr>
            <a:endParaRPr lang="en-US" sz="7600" dirty="0">
              <a:ea typeface="ＭＳ Ｐゴシック" charset="-128"/>
            </a:endParaRPr>
          </a:p>
          <a:p>
            <a:pPr>
              <a:defRPr/>
            </a:pPr>
            <a:r>
              <a:rPr lang="en-US" sz="7600" dirty="0">
                <a:ea typeface="ＭＳ Ｐゴシック" charset="-128"/>
              </a:rPr>
              <a:t>Now try this:</a:t>
            </a:r>
          </a:p>
          <a:p>
            <a:pPr lvl="1">
              <a:buFont typeface="Wingdings" charset="2"/>
              <a:buChar char="§"/>
              <a:defRPr/>
            </a:pPr>
            <a:r>
              <a:rPr lang="en-US" sz="7600" dirty="0">
                <a:ea typeface="ＭＳ Ｐゴシック" charset="-128"/>
              </a:rPr>
              <a:t>Deny all access from everyone.		 </a:t>
            </a:r>
          </a:p>
          <a:p>
            <a:pPr lvl="2">
              <a:defRPr/>
            </a:pPr>
            <a:r>
              <a:rPr lang="en-US" sz="7600" dirty="0">
                <a:ea typeface="ＭＳ Ｐゴシック" charset="-128"/>
              </a:rPr>
              <a:t>!!! is it dead?</a:t>
            </a:r>
          </a:p>
          <a:p>
            <a:pPr marL="968375" lvl="2" indent="0">
              <a:buNone/>
              <a:defRPr/>
            </a:pPr>
            <a:endParaRPr lang="en-US" dirty="0">
              <a:ea typeface="ＭＳ Ｐゴシック"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146C02A-8EB2-B55B-885C-483F6FE457A9}"/>
              </a:ext>
            </a:extLst>
          </p:cNvPr>
          <p:cNvSpPr>
            <a:spLocks noGrp="1" noChangeArrowheads="1"/>
          </p:cNvSpPr>
          <p:nvPr>
            <p:ph type="title"/>
            <p:custDataLst>
              <p:tags r:id="rId1"/>
            </p:custDataLst>
          </p:nvPr>
        </p:nvSpPr>
        <p:spPr>
          <a:xfrm>
            <a:off x="1143000" y="206829"/>
            <a:ext cx="5780314" cy="791546"/>
          </a:xfrm>
        </p:spPr>
        <p:txBody>
          <a:bodyPr>
            <a:normAutofit/>
          </a:bodyPr>
          <a:lstStyle/>
          <a:p>
            <a:r>
              <a:rPr lang="en-US" altLang="en-US" sz="3200" b="1" dirty="0"/>
              <a:t>Exercises (Solutions)</a:t>
            </a:r>
          </a:p>
        </p:txBody>
      </p:sp>
      <p:sp>
        <p:nvSpPr>
          <p:cNvPr id="3" name="Content Placeholder 2">
            <a:extLst>
              <a:ext uri="{FF2B5EF4-FFF2-40B4-BE49-F238E27FC236}">
                <a16:creationId xmlns:a16="http://schemas.microsoft.com/office/drawing/2014/main" id="{54CB557A-FCAF-9310-9404-F3CB3FD77654}"/>
              </a:ext>
            </a:extLst>
          </p:cNvPr>
          <p:cNvSpPr>
            <a:spLocks noGrp="1"/>
          </p:cNvSpPr>
          <p:nvPr>
            <p:ph idx="1"/>
            <p:custDataLst>
              <p:tags r:id="rId2"/>
            </p:custDataLst>
          </p:nvPr>
        </p:nvSpPr>
        <p:spPr>
          <a:xfrm>
            <a:off x="1003041" y="1067161"/>
            <a:ext cx="10678886" cy="5584009"/>
          </a:xfrm>
        </p:spPr>
        <p:txBody>
          <a:bodyPr>
            <a:normAutofit fontScale="92500" lnSpcReduction="10000"/>
          </a:bodyPr>
          <a:lstStyle/>
          <a:p>
            <a:pPr>
              <a:defRPr/>
            </a:pPr>
            <a:r>
              <a:rPr lang="en-US" sz="3000" dirty="0">
                <a:ea typeface="+mn-ea"/>
              </a:rPr>
              <a:t>Change the permissions on </a:t>
            </a:r>
            <a:r>
              <a:rPr lang="en-US" sz="3000" dirty="0">
                <a:solidFill>
                  <a:srgbClr val="404040"/>
                </a:solidFill>
                <a:latin typeface="Consolas" charset="0"/>
                <a:ea typeface="ＭＳ Ｐゴシック" charset="-128"/>
              </a:rPr>
              <a:t>myfile.txt</a:t>
            </a:r>
            <a:r>
              <a:rPr lang="en-US" sz="3000" dirty="0">
                <a:ea typeface="+mn-ea"/>
              </a:rPr>
              <a:t> so that:</a:t>
            </a:r>
          </a:p>
          <a:p>
            <a:pPr lvl="1">
              <a:buFont typeface="Wingdings" charset="2"/>
              <a:buChar char="§"/>
              <a:defRPr/>
            </a:pPr>
            <a:r>
              <a:rPr lang="en-US" sz="3000" dirty="0">
                <a:ea typeface="+mn-ea"/>
              </a:rPr>
              <a:t>Others cannot read it.			</a:t>
            </a:r>
            <a:r>
              <a:rPr lang="en-US" sz="3000" dirty="0" err="1">
                <a:ea typeface="+mn-ea"/>
              </a:rPr>
              <a:t>chmod</a:t>
            </a:r>
            <a:r>
              <a:rPr lang="en-US" sz="3000" dirty="0">
                <a:ea typeface="+mn-ea"/>
              </a:rPr>
              <a:t> o-r myfile.txt</a:t>
            </a:r>
          </a:p>
          <a:p>
            <a:pPr lvl="1">
              <a:buFont typeface="Wingdings" charset="2"/>
              <a:buChar char="§"/>
              <a:defRPr/>
            </a:pPr>
            <a:r>
              <a:rPr lang="en-US" sz="3000" dirty="0">
                <a:ea typeface="ＭＳ Ｐゴシック" charset="-128"/>
              </a:rPr>
              <a:t>Group members can execute it.	 	</a:t>
            </a:r>
            <a:r>
              <a:rPr lang="en-US" sz="3000" dirty="0" err="1">
                <a:ea typeface="ＭＳ Ｐゴシック" charset="-128"/>
              </a:rPr>
              <a:t>chmod</a:t>
            </a:r>
            <a:r>
              <a:rPr lang="en-US" sz="3000" dirty="0">
                <a:ea typeface="ＭＳ Ｐゴシック" charset="-128"/>
              </a:rPr>
              <a:t> </a:t>
            </a:r>
            <a:r>
              <a:rPr lang="en-US" sz="3000" dirty="0" err="1">
                <a:ea typeface="ＭＳ Ｐゴシック" charset="-128"/>
              </a:rPr>
              <a:t>g+x</a:t>
            </a:r>
            <a:r>
              <a:rPr lang="en-US" sz="3000" dirty="0">
                <a:ea typeface="ＭＳ Ｐゴシック" charset="-128"/>
              </a:rPr>
              <a:t> myfile.txt</a:t>
            </a:r>
          </a:p>
          <a:p>
            <a:pPr lvl="1">
              <a:buFont typeface="Wingdings" charset="2"/>
              <a:buChar char="§"/>
              <a:defRPr/>
            </a:pPr>
            <a:r>
              <a:rPr lang="en-US" sz="3000" dirty="0">
                <a:ea typeface="ＭＳ Ｐゴシック" charset="-128"/>
              </a:rPr>
              <a:t>Others cannot read or write it.		</a:t>
            </a:r>
            <a:r>
              <a:rPr lang="en-US" sz="3000" dirty="0" err="1">
                <a:ea typeface="ＭＳ Ｐゴシック" charset="-128"/>
              </a:rPr>
              <a:t>chmod</a:t>
            </a:r>
            <a:r>
              <a:rPr lang="en-US" sz="3000" dirty="0">
                <a:ea typeface="ＭＳ Ｐゴシック" charset="-128"/>
              </a:rPr>
              <a:t> o-</a:t>
            </a:r>
            <a:r>
              <a:rPr lang="en-US" sz="3000" dirty="0" err="1">
                <a:ea typeface="ＭＳ Ｐゴシック" charset="-128"/>
              </a:rPr>
              <a:t>rw</a:t>
            </a:r>
            <a:r>
              <a:rPr lang="en-US" sz="3000" dirty="0">
                <a:ea typeface="ＭＳ Ｐゴシック" charset="-128"/>
              </a:rPr>
              <a:t> myfile.txt</a:t>
            </a:r>
          </a:p>
          <a:p>
            <a:pPr lvl="1">
              <a:buFont typeface="Wingdings" charset="2"/>
              <a:buChar char="§"/>
              <a:defRPr/>
            </a:pPr>
            <a:r>
              <a:rPr lang="en-US" sz="3000" dirty="0">
                <a:ea typeface="ＭＳ Ｐゴシック" charset="-128"/>
              </a:rPr>
              <a:t>Group members &amp; Others</a:t>
            </a:r>
            <a:br>
              <a:rPr lang="en-US" sz="3000" dirty="0">
                <a:ea typeface="ＭＳ Ｐゴシック" charset="-128"/>
              </a:rPr>
            </a:br>
            <a:r>
              <a:rPr lang="en-US" sz="3000" dirty="0">
                <a:ea typeface="ＭＳ Ｐゴシック" charset="-128"/>
              </a:rPr>
              <a:t>can read and write it. 			</a:t>
            </a:r>
            <a:r>
              <a:rPr lang="en-US" sz="3000" dirty="0" err="1">
                <a:ea typeface="ＭＳ Ｐゴシック" charset="-128"/>
              </a:rPr>
              <a:t>chmod</a:t>
            </a:r>
            <a:r>
              <a:rPr lang="en-US" sz="3000" dirty="0">
                <a:ea typeface="ＭＳ Ｐゴシック" charset="-128"/>
              </a:rPr>
              <a:t> </a:t>
            </a:r>
            <a:r>
              <a:rPr lang="en-US" sz="3000" dirty="0" err="1">
                <a:ea typeface="ＭＳ Ｐゴシック" charset="-128"/>
              </a:rPr>
              <a:t>go+rw</a:t>
            </a:r>
            <a:r>
              <a:rPr lang="en-US" sz="3000" dirty="0">
                <a:ea typeface="ＭＳ Ｐゴシック" charset="-128"/>
              </a:rPr>
              <a:t> myfile.txt</a:t>
            </a:r>
          </a:p>
          <a:p>
            <a:pPr lvl="1">
              <a:buFont typeface="Wingdings" charset="2"/>
              <a:buChar char="§"/>
              <a:defRPr/>
            </a:pPr>
            <a:r>
              <a:rPr lang="en-US" sz="3000" dirty="0">
                <a:ea typeface="ＭＳ Ｐゴシック" charset="-128"/>
              </a:rPr>
              <a:t>Everyone has full access.			</a:t>
            </a:r>
            <a:r>
              <a:rPr lang="en-US" sz="3000" dirty="0" err="1">
                <a:ea typeface="ＭＳ Ｐゴシック" charset="-128"/>
              </a:rPr>
              <a:t>chmod</a:t>
            </a:r>
            <a:r>
              <a:rPr lang="en-US" sz="3000" dirty="0">
                <a:ea typeface="ＭＳ Ｐゴシック" charset="-128"/>
              </a:rPr>
              <a:t> </a:t>
            </a:r>
            <a:r>
              <a:rPr lang="en-US" sz="3000" dirty="0" err="1">
                <a:ea typeface="ＭＳ Ｐゴシック" charset="-128"/>
              </a:rPr>
              <a:t>ugo+rwx</a:t>
            </a:r>
            <a:r>
              <a:rPr lang="en-US" sz="3000" dirty="0">
                <a:ea typeface="ＭＳ Ｐゴシック" charset="-128"/>
              </a:rPr>
              <a:t> myfile.txt</a:t>
            </a:r>
          </a:p>
          <a:p>
            <a:pPr lvl="1">
              <a:buFont typeface="Wingdings" charset="2"/>
              <a:buChar char="§"/>
              <a:defRPr/>
            </a:pPr>
            <a:endParaRPr lang="en-US" sz="3000" dirty="0">
              <a:ea typeface="ＭＳ Ｐゴシック" charset="-128"/>
            </a:endParaRPr>
          </a:p>
          <a:p>
            <a:pPr>
              <a:defRPr/>
            </a:pPr>
            <a:r>
              <a:rPr lang="en-US" sz="3000" dirty="0">
                <a:ea typeface="ＭＳ Ｐゴシック" charset="-128"/>
              </a:rPr>
              <a:t>Now try this:</a:t>
            </a:r>
          </a:p>
          <a:p>
            <a:pPr lvl="1">
              <a:buFont typeface="Wingdings" charset="2"/>
              <a:buChar char="§"/>
              <a:defRPr/>
            </a:pPr>
            <a:r>
              <a:rPr lang="en-US" sz="3000" dirty="0">
                <a:ea typeface="ＭＳ Ｐゴシック" charset="-128"/>
              </a:rPr>
              <a:t>Deny all access from everyone.		</a:t>
            </a:r>
            <a:r>
              <a:rPr lang="en-US" sz="3000" dirty="0" err="1">
                <a:ea typeface="ＭＳ Ｐゴシック" charset="-128"/>
              </a:rPr>
              <a:t>chmod</a:t>
            </a:r>
            <a:r>
              <a:rPr lang="en-US" sz="3000" dirty="0">
                <a:ea typeface="ＭＳ Ｐゴシック" charset="-128"/>
              </a:rPr>
              <a:t> </a:t>
            </a:r>
            <a:r>
              <a:rPr lang="en-US" sz="3000" dirty="0" err="1">
                <a:ea typeface="ＭＳ Ｐゴシック" charset="-128"/>
              </a:rPr>
              <a:t>ugo-rwx</a:t>
            </a:r>
            <a:r>
              <a:rPr lang="en-US" sz="3000" dirty="0">
                <a:ea typeface="ＭＳ Ｐゴシック" charset="-128"/>
              </a:rPr>
              <a:t> myfile.txt</a:t>
            </a:r>
          </a:p>
          <a:p>
            <a:pPr lvl="2">
              <a:defRPr/>
            </a:pPr>
            <a:r>
              <a:rPr lang="en-US" sz="3000" dirty="0">
                <a:ea typeface="ＭＳ Ｐゴシック" charset="-128"/>
              </a:rPr>
              <a:t>!!! is it dead?</a:t>
            </a:r>
          </a:p>
          <a:p>
            <a:pPr lvl="2">
              <a:defRPr/>
            </a:pPr>
            <a:r>
              <a:rPr lang="en-US" sz="3000" dirty="0">
                <a:ea typeface="ＭＳ Ｐゴシック" charset="-128"/>
              </a:rPr>
              <a:t>I own this file.  Can I change the Owner’s (u) permissions?</a:t>
            </a:r>
          </a:p>
          <a:p>
            <a:pPr marL="968375" lvl="2" indent="0">
              <a:buNone/>
              <a:defRPr/>
            </a:pPr>
            <a:endParaRPr lang="en-US" dirty="0">
              <a:ea typeface="ＭＳ Ｐゴシック"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2F3A9B4-A95F-34A6-6C48-B1E2C72D8397}"/>
              </a:ext>
            </a:extLst>
          </p:cNvPr>
          <p:cNvSpPr>
            <a:spLocks noGrp="1" noChangeArrowheads="1"/>
          </p:cNvSpPr>
          <p:nvPr>
            <p:ph type="title"/>
            <p:custDataLst>
              <p:tags r:id="rId1"/>
            </p:custDataLst>
          </p:nvPr>
        </p:nvSpPr>
        <p:spPr>
          <a:xfrm>
            <a:off x="1152331" y="1"/>
            <a:ext cx="5845629" cy="522514"/>
          </a:xfrm>
        </p:spPr>
        <p:txBody>
          <a:bodyPr>
            <a:normAutofit fontScale="90000"/>
          </a:bodyPr>
          <a:lstStyle/>
          <a:p>
            <a:r>
              <a:rPr lang="en-US" altLang="en-US" sz="3200" b="1" u="sng" dirty="0"/>
              <a:t>Directory</a:t>
            </a:r>
            <a:r>
              <a:rPr lang="en-US" altLang="en-US" sz="3200" b="1" dirty="0"/>
              <a:t> Permissions</a:t>
            </a:r>
          </a:p>
        </p:txBody>
      </p:sp>
      <p:sp>
        <p:nvSpPr>
          <p:cNvPr id="3" name="Content Placeholder 2">
            <a:extLst>
              <a:ext uri="{FF2B5EF4-FFF2-40B4-BE49-F238E27FC236}">
                <a16:creationId xmlns:a16="http://schemas.microsoft.com/office/drawing/2014/main" id="{D77D7B8E-193D-BBE5-D564-42C5F574FE66}"/>
              </a:ext>
            </a:extLst>
          </p:cNvPr>
          <p:cNvSpPr>
            <a:spLocks noGrp="1"/>
          </p:cNvSpPr>
          <p:nvPr>
            <p:ph idx="1"/>
            <p:custDataLst>
              <p:tags r:id="rId2"/>
            </p:custDataLst>
          </p:nvPr>
        </p:nvSpPr>
        <p:spPr>
          <a:xfrm>
            <a:off x="345233" y="522515"/>
            <a:ext cx="11999168" cy="5706863"/>
          </a:xfrm>
        </p:spPr>
        <p:txBody>
          <a:bodyPr>
            <a:normAutofit fontScale="25000" lnSpcReduction="20000"/>
          </a:bodyPr>
          <a:lstStyle/>
          <a:p>
            <a:pPr>
              <a:defRPr/>
            </a:pPr>
            <a:r>
              <a:rPr lang="en-US" sz="12800" dirty="0">
                <a:ea typeface="ＭＳ Ｐゴシック" charset="-128"/>
              </a:rPr>
              <a:t>Read, write, execute a directory?</a:t>
            </a:r>
          </a:p>
          <a:p>
            <a:pPr lvl="1">
              <a:buFont typeface="Wingdings" charset="2"/>
              <a:buChar char="§"/>
              <a:defRPr/>
            </a:pPr>
            <a:r>
              <a:rPr lang="en-US" sz="12800" b="1" dirty="0">
                <a:ea typeface="ＭＳ Ｐゴシック" charset="-128"/>
              </a:rPr>
              <a:t>Read</a:t>
            </a:r>
            <a:r>
              <a:rPr lang="en-US" sz="12800" dirty="0">
                <a:ea typeface="ＭＳ Ｐゴシック" charset="-128"/>
              </a:rPr>
              <a:t> - permitted to read the contents of directory (view files and sub-directories in that directory, run </a:t>
            </a:r>
            <a:r>
              <a:rPr lang="en-US" sz="12800" dirty="0" err="1">
                <a:latin typeface="Consolas" pitchFamily="49" charset="0"/>
                <a:ea typeface="ＭＳ Ｐゴシック" charset="-128"/>
                <a:cs typeface="Consolas" pitchFamily="49" charset="0"/>
              </a:rPr>
              <a:t>ls</a:t>
            </a:r>
            <a:r>
              <a:rPr lang="en-US" sz="12800" dirty="0">
                <a:ea typeface="ＭＳ Ｐゴシック" charset="-128"/>
              </a:rPr>
              <a:t> on the directory)</a:t>
            </a:r>
          </a:p>
          <a:p>
            <a:pPr lvl="1">
              <a:buFont typeface="Wingdings" charset="2"/>
              <a:buChar char="§"/>
              <a:defRPr/>
            </a:pPr>
            <a:r>
              <a:rPr lang="en-US" sz="12800" b="1" dirty="0">
                <a:ea typeface="ＭＳ Ｐゴシック" charset="-128"/>
              </a:rPr>
              <a:t>Write</a:t>
            </a:r>
            <a:r>
              <a:rPr lang="en-US" sz="12800" dirty="0">
                <a:ea typeface="ＭＳ Ｐゴシック" charset="-128"/>
              </a:rPr>
              <a:t> - permitted to write in to the directory (add, delete, or rename &amp; create files and sub-directories in that directory)</a:t>
            </a:r>
          </a:p>
          <a:p>
            <a:pPr lvl="1">
              <a:buFont typeface="Wingdings" charset="2"/>
              <a:buChar char="§"/>
              <a:defRPr/>
            </a:pPr>
            <a:r>
              <a:rPr lang="en-US" sz="12800" b="1" dirty="0">
                <a:ea typeface="ＭＳ Ｐゴシック" charset="-128"/>
              </a:rPr>
              <a:t>Execute</a:t>
            </a:r>
            <a:r>
              <a:rPr lang="en-US" sz="12800" dirty="0">
                <a:ea typeface="ＭＳ Ｐゴシック" charset="-128"/>
              </a:rPr>
              <a:t> - permitted to enter into that directory (</a:t>
            </a:r>
            <a:r>
              <a:rPr lang="en-US" sz="12800" dirty="0">
                <a:latin typeface="Consolas" pitchFamily="49" charset="0"/>
                <a:ea typeface="ＭＳ Ｐゴシック" charset="-128"/>
                <a:cs typeface="Consolas" pitchFamily="49" charset="0"/>
              </a:rPr>
              <a:t>cd</a:t>
            </a:r>
            <a:r>
              <a:rPr lang="en-US" sz="12800" dirty="0">
                <a:ea typeface="ＭＳ Ｐゴシック" charset="-128"/>
              </a:rPr>
              <a:t> into that directory)</a:t>
            </a:r>
          </a:p>
          <a:p>
            <a:pPr>
              <a:defRPr/>
            </a:pPr>
            <a:r>
              <a:rPr lang="en-US" sz="12800" dirty="0">
                <a:ea typeface="ＭＳ Ｐゴシック" charset="-128"/>
              </a:rPr>
              <a:t>It is possible to have any combination of these permissions:</a:t>
            </a:r>
          </a:p>
          <a:p>
            <a:pPr indent="0">
              <a:buNone/>
              <a:defRPr/>
            </a:pPr>
            <a:r>
              <a:rPr lang="en-US" sz="12800" dirty="0">
                <a:ea typeface="ＭＳ Ｐゴシック" charset="-128"/>
              </a:rPr>
              <a:t>Try these:</a:t>
            </a:r>
          </a:p>
          <a:p>
            <a:pPr lvl="1">
              <a:buFont typeface="Wingdings" charset="2"/>
              <a:buChar char="§"/>
              <a:defRPr/>
            </a:pPr>
            <a:r>
              <a:rPr lang="en-US" sz="12800" dirty="0">
                <a:ea typeface="ＭＳ Ｐゴシック" charset="-128"/>
              </a:rPr>
              <a:t>Have </a:t>
            </a:r>
            <a:r>
              <a:rPr lang="en-US" sz="12800" b="1" dirty="0">
                <a:ea typeface="ＭＳ Ｐゴシック" charset="-128"/>
              </a:rPr>
              <a:t>read</a:t>
            </a:r>
            <a:r>
              <a:rPr lang="en-US" sz="12800" dirty="0">
                <a:ea typeface="ＭＳ Ｐゴシック" charset="-128"/>
              </a:rPr>
              <a:t> permission for a directory, but NOT </a:t>
            </a:r>
            <a:r>
              <a:rPr lang="en-US" sz="12800" b="1" dirty="0">
                <a:ea typeface="ＭＳ Ｐゴシック" charset="-128"/>
              </a:rPr>
              <a:t>execute</a:t>
            </a:r>
            <a:r>
              <a:rPr lang="en-US" sz="12800" dirty="0">
                <a:ea typeface="ＭＳ Ｐゴシック" charset="-128"/>
              </a:rPr>
              <a:t> permission</a:t>
            </a:r>
          </a:p>
          <a:p>
            <a:pPr lvl="2">
              <a:defRPr/>
            </a:pPr>
            <a:r>
              <a:rPr lang="en-US" sz="12800" dirty="0">
                <a:ea typeface="ＭＳ Ｐゴシック" charset="-128"/>
              </a:rPr>
              <a:t>????</a:t>
            </a:r>
          </a:p>
          <a:p>
            <a:pPr lvl="1">
              <a:buFont typeface="Wingdings" charset="2"/>
              <a:buChar char="§"/>
              <a:defRPr/>
            </a:pPr>
            <a:r>
              <a:rPr lang="en-US" sz="12800" dirty="0">
                <a:ea typeface="ＭＳ Ｐゴシック" charset="-128"/>
              </a:rPr>
              <a:t>Have </a:t>
            </a:r>
            <a:r>
              <a:rPr lang="en-US" sz="12800" b="1" dirty="0">
                <a:ea typeface="ＭＳ Ｐゴシック" charset="-128"/>
              </a:rPr>
              <a:t>execute</a:t>
            </a:r>
            <a:r>
              <a:rPr lang="en-US" sz="12800" dirty="0">
                <a:ea typeface="ＭＳ Ｐゴシック" charset="-128"/>
              </a:rPr>
              <a:t> permission for a directory, but NOT </a:t>
            </a:r>
            <a:r>
              <a:rPr lang="en-US" sz="12800" b="1" dirty="0">
                <a:ea typeface="ＭＳ Ｐゴシック" charset="-128"/>
              </a:rPr>
              <a:t>read</a:t>
            </a:r>
            <a:r>
              <a:rPr lang="en-US" sz="12800" dirty="0">
                <a:ea typeface="ＭＳ Ｐゴシック" charset="-128"/>
              </a:rPr>
              <a:t> permission</a:t>
            </a:r>
          </a:p>
          <a:p>
            <a:pPr lvl="2">
              <a:defRPr/>
            </a:pPr>
            <a:r>
              <a:rPr lang="en-US" sz="12800" dirty="0">
                <a:ea typeface="ＭＳ Ｐゴシック" charset="-128"/>
              </a:rPr>
              <a:t>???</a:t>
            </a:r>
          </a:p>
          <a:p>
            <a:pPr indent="0">
              <a:buNone/>
              <a:defRPr/>
            </a:pPr>
            <a:r>
              <a:rPr lang="en-US" sz="12800" b="1" dirty="0">
                <a:ea typeface="ＭＳ Ｐゴシック" charset="-128"/>
              </a:rPr>
              <a:t>*Note: </a:t>
            </a:r>
            <a:r>
              <a:rPr lang="en-US" sz="12800" dirty="0">
                <a:ea typeface="ＭＳ Ｐゴシック" charset="-128"/>
              </a:rPr>
              <a:t>permissions assigned to a directory </a:t>
            </a:r>
            <a:r>
              <a:rPr lang="en-US" sz="12800" b="1" dirty="0">
                <a:ea typeface="ＭＳ Ｐゴシック" charset="-128"/>
              </a:rPr>
              <a:t>are not inherited</a:t>
            </a:r>
            <a:r>
              <a:rPr lang="en-US" sz="12800" dirty="0">
                <a:ea typeface="ＭＳ Ｐゴシック" charset="-128"/>
              </a:rPr>
              <a:t> by the files within that directory</a:t>
            </a:r>
          </a:p>
          <a:p>
            <a:pPr marL="968375" lvl="2" indent="0">
              <a:buNone/>
              <a:defRPr/>
            </a:pP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C38A4D9-D672-53EA-00B0-4AE15FC5960C}"/>
              </a:ext>
            </a:extLst>
          </p:cNvPr>
          <p:cNvSpPr>
            <a:spLocks noGrp="1" noChangeArrowheads="1"/>
          </p:cNvSpPr>
          <p:nvPr>
            <p:ph type="title"/>
            <p:custDataLst>
              <p:tags r:id="rId1"/>
            </p:custDataLst>
          </p:nvPr>
        </p:nvSpPr>
        <p:spPr>
          <a:xfrm>
            <a:off x="1059024" y="51137"/>
            <a:ext cx="5929605" cy="772885"/>
          </a:xfrm>
        </p:spPr>
        <p:txBody>
          <a:bodyPr>
            <a:normAutofit/>
          </a:bodyPr>
          <a:lstStyle/>
          <a:p>
            <a:r>
              <a:rPr lang="en-US" altLang="en-US" sz="3200" b="1" u="sng" dirty="0"/>
              <a:t>Directory</a:t>
            </a:r>
            <a:r>
              <a:rPr lang="en-US" altLang="en-US" sz="3200" b="1" dirty="0"/>
              <a:t> Permissions</a:t>
            </a:r>
          </a:p>
        </p:txBody>
      </p:sp>
      <p:sp>
        <p:nvSpPr>
          <p:cNvPr id="3" name="Content Placeholder 2">
            <a:extLst>
              <a:ext uri="{FF2B5EF4-FFF2-40B4-BE49-F238E27FC236}">
                <a16:creationId xmlns:a16="http://schemas.microsoft.com/office/drawing/2014/main" id="{2DB3C4D8-07D4-4605-D1F6-5BF9D8188D98}"/>
              </a:ext>
            </a:extLst>
          </p:cNvPr>
          <p:cNvSpPr>
            <a:spLocks noGrp="1"/>
          </p:cNvSpPr>
          <p:nvPr>
            <p:ph idx="1"/>
            <p:custDataLst>
              <p:tags r:id="rId2"/>
            </p:custDataLst>
          </p:nvPr>
        </p:nvSpPr>
        <p:spPr>
          <a:xfrm>
            <a:off x="891073" y="1075948"/>
            <a:ext cx="11005458" cy="5660753"/>
          </a:xfrm>
        </p:spPr>
        <p:txBody>
          <a:bodyPr>
            <a:normAutofit fontScale="32500" lnSpcReduction="20000"/>
          </a:bodyPr>
          <a:lstStyle/>
          <a:p>
            <a:pPr>
              <a:defRPr/>
            </a:pPr>
            <a:r>
              <a:rPr lang="en-US" sz="6700" dirty="0">
                <a:ea typeface="ＭＳ Ｐゴシック" charset="-128"/>
              </a:rPr>
              <a:t>Read, write, execute a directory?</a:t>
            </a:r>
          </a:p>
          <a:p>
            <a:pPr lvl="1">
              <a:buFont typeface="Wingdings" charset="2"/>
              <a:buChar char="§"/>
              <a:defRPr/>
            </a:pPr>
            <a:r>
              <a:rPr lang="en-US" sz="6700" b="1" dirty="0">
                <a:ea typeface="ＭＳ Ｐゴシック" charset="-128"/>
              </a:rPr>
              <a:t>Read</a:t>
            </a:r>
            <a:r>
              <a:rPr lang="en-US" sz="6700" dirty="0">
                <a:ea typeface="ＭＳ Ｐゴシック" charset="-128"/>
              </a:rPr>
              <a:t> - permitted to read the contents of directory (view files and sub-directories in that directory, run </a:t>
            </a:r>
            <a:r>
              <a:rPr lang="en-US" sz="6700" dirty="0" err="1">
                <a:latin typeface="Consolas" pitchFamily="49" charset="0"/>
                <a:ea typeface="ＭＳ Ｐゴシック" charset="-128"/>
                <a:cs typeface="Consolas" pitchFamily="49" charset="0"/>
              </a:rPr>
              <a:t>ls</a:t>
            </a:r>
            <a:r>
              <a:rPr lang="en-US" sz="6700" dirty="0">
                <a:ea typeface="ＭＳ Ｐゴシック" charset="-128"/>
              </a:rPr>
              <a:t> on the directory)</a:t>
            </a:r>
          </a:p>
          <a:p>
            <a:pPr lvl="1">
              <a:buFont typeface="Wingdings" charset="2"/>
              <a:buChar char="§"/>
              <a:defRPr/>
            </a:pPr>
            <a:r>
              <a:rPr lang="en-US" sz="6700" b="1" dirty="0">
                <a:ea typeface="ＭＳ Ｐゴシック" charset="-128"/>
              </a:rPr>
              <a:t>Write</a:t>
            </a:r>
            <a:r>
              <a:rPr lang="en-US" sz="6700" dirty="0">
                <a:ea typeface="ＭＳ Ｐゴシック" charset="-128"/>
              </a:rPr>
              <a:t> - permitted to write in to the directory (add, delete, or rename &amp; create files and sub-directories in that directory)</a:t>
            </a:r>
          </a:p>
          <a:p>
            <a:pPr lvl="1">
              <a:buFont typeface="Wingdings" charset="2"/>
              <a:buChar char="§"/>
              <a:defRPr/>
            </a:pPr>
            <a:r>
              <a:rPr lang="en-US" sz="6700" b="1" dirty="0">
                <a:ea typeface="ＭＳ Ｐゴシック" charset="-128"/>
              </a:rPr>
              <a:t>Execute</a:t>
            </a:r>
            <a:r>
              <a:rPr lang="en-US" sz="6700" dirty="0">
                <a:ea typeface="ＭＳ Ｐゴシック" charset="-128"/>
              </a:rPr>
              <a:t> - permitted to enter into that directory (</a:t>
            </a:r>
            <a:r>
              <a:rPr lang="en-US" sz="6700" dirty="0">
                <a:latin typeface="Consolas" pitchFamily="49" charset="0"/>
                <a:ea typeface="ＭＳ Ｐゴシック" charset="-128"/>
                <a:cs typeface="Consolas" pitchFamily="49" charset="0"/>
              </a:rPr>
              <a:t>cd</a:t>
            </a:r>
            <a:r>
              <a:rPr lang="en-US" sz="6700" dirty="0">
                <a:ea typeface="ＭＳ Ｐゴシック" charset="-128"/>
              </a:rPr>
              <a:t> into that directory)</a:t>
            </a:r>
          </a:p>
          <a:p>
            <a:pPr>
              <a:defRPr/>
            </a:pPr>
            <a:r>
              <a:rPr lang="en-US" sz="6700" dirty="0">
                <a:ea typeface="ＭＳ Ｐゴシック" charset="-128"/>
              </a:rPr>
              <a:t>It is possible to have any combination of these permissions:</a:t>
            </a:r>
          </a:p>
          <a:p>
            <a:pPr lvl="1">
              <a:buFont typeface="Wingdings" charset="2"/>
              <a:buChar char="§"/>
              <a:defRPr/>
            </a:pPr>
            <a:r>
              <a:rPr lang="en-US" sz="6700" dirty="0">
                <a:ea typeface="ＭＳ Ｐゴシック" charset="-128"/>
              </a:rPr>
              <a:t>Have </a:t>
            </a:r>
            <a:r>
              <a:rPr lang="en-US" sz="6700" b="1" dirty="0">
                <a:ea typeface="ＭＳ Ｐゴシック" charset="-128"/>
              </a:rPr>
              <a:t>read</a:t>
            </a:r>
            <a:r>
              <a:rPr lang="en-US" sz="6700" dirty="0">
                <a:ea typeface="ＭＳ Ｐゴシック" charset="-128"/>
              </a:rPr>
              <a:t> permission for a directory, but NOT </a:t>
            </a:r>
            <a:r>
              <a:rPr lang="en-US" sz="6700" b="1" dirty="0">
                <a:ea typeface="ＭＳ Ｐゴシック" charset="-128"/>
              </a:rPr>
              <a:t>execute</a:t>
            </a:r>
            <a:r>
              <a:rPr lang="en-US" sz="6700" dirty="0">
                <a:ea typeface="ＭＳ Ｐゴシック" charset="-128"/>
              </a:rPr>
              <a:t> permission</a:t>
            </a:r>
          </a:p>
          <a:p>
            <a:pPr lvl="2">
              <a:defRPr/>
            </a:pPr>
            <a:r>
              <a:rPr lang="en-US" sz="6700" dirty="0">
                <a:ea typeface="ＭＳ Ｐゴシック" charset="-128"/>
              </a:rPr>
              <a:t>Can do an </a:t>
            </a:r>
            <a:r>
              <a:rPr lang="en-US" sz="6700" dirty="0" err="1">
                <a:latin typeface="Consolas" pitchFamily="49" charset="0"/>
                <a:ea typeface="ＭＳ Ｐゴシック" charset="-128"/>
                <a:cs typeface="Consolas" pitchFamily="49" charset="0"/>
              </a:rPr>
              <a:t>ls</a:t>
            </a:r>
            <a:r>
              <a:rPr lang="en-US" sz="6700" dirty="0">
                <a:ea typeface="ＭＳ Ｐゴシック" charset="-128"/>
              </a:rPr>
              <a:t> from outside of the directory but cannot </a:t>
            </a:r>
            <a:r>
              <a:rPr lang="en-US" sz="6700" dirty="0">
                <a:latin typeface="Consolas" pitchFamily="49" charset="0"/>
                <a:ea typeface="ＭＳ Ｐゴシック" charset="-128"/>
                <a:cs typeface="Consolas" pitchFamily="49" charset="0"/>
              </a:rPr>
              <a:t>cd</a:t>
            </a:r>
            <a:r>
              <a:rPr lang="en-US" sz="6700" dirty="0">
                <a:ea typeface="ＭＳ Ｐゴシック" charset="-128"/>
              </a:rPr>
              <a:t> into it, cannot access files in the directory</a:t>
            </a:r>
          </a:p>
          <a:p>
            <a:pPr lvl="1">
              <a:buFont typeface="Wingdings" charset="2"/>
              <a:buChar char="§"/>
              <a:defRPr/>
            </a:pPr>
            <a:r>
              <a:rPr lang="en-US" sz="6700" dirty="0">
                <a:ea typeface="ＭＳ Ｐゴシック" charset="-128"/>
              </a:rPr>
              <a:t>Have </a:t>
            </a:r>
            <a:r>
              <a:rPr lang="en-US" sz="6700" b="1" dirty="0">
                <a:ea typeface="ＭＳ Ｐゴシック" charset="-128"/>
              </a:rPr>
              <a:t>execute</a:t>
            </a:r>
            <a:r>
              <a:rPr lang="en-US" sz="6700" dirty="0">
                <a:ea typeface="ＭＳ Ｐゴシック" charset="-128"/>
              </a:rPr>
              <a:t> permission for a directory, but NOT </a:t>
            </a:r>
            <a:r>
              <a:rPr lang="en-US" sz="6700" b="1" dirty="0">
                <a:ea typeface="ＭＳ Ｐゴシック" charset="-128"/>
              </a:rPr>
              <a:t>read</a:t>
            </a:r>
            <a:r>
              <a:rPr lang="en-US" sz="6700" dirty="0">
                <a:ea typeface="ＭＳ Ｐゴシック" charset="-128"/>
              </a:rPr>
              <a:t> permission</a:t>
            </a:r>
          </a:p>
          <a:p>
            <a:pPr lvl="2">
              <a:defRPr/>
            </a:pPr>
            <a:r>
              <a:rPr lang="en-US" sz="6700" dirty="0">
                <a:ea typeface="ＭＳ Ｐゴシック" charset="-128"/>
              </a:rPr>
              <a:t>Can </a:t>
            </a:r>
            <a:r>
              <a:rPr lang="en-US" sz="6700" dirty="0">
                <a:latin typeface="Consolas" pitchFamily="49" charset="0"/>
                <a:ea typeface="ＭＳ Ｐゴシック" charset="-128"/>
                <a:cs typeface="Consolas" pitchFamily="49" charset="0"/>
              </a:rPr>
              <a:t>cd</a:t>
            </a:r>
            <a:r>
              <a:rPr lang="en-US" sz="6700" dirty="0">
                <a:ea typeface="ＭＳ Ｐゴシック" charset="-128"/>
              </a:rPr>
              <a:t> into the directory, can access files in that directory if you already know their name, but cannot do an </a:t>
            </a:r>
            <a:r>
              <a:rPr lang="en-US" sz="6700" dirty="0" err="1">
                <a:latin typeface="Consolas" pitchFamily="49" charset="0"/>
                <a:ea typeface="ＭＳ Ｐゴシック" charset="-128"/>
                <a:cs typeface="Consolas" pitchFamily="49" charset="0"/>
              </a:rPr>
              <a:t>ls</a:t>
            </a:r>
            <a:r>
              <a:rPr lang="en-US" sz="6700" dirty="0">
                <a:ea typeface="ＭＳ Ｐゴシック" charset="-128"/>
              </a:rPr>
              <a:t> of the directory</a:t>
            </a:r>
          </a:p>
          <a:p>
            <a:pPr lvl="2">
              <a:defRPr/>
            </a:pPr>
            <a:endParaRPr lang="en-US" sz="6700" dirty="0">
              <a:ea typeface="ＭＳ Ｐゴシック" charset="-128"/>
            </a:endParaRPr>
          </a:p>
          <a:p>
            <a:pPr indent="0">
              <a:buNone/>
              <a:defRPr/>
            </a:pPr>
            <a:r>
              <a:rPr lang="en-US" sz="6700" b="1" dirty="0">
                <a:ea typeface="ＭＳ Ｐゴシック" charset="-128"/>
              </a:rPr>
              <a:t>*Note: </a:t>
            </a:r>
            <a:r>
              <a:rPr lang="en-US" sz="6700" dirty="0">
                <a:ea typeface="ＭＳ Ｐゴシック" charset="-128"/>
              </a:rPr>
              <a:t>permissions assigned to a directory </a:t>
            </a:r>
            <a:r>
              <a:rPr lang="en-US" sz="6700" b="1" dirty="0">
                <a:ea typeface="ＭＳ Ｐゴシック" charset="-128"/>
              </a:rPr>
              <a:t>are not inherited</a:t>
            </a:r>
            <a:r>
              <a:rPr lang="en-US" sz="6700" dirty="0">
                <a:ea typeface="ＭＳ Ｐゴシック" charset="-128"/>
              </a:rPr>
              <a:t> by the files within that directory</a:t>
            </a:r>
          </a:p>
          <a:p>
            <a:pPr marL="968375" lvl="2" indent="0">
              <a:buNone/>
              <a:defRPr/>
            </a:pPr>
            <a:endParaRPr lang="en-US" dirty="0">
              <a:ea typeface="ＭＳ Ｐゴシック"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99257BC-A405-03A0-BB1F-EEB7B3026ED9}"/>
              </a:ext>
            </a:extLst>
          </p:cNvPr>
          <p:cNvSpPr>
            <a:spLocks noGrp="1" noChangeArrowheads="1"/>
          </p:cNvSpPr>
          <p:nvPr>
            <p:ph type="title"/>
            <p:custDataLst>
              <p:tags r:id="rId1"/>
            </p:custDataLst>
          </p:nvPr>
        </p:nvSpPr>
        <p:spPr>
          <a:xfrm>
            <a:off x="1143000" y="163105"/>
            <a:ext cx="6834673" cy="660917"/>
          </a:xfrm>
        </p:spPr>
        <p:txBody>
          <a:bodyPr>
            <a:normAutofit/>
          </a:bodyPr>
          <a:lstStyle/>
          <a:p>
            <a:r>
              <a:rPr lang="en-US" altLang="en-US" sz="3200" b="1" dirty="0"/>
              <a:t>Permissions don’t travel</a:t>
            </a:r>
          </a:p>
        </p:txBody>
      </p:sp>
      <p:sp>
        <p:nvSpPr>
          <p:cNvPr id="36867" name="Content Placeholder 2">
            <a:extLst>
              <a:ext uri="{FF2B5EF4-FFF2-40B4-BE49-F238E27FC236}">
                <a16:creationId xmlns:a16="http://schemas.microsoft.com/office/drawing/2014/main" id="{4107DA20-B252-13E2-1CA1-887861F92FF7}"/>
              </a:ext>
            </a:extLst>
          </p:cNvPr>
          <p:cNvSpPr>
            <a:spLocks noGrp="1" noChangeArrowheads="1"/>
          </p:cNvSpPr>
          <p:nvPr>
            <p:ph idx="1"/>
            <p:custDataLst>
              <p:tags r:id="rId2"/>
            </p:custDataLst>
          </p:nvPr>
        </p:nvSpPr>
        <p:spPr>
          <a:xfrm>
            <a:off x="177282" y="917871"/>
            <a:ext cx="11719249" cy="5777023"/>
          </a:xfrm>
        </p:spPr>
        <p:txBody>
          <a:bodyPr>
            <a:noAutofit/>
          </a:bodyPr>
          <a:lstStyle/>
          <a:p>
            <a:r>
              <a:rPr lang="en-US" altLang="en-US" sz="2800" dirty="0">
                <a:solidFill>
                  <a:srgbClr val="262626"/>
                </a:solidFill>
              </a:rPr>
              <a:t>Note in the previous examples that permissions are separate from the file</a:t>
            </a:r>
          </a:p>
          <a:p>
            <a:pPr lvl="1"/>
            <a:r>
              <a:rPr lang="en-US" altLang="en-US" sz="2800" dirty="0">
                <a:solidFill>
                  <a:srgbClr val="404040"/>
                </a:solidFill>
              </a:rPr>
              <a:t>If I disable read access to a file, I can still look at its permissions</a:t>
            </a:r>
          </a:p>
          <a:p>
            <a:pPr lvl="1"/>
            <a:r>
              <a:rPr lang="en-US" altLang="en-US" sz="2800" dirty="0">
                <a:solidFill>
                  <a:srgbClr val="404040"/>
                </a:solidFill>
              </a:rPr>
              <a:t>If I upload a file to a directory, its permissions will be the same as if I created a new file locally</a:t>
            </a:r>
          </a:p>
          <a:p>
            <a:pPr lvl="1"/>
            <a:endParaRPr lang="en-US" altLang="en-US" sz="2800" dirty="0">
              <a:solidFill>
                <a:srgbClr val="404040"/>
              </a:solidFill>
            </a:endParaRPr>
          </a:p>
          <a:p>
            <a:r>
              <a:rPr lang="en-US" altLang="en-US" sz="2800" dirty="0">
                <a:solidFill>
                  <a:srgbClr val="262626"/>
                </a:solidFill>
              </a:rPr>
              <a:t>Takeaway:  permissions, users, and groups reside on the particular machine you’re working on.  If you email a file or throw it on a </a:t>
            </a:r>
            <a:r>
              <a:rPr lang="en-US" altLang="en-US" sz="2800" dirty="0" err="1">
                <a:solidFill>
                  <a:srgbClr val="262626"/>
                </a:solidFill>
              </a:rPr>
              <a:t>thumbdrive</a:t>
            </a:r>
            <a:r>
              <a:rPr lang="en-US" altLang="en-US" sz="2800" dirty="0">
                <a:solidFill>
                  <a:srgbClr val="262626"/>
                </a:solidFill>
              </a:rPr>
              <a:t>, no permissions information is attached.</a:t>
            </a:r>
          </a:p>
          <a:p>
            <a:pPr lvl="1"/>
            <a:r>
              <a:rPr lang="en-US" altLang="en-US" sz="2800" dirty="0">
                <a:solidFill>
                  <a:srgbClr val="404040"/>
                </a:solidFill>
              </a:rPr>
              <a:t>Why?  Is this a gaping security hole?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a:xfrm>
            <a:off x="-7620" y="4208106"/>
            <a:ext cx="12207240" cy="2679736"/>
          </a:xfrm>
        </p:spPr>
      </p:pic>
      <p:sp>
        <p:nvSpPr>
          <p:cNvPr id="4" name="Title 3">
            <a:extLst>
              <a:ext uri="{FF2B5EF4-FFF2-40B4-BE49-F238E27FC236}">
                <a16:creationId xmlns:a16="http://schemas.microsoft.com/office/drawing/2014/main" id="{B5C504D0-5F23-3D88-E082-AD808B4BA797}"/>
              </a:ext>
            </a:extLst>
          </p:cNvPr>
          <p:cNvSpPr>
            <a:spLocks noGrp="1"/>
          </p:cNvSpPr>
          <p:nvPr>
            <p:ph type="ctrTitle"/>
          </p:nvPr>
        </p:nvSpPr>
        <p:spPr>
          <a:xfrm>
            <a:off x="233266" y="248568"/>
            <a:ext cx="10425404" cy="1626305"/>
          </a:xfrm>
        </p:spPr>
        <p:txBody>
          <a:bodyPr/>
          <a:lstStyle/>
          <a:p>
            <a:pPr algn="just"/>
            <a:r>
              <a:rPr lang="en-US" sz="3200" kern="100" cap="none" dirty="0">
                <a:latin typeface="Calibri" panose="020F0502020204030204" pitchFamily="34" charset="0"/>
                <a:ea typeface="Calibri" panose="020F0502020204030204" pitchFamily="34" charset="0"/>
                <a:cs typeface="Times New Roman" panose="02020603050405020304" pitchFamily="18" charset="0"/>
              </a:rPr>
              <a:t>L</a:t>
            </a:r>
            <a:r>
              <a:rPr lang="en-US" sz="3200" kern="100" cap="none" dirty="0">
                <a:effectLst/>
                <a:latin typeface="Calibri" panose="020F0502020204030204" pitchFamily="34" charset="0"/>
                <a:ea typeface="Calibri" panose="020F0502020204030204" pitchFamily="34" charset="0"/>
                <a:cs typeface="Times New Roman" panose="02020603050405020304" pitchFamily="18" charset="0"/>
              </a:rPr>
              <a:t>inux is a multi-user operating system; multiple users are logging in and working on the same </a:t>
            </a:r>
            <a:r>
              <a:rPr lang="en-US" sz="3200" kern="100" cap="none" dirty="0" err="1">
                <a:effectLst/>
                <a:latin typeface="Calibri" panose="020F0502020204030204" pitchFamily="34" charset="0"/>
                <a:ea typeface="Calibri" panose="020F0502020204030204" pitchFamily="34" charset="0"/>
                <a:cs typeface="Times New Roman" panose="02020603050405020304" pitchFamily="18" charset="0"/>
              </a:rPr>
              <a:t>linux</a:t>
            </a:r>
            <a:r>
              <a:rPr lang="en-US" sz="3200" kern="100" cap="none" dirty="0">
                <a:effectLst/>
                <a:latin typeface="Calibri" panose="020F0502020204030204" pitchFamily="34" charset="0"/>
                <a:ea typeface="Calibri" panose="020F0502020204030204" pitchFamily="34" charset="0"/>
                <a:cs typeface="Times New Roman" panose="02020603050405020304" pitchFamily="18" charset="0"/>
              </a:rPr>
              <a:t> system simultaneously.</a:t>
            </a:r>
            <a:endParaRPr lang="en-US" sz="3200" cap="none" dirty="0"/>
          </a:p>
        </p:txBody>
      </p:sp>
      <p:sp>
        <p:nvSpPr>
          <p:cNvPr id="6" name="TextBox 5">
            <a:extLst>
              <a:ext uri="{FF2B5EF4-FFF2-40B4-BE49-F238E27FC236}">
                <a16:creationId xmlns:a16="http://schemas.microsoft.com/office/drawing/2014/main" id="{9BCF1323-D8A6-65B9-C8B5-797061B6B8B7}"/>
              </a:ext>
            </a:extLst>
          </p:cNvPr>
          <p:cNvSpPr txBox="1"/>
          <p:nvPr/>
        </p:nvSpPr>
        <p:spPr>
          <a:xfrm>
            <a:off x="73090" y="2225617"/>
            <a:ext cx="12045820" cy="2062103"/>
          </a:xfrm>
          <a:prstGeom prst="rect">
            <a:avLst/>
          </a:prstGeom>
          <a:noFill/>
        </p:spPr>
        <p:txBody>
          <a:bodyPr wrap="square">
            <a:spAutoFit/>
          </a:bodyPr>
          <a:lstStyle/>
          <a:p>
            <a:r>
              <a:rPr lang="en-US" sz="3200" b="0" i="0" dirty="0">
                <a:solidFill>
                  <a:srgbClr val="0A0A23"/>
                </a:solidFill>
                <a:effectLst/>
                <a:latin typeface="Lato" panose="020F0502020204030204" pitchFamily="34" charset="0"/>
              </a:rPr>
              <a:t>A user in Linux is associated with a user account, which consists of several properties defining their identity and privileges within the system. These properties are a username, UID (User ID), GID (Group ID), home directory, default shell, and password</a:t>
            </a:r>
            <a:r>
              <a:rPr lang="en-US" b="0" i="0" dirty="0">
                <a:solidFill>
                  <a:srgbClr val="0A0A23"/>
                </a:solidFill>
                <a:effectLst/>
                <a:latin typeface="Lato" panose="020F0502020204030204" pitchFamily="34" charset="0"/>
              </a:rPr>
              <a:t>.</a:t>
            </a:r>
            <a:endParaRPr lang="en-US" dirty="0"/>
          </a:p>
        </p:txBody>
      </p:sp>
    </p:spTree>
    <p:extLst>
      <p:ext uri="{BB962C8B-B14F-4D97-AF65-F5344CB8AC3E}">
        <p14:creationId xmlns:p14="http://schemas.microsoft.com/office/powerpoint/2010/main" val="821088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DAFA5A5-A740-9D6C-ACDE-EC510BBA02AB}"/>
              </a:ext>
            </a:extLst>
          </p:cNvPr>
          <p:cNvSpPr>
            <a:spLocks noGrp="1" noChangeArrowheads="1"/>
          </p:cNvSpPr>
          <p:nvPr>
            <p:ph type="title"/>
            <p:custDataLst>
              <p:tags r:id="rId1"/>
            </p:custDataLst>
          </p:nvPr>
        </p:nvSpPr>
        <p:spPr>
          <a:xfrm>
            <a:off x="1143000" y="289248"/>
            <a:ext cx="4278086" cy="667359"/>
          </a:xfrm>
        </p:spPr>
        <p:txBody>
          <a:bodyPr>
            <a:normAutofit/>
          </a:bodyPr>
          <a:lstStyle/>
          <a:p>
            <a:r>
              <a:rPr lang="en-US" altLang="en-US" sz="3200" b="1" dirty="0"/>
              <a:t>Careful with -R</a:t>
            </a:r>
          </a:p>
        </p:txBody>
      </p:sp>
      <p:sp>
        <p:nvSpPr>
          <p:cNvPr id="38915" name="Content Placeholder 2">
            <a:extLst>
              <a:ext uri="{FF2B5EF4-FFF2-40B4-BE49-F238E27FC236}">
                <a16:creationId xmlns:a16="http://schemas.microsoft.com/office/drawing/2014/main" id="{1794BC87-9EEE-7E1F-4C10-D860C5B65E52}"/>
              </a:ext>
            </a:extLst>
          </p:cNvPr>
          <p:cNvSpPr>
            <a:spLocks noGrp="1" noChangeArrowheads="1"/>
          </p:cNvSpPr>
          <p:nvPr>
            <p:ph idx="1"/>
            <p:custDataLst>
              <p:tags r:id="rId2"/>
            </p:custDataLst>
          </p:nvPr>
        </p:nvSpPr>
        <p:spPr>
          <a:xfrm>
            <a:off x="1328737" y="956606"/>
            <a:ext cx="10035949" cy="5537499"/>
          </a:xfrm>
        </p:spPr>
        <p:txBody>
          <a:bodyPr/>
          <a:lstStyle/>
          <a:p>
            <a:r>
              <a:rPr lang="en-US" altLang="en-US" dirty="0">
                <a:solidFill>
                  <a:srgbClr val="262626"/>
                </a:solidFill>
              </a:rPr>
              <a:t>Say I have a directory structure, with lots of .txt files scattered</a:t>
            </a:r>
          </a:p>
          <a:p>
            <a:pPr lvl="1"/>
            <a:r>
              <a:rPr lang="en-US" altLang="en-US" dirty="0">
                <a:solidFill>
                  <a:srgbClr val="404040"/>
                </a:solidFill>
              </a:rPr>
              <a:t>I want to remove all permissions for Others on all of the text files</a:t>
            </a:r>
          </a:p>
          <a:p>
            <a:pPr lvl="1"/>
            <a:r>
              <a:rPr lang="en-US" altLang="en-US" dirty="0">
                <a:solidFill>
                  <a:srgbClr val="404040"/>
                </a:solidFill>
              </a:rPr>
              <a:t>First attempt:</a:t>
            </a:r>
          </a:p>
          <a:p>
            <a:pPr lvl="2"/>
            <a:r>
              <a:rPr lang="en-US" altLang="en-US" dirty="0" err="1">
                <a:latin typeface="Consolas" panose="020B0609020204030204" pitchFamily="49" charset="0"/>
              </a:rPr>
              <a:t>chmod</a:t>
            </a:r>
            <a:r>
              <a:rPr lang="en-US" altLang="en-US" dirty="0">
                <a:latin typeface="Consolas" panose="020B0609020204030204" pitchFamily="49" charset="0"/>
              </a:rPr>
              <a:t> –R o-</a:t>
            </a:r>
            <a:r>
              <a:rPr lang="en-US" altLang="en-US" dirty="0" err="1">
                <a:latin typeface="Consolas" panose="020B0609020204030204" pitchFamily="49" charset="0"/>
              </a:rPr>
              <a:t>rwx</a:t>
            </a:r>
            <a:r>
              <a:rPr lang="en-US" altLang="en-US" dirty="0">
                <a:latin typeface="Consolas" panose="020B0609020204030204" pitchFamily="49" charset="0"/>
              </a:rPr>
              <a:t> *.txt</a:t>
            </a:r>
          </a:p>
          <a:p>
            <a:pPr lvl="2"/>
            <a:r>
              <a:rPr lang="en-US" altLang="en-US" dirty="0"/>
              <a:t>What happened?</a:t>
            </a:r>
          </a:p>
        </p:txBody>
      </p:sp>
      <p:sp>
        <p:nvSpPr>
          <p:cNvPr id="2" name="TextBox 1">
            <a:extLst>
              <a:ext uri="{FF2B5EF4-FFF2-40B4-BE49-F238E27FC236}">
                <a16:creationId xmlns:a16="http://schemas.microsoft.com/office/drawing/2014/main" id="{31CC7443-FB8A-91FE-97AD-543FCA7DC9D8}"/>
              </a:ext>
            </a:extLst>
          </p:cNvPr>
          <p:cNvSpPr txBox="1"/>
          <p:nvPr>
            <p:custDataLst>
              <p:tags r:id="rId3"/>
            </p:custDataLst>
          </p:nvPr>
        </p:nvSpPr>
        <p:spPr>
          <a:xfrm>
            <a:off x="1328737" y="3206620"/>
            <a:ext cx="8458200" cy="3046988"/>
          </a:xfrm>
          <a:prstGeom prst="rect">
            <a:avLst/>
          </a:prstGeom>
          <a:noFill/>
        </p:spPr>
        <p:txBody>
          <a:bodyPr>
            <a:spAutoFit/>
          </a:bodyPr>
          <a:lstStyle/>
          <a:p>
            <a:pPr>
              <a:defRPr/>
            </a:pPr>
            <a:r>
              <a:rPr lang="en-US" sz="2400" dirty="0">
                <a:solidFill>
                  <a:srgbClr val="262626"/>
                </a:solidFill>
                <a:ea typeface="ＭＳ Ｐゴシック" charset="-128"/>
              </a:rPr>
              <a:t>This command will: </a:t>
            </a:r>
          </a:p>
          <a:p>
            <a:pPr marL="342900" indent="-342900">
              <a:buFontTx/>
              <a:buChar char="-"/>
              <a:defRPr/>
            </a:pPr>
            <a:r>
              <a:rPr lang="en-US" sz="2400" dirty="0">
                <a:solidFill>
                  <a:srgbClr val="262626"/>
                </a:solidFill>
                <a:ea typeface="ＭＳ Ｐゴシック" charset="-128"/>
              </a:rPr>
              <a:t>change permissions on all the files that end with .txt in the current directory, AND </a:t>
            </a:r>
          </a:p>
          <a:p>
            <a:pPr marL="342900" indent="-342900">
              <a:buFontTx/>
              <a:buChar char="-"/>
              <a:defRPr/>
            </a:pPr>
            <a:r>
              <a:rPr lang="en-US" sz="2400" dirty="0">
                <a:solidFill>
                  <a:srgbClr val="262626"/>
                </a:solidFill>
                <a:ea typeface="ＭＳ Ｐゴシック" charset="-128"/>
              </a:rPr>
              <a:t>it will recursively change the permissions on any files that end with .txt in </a:t>
            </a:r>
            <a:r>
              <a:rPr lang="en-US" sz="2400" b="1" dirty="0">
                <a:solidFill>
                  <a:srgbClr val="262626"/>
                </a:solidFill>
                <a:ea typeface="ＭＳ Ｐゴシック" charset="-128"/>
              </a:rPr>
              <a:t>directories whose name end in .txt </a:t>
            </a:r>
            <a:br>
              <a:rPr lang="en-US" sz="2400" b="1" dirty="0">
                <a:solidFill>
                  <a:srgbClr val="262626"/>
                </a:solidFill>
                <a:ea typeface="ＭＳ Ｐゴシック" charset="-128"/>
              </a:rPr>
            </a:br>
            <a:r>
              <a:rPr lang="en-US" sz="2400" dirty="0">
                <a:solidFill>
                  <a:srgbClr val="262626"/>
                </a:solidFill>
                <a:ea typeface="ＭＳ Ｐゴシック" charset="-128"/>
              </a:rPr>
              <a:t>(you probably do not have any directories whose names end that way!)</a:t>
            </a:r>
          </a:p>
          <a:p>
            <a:pPr marL="342900" indent="-342900">
              <a:buFontTx/>
              <a:buChar char="-"/>
              <a:defRPr/>
            </a:pPr>
            <a:r>
              <a:rPr lang="en-US" sz="2400" dirty="0">
                <a:solidFill>
                  <a:srgbClr val="262626"/>
                </a:solidFill>
                <a:ea typeface="ＭＳ Ｐゴシック" charset="-128"/>
              </a:rPr>
              <a:t>This is not really recursive in the way you meant it to be! (see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8304554-6FB7-D016-AA1A-6CC4022DFE56}"/>
              </a:ext>
            </a:extLst>
          </p:cNvPr>
          <p:cNvSpPr>
            <a:spLocks noGrp="1" noChangeArrowheads="1"/>
          </p:cNvSpPr>
          <p:nvPr>
            <p:ph type="title"/>
            <p:custDataLst>
              <p:tags r:id="rId1"/>
            </p:custDataLst>
          </p:nvPr>
        </p:nvSpPr>
        <p:spPr>
          <a:xfrm>
            <a:off x="1040364" y="281474"/>
            <a:ext cx="5696339" cy="884852"/>
          </a:xfrm>
        </p:spPr>
        <p:txBody>
          <a:bodyPr>
            <a:normAutofit/>
          </a:bodyPr>
          <a:lstStyle/>
          <a:p>
            <a:r>
              <a:rPr lang="en-US" altLang="en-US" sz="3200" b="1" dirty="0"/>
              <a:t>Careful with –R (fix)</a:t>
            </a:r>
          </a:p>
        </p:txBody>
      </p:sp>
      <p:sp>
        <p:nvSpPr>
          <p:cNvPr id="3" name="Content Placeholder 2">
            <a:extLst>
              <a:ext uri="{FF2B5EF4-FFF2-40B4-BE49-F238E27FC236}">
                <a16:creationId xmlns:a16="http://schemas.microsoft.com/office/drawing/2014/main" id="{3ABF90FF-868F-FC83-59B3-424CFD7280F2}"/>
              </a:ext>
            </a:extLst>
          </p:cNvPr>
          <p:cNvSpPr>
            <a:spLocks noGrp="1" noChangeArrowheads="1"/>
          </p:cNvSpPr>
          <p:nvPr>
            <p:ph idx="1"/>
            <p:custDataLst>
              <p:tags r:id="rId2"/>
            </p:custDataLst>
          </p:nvPr>
        </p:nvSpPr>
        <p:spPr>
          <a:xfrm>
            <a:off x="919066" y="1272435"/>
            <a:ext cx="10660224" cy="5454936"/>
          </a:xfrm>
        </p:spPr>
        <p:txBody>
          <a:bodyPr>
            <a:noAutofit/>
          </a:bodyPr>
          <a:lstStyle/>
          <a:p>
            <a:r>
              <a:rPr lang="en-US" altLang="en-US" sz="2800" dirty="0">
                <a:solidFill>
                  <a:srgbClr val="262626"/>
                </a:solidFill>
              </a:rPr>
              <a:t>Say I have a directory structure, with lots of .txt files scattered</a:t>
            </a:r>
          </a:p>
          <a:p>
            <a:pPr lvl="1"/>
            <a:r>
              <a:rPr lang="en-US" altLang="en-US" sz="2800" dirty="0">
                <a:solidFill>
                  <a:srgbClr val="404040"/>
                </a:solidFill>
              </a:rPr>
              <a:t>I want to remove all permissions for Others on all of the text files</a:t>
            </a:r>
          </a:p>
          <a:p>
            <a:pPr lvl="1"/>
            <a:r>
              <a:rPr lang="en-US" altLang="en-US" sz="2800" dirty="0">
                <a:solidFill>
                  <a:srgbClr val="404040"/>
                </a:solidFill>
              </a:rPr>
              <a:t>First attempt:</a:t>
            </a:r>
          </a:p>
          <a:p>
            <a:pPr lvl="2"/>
            <a:r>
              <a:rPr lang="en-US" altLang="en-US" sz="2800" dirty="0" err="1">
                <a:latin typeface="Consolas" panose="020B0609020204030204" pitchFamily="49" charset="0"/>
              </a:rPr>
              <a:t>chmod</a:t>
            </a:r>
            <a:r>
              <a:rPr lang="en-US" altLang="en-US" sz="2800" dirty="0">
                <a:latin typeface="Consolas" panose="020B0609020204030204" pitchFamily="49" charset="0"/>
              </a:rPr>
              <a:t> –R o-</a:t>
            </a:r>
            <a:r>
              <a:rPr lang="en-US" altLang="en-US" sz="2800" dirty="0" err="1">
                <a:latin typeface="Consolas" panose="020B0609020204030204" pitchFamily="49" charset="0"/>
              </a:rPr>
              <a:t>rwx</a:t>
            </a:r>
            <a:r>
              <a:rPr lang="en-US" altLang="en-US" sz="2800" dirty="0">
                <a:latin typeface="Consolas" panose="020B0609020204030204" pitchFamily="49" charset="0"/>
              </a:rPr>
              <a:t> *.txt</a:t>
            </a:r>
          </a:p>
          <a:p>
            <a:pPr lvl="2"/>
            <a:r>
              <a:rPr lang="en-US" altLang="en-US" sz="2800" dirty="0"/>
              <a:t>What happened?</a:t>
            </a:r>
          </a:p>
          <a:p>
            <a:pPr lvl="1"/>
            <a:endParaRPr lang="en-US" altLang="en-US" sz="2800" dirty="0">
              <a:solidFill>
                <a:srgbClr val="404040"/>
              </a:solidFill>
            </a:endParaRPr>
          </a:p>
          <a:p>
            <a:pPr lvl="1"/>
            <a:r>
              <a:rPr lang="en-US" altLang="en-US" sz="2800" dirty="0">
                <a:solidFill>
                  <a:srgbClr val="404040"/>
                </a:solidFill>
              </a:rPr>
              <a:t>Try and fix this using </a:t>
            </a:r>
            <a:r>
              <a:rPr lang="en-US" altLang="en-US" sz="2800" dirty="0">
                <a:solidFill>
                  <a:srgbClr val="404040"/>
                </a:solidFill>
                <a:latin typeface="Consolas" panose="020B0609020204030204" pitchFamily="49" charset="0"/>
              </a:rPr>
              <a:t>find</a:t>
            </a:r>
            <a:r>
              <a:rPr lang="en-US" altLang="en-US" sz="2800" dirty="0">
                <a:solidFill>
                  <a:srgbClr val="404040"/>
                </a:solidFill>
              </a:rPr>
              <a:t> and </a:t>
            </a:r>
            <a:r>
              <a:rPr lang="en-US" altLang="en-US" sz="2800" dirty="0" err="1">
                <a:solidFill>
                  <a:srgbClr val="404040"/>
                </a:solidFill>
                <a:latin typeface="Consolas" panose="020B0609020204030204" pitchFamily="49" charset="0"/>
              </a:rPr>
              <a:t>xargs</a:t>
            </a:r>
            <a:r>
              <a:rPr lang="en-US" altLang="en-US" sz="2800" dirty="0">
                <a:solidFill>
                  <a:srgbClr val="404040"/>
                </a:solidFill>
              </a:rPr>
              <a:t>!</a:t>
            </a:r>
          </a:p>
          <a:p>
            <a:pPr lvl="2"/>
            <a:r>
              <a:rPr lang="en-US" altLang="en-US" sz="2800" dirty="0">
                <a:latin typeface="Consolas" panose="020B0609020204030204" pitchFamily="49" charset="0"/>
              </a:rPr>
              <a:t>find –name "*.txt"</a:t>
            </a:r>
          </a:p>
          <a:p>
            <a:pPr lvl="2"/>
            <a:r>
              <a:rPr lang="en-US" altLang="en-US" sz="2800" dirty="0">
                <a:latin typeface="Consolas" panose="020B0609020204030204" pitchFamily="49" charset="0"/>
              </a:rPr>
              <a:t>find –name "*.txt" | </a:t>
            </a:r>
            <a:r>
              <a:rPr lang="en-US" altLang="en-US" sz="2800" dirty="0" err="1">
                <a:latin typeface="Consolas" panose="020B0609020204030204" pitchFamily="49" charset="0"/>
              </a:rPr>
              <a:t>xargs</a:t>
            </a:r>
            <a:r>
              <a:rPr lang="en-US" altLang="en-US" sz="2800" dirty="0">
                <a:latin typeface="Consolas" panose="020B0609020204030204" pitchFamily="49" charset="0"/>
              </a:rPr>
              <a:t> </a:t>
            </a:r>
            <a:r>
              <a:rPr lang="en-US" altLang="en-US" sz="2800" dirty="0" err="1">
                <a:latin typeface="Consolas" panose="020B0609020204030204" pitchFamily="49" charset="0"/>
              </a:rPr>
              <a:t>chmod</a:t>
            </a:r>
            <a:r>
              <a:rPr lang="en-US" altLang="en-US" sz="2800" dirty="0">
                <a:latin typeface="Consolas" panose="020B0609020204030204" pitchFamily="49" charset="0"/>
              </a:rPr>
              <a:t> o-</a:t>
            </a:r>
            <a:r>
              <a:rPr lang="en-US" altLang="en-US" sz="2800" dirty="0" err="1">
                <a:latin typeface="Consolas" panose="020B0609020204030204" pitchFamily="49" charset="0"/>
              </a:rPr>
              <a:t>rwx</a:t>
            </a:r>
            <a:endParaRPr lang="en-US" altLang="en-US" sz="2800"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731A475-2C44-4F89-C7CD-639AB5DEB78A}"/>
              </a:ext>
            </a:extLst>
          </p:cNvPr>
          <p:cNvSpPr>
            <a:spLocks noGrp="1" noChangeArrowheads="1"/>
          </p:cNvSpPr>
          <p:nvPr>
            <p:ph type="title"/>
            <p:custDataLst>
              <p:tags r:id="rId1"/>
            </p:custDataLst>
          </p:nvPr>
        </p:nvSpPr>
        <p:spPr>
          <a:xfrm>
            <a:off x="1143000" y="216160"/>
            <a:ext cx="5304453" cy="726232"/>
          </a:xfrm>
        </p:spPr>
        <p:txBody>
          <a:bodyPr>
            <a:normAutofit/>
          </a:bodyPr>
          <a:lstStyle/>
          <a:p>
            <a:r>
              <a:rPr lang="en-US" altLang="en-US" sz="3200" b="1" dirty="0"/>
              <a:t>Super-user (root)</a:t>
            </a:r>
          </a:p>
        </p:txBody>
      </p:sp>
      <p:sp>
        <p:nvSpPr>
          <p:cNvPr id="43011" name="Rectangle 3">
            <a:extLst>
              <a:ext uri="{FF2B5EF4-FFF2-40B4-BE49-F238E27FC236}">
                <a16:creationId xmlns:a16="http://schemas.microsoft.com/office/drawing/2014/main" id="{7842D8D4-917D-32DE-9880-1EEA6DBB2E09}"/>
              </a:ext>
            </a:extLst>
          </p:cNvPr>
          <p:cNvSpPr>
            <a:spLocks noGrp="1" noChangeArrowheads="1"/>
          </p:cNvSpPr>
          <p:nvPr>
            <p:ph type="body" idx="1"/>
            <p:custDataLst>
              <p:tags r:id="rId2"/>
            </p:custDataLst>
          </p:nvPr>
        </p:nvSpPr>
        <p:spPr>
          <a:xfrm>
            <a:off x="1592425" y="942392"/>
            <a:ext cx="9912220" cy="5915608"/>
          </a:xfrm>
        </p:spPr>
        <p:txBody>
          <a:bodyPr>
            <a:normAutofit lnSpcReduction="10000"/>
          </a:bodyPr>
          <a:lstStyle/>
          <a:p>
            <a:pPr>
              <a:lnSpc>
                <a:spcPct val="80000"/>
              </a:lnSpc>
              <a:tabLst>
                <a:tab pos="6400800" algn="l"/>
              </a:tabLst>
            </a:pPr>
            <a:endParaRPr lang="en-US" altLang="en-US" b="1" dirty="0">
              <a:solidFill>
                <a:srgbClr val="262626"/>
              </a:solidFill>
            </a:endParaRPr>
          </a:p>
          <a:p>
            <a:pPr>
              <a:lnSpc>
                <a:spcPct val="80000"/>
              </a:lnSpc>
              <a:tabLst>
                <a:tab pos="6400800" algn="l"/>
              </a:tabLst>
            </a:pPr>
            <a:endParaRPr lang="en-US" altLang="en-US" b="1" dirty="0">
              <a:solidFill>
                <a:srgbClr val="262626"/>
              </a:solidFill>
            </a:endParaRPr>
          </a:p>
          <a:p>
            <a:pPr>
              <a:lnSpc>
                <a:spcPct val="80000"/>
              </a:lnSpc>
              <a:tabLst>
                <a:tab pos="6400800" algn="l"/>
              </a:tabLst>
            </a:pPr>
            <a:endParaRPr lang="en-US" altLang="en-US" b="1" dirty="0">
              <a:solidFill>
                <a:srgbClr val="262626"/>
              </a:solidFill>
            </a:endParaRPr>
          </a:p>
          <a:p>
            <a:pPr>
              <a:lnSpc>
                <a:spcPct val="80000"/>
              </a:lnSpc>
              <a:tabLst>
                <a:tab pos="6400800" algn="l"/>
              </a:tabLst>
            </a:pPr>
            <a:endParaRPr lang="en-US" altLang="en-US" b="1" dirty="0">
              <a:solidFill>
                <a:srgbClr val="262626"/>
              </a:solidFill>
            </a:endParaRPr>
          </a:p>
          <a:p>
            <a:pPr>
              <a:tabLst>
                <a:tab pos="6400800" algn="l"/>
              </a:tabLst>
            </a:pPr>
            <a:r>
              <a:rPr lang="en-US" altLang="en-US" sz="2800" b="1" dirty="0">
                <a:solidFill>
                  <a:srgbClr val="262626"/>
                </a:solidFill>
              </a:rPr>
              <a:t>super-user</a:t>
            </a:r>
            <a:r>
              <a:rPr lang="en-US" altLang="en-US" sz="2800" dirty="0">
                <a:solidFill>
                  <a:srgbClr val="262626"/>
                </a:solidFill>
              </a:rPr>
              <a:t>: An account used for system administration.</a:t>
            </a:r>
          </a:p>
          <a:p>
            <a:pPr lvl="1">
              <a:tabLst>
                <a:tab pos="6400800" algn="l"/>
              </a:tabLst>
            </a:pPr>
            <a:r>
              <a:rPr lang="en-US" altLang="en-US" sz="2800" dirty="0">
                <a:solidFill>
                  <a:srgbClr val="404040"/>
                </a:solidFill>
              </a:rPr>
              <a:t>has full privileges on the system	</a:t>
            </a:r>
          </a:p>
          <a:p>
            <a:pPr lvl="1">
              <a:tabLst>
                <a:tab pos="6400800" algn="l"/>
              </a:tabLst>
            </a:pPr>
            <a:r>
              <a:rPr lang="en-US" altLang="en-US" sz="2800" dirty="0">
                <a:solidFill>
                  <a:srgbClr val="404040"/>
                </a:solidFill>
              </a:rPr>
              <a:t>usually represented as a user named </a:t>
            </a:r>
            <a:r>
              <a:rPr lang="en-US" altLang="en-US" sz="2800" dirty="0">
                <a:solidFill>
                  <a:srgbClr val="404040"/>
                </a:solidFill>
                <a:latin typeface="Consolas" panose="020B0609020204030204" pitchFamily="49" charset="0"/>
              </a:rPr>
              <a:t>root</a:t>
            </a:r>
            <a:endParaRPr lang="en-US" altLang="en-US" sz="2800" dirty="0">
              <a:solidFill>
                <a:srgbClr val="404040"/>
              </a:solidFill>
            </a:endParaRPr>
          </a:p>
          <a:p>
            <a:pPr lvl="1">
              <a:tabLst>
                <a:tab pos="6400800" algn="l"/>
              </a:tabLst>
            </a:pPr>
            <a:endParaRPr lang="en-US" altLang="en-US" sz="2800" dirty="0">
              <a:solidFill>
                <a:srgbClr val="404040"/>
              </a:solidFill>
            </a:endParaRPr>
          </a:p>
          <a:p>
            <a:pPr>
              <a:tabLst>
                <a:tab pos="6400800" algn="l"/>
              </a:tabLst>
            </a:pPr>
            <a:r>
              <a:rPr lang="en-US" altLang="en-US" sz="2800" dirty="0">
                <a:solidFill>
                  <a:srgbClr val="262626"/>
                </a:solidFill>
              </a:rPr>
              <a:t>Most users have more limited permissions than </a:t>
            </a:r>
            <a:r>
              <a:rPr lang="en-US" altLang="en-US" sz="2800" dirty="0">
                <a:solidFill>
                  <a:srgbClr val="262626"/>
                </a:solidFill>
                <a:latin typeface="Consolas" panose="020B0609020204030204" pitchFamily="49" charset="0"/>
              </a:rPr>
              <a:t>root</a:t>
            </a:r>
          </a:p>
          <a:p>
            <a:pPr lvl="1">
              <a:tabLst>
                <a:tab pos="6400800" algn="l"/>
              </a:tabLst>
            </a:pPr>
            <a:r>
              <a:rPr lang="en-US" altLang="en-US" sz="2800" dirty="0">
                <a:solidFill>
                  <a:srgbClr val="404040"/>
                </a:solidFill>
              </a:rPr>
              <a:t>protects system from viruses, rogue users, etc.</a:t>
            </a:r>
          </a:p>
          <a:p>
            <a:pPr lvl="1">
              <a:tabLst>
                <a:tab pos="6400800" algn="l"/>
              </a:tabLst>
            </a:pPr>
            <a:r>
              <a:rPr lang="en-US" altLang="en-US" sz="2800" dirty="0">
                <a:solidFill>
                  <a:srgbClr val="404040"/>
                </a:solidFill>
              </a:rPr>
              <a:t>if on your own box, why ever run as a non-root user?</a:t>
            </a:r>
          </a:p>
          <a:p>
            <a:pPr>
              <a:tabLst>
                <a:tab pos="6400800" algn="l"/>
              </a:tabLst>
            </a:pPr>
            <a:r>
              <a:rPr lang="en-US" altLang="en-US" sz="2800" dirty="0">
                <a:solidFill>
                  <a:srgbClr val="262626"/>
                </a:solidFill>
              </a:rPr>
              <a:t>Example: Install the </a:t>
            </a:r>
            <a:r>
              <a:rPr lang="en-US" altLang="en-US" sz="2800" dirty="0" err="1">
                <a:solidFill>
                  <a:srgbClr val="262626"/>
                </a:solidFill>
              </a:rPr>
              <a:t>valgrind</a:t>
            </a:r>
            <a:r>
              <a:rPr lang="en-US" altLang="en-US" sz="2800" dirty="0">
                <a:solidFill>
                  <a:srgbClr val="262626"/>
                </a:solidFill>
              </a:rPr>
              <a:t> tool on the CSE VM.</a:t>
            </a:r>
          </a:p>
          <a:p>
            <a:pPr lvl="1">
              <a:buNone/>
              <a:tabLst>
                <a:tab pos="6400800" algn="l"/>
              </a:tabLst>
            </a:pPr>
            <a:r>
              <a:rPr lang="en-US" altLang="en-US" sz="2800" dirty="0">
                <a:solidFill>
                  <a:srgbClr val="404040"/>
                </a:solidFill>
                <a:latin typeface="Consolas" panose="020B0609020204030204" pitchFamily="49" charset="0"/>
              </a:rPr>
              <a:t>	</a:t>
            </a:r>
            <a:r>
              <a:rPr lang="en-US" altLang="en-US" sz="2800" dirty="0" err="1">
                <a:solidFill>
                  <a:srgbClr val="404040"/>
                </a:solidFill>
                <a:latin typeface="Consolas" panose="020B0609020204030204" pitchFamily="49" charset="0"/>
              </a:rPr>
              <a:t>sudo</a:t>
            </a:r>
            <a:r>
              <a:rPr lang="en-US" altLang="en-US" sz="2800" dirty="0">
                <a:solidFill>
                  <a:srgbClr val="404040"/>
                </a:solidFill>
                <a:latin typeface="Consolas" panose="020B0609020204030204" pitchFamily="49" charset="0"/>
              </a:rPr>
              <a:t> yum install </a:t>
            </a:r>
            <a:r>
              <a:rPr lang="en-US" altLang="en-US" sz="2800" dirty="0" err="1">
                <a:solidFill>
                  <a:srgbClr val="404040"/>
                </a:solidFill>
                <a:latin typeface="Consolas" panose="020B0609020204030204" pitchFamily="49" charset="0"/>
              </a:rPr>
              <a:t>valgrind</a:t>
            </a:r>
            <a:endParaRPr lang="en-US" altLang="en-US" sz="2800" dirty="0">
              <a:solidFill>
                <a:srgbClr val="404040"/>
              </a:solidFill>
              <a:latin typeface="Consolas" panose="020B0609020204030204" pitchFamily="49" charset="0"/>
            </a:endParaRPr>
          </a:p>
          <a:p>
            <a:pPr>
              <a:tabLst>
                <a:tab pos="6400800" algn="l"/>
              </a:tabLst>
            </a:pPr>
            <a:endParaRPr lang="en-US" altLang="en-US" dirty="0">
              <a:solidFill>
                <a:srgbClr val="262626"/>
              </a:solidFill>
              <a:latin typeface="Consolas" panose="020B0609020204030204" pitchFamily="49" charset="0"/>
            </a:endParaRPr>
          </a:p>
        </p:txBody>
      </p:sp>
      <p:graphicFrame>
        <p:nvGraphicFramePr>
          <p:cNvPr id="39960" name="Group 24">
            <a:extLst>
              <a:ext uri="{FF2B5EF4-FFF2-40B4-BE49-F238E27FC236}">
                <a16:creationId xmlns:a16="http://schemas.microsoft.com/office/drawing/2014/main" id="{0248A18B-67B9-8BB3-22BD-A77C317F4DCC}"/>
              </a:ext>
            </a:extLst>
          </p:cNvPr>
          <p:cNvGraphicFramePr>
            <a:graphicFrameLocks noGrp="1"/>
          </p:cNvGraphicFramePr>
          <p:nvPr>
            <p:custDataLst>
              <p:tags r:id="rId3"/>
            </p:custDataLst>
            <p:extLst>
              <p:ext uri="{D42A27DB-BD31-4B8C-83A1-F6EECF244321}">
                <p14:modId xmlns:p14="http://schemas.microsoft.com/office/powerpoint/2010/main" val="4166507415"/>
              </p:ext>
            </p:extLst>
          </p:nvPr>
        </p:nvGraphicFramePr>
        <p:xfrm>
          <a:off x="475861" y="942392"/>
          <a:ext cx="11028784" cy="1371462"/>
        </p:xfrm>
        <a:graphic>
          <a:graphicData uri="http://schemas.openxmlformats.org/drawingml/2006/table">
            <a:tbl>
              <a:tblPr/>
              <a:tblGrid>
                <a:gridCol w="1599861">
                  <a:extLst>
                    <a:ext uri="{9D8B030D-6E8A-4147-A177-3AD203B41FA5}">
                      <a16:colId xmlns:a16="http://schemas.microsoft.com/office/drawing/2014/main" val="20000"/>
                    </a:ext>
                  </a:extLst>
                </a:gridCol>
                <a:gridCol w="9428923">
                  <a:extLst>
                    <a:ext uri="{9D8B030D-6E8A-4147-A177-3AD203B41FA5}">
                      <a16:colId xmlns:a16="http://schemas.microsoft.com/office/drawing/2014/main" val="20001"/>
                    </a:ext>
                  </a:extLst>
                </a:gridCol>
              </a:tblGrid>
              <a:tr h="399369">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1" i="0" u="none" strike="noStrike" cap="none" normalizeH="0" baseline="0" dirty="0">
                          <a:ln>
                            <a:noFill/>
                          </a:ln>
                          <a:solidFill>
                            <a:srgbClr val="262626"/>
                          </a:solidFill>
                          <a:effectLst/>
                          <a:latin typeface="Calibri" pitchFamily="34" charset="0"/>
                        </a:rPr>
                        <a:t>command</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1" i="0" u="none" strike="noStrike" cap="none" normalizeH="0" baseline="0" dirty="0">
                          <a:ln>
                            <a:noFill/>
                          </a:ln>
                          <a:solidFill>
                            <a:srgbClr val="262626"/>
                          </a:solidFill>
                          <a:effectLst/>
                          <a:latin typeface="Calibri" pitchFamily="34" charset="0"/>
                        </a:rPr>
                        <a:t>description</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369">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onsolas" pitchFamily="49" charset="0"/>
                        </a:rPr>
                        <a:t> </a:t>
                      </a:r>
                      <a:r>
                        <a:rPr kumimoji="0" lang="en-US" sz="2400" b="0" i="0" u="none" strike="noStrike" cap="none" normalizeH="0" baseline="0" dirty="0" err="1">
                          <a:ln>
                            <a:noFill/>
                          </a:ln>
                          <a:solidFill>
                            <a:srgbClr val="262626"/>
                          </a:solidFill>
                          <a:effectLst/>
                          <a:latin typeface="Consolas" pitchFamily="49" charset="0"/>
                        </a:rPr>
                        <a:t>sudo</a:t>
                      </a:r>
                      <a:endParaRPr kumimoji="0" lang="en-US" sz="2400" b="0" i="0" u="none" strike="noStrike" cap="none" normalizeH="0" baseline="0" dirty="0">
                        <a:ln>
                          <a:noFill/>
                        </a:ln>
                        <a:solidFill>
                          <a:srgbClr val="262626"/>
                        </a:solidFill>
                        <a:effectLst/>
                        <a:latin typeface="Consolas" pitchFamily="49"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alibri" pitchFamily="34" charset="0"/>
                        </a:rPr>
                        <a:t>run a single command with root privileges (prompts for password)</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369">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a:ln>
                            <a:noFill/>
                          </a:ln>
                          <a:solidFill>
                            <a:srgbClr val="262626"/>
                          </a:solidFill>
                          <a:effectLst/>
                          <a:latin typeface="Consolas" pitchFamily="49" charset="0"/>
                        </a:rPr>
                        <a:t> su</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alibri" pitchFamily="34" charset="0"/>
                        </a:rPr>
                        <a:t>start a shell with root privileges (so multiple commands can be run)</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AA8DE4E7-11BF-B174-6306-1A52C6499A52}"/>
              </a:ext>
            </a:extLst>
          </p:cNvPr>
          <p:cNvSpPr>
            <a:spLocks noGrp="1" noChangeArrowheads="1"/>
          </p:cNvSpPr>
          <p:nvPr>
            <p:ph type="title"/>
            <p:custDataLst>
              <p:tags r:id="rId1"/>
            </p:custDataLst>
          </p:nvPr>
        </p:nvSpPr>
        <p:spPr/>
        <p:txBody>
          <a:bodyPr/>
          <a:lstStyle/>
          <a:p>
            <a:r>
              <a:rPr lang="en-US" altLang="en-US"/>
              <a:t>Playing around with power…</a:t>
            </a:r>
          </a:p>
        </p:txBody>
      </p:sp>
      <p:pic>
        <p:nvPicPr>
          <p:cNvPr id="45059" name="Picture 2">
            <a:extLst>
              <a:ext uri="{FF2B5EF4-FFF2-40B4-BE49-F238E27FC236}">
                <a16:creationId xmlns:a16="http://schemas.microsoft.com/office/drawing/2014/main" id="{5CC3FEF3-B548-83C0-3019-90846221D6BF}"/>
              </a:ext>
            </a:extLst>
          </p:cNvPr>
          <p:cNvPicPr>
            <a:picLocks noGrp="1" noChangeAspect="1" noChangeArrowheads="1"/>
          </p:cNvPicPr>
          <p:nvPr>
            <p:ph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3013787" y="2100264"/>
            <a:ext cx="5868955" cy="360074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3A8F1B99-22CD-8E86-2071-45D7D8E66005}"/>
              </a:ext>
            </a:extLst>
          </p:cNvPr>
          <p:cNvSpPr>
            <a:spLocks noGrp="1" noChangeArrowheads="1"/>
          </p:cNvSpPr>
          <p:nvPr>
            <p:ph type="title"/>
            <p:custDataLst>
              <p:tags r:id="rId1"/>
            </p:custDataLst>
          </p:nvPr>
        </p:nvSpPr>
        <p:spPr>
          <a:xfrm>
            <a:off x="1059024" y="244152"/>
            <a:ext cx="6498771" cy="464975"/>
          </a:xfrm>
        </p:spPr>
        <p:txBody>
          <a:bodyPr>
            <a:normAutofit/>
          </a:bodyPr>
          <a:lstStyle/>
          <a:p>
            <a:r>
              <a:rPr lang="en-US" altLang="en-US" sz="2400" b="1" dirty="0"/>
              <a:t>Playing around with power…</a:t>
            </a:r>
          </a:p>
        </p:txBody>
      </p:sp>
      <p:sp>
        <p:nvSpPr>
          <p:cNvPr id="47107" name="Content Placeholder 2">
            <a:extLst>
              <a:ext uri="{FF2B5EF4-FFF2-40B4-BE49-F238E27FC236}">
                <a16:creationId xmlns:a16="http://schemas.microsoft.com/office/drawing/2014/main" id="{AA6F6E93-6060-9777-9A4A-2000A2B400DB}"/>
              </a:ext>
            </a:extLst>
          </p:cNvPr>
          <p:cNvSpPr>
            <a:spLocks noGrp="1" noChangeArrowheads="1"/>
          </p:cNvSpPr>
          <p:nvPr>
            <p:ph idx="1"/>
            <p:custDataLst>
              <p:tags r:id="rId2"/>
            </p:custDataLst>
          </p:nvPr>
        </p:nvSpPr>
        <p:spPr>
          <a:xfrm>
            <a:off x="644590" y="1076491"/>
            <a:ext cx="10902820" cy="5604227"/>
          </a:xfrm>
        </p:spPr>
        <p:txBody>
          <a:bodyPr>
            <a:noAutofit/>
          </a:bodyPr>
          <a:lstStyle/>
          <a:p>
            <a:r>
              <a:rPr lang="en-US" altLang="en-US" sz="3200" dirty="0">
                <a:solidFill>
                  <a:srgbClr val="262626"/>
                </a:solidFill>
              </a:rPr>
              <a:t>Create a file, remove all permissions</a:t>
            </a:r>
          </a:p>
          <a:p>
            <a:pPr lvl="1"/>
            <a:r>
              <a:rPr lang="en-US" altLang="en-US" sz="3200" dirty="0">
                <a:solidFill>
                  <a:srgbClr val="404040"/>
                </a:solidFill>
              </a:rPr>
              <a:t>Now, login as root and change the owner and group to root</a:t>
            </a:r>
          </a:p>
          <a:p>
            <a:pPr lvl="1"/>
            <a:r>
              <a:rPr lang="en-US" altLang="en-US" sz="3200" dirty="0" err="1">
                <a:solidFill>
                  <a:srgbClr val="404040"/>
                </a:solidFill>
              </a:rPr>
              <a:t>Bwahaha</a:t>
            </a:r>
            <a:r>
              <a:rPr lang="en-US" altLang="en-US" sz="3200" dirty="0">
                <a:solidFill>
                  <a:srgbClr val="404040"/>
                </a:solidFill>
              </a:rPr>
              <a:t>, is it a brick in a user’s directory?</a:t>
            </a:r>
          </a:p>
          <a:p>
            <a:r>
              <a:rPr lang="en-US" altLang="en-US" sz="3200" dirty="0">
                <a:solidFill>
                  <a:srgbClr val="262626"/>
                </a:solidFill>
              </a:rPr>
              <a:t>Different distributions have different approaches</a:t>
            </a:r>
          </a:p>
          <a:p>
            <a:pPr lvl="1"/>
            <a:r>
              <a:rPr lang="en-US" altLang="en-US" sz="3200" dirty="0">
                <a:solidFill>
                  <a:srgbClr val="404040"/>
                </a:solidFill>
              </a:rPr>
              <a:t>Compare Fedora to Ubuntu in regards to </a:t>
            </a:r>
            <a:r>
              <a:rPr lang="en-US" altLang="en-US" sz="3200" dirty="0" err="1">
                <a:solidFill>
                  <a:srgbClr val="404040"/>
                </a:solidFill>
              </a:rPr>
              <a:t>sudo</a:t>
            </a:r>
            <a:r>
              <a:rPr lang="en-US" altLang="en-US" sz="3200" dirty="0">
                <a:solidFill>
                  <a:srgbClr val="404040"/>
                </a:solidFill>
              </a:rPr>
              <a:t> and </a:t>
            </a:r>
            <a:r>
              <a:rPr lang="en-US" altLang="en-US" sz="3200" dirty="0" err="1">
                <a:solidFill>
                  <a:srgbClr val="404040"/>
                </a:solidFill>
              </a:rPr>
              <a:t>su</a:t>
            </a:r>
            <a:r>
              <a:rPr lang="en-US" altLang="en-US" sz="3200" dirty="0">
                <a:solidFill>
                  <a:srgbClr val="404040"/>
                </a:solidFill>
              </a:rPr>
              <a:t>…</a:t>
            </a:r>
          </a:p>
          <a:p>
            <a:r>
              <a:rPr lang="en-US" altLang="en-US" sz="3200" dirty="0">
                <a:solidFill>
                  <a:srgbClr val="262626"/>
                </a:solidFill>
              </a:rPr>
              <a:t>Power can have dangerous consequences</a:t>
            </a:r>
          </a:p>
          <a:p>
            <a:pPr lvl="1"/>
            <a:r>
              <a:rPr lang="en-US" altLang="en-US" sz="3200" dirty="0">
                <a:solidFill>
                  <a:srgbClr val="404040"/>
                </a:solidFill>
              </a:rPr>
              <a:t>rm * might be just what you want to get rid of everything in a local directory</a:t>
            </a:r>
          </a:p>
          <a:p>
            <a:pPr lvl="1"/>
            <a:r>
              <a:rPr lang="en-US" altLang="en-US" sz="3200" dirty="0">
                <a:solidFill>
                  <a:srgbClr val="404040"/>
                </a:solidFill>
              </a:rPr>
              <a:t>but what if you happened to be in /bin… and you were running as root…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ADBB7ED-4C33-B42F-2543-7C416301C332}"/>
              </a:ext>
            </a:extLst>
          </p:cNvPr>
          <p:cNvSpPr>
            <a:spLocks noGrp="1" noChangeArrowheads="1"/>
          </p:cNvSpPr>
          <p:nvPr>
            <p:ph type="title"/>
            <p:custDataLst>
              <p:tags r:id="rId1"/>
            </p:custDataLst>
          </p:nvPr>
        </p:nvSpPr>
        <p:spPr>
          <a:xfrm>
            <a:off x="2082281" y="132185"/>
            <a:ext cx="4953002" cy="353007"/>
          </a:xfrm>
        </p:spPr>
        <p:txBody>
          <a:bodyPr>
            <a:noAutofit/>
          </a:bodyPr>
          <a:lstStyle/>
          <a:p>
            <a:r>
              <a:rPr lang="en-US" altLang="en-US" sz="3200" b="1" dirty="0"/>
              <a:t>tar files</a:t>
            </a:r>
          </a:p>
        </p:txBody>
      </p:sp>
      <p:sp>
        <p:nvSpPr>
          <p:cNvPr id="23555" name="Rectangle 3">
            <a:extLst>
              <a:ext uri="{FF2B5EF4-FFF2-40B4-BE49-F238E27FC236}">
                <a16:creationId xmlns:a16="http://schemas.microsoft.com/office/drawing/2014/main" id="{B153D224-3114-3215-F19D-1779308EDAD8}"/>
              </a:ext>
            </a:extLst>
          </p:cNvPr>
          <p:cNvSpPr>
            <a:spLocks noGrp="1" noChangeArrowheads="1"/>
          </p:cNvSpPr>
          <p:nvPr>
            <p:ph type="body" idx="1"/>
            <p:custDataLst>
              <p:tags r:id="rId2"/>
            </p:custDataLst>
          </p:nvPr>
        </p:nvSpPr>
        <p:spPr>
          <a:xfrm>
            <a:off x="1524000" y="1219200"/>
            <a:ext cx="9296400" cy="5414865"/>
          </a:xfrm>
        </p:spPr>
        <p:txBody>
          <a:bodyPr/>
          <a:lstStyle/>
          <a:p>
            <a:pPr>
              <a:defRPr/>
            </a:pPr>
            <a:endParaRPr lang="en-US" altLang="en-US" dirty="0">
              <a:solidFill>
                <a:srgbClr val="262626"/>
              </a:solidFill>
              <a:ea typeface="ＭＳ Ｐゴシック" charset="-128"/>
            </a:endParaRPr>
          </a:p>
          <a:p>
            <a:pPr lvl="1">
              <a:buFont typeface="Wingdings" charset="2"/>
              <a:buChar char="§"/>
              <a:defRPr/>
            </a:pPr>
            <a:endParaRPr lang="en-US" altLang="en-US" dirty="0">
              <a:solidFill>
                <a:srgbClr val="404040"/>
              </a:solidFill>
              <a:ea typeface="ＭＳ Ｐゴシック" charset="-128"/>
            </a:endParaRPr>
          </a:p>
          <a:p>
            <a:pPr lvl="1">
              <a:defRPr/>
            </a:pPr>
            <a:r>
              <a:rPr lang="en-US" altLang="en-US" dirty="0">
                <a:solidFill>
                  <a:srgbClr val="404040"/>
                </a:solidFill>
                <a:ea typeface="ＭＳ Ｐゴシック" charset="-128"/>
              </a:rPr>
              <a:t>Originally used to create “tape archive” files</a:t>
            </a:r>
          </a:p>
          <a:p>
            <a:pPr lvl="1">
              <a:defRPr/>
            </a:pPr>
            <a:r>
              <a:rPr lang="en-US" altLang="en-US" dirty="0">
                <a:solidFill>
                  <a:srgbClr val="404040"/>
                </a:solidFill>
                <a:ea typeface="ＭＳ Ｐゴシック" charset="-128"/>
              </a:rPr>
              <a:t>Combines multiple files into a single .tar file</a:t>
            </a:r>
          </a:p>
          <a:p>
            <a:pPr lvl="1">
              <a:defRPr/>
            </a:pPr>
            <a:r>
              <a:rPr lang="en-US" altLang="en-US" dirty="0">
                <a:solidFill>
                  <a:srgbClr val="404040"/>
                </a:solidFill>
                <a:ea typeface="ＭＳ Ｐゴシック" charset="-128"/>
              </a:rPr>
              <a:t>You probably always want to use –f option and </a:t>
            </a:r>
            <a:r>
              <a:rPr lang="en-US" altLang="en-US" dirty="0">
                <a:solidFill>
                  <a:srgbClr val="FF0000"/>
                </a:solidFill>
                <a:ea typeface="ＭＳ Ｐゴシック" charset="-128"/>
              </a:rPr>
              <a:t>IT SHOULD COME LAST</a:t>
            </a:r>
          </a:p>
          <a:p>
            <a:pPr>
              <a:defRPr/>
            </a:pPr>
            <a:r>
              <a:rPr lang="en-US" altLang="en-US" dirty="0">
                <a:solidFill>
                  <a:srgbClr val="404040"/>
                </a:solidFill>
                <a:ea typeface="ＭＳ Ｐゴシック" charset="-128"/>
              </a:rPr>
              <a:t>To </a:t>
            </a:r>
            <a:r>
              <a:rPr lang="en-US" altLang="en-US" b="1" u="sng" dirty="0">
                <a:solidFill>
                  <a:srgbClr val="FF0000"/>
                </a:solidFill>
                <a:ea typeface="ＭＳ Ｐゴシック" charset="-128"/>
              </a:rPr>
              <a:t>create</a:t>
            </a:r>
            <a:r>
              <a:rPr lang="en-US" altLang="en-US" dirty="0">
                <a:solidFill>
                  <a:srgbClr val="FF0000"/>
                </a:solidFill>
                <a:ea typeface="ＭＳ Ｐゴシック" charset="-128"/>
              </a:rPr>
              <a:t> </a:t>
            </a:r>
            <a:r>
              <a:rPr lang="en-US" altLang="en-US" dirty="0">
                <a:solidFill>
                  <a:srgbClr val="404040"/>
                </a:solidFill>
                <a:ea typeface="ＭＳ Ｐゴシック" charset="-128"/>
              </a:rPr>
              <a:t>a single file from multiple files:</a:t>
            </a:r>
          </a:p>
          <a:p>
            <a:pPr marL="574675" lvl="1" indent="0">
              <a:buNone/>
              <a:defRPr/>
            </a:pPr>
            <a:r>
              <a:rPr lang="en-US" altLang="en-US" b="1" dirty="0">
                <a:solidFill>
                  <a:srgbClr val="404040"/>
                </a:solidFill>
                <a:latin typeface="Consolas" charset="0"/>
                <a:ea typeface="ＭＳ Ｐゴシック" charset="-128"/>
              </a:rPr>
              <a:t>$ </a:t>
            </a:r>
            <a:r>
              <a:rPr lang="en-US" altLang="en-US" dirty="0">
                <a:solidFill>
                  <a:srgbClr val="404040"/>
                </a:solidFill>
                <a:latin typeface="Consolas" charset="0"/>
                <a:ea typeface="ＭＳ Ｐゴシック" charset="-128"/>
              </a:rPr>
              <a:t>tar -</a:t>
            </a:r>
            <a:r>
              <a:rPr lang="en-US" altLang="en-US" dirty="0" err="1">
                <a:solidFill>
                  <a:srgbClr val="404040"/>
                </a:solidFill>
                <a:latin typeface="Consolas" charset="0"/>
                <a:ea typeface="ＭＳ Ｐゴシック" charset="-128"/>
              </a:rPr>
              <a:t>cf</a:t>
            </a:r>
            <a:r>
              <a:rPr lang="en-US" altLang="en-US" dirty="0">
                <a:solidFill>
                  <a:srgbClr val="404040"/>
                </a:solidFill>
                <a:latin typeface="Consolas" charset="0"/>
                <a:ea typeface="ＭＳ Ｐゴシック" charset="-128"/>
              </a:rPr>
              <a:t> </a:t>
            </a:r>
            <a:r>
              <a:rPr lang="en-US" altLang="en-US" b="1" i="1" dirty="0">
                <a:solidFill>
                  <a:srgbClr val="404040"/>
                </a:solidFill>
                <a:latin typeface="Consolas" charset="0"/>
                <a:ea typeface="ＭＳ Ｐゴシック" charset="-128"/>
              </a:rPr>
              <a:t>filename</a:t>
            </a:r>
            <a:r>
              <a:rPr lang="en-US" altLang="en-US" dirty="0">
                <a:solidFill>
                  <a:srgbClr val="404040"/>
                </a:solidFill>
                <a:latin typeface="Consolas" charset="0"/>
                <a:ea typeface="ＭＳ Ｐゴシック" charset="-128"/>
              </a:rPr>
              <a:t>.tar </a:t>
            </a:r>
            <a:r>
              <a:rPr lang="en-US" altLang="en-US" dirty="0" err="1">
                <a:solidFill>
                  <a:srgbClr val="404040"/>
                </a:solidFill>
                <a:latin typeface="Consolas" charset="0"/>
                <a:ea typeface="ＭＳ Ｐゴシック" charset="-128"/>
              </a:rPr>
              <a:t>stuff_to_archive</a:t>
            </a:r>
            <a:endParaRPr lang="en-US" altLang="en-US" dirty="0">
              <a:solidFill>
                <a:srgbClr val="404040"/>
              </a:solidFill>
              <a:latin typeface="Consolas" charset="0"/>
              <a:ea typeface="ＭＳ Ｐゴシック" charset="-128"/>
            </a:endParaRPr>
          </a:p>
          <a:p>
            <a:pPr lvl="1">
              <a:buFont typeface="Wingdings" charset="2"/>
              <a:buChar char="§"/>
              <a:defRPr/>
            </a:pPr>
            <a:r>
              <a:rPr lang="en-US" sz="2400" dirty="0">
                <a:ea typeface="ＭＳ Ｐゴシック" charset="-128"/>
              </a:rPr>
              <a:t>-c 	</a:t>
            </a:r>
            <a:r>
              <a:rPr lang="en-US" sz="2400" b="1" u="sng" dirty="0">
                <a:ea typeface="ＭＳ Ｐゴシック" charset="-128"/>
              </a:rPr>
              <a:t>creates</a:t>
            </a:r>
            <a:r>
              <a:rPr lang="en-US" sz="2400" dirty="0">
                <a:ea typeface="ＭＳ Ｐゴシック" charset="-128"/>
              </a:rPr>
              <a:t> an archive</a:t>
            </a:r>
          </a:p>
          <a:p>
            <a:pPr lvl="1">
              <a:buFont typeface="Wingdings" charset="2"/>
              <a:buChar char="§"/>
              <a:defRPr/>
            </a:pPr>
            <a:r>
              <a:rPr lang="en-US" sz="2400" dirty="0">
                <a:ea typeface="ＭＳ Ｐゴシック" charset="-128"/>
              </a:rPr>
              <a:t>-f 	read to/from a file</a:t>
            </a:r>
          </a:p>
          <a:p>
            <a:pPr lvl="1">
              <a:buFont typeface="Wingdings" charset="2"/>
              <a:buChar char="§"/>
              <a:defRPr/>
            </a:pPr>
            <a:r>
              <a:rPr lang="en-US" sz="2400" dirty="0" err="1">
                <a:solidFill>
                  <a:srgbClr val="404040"/>
                </a:solidFill>
                <a:ea typeface="ＭＳ Ｐゴシック" charset="-128"/>
              </a:rPr>
              <a:t>stuff_to_archive</a:t>
            </a:r>
            <a:r>
              <a:rPr lang="en-US" dirty="0">
                <a:ea typeface="ＭＳ Ｐゴシック" charset="-128"/>
              </a:rPr>
              <a:t>  - can be a list of filenames or a directory</a:t>
            </a:r>
          </a:p>
          <a:p>
            <a:pPr>
              <a:defRPr/>
            </a:pPr>
            <a:r>
              <a:rPr lang="en-US" altLang="en-US" dirty="0">
                <a:solidFill>
                  <a:srgbClr val="404040"/>
                </a:solidFill>
                <a:ea typeface="ＭＳ Ｐゴシック" charset="-128"/>
              </a:rPr>
              <a:t>To </a:t>
            </a:r>
            <a:r>
              <a:rPr lang="en-US" altLang="en-US" b="1" u="sng" dirty="0">
                <a:solidFill>
                  <a:srgbClr val="FF0000"/>
                </a:solidFill>
                <a:ea typeface="ＭＳ Ｐゴシック" charset="-128"/>
              </a:rPr>
              <a:t>extract</a:t>
            </a:r>
            <a:r>
              <a:rPr lang="en-US" altLang="en-US" dirty="0">
                <a:solidFill>
                  <a:srgbClr val="404040"/>
                </a:solidFill>
                <a:ea typeface="ＭＳ Ｐゴシック" charset="-128"/>
              </a:rPr>
              <a:t> files from an archive:</a:t>
            </a:r>
          </a:p>
          <a:p>
            <a:pPr marL="574675" lvl="1" indent="0">
              <a:buNone/>
              <a:defRPr/>
            </a:pPr>
            <a:r>
              <a:rPr lang="en-US" altLang="en-US" b="1" dirty="0">
                <a:solidFill>
                  <a:srgbClr val="404040"/>
                </a:solidFill>
                <a:latin typeface="Consolas" charset="0"/>
                <a:ea typeface="ＭＳ Ｐゴシック" charset="-128"/>
              </a:rPr>
              <a:t>$ </a:t>
            </a:r>
            <a:r>
              <a:rPr lang="en-US" altLang="en-US" dirty="0">
                <a:solidFill>
                  <a:srgbClr val="404040"/>
                </a:solidFill>
                <a:latin typeface="Consolas" charset="0"/>
                <a:ea typeface="ＭＳ Ｐゴシック" charset="-128"/>
              </a:rPr>
              <a:t>tar -</a:t>
            </a:r>
            <a:r>
              <a:rPr lang="en-US" altLang="en-US" dirty="0" err="1">
                <a:solidFill>
                  <a:srgbClr val="404040"/>
                </a:solidFill>
                <a:latin typeface="Consolas" charset="0"/>
                <a:ea typeface="ＭＳ Ｐゴシック" charset="-128"/>
              </a:rPr>
              <a:t>xf</a:t>
            </a:r>
            <a:r>
              <a:rPr lang="en-US" altLang="en-US" dirty="0">
                <a:solidFill>
                  <a:srgbClr val="404040"/>
                </a:solidFill>
                <a:latin typeface="Consolas" charset="0"/>
                <a:ea typeface="ＭＳ Ｐゴシック" charset="-128"/>
              </a:rPr>
              <a:t> </a:t>
            </a:r>
            <a:r>
              <a:rPr lang="en-US" altLang="en-US" b="1" i="1" dirty="0">
                <a:solidFill>
                  <a:srgbClr val="404040"/>
                </a:solidFill>
                <a:latin typeface="Consolas" charset="0"/>
                <a:ea typeface="ＭＳ Ｐゴシック" charset="-128"/>
              </a:rPr>
              <a:t>filename</a:t>
            </a:r>
            <a:r>
              <a:rPr lang="en-US" altLang="en-US" dirty="0">
                <a:solidFill>
                  <a:srgbClr val="404040"/>
                </a:solidFill>
                <a:latin typeface="Consolas" charset="0"/>
                <a:ea typeface="ＭＳ Ｐゴシック" charset="-128"/>
              </a:rPr>
              <a:t>.tar</a:t>
            </a:r>
          </a:p>
          <a:p>
            <a:pPr lvl="1">
              <a:buFont typeface="Wingdings" charset="2"/>
              <a:buChar char="§"/>
              <a:defRPr/>
            </a:pPr>
            <a:r>
              <a:rPr lang="en-US" dirty="0">
                <a:ea typeface="ＭＳ Ｐゴシック" charset="-128"/>
              </a:rPr>
              <a:t>-x 	</a:t>
            </a:r>
            <a:r>
              <a:rPr lang="en-US" b="1" u="sng" dirty="0">
                <a:ea typeface="ＭＳ Ｐゴシック" charset="-128"/>
              </a:rPr>
              <a:t>extracts</a:t>
            </a:r>
            <a:r>
              <a:rPr lang="en-US" dirty="0">
                <a:ea typeface="ＭＳ Ｐゴシック" charset="-128"/>
              </a:rPr>
              <a:t> files from an archive</a:t>
            </a:r>
          </a:p>
          <a:p>
            <a:pPr lvl="1">
              <a:buFont typeface="Wingdings" charset="2"/>
              <a:buChar char="§"/>
              <a:defRPr/>
            </a:pPr>
            <a:endParaRPr lang="en-US" altLang="en-US" dirty="0">
              <a:solidFill>
                <a:srgbClr val="404040"/>
              </a:solidFill>
              <a:latin typeface="Consolas" charset="0"/>
              <a:ea typeface="ＭＳ Ｐゴシック" charset="-128"/>
            </a:endParaRPr>
          </a:p>
        </p:txBody>
      </p:sp>
      <p:graphicFrame>
        <p:nvGraphicFramePr>
          <p:cNvPr id="88094" name="Group 30">
            <a:extLst>
              <a:ext uri="{FF2B5EF4-FFF2-40B4-BE49-F238E27FC236}">
                <a16:creationId xmlns:a16="http://schemas.microsoft.com/office/drawing/2014/main" id="{C1CE061E-F547-7F6A-5E70-E34C09A6EA25}"/>
              </a:ext>
            </a:extLst>
          </p:cNvPr>
          <p:cNvGraphicFramePr>
            <a:graphicFrameLocks noGrp="1"/>
          </p:cNvGraphicFramePr>
          <p:nvPr>
            <p:custDataLst>
              <p:tags r:id="rId3"/>
            </p:custDataLst>
            <p:extLst>
              <p:ext uri="{D42A27DB-BD31-4B8C-83A1-F6EECF244321}">
                <p14:modId xmlns:p14="http://schemas.microsoft.com/office/powerpoint/2010/main" val="3202679242"/>
              </p:ext>
            </p:extLst>
          </p:nvPr>
        </p:nvGraphicFramePr>
        <p:xfrm>
          <a:off x="1640633" y="755780"/>
          <a:ext cx="8686800" cy="1076488"/>
        </p:xfrm>
        <a:graphic>
          <a:graphicData uri="http://schemas.openxmlformats.org/drawingml/2006/table">
            <a:tbl>
              <a:tblPr/>
              <a:tblGrid>
                <a:gridCol w="947650">
                  <a:extLst>
                    <a:ext uri="{9D8B030D-6E8A-4147-A177-3AD203B41FA5}">
                      <a16:colId xmlns:a16="http://schemas.microsoft.com/office/drawing/2014/main" val="20000"/>
                    </a:ext>
                  </a:extLst>
                </a:gridCol>
                <a:gridCol w="7739150">
                  <a:extLst>
                    <a:ext uri="{9D8B030D-6E8A-4147-A177-3AD203B41FA5}">
                      <a16:colId xmlns:a16="http://schemas.microsoft.com/office/drawing/2014/main" val="20001"/>
                    </a:ext>
                  </a:extLst>
                </a:gridCol>
              </a:tblGrid>
              <a:tr h="540871">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endParaRPr kumimoji="0" lang="en-US" sz="2000" b="1" i="0" u="none" strike="noStrike" cap="none" normalizeH="0" baseline="0" dirty="0">
                        <a:ln>
                          <a:noFill/>
                        </a:ln>
                        <a:solidFill>
                          <a:srgbClr val="262626"/>
                        </a:solidFill>
                        <a:effectLst/>
                        <a:latin typeface="Calibri" pitchFamily="34" charset="0"/>
                      </a:endParaRP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dirty="0">
                          <a:ln>
                            <a:noFill/>
                          </a:ln>
                          <a:solidFill>
                            <a:srgbClr val="262626"/>
                          </a:solidFill>
                          <a:effectLst/>
                          <a:latin typeface="Calibri" pitchFamily="34" charset="0"/>
                        </a:rPr>
                        <a:t>description</a:t>
                      </a: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5617">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defRPr/>
                      </a:pPr>
                      <a:r>
                        <a:rPr kumimoji="0" lang="en-US" sz="2000" b="0" i="0" u="none" strike="noStrike" cap="none" normalizeH="0" baseline="0" dirty="0">
                          <a:ln>
                            <a:noFill/>
                          </a:ln>
                          <a:solidFill>
                            <a:srgbClr val="262626"/>
                          </a:solidFill>
                          <a:effectLst/>
                          <a:latin typeface="Consolas" pitchFamily="49" charset="0"/>
                        </a:rPr>
                        <a:t> tar</a:t>
                      </a:r>
                    </a:p>
                  </a:txBody>
                  <a:tcPr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defRPr/>
                      </a:pPr>
                      <a:r>
                        <a:rPr kumimoji="0" lang="en-US" sz="2000" b="0" i="0" u="none" strike="noStrike" cap="none" normalizeH="0" baseline="0" dirty="0">
                          <a:ln>
                            <a:noFill/>
                          </a:ln>
                          <a:solidFill>
                            <a:srgbClr val="262626"/>
                          </a:solidFill>
                          <a:effectLst/>
                          <a:latin typeface="Calibri" pitchFamily="34" charset="0"/>
                        </a:rPr>
                        <a:t>create or extract .tar archives  (combines multiple files into one .tar file)</a:t>
                      </a:r>
                    </a:p>
                  </a:txBody>
                  <a:tcPr marT="45691" marB="456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41DFF93-C7B2-915C-9B30-A0E826CDE7F7}"/>
              </a:ext>
            </a:extLst>
          </p:cNvPr>
          <p:cNvSpPr>
            <a:spLocks noGrp="1" noChangeArrowheads="1"/>
          </p:cNvSpPr>
          <p:nvPr>
            <p:ph type="title"/>
            <p:custDataLst>
              <p:tags r:id="rId1"/>
            </p:custDataLst>
          </p:nvPr>
        </p:nvSpPr>
        <p:spPr>
          <a:xfrm>
            <a:off x="990600" y="242594"/>
            <a:ext cx="4747727" cy="604935"/>
          </a:xfrm>
        </p:spPr>
        <p:txBody>
          <a:bodyPr>
            <a:normAutofit/>
          </a:bodyPr>
          <a:lstStyle/>
          <a:p>
            <a:r>
              <a:rPr lang="en-US" altLang="en-US" sz="2800" b="1" dirty="0"/>
              <a:t>Compressed files</a:t>
            </a:r>
          </a:p>
        </p:txBody>
      </p:sp>
      <p:sp>
        <p:nvSpPr>
          <p:cNvPr id="23555" name="Rectangle 3">
            <a:extLst>
              <a:ext uri="{FF2B5EF4-FFF2-40B4-BE49-F238E27FC236}">
                <a16:creationId xmlns:a16="http://schemas.microsoft.com/office/drawing/2014/main" id="{DE55A3DA-926E-C67E-1395-A459B10C8C1B}"/>
              </a:ext>
            </a:extLst>
          </p:cNvPr>
          <p:cNvSpPr>
            <a:spLocks noGrp="1" noChangeArrowheads="1"/>
          </p:cNvSpPr>
          <p:nvPr>
            <p:ph type="body" idx="1"/>
            <p:custDataLst>
              <p:tags r:id="rId2"/>
            </p:custDataLst>
          </p:nvPr>
        </p:nvSpPr>
        <p:spPr>
          <a:xfrm>
            <a:off x="1447800" y="1295400"/>
            <a:ext cx="9448800" cy="5562600"/>
          </a:xfrm>
        </p:spPr>
        <p:txBody>
          <a:bodyPr>
            <a:normAutofit lnSpcReduction="10000"/>
          </a:bodyPr>
          <a:lstStyle/>
          <a:p>
            <a:pPr>
              <a:defRPr/>
            </a:pPr>
            <a:endParaRPr lang="en-US" altLang="en-US" dirty="0">
              <a:solidFill>
                <a:srgbClr val="262626"/>
              </a:solidFill>
              <a:ea typeface="ＭＳ Ｐゴシック" charset="-128"/>
            </a:endParaRPr>
          </a:p>
          <a:p>
            <a:pPr lvl="1">
              <a:buFont typeface="Wingdings" charset="2"/>
              <a:buChar char="§"/>
              <a:defRPr/>
            </a:pPr>
            <a:endParaRPr lang="en-US" altLang="en-US" dirty="0">
              <a:solidFill>
                <a:srgbClr val="404040"/>
              </a:solidFill>
              <a:ea typeface="ＭＳ Ｐゴシック" charset="-128"/>
            </a:endParaRPr>
          </a:p>
          <a:p>
            <a:pPr lvl="1">
              <a:buFont typeface="Wingdings" charset="2"/>
              <a:buChar char="§"/>
              <a:defRPr/>
            </a:pPr>
            <a:endParaRPr lang="en-US" altLang="en-US" dirty="0">
              <a:solidFill>
                <a:srgbClr val="404040"/>
              </a:solidFill>
              <a:ea typeface="ＭＳ Ｐゴシック" charset="-128"/>
            </a:endParaRPr>
          </a:p>
          <a:p>
            <a:pPr lvl="1">
              <a:buFont typeface="Wingdings" charset="2"/>
              <a:buChar char="§"/>
              <a:defRPr/>
            </a:pPr>
            <a:endParaRPr lang="en-US" altLang="en-US" dirty="0">
              <a:solidFill>
                <a:srgbClr val="404040"/>
              </a:solidFill>
              <a:ea typeface="ＭＳ Ｐゴシック" charset="-128"/>
            </a:endParaRPr>
          </a:p>
          <a:p>
            <a:pPr lvl="1">
              <a:buFont typeface="Wingdings" charset="2"/>
              <a:buChar char="§"/>
              <a:defRPr/>
            </a:pPr>
            <a:endParaRPr lang="en-US" altLang="en-US" dirty="0">
              <a:solidFill>
                <a:srgbClr val="404040"/>
              </a:solidFill>
              <a:ea typeface="ＭＳ Ｐゴシック" charset="-128"/>
            </a:endParaRPr>
          </a:p>
          <a:p>
            <a:pPr>
              <a:defRPr/>
            </a:pPr>
            <a:r>
              <a:rPr lang="en-US" altLang="en-US" sz="3200" dirty="0">
                <a:solidFill>
                  <a:srgbClr val="262626"/>
                </a:solidFill>
                <a:ea typeface="ＭＳ Ｐゴシック" charset="-128"/>
              </a:rPr>
              <a:t>To </a:t>
            </a:r>
            <a:r>
              <a:rPr lang="en-US" altLang="en-US" sz="3200" b="1" u="sng" dirty="0">
                <a:solidFill>
                  <a:srgbClr val="FF0000"/>
                </a:solidFill>
                <a:ea typeface="ＭＳ Ｐゴシック" charset="-128"/>
              </a:rPr>
              <a:t>compress</a:t>
            </a:r>
            <a:r>
              <a:rPr lang="en-US" altLang="en-US" sz="3200" dirty="0">
                <a:solidFill>
                  <a:srgbClr val="FF0000"/>
                </a:solidFill>
                <a:ea typeface="ＭＳ Ｐゴシック" charset="-128"/>
              </a:rPr>
              <a:t> </a:t>
            </a:r>
            <a:r>
              <a:rPr lang="en-US" altLang="en-US" sz="3200" dirty="0">
                <a:solidFill>
                  <a:srgbClr val="262626"/>
                </a:solidFill>
                <a:ea typeface="ＭＳ Ｐゴシック" charset="-128"/>
              </a:rPr>
              <a:t>a </a:t>
            </a:r>
            <a:r>
              <a:rPr lang="en-US" altLang="en-US" sz="3200" dirty="0">
                <a:solidFill>
                  <a:srgbClr val="262626"/>
                </a:solidFill>
                <a:latin typeface="Consolas" charset="0"/>
                <a:ea typeface="ＭＳ Ｐゴシック" charset="-128"/>
              </a:rPr>
              <a:t>file</a:t>
            </a:r>
            <a:r>
              <a:rPr lang="en-US" altLang="en-US" sz="3200" dirty="0">
                <a:solidFill>
                  <a:srgbClr val="262626"/>
                </a:solidFill>
                <a:ea typeface="ＭＳ Ｐゴシック" charset="-128"/>
              </a:rPr>
              <a:t>:</a:t>
            </a:r>
          </a:p>
          <a:p>
            <a:pPr lvl="1">
              <a:buFont typeface="Wingdings" charset="2"/>
              <a:buNone/>
              <a:defRPr/>
            </a:pPr>
            <a:r>
              <a:rPr lang="en-US" altLang="en-US" sz="3200" dirty="0">
                <a:solidFill>
                  <a:srgbClr val="404040"/>
                </a:solidFill>
                <a:latin typeface="Consolas" charset="0"/>
                <a:ea typeface="ＭＳ Ｐゴシック" charset="-128"/>
              </a:rPr>
              <a:t>	</a:t>
            </a:r>
            <a:r>
              <a:rPr lang="en-US" altLang="en-US" sz="3200" b="1" dirty="0">
                <a:solidFill>
                  <a:srgbClr val="404040"/>
                </a:solidFill>
                <a:latin typeface="Consolas" charset="0"/>
                <a:ea typeface="ＭＳ Ｐゴシック" charset="-128"/>
              </a:rPr>
              <a:t>$ </a:t>
            </a:r>
            <a:r>
              <a:rPr lang="en-US" altLang="en-US" sz="3200" dirty="0" err="1">
                <a:solidFill>
                  <a:srgbClr val="404040"/>
                </a:solidFill>
                <a:latin typeface="Consolas" charset="0"/>
                <a:ea typeface="ＭＳ Ｐゴシック" charset="-128"/>
              </a:rPr>
              <a:t>gzip</a:t>
            </a:r>
            <a:r>
              <a:rPr lang="en-US" altLang="en-US" sz="3200" dirty="0">
                <a:solidFill>
                  <a:srgbClr val="404040"/>
                </a:solidFill>
                <a:latin typeface="Consolas" charset="0"/>
                <a:ea typeface="ＭＳ Ｐゴシック" charset="-128"/>
              </a:rPr>
              <a:t> </a:t>
            </a:r>
            <a:r>
              <a:rPr lang="en-US" altLang="en-US" sz="3200" b="1" i="1" dirty="0">
                <a:solidFill>
                  <a:srgbClr val="404040"/>
                </a:solidFill>
                <a:latin typeface="Consolas" charset="0"/>
                <a:ea typeface="ＭＳ Ｐゴシック" charset="-128"/>
              </a:rPr>
              <a:t>filename 		</a:t>
            </a:r>
            <a:r>
              <a:rPr lang="en-US" altLang="en-US" sz="3200" dirty="0">
                <a:solidFill>
                  <a:srgbClr val="262626"/>
                </a:solidFill>
                <a:ea typeface="ＭＳ Ｐゴシック" charset="-128"/>
              </a:rPr>
              <a:t>produces:</a:t>
            </a:r>
            <a:r>
              <a:rPr lang="en-US" altLang="en-US" sz="3200" b="1" i="1" dirty="0">
                <a:solidFill>
                  <a:srgbClr val="404040"/>
                </a:solidFill>
                <a:latin typeface="Consolas" charset="0"/>
                <a:ea typeface="ＭＳ Ｐゴシック" charset="-128"/>
                <a:sym typeface="Wingdings" panose="05000000000000000000" pitchFamily="2" charset="2"/>
              </a:rPr>
              <a:t>  </a:t>
            </a:r>
            <a:r>
              <a:rPr lang="en-US" altLang="en-US" sz="3200" b="1" i="1" dirty="0">
                <a:solidFill>
                  <a:srgbClr val="404040"/>
                </a:solidFill>
                <a:latin typeface="Consolas" charset="0"/>
                <a:ea typeface="ＭＳ Ｐゴシック" charset="-128"/>
              </a:rPr>
              <a:t>filename.gz </a:t>
            </a:r>
          </a:p>
          <a:p>
            <a:pPr>
              <a:defRPr/>
            </a:pPr>
            <a:r>
              <a:rPr lang="en-US" altLang="en-US" sz="3200" dirty="0">
                <a:solidFill>
                  <a:srgbClr val="262626"/>
                </a:solidFill>
                <a:ea typeface="ＭＳ Ｐゴシック" charset="-128"/>
              </a:rPr>
              <a:t>To </a:t>
            </a:r>
            <a:r>
              <a:rPr lang="en-US" altLang="en-US" sz="3200" b="1" u="sng" dirty="0" err="1">
                <a:solidFill>
                  <a:srgbClr val="FF0000"/>
                </a:solidFill>
                <a:ea typeface="ＭＳ Ｐゴシック" charset="-128"/>
              </a:rPr>
              <a:t>uncompress</a:t>
            </a:r>
            <a:r>
              <a:rPr lang="en-US" altLang="en-US" sz="3200" dirty="0">
                <a:solidFill>
                  <a:srgbClr val="262626"/>
                </a:solidFill>
                <a:ea typeface="ＭＳ Ｐゴシック" charset="-128"/>
              </a:rPr>
              <a:t> a </a:t>
            </a:r>
            <a:r>
              <a:rPr lang="en-US" altLang="en-US" sz="3200" dirty="0">
                <a:solidFill>
                  <a:srgbClr val="262626"/>
                </a:solidFill>
                <a:latin typeface="Consolas" charset="0"/>
                <a:ea typeface="ＭＳ Ｐゴシック" charset="-128"/>
              </a:rPr>
              <a:t>file</a:t>
            </a:r>
            <a:r>
              <a:rPr lang="en-US" altLang="en-US" sz="3200" dirty="0">
                <a:solidFill>
                  <a:srgbClr val="262626"/>
                </a:solidFill>
                <a:ea typeface="ＭＳ Ｐゴシック" charset="-128"/>
              </a:rPr>
              <a:t>:</a:t>
            </a:r>
          </a:p>
          <a:p>
            <a:pPr lvl="1">
              <a:buFont typeface="Wingdings" charset="2"/>
              <a:buNone/>
              <a:defRPr/>
            </a:pPr>
            <a:r>
              <a:rPr lang="en-US" altLang="en-US" sz="3200" dirty="0">
                <a:solidFill>
                  <a:srgbClr val="404040"/>
                </a:solidFill>
                <a:latin typeface="Consolas" charset="0"/>
                <a:ea typeface="ＭＳ Ｐゴシック" charset="-128"/>
              </a:rPr>
              <a:t>	</a:t>
            </a:r>
            <a:r>
              <a:rPr lang="en-US" altLang="en-US" sz="3200" b="1" dirty="0">
                <a:solidFill>
                  <a:srgbClr val="404040"/>
                </a:solidFill>
                <a:latin typeface="Consolas" charset="0"/>
                <a:ea typeface="ＭＳ Ｐゴシック" charset="-128"/>
              </a:rPr>
              <a:t>$ </a:t>
            </a:r>
            <a:r>
              <a:rPr lang="en-US" altLang="en-US" sz="3200" dirty="0" err="1">
                <a:solidFill>
                  <a:srgbClr val="404040"/>
                </a:solidFill>
                <a:latin typeface="Consolas" charset="0"/>
                <a:ea typeface="ＭＳ Ｐゴシック" charset="-128"/>
              </a:rPr>
              <a:t>gunzip</a:t>
            </a:r>
            <a:r>
              <a:rPr lang="en-US" altLang="en-US" sz="3200" dirty="0">
                <a:solidFill>
                  <a:srgbClr val="404040"/>
                </a:solidFill>
                <a:latin typeface="Consolas" charset="0"/>
                <a:ea typeface="ＭＳ Ｐゴシック" charset="-128"/>
              </a:rPr>
              <a:t> </a:t>
            </a:r>
            <a:r>
              <a:rPr lang="en-US" altLang="en-US" sz="3200" b="1" i="1" dirty="0">
                <a:solidFill>
                  <a:srgbClr val="404040"/>
                </a:solidFill>
                <a:latin typeface="Consolas" charset="0"/>
                <a:ea typeface="ＭＳ Ｐゴシック" charset="-128"/>
              </a:rPr>
              <a:t>filename.gz 	</a:t>
            </a:r>
            <a:r>
              <a:rPr lang="en-US" altLang="en-US" sz="3200" dirty="0">
                <a:solidFill>
                  <a:srgbClr val="262626"/>
                </a:solidFill>
                <a:ea typeface="ＭＳ Ｐゴシック" charset="-128"/>
              </a:rPr>
              <a:t> produces: </a:t>
            </a:r>
            <a:r>
              <a:rPr lang="en-US" altLang="en-US" sz="3200" b="1" i="1" dirty="0">
                <a:solidFill>
                  <a:srgbClr val="404040"/>
                </a:solidFill>
                <a:latin typeface="Consolas" charset="0"/>
                <a:ea typeface="ＭＳ Ｐゴシック" charset="-128"/>
                <a:sym typeface="Wingdings" panose="05000000000000000000" pitchFamily="2" charset="2"/>
              </a:rPr>
              <a:t> </a:t>
            </a:r>
            <a:r>
              <a:rPr lang="en-US" altLang="en-US" sz="3200" b="1" i="1" dirty="0">
                <a:solidFill>
                  <a:srgbClr val="404040"/>
                </a:solidFill>
                <a:latin typeface="Consolas" charset="0"/>
                <a:ea typeface="ＭＳ Ｐゴシック" charset="-128"/>
              </a:rPr>
              <a:t>filename </a:t>
            </a:r>
            <a:endParaRPr lang="en-US" altLang="en-US" sz="3200" dirty="0">
              <a:solidFill>
                <a:srgbClr val="404040"/>
              </a:solidFill>
              <a:latin typeface="Consolas" charset="0"/>
              <a:ea typeface="ＭＳ Ｐゴシック" charset="-128"/>
            </a:endParaRPr>
          </a:p>
          <a:p>
            <a:pPr lvl="1">
              <a:buFont typeface="Wingdings" charset="2"/>
              <a:buNone/>
              <a:defRPr/>
            </a:pPr>
            <a:endParaRPr lang="en-US" altLang="en-US" sz="3200" dirty="0">
              <a:solidFill>
                <a:srgbClr val="404040"/>
              </a:solidFill>
              <a:latin typeface="Consolas" charset="0"/>
              <a:ea typeface="ＭＳ Ｐゴシック" charset="-128"/>
            </a:endParaRPr>
          </a:p>
          <a:p>
            <a:pPr>
              <a:buFontTx/>
              <a:buNone/>
              <a:defRPr/>
            </a:pPr>
            <a:r>
              <a:rPr lang="en-US" altLang="en-US" sz="3200" dirty="0">
                <a:solidFill>
                  <a:srgbClr val="262626"/>
                </a:solidFill>
                <a:ea typeface="ＭＳ Ｐゴシック" charset="-128"/>
              </a:rPr>
              <a:t>Similar for zip, bzip2. See man pages for more details.</a:t>
            </a:r>
          </a:p>
        </p:txBody>
      </p:sp>
      <p:graphicFrame>
        <p:nvGraphicFramePr>
          <p:cNvPr id="88094" name="Group 30">
            <a:extLst>
              <a:ext uri="{FF2B5EF4-FFF2-40B4-BE49-F238E27FC236}">
                <a16:creationId xmlns:a16="http://schemas.microsoft.com/office/drawing/2014/main" id="{0B225A3B-BC8C-38A1-B8F6-9581F8A933E0}"/>
              </a:ext>
            </a:extLst>
          </p:cNvPr>
          <p:cNvGraphicFramePr>
            <a:graphicFrameLocks noGrp="1"/>
          </p:cNvGraphicFramePr>
          <p:nvPr>
            <p:custDataLst>
              <p:tags r:id="rId3"/>
            </p:custDataLst>
          </p:nvPr>
        </p:nvGraphicFramePr>
        <p:xfrm>
          <a:off x="1905000" y="1295400"/>
          <a:ext cx="8382000" cy="1687514"/>
        </p:xfrm>
        <a:graphic>
          <a:graphicData uri="http://schemas.openxmlformats.org/drawingml/2006/table">
            <a:tbl>
              <a:tblPr/>
              <a:tblGrid>
                <a:gridCol w="2362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96214">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dirty="0">
                          <a:ln>
                            <a:noFill/>
                          </a:ln>
                          <a:solidFill>
                            <a:srgbClr val="262626"/>
                          </a:solidFill>
                          <a:effectLst/>
                          <a:latin typeface="Calibri" pitchFamily="34" charset="0"/>
                        </a:rPr>
                        <a:t>command</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1" i="0" u="none" strike="noStrike" cap="none" normalizeH="0" baseline="0">
                          <a:ln>
                            <a:noFill/>
                          </a:ln>
                          <a:solidFill>
                            <a:srgbClr val="262626"/>
                          </a:solidFill>
                          <a:effectLst/>
                          <a:latin typeface="Calibri" pitchFamily="34" charset="0"/>
                        </a:rPr>
                        <a:t>description</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0" i="0" u="none" strike="noStrike" cap="none" normalizeH="0" baseline="0" dirty="0">
                          <a:ln>
                            <a:noFill/>
                          </a:ln>
                          <a:solidFill>
                            <a:srgbClr val="262626"/>
                          </a:solidFill>
                          <a:effectLst/>
                          <a:latin typeface="Consolas" pitchFamily="49" charset="0"/>
                        </a:rPr>
                        <a:t> zip</a:t>
                      </a:r>
                      <a:r>
                        <a:rPr kumimoji="0" lang="en-US" sz="2000" b="0" i="0" u="none" strike="noStrike" cap="none" normalizeH="0" baseline="0" dirty="0">
                          <a:ln>
                            <a:noFill/>
                          </a:ln>
                          <a:solidFill>
                            <a:srgbClr val="262626"/>
                          </a:solidFill>
                          <a:effectLst/>
                          <a:latin typeface="Calibri" pitchFamily="34" charset="0"/>
                        </a:rPr>
                        <a:t>,  </a:t>
                      </a:r>
                      <a:r>
                        <a:rPr kumimoji="0" lang="en-US" sz="2000" b="0" i="0" u="none" strike="noStrike" cap="none" normalizeH="0" baseline="0" dirty="0">
                          <a:ln>
                            <a:noFill/>
                          </a:ln>
                          <a:solidFill>
                            <a:srgbClr val="262626"/>
                          </a:solidFill>
                          <a:effectLst/>
                          <a:latin typeface="Consolas" pitchFamily="49" charset="0"/>
                        </a:rPr>
                        <a:t>unzip</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0" i="0" u="none" strike="noStrike" cap="none" normalizeH="0" baseline="0" dirty="0">
                          <a:ln>
                            <a:noFill/>
                          </a:ln>
                          <a:solidFill>
                            <a:srgbClr val="262626"/>
                          </a:solidFill>
                          <a:effectLst/>
                          <a:latin typeface="Calibri" pitchFamily="34" charset="0"/>
                        </a:rPr>
                        <a:t>create or extract .zip compressed archives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543">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0" i="0" u="none" strike="noStrike" cap="none" normalizeH="0" baseline="0">
                          <a:ln>
                            <a:noFill/>
                          </a:ln>
                          <a:solidFill>
                            <a:srgbClr val="262626"/>
                          </a:solidFill>
                          <a:effectLst/>
                          <a:latin typeface="Consolas" pitchFamily="49" charset="0"/>
                        </a:rPr>
                        <a:t> gzip</a:t>
                      </a:r>
                      <a:r>
                        <a:rPr kumimoji="0" lang="en-US" sz="2000" b="0" i="0" u="none" strike="noStrike" cap="none" normalizeH="0" baseline="0">
                          <a:ln>
                            <a:noFill/>
                          </a:ln>
                          <a:solidFill>
                            <a:srgbClr val="262626"/>
                          </a:solidFill>
                          <a:effectLst/>
                          <a:latin typeface="Calibri" pitchFamily="34" charset="0"/>
                        </a:rPr>
                        <a:t>,  </a:t>
                      </a:r>
                      <a:r>
                        <a:rPr kumimoji="0" lang="en-US" sz="2000" b="0" i="0" u="none" strike="noStrike" cap="none" normalizeH="0" baseline="0">
                          <a:ln>
                            <a:noFill/>
                          </a:ln>
                          <a:solidFill>
                            <a:srgbClr val="262626"/>
                          </a:solidFill>
                          <a:effectLst/>
                          <a:latin typeface="Consolas" pitchFamily="49" charset="0"/>
                        </a:rPr>
                        <a:t>gunzip</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0" i="0" u="none" strike="noStrike" cap="none" normalizeH="0" baseline="0">
                          <a:ln>
                            <a:noFill/>
                          </a:ln>
                          <a:solidFill>
                            <a:srgbClr val="262626"/>
                          </a:solidFill>
                          <a:effectLst/>
                          <a:latin typeface="Calibri" pitchFamily="34" charset="0"/>
                        </a:rPr>
                        <a:t>GNU free compression programs (single-file)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7543">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0" i="0" u="none" strike="noStrike" cap="none" normalizeH="0" baseline="0">
                          <a:ln>
                            <a:noFill/>
                          </a:ln>
                          <a:solidFill>
                            <a:srgbClr val="262626"/>
                          </a:solidFill>
                          <a:effectLst/>
                          <a:latin typeface="Consolas" pitchFamily="49" charset="0"/>
                        </a:rPr>
                        <a:t> bzip2</a:t>
                      </a:r>
                      <a:r>
                        <a:rPr kumimoji="0" lang="en-US" sz="2000" b="0" i="0" u="none" strike="noStrike" cap="none" normalizeH="0" baseline="0">
                          <a:ln>
                            <a:noFill/>
                          </a:ln>
                          <a:solidFill>
                            <a:srgbClr val="262626"/>
                          </a:solidFill>
                          <a:effectLst/>
                          <a:latin typeface="Calibri" pitchFamily="34" charset="0"/>
                        </a:rPr>
                        <a:t>,  </a:t>
                      </a:r>
                      <a:r>
                        <a:rPr kumimoji="0" lang="en-US" sz="2000" b="0" i="0" u="none" strike="noStrike" cap="none" normalizeH="0" baseline="0">
                          <a:ln>
                            <a:noFill/>
                          </a:ln>
                          <a:solidFill>
                            <a:srgbClr val="262626"/>
                          </a:solidFill>
                          <a:effectLst/>
                          <a:latin typeface="Consolas" pitchFamily="49" charset="0"/>
                        </a:rPr>
                        <a:t>bunzip2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000" b="0" i="0" u="none" strike="noStrike" cap="none" normalizeH="0" baseline="0" dirty="0">
                          <a:ln>
                            <a:noFill/>
                          </a:ln>
                          <a:solidFill>
                            <a:srgbClr val="262626"/>
                          </a:solidFill>
                          <a:effectLst/>
                          <a:latin typeface="Calibri" pitchFamily="34" charset="0"/>
                        </a:rPr>
                        <a:t>slower, optimized compression program (single-file)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BD518A9-4011-B51D-318F-FE1889C09E8B}"/>
              </a:ext>
            </a:extLst>
          </p:cNvPr>
          <p:cNvSpPr>
            <a:spLocks noGrp="1" noChangeArrowheads="1"/>
          </p:cNvSpPr>
          <p:nvPr>
            <p:ph type="title"/>
            <p:custDataLst>
              <p:tags r:id="rId1"/>
            </p:custDataLst>
          </p:nvPr>
        </p:nvSpPr>
        <p:spPr>
          <a:xfrm>
            <a:off x="1143000" y="225491"/>
            <a:ext cx="3811555" cy="650875"/>
          </a:xfrm>
        </p:spPr>
        <p:txBody>
          <a:bodyPr>
            <a:normAutofit/>
          </a:bodyPr>
          <a:lstStyle/>
          <a:p>
            <a:r>
              <a:rPr lang="en-US" altLang="en-US" sz="2800" b="1" dirty="0">
                <a:solidFill>
                  <a:srgbClr val="262626"/>
                </a:solidFill>
                <a:latin typeface="Consolas" panose="020B0609020204030204" pitchFamily="49" charset="0"/>
              </a:rPr>
              <a:t>.tar.gz</a:t>
            </a:r>
            <a:r>
              <a:rPr lang="en-US" altLang="en-US" sz="2800" b="1" dirty="0">
                <a:solidFill>
                  <a:srgbClr val="262626"/>
                </a:solidFill>
              </a:rPr>
              <a:t> archives</a:t>
            </a:r>
            <a:endParaRPr lang="en-US" altLang="en-US" sz="2800" b="1" dirty="0"/>
          </a:p>
        </p:txBody>
      </p:sp>
      <p:sp>
        <p:nvSpPr>
          <p:cNvPr id="23555" name="Rectangle 3">
            <a:extLst>
              <a:ext uri="{FF2B5EF4-FFF2-40B4-BE49-F238E27FC236}">
                <a16:creationId xmlns:a16="http://schemas.microsoft.com/office/drawing/2014/main" id="{D0D7C1E3-43EC-0F6D-CDB5-ACB0AFFF23D7}"/>
              </a:ext>
            </a:extLst>
          </p:cNvPr>
          <p:cNvSpPr>
            <a:spLocks noGrp="1" noChangeArrowheads="1"/>
          </p:cNvSpPr>
          <p:nvPr>
            <p:ph type="body" idx="1"/>
            <p:custDataLst>
              <p:tags r:id="rId2"/>
            </p:custDataLst>
          </p:nvPr>
        </p:nvSpPr>
        <p:spPr>
          <a:xfrm>
            <a:off x="1214535" y="876366"/>
            <a:ext cx="10196804" cy="5870510"/>
          </a:xfrm>
        </p:spPr>
        <p:txBody>
          <a:bodyPr/>
          <a:lstStyle/>
          <a:p>
            <a:pPr>
              <a:defRPr/>
            </a:pPr>
            <a:r>
              <a:rPr lang="en-US" altLang="en-US" dirty="0">
                <a:solidFill>
                  <a:srgbClr val="262626"/>
                </a:solidFill>
                <a:ea typeface="ＭＳ Ｐゴシック" charset="-128"/>
              </a:rPr>
              <a:t>Many Linux programs are distributed as .tar.gz archives (sometimes called .</a:t>
            </a:r>
            <a:r>
              <a:rPr lang="en-US" altLang="en-US" dirty="0" err="1">
                <a:solidFill>
                  <a:srgbClr val="262626"/>
                </a:solidFill>
                <a:ea typeface="ＭＳ Ｐゴシック" charset="-128"/>
              </a:rPr>
              <a:t>tgz</a:t>
            </a:r>
            <a:r>
              <a:rPr lang="en-US" altLang="en-US" dirty="0">
                <a:solidFill>
                  <a:srgbClr val="262626"/>
                </a:solidFill>
                <a:ea typeface="ＭＳ Ｐゴシック" charset="-128"/>
              </a:rPr>
              <a:t>)</a:t>
            </a:r>
          </a:p>
          <a:p>
            <a:pPr>
              <a:defRPr/>
            </a:pPr>
            <a:r>
              <a:rPr lang="en-US" altLang="en-US" dirty="0">
                <a:solidFill>
                  <a:srgbClr val="262626"/>
                </a:solidFill>
                <a:ea typeface="ＭＳ Ｐゴシック" charset="-128"/>
              </a:rPr>
              <a:t>You could unpack this in two steps: </a:t>
            </a:r>
          </a:p>
          <a:p>
            <a:pPr marL="1031875" lvl="1" indent="-457200">
              <a:buFont typeface="+mj-lt"/>
              <a:buAutoNum type="arabicPeriod"/>
              <a:defRPr/>
            </a:pPr>
            <a:r>
              <a:rPr lang="en-US" altLang="en-US" b="1" dirty="0" err="1">
                <a:solidFill>
                  <a:srgbClr val="404040"/>
                </a:solidFill>
                <a:latin typeface="Consolas" charset="0"/>
                <a:ea typeface="ＭＳ Ｐゴシック" charset="-128"/>
              </a:rPr>
              <a:t>gzip</a:t>
            </a:r>
            <a:r>
              <a:rPr lang="en-US" altLang="en-US" b="1" dirty="0">
                <a:solidFill>
                  <a:srgbClr val="404040"/>
                </a:solidFill>
                <a:latin typeface="Consolas" charset="0"/>
                <a:ea typeface="ＭＳ Ｐゴシック" charset="-128"/>
              </a:rPr>
              <a:t> foo.tar.gz </a:t>
            </a:r>
            <a:r>
              <a:rPr lang="en-US" altLang="en-US" dirty="0">
                <a:solidFill>
                  <a:srgbClr val="262626"/>
                </a:solidFill>
                <a:ea typeface="ＭＳ Ｐゴシック" charset="-128"/>
              </a:rPr>
              <a:t>		produces:  </a:t>
            </a:r>
            <a:r>
              <a:rPr lang="en-US" altLang="en-US" dirty="0">
                <a:solidFill>
                  <a:srgbClr val="262626"/>
                </a:solidFill>
                <a:ea typeface="ＭＳ Ｐゴシック" charset="-128"/>
                <a:sym typeface="Wingdings" panose="05000000000000000000" pitchFamily="2" charset="2"/>
              </a:rPr>
              <a:t> foo.tar</a:t>
            </a:r>
          </a:p>
          <a:p>
            <a:pPr marL="1031875" lvl="1" indent="-457200">
              <a:buFont typeface="+mj-lt"/>
              <a:buAutoNum type="arabicPeriod"/>
              <a:defRPr/>
            </a:pPr>
            <a:r>
              <a:rPr lang="en-US" altLang="en-US" b="1" dirty="0">
                <a:solidFill>
                  <a:srgbClr val="404040"/>
                </a:solidFill>
                <a:latin typeface="Consolas" charset="0"/>
                <a:ea typeface="ＭＳ Ｐゴシック" charset="-128"/>
              </a:rPr>
              <a:t>tar –</a:t>
            </a:r>
            <a:r>
              <a:rPr lang="en-US" altLang="en-US" b="1" dirty="0" err="1">
                <a:solidFill>
                  <a:srgbClr val="404040"/>
                </a:solidFill>
                <a:latin typeface="Consolas" charset="0"/>
                <a:ea typeface="ＭＳ Ｐゴシック" charset="-128"/>
              </a:rPr>
              <a:t>xf</a:t>
            </a:r>
            <a:r>
              <a:rPr lang="en-US" altLang="en-US" b="1" dirty="0">
                <a:solidFill>
                  <a:srgbClr val="404040"/>
                </a:solidFill>
                <a:latin typeface="Consolas" charset="0"/>
                <a:ea typeface="ＭＳ Ｐゴシック" charset="-128"/>
              </a:rPr>
              <a:t> foo.tar </a:t>
            </a:r>
            <a:r>
              <a:rPr lang="en-US" altLang="en-US" dirty="0">
                <a:solidFill>
                  <a:srgbClr val="262626"/>
                </a:solidFill>
                <a:ea typeface="ＭＳ Ｐゴシック" charset="-128"/>
              </a:rPr>
              <a:t>		extracts individual files </a:t>
            </a:r>
          </a:p>
          <a:p>
            <a:pPr>
              <a:defRPr/>
            </a:pPr>
            <a:r>
              <a:rPr lang="en-US" altLang="en-US" dirty="0">
                <a:solidFill>
                  <a:srgbClr val="262626"/>
                </a:solidFill>
                <a:ea typeface="ＭＳ Ｐゴシック" charset="-128"/>
              </a:rPr>
              <a:t>You can also use the tar command to create/extract compressed archive files </a:t>
            </a:r>
            <a:r>
              <a:rPr lang="en-US" altLang="en-US" dirty="0">
                <a:solidFill>
                  <a:srgbClr val="FF0000"/>
                </a:solidFill>
                <a:ea typeface="ＭＳ Ｐゴシック" charset="-128"/>
              </a:rPr>
              <a:t>all in one step</a:t>
            </a:r>
            <a:r>
              <a:rPr lang="en-US" altLang="en-US" dirty="0">
                <a:solidFill>
                  <a:srgbClr val="262626"/>
                </a:solidFill>
                <a:ea typeface="ＭＳ Ｐゴシック" charset="-128"/>
              </a:rPr>
              <a:t>:</a:t>
            </a:r>
          </a:p>
          <a:p>
            <a:pPr lvl="1">
              <a:buFont typeface="Wingdings" charset="2"/>
              <a:buNone/>
              <a:defRPr/>
            </a:pPr>
            <a:r>
              <a:rPr lang="en-US" altLang="en-US" dirty="0">
                <a:solidFill>
                  <a:srgbClr val="404040"/>
                </a:solidFill>
                <a:latin typeface="Consolas" charset="0"/>
                <a:ea typeface="ＭＳ Ｐゴシック" charset="-128"/>
              </a:rPr>
              <a:t>	</a:t>
            </a:r>
            <a:r>
              <a:rPr lang="en-US" altLang="en-US" b="1" dirty="0">
                <a:solidFill>
                  <a:srgbClr val="404040"/>
                </a:solidFill>
                <a:latin typeface="Consolas" charset="0"/>
                <a:ea typeface="ＭＳ Ｐゴシック" charset="-128"/>
              </a:rPr>
              <a:t>$ </a:t>
            </a:r>
            <a:r>
              <a:rPr lang="en-US" altLang="en-US" dirty="0">
                <a:solidFill>
                  <a:srgbClr val="404040"/>
                </a:solidFill>
                <a:latin typeface="Consolas" charset="0"/>
                <a:ea typeface="ＭＳ Ｐゴシック" charset="-128"/>
              </a:rPr>
              <a:t>tar -</a:t>
            </a:r>
            <a:r>
              <a:rPr lang="en-US" altLang="en-US" dirty="0" err="1">
                <a:solidFill>
                  <a:srgbClr val="404040"/>
                </a:solidFill>
                <a:latin typeface="Consolas" charset="0"/>
                <a:ea typeface="ＭＳ Ｐゴシック" charset="-128"/>
              </a:rPr>
              <a:t>x</a:t>
            </a:r>
            <a:r>
              <a:rPr lang="en-US" altLang="en-US" dirty="0" err="1">
                <a:solidFill>
                  <a:srgbClr val="0070C0"/>
                </a:solidFill>
                <a:latin typeface="Consolas" charset="0"/>
                <a:ea typeface="ＭＳ Ｐゴシック" charset="-128"/>
              </a:rPr>
              <a:t>z</a:t>
            </a:r>
            <a:r>
              <a:rPr lang="en-US" altLang="en-US" dirty="0" err="1">
                <a:solidFill>
                  <a:srgbClr val="404040"/>
                </a:solidFill>
                <a:latin typeface="Consolas" charset="0"/>
                <a:ea typeface="ＭＳ Ｐゴシック" charset="-128"/>
              </a:rPr>
              <a:t>f</a:t>
            </a:r>
            <a:r>
              <a:rPr lang="en-US" altLang="en-US" dirty="0">
                <a:solidFill>
                  <a:srgbClr val="404040"/>
                </a:solidFill>
                <a:latin typeface="Consolas" charset="0"/>
                <a:ea typeface="ＭＳ Ｐゴシック" charset="-128"/>
              </a:rPr>
              <a:t> </a:t>
            </a:r>
            <a:r>
              <a:rPr lang="en-US" altLang="en-US" b="1" i="1" dirty="0">
                <a:solidFill>
                  <a:srgbClr val="404040"/>
                </a:solidFill>
                <a:latin typeface="Consolas" charset="0"/>
                <a:ea typeface="ＭＳ Ｐゴシック" charset="-128"/>
              </a:rPr>
              <a:t>filename</a:t>
            </a:r>
            <a:r>
              <a:rPr lang="en-US" altLang="en-US" dirty="0">
                <a:solidFill>
                  <a:srgbClr val="404040"/>
                </a:solidFill>
                <a:latin typeface="Consolas" charset="0"/>
                <a:ea typeface="ＭＳ Ｐゴシック" charset="-128"/>
              </a:rPr>
              <a:t>.tar.gz</a:t>
            </a:r>
          </a:p>
          <a:p>
            <a:pPr lvl="1">
              <a:buFont typeface="Wingdings" charset="2"/>
              <a:buChar char="§"/>
              <a:defRPr/>
            </a:pPr>
            <a:r>
              <a:rPr lang="en-US" dirty="0">
                <a:ea typeface="ＭＳ Ｐゴシック" charset="-128"/>
              </a:rPr>
              <a:t>-x 	</a:t>
            </a:r>
            <a:r>
              <a:rPr lang="en-US" b="1" u="sng" dirty="0">
                <a:ea typeface="ＭＳ Ｐゴシック" charset="-128"/>
              </a:rPr>
              <a:t>extracts</a:t>
            </a:r>
            <a:r>
              <a:rPr lang="en-US" dirty="0">
                <a:ea typeface="ＭＳ Ｐゴシック" charset="-128"/>
              </a:rPr>
              <a:t> files from an archive</a:t>
            </a:r>
          </a:p>
          <a:p>
            <a:pPr lvl="1">
              <a:buFont typeface="Wingdings" charset="2"/>
              <a:buChar char="§"/>
              <a:defRPr/>
            </a:pPr>
            <a:r>
              <a:rPr lang="en-US" dirty="0">
                <a:solidFill>
                  <a:srgbClr val="0070C0"/>
                </a:solidFill>
                <a:ea typeface="ＭＳ Ｐゴシック" charset="-128"/>
              </a:rPr>
              <a:t>-z 	filter the archive through </a:t>
            </a:r>
            <a:r>
              <a:rPr lang="en-US" dirty="0" err="1">
                <a:solidFill>
                  <a:srgbClr val="0070C0"/>
                </a:solidFill>
                <a:ea typeface="ＭＳ Ｐゴシック" charset="-128"/>
              </a:rPr>
              <a:t>gzip</a:t>
            </a:r>
            <a:r>
              <a:rPr lang="en-US" dirty="0">
                <a:solidFill>
                  <a:srgbClr val="0070C0"/>
                </a:solidFill>
                <a:ea typeface="ＭＳ Ｐゴシック" charset="-128"/>
              </a:rPr>
              <a:t> (compress/</a:t>
            </a:r>
            <a:r>
              <a:rPr lang="en-US" dirty="0" err="1">
                <a:solidFill>
                  <a:srgbClr val="0070C0"/>
                </a:solidFill>
                <a:ea typeface="ＭＳ Ｐゴシック" charset="-128"/>
              </a:rPr>
              <a:t>uncompress</a:t>
            </a:r>
            <a:r>
              <a:rPr lang="en-US" dirty="0">
                <a:solidFill>
                  <a:srgbClr val="0070C0"/>
                </a:solidFill>
                <a:ea typeface="ＭＳ Ｐゴシック" charset="-128"/>
              </a:rPr>
              <a:t> it)</a:t>
            </a:r>
          </a:p>
          <a:p>
            <a:pPr lvl="1">
              <a:buFont typeface="Wingdings" charset="2"/>
              <a:buChar char="§"/>
              <a:defRPr/>
            </a:pPr>
            <a:r>
              <a:rPr lang="en-US" dirty="0">
                <a:ea typeface="ＭＳ Ｐゴシック" charset="-128"/>
              </a:rPr>
              <a:t>-f 	read to/from a file</a:t>
            </a:r>
          </a:p>
          <a:p>
            <a:pPr lvl="1">
              <a:buFont typeface="Wingdings" charset="2"/>
              <a:buNone/>
              <a:defRPr/>
            </a:pPr>
            <a:endParaRPr lang="en-US" altLang="en-US" dirty="0">
              <a:solidFill>
                <a:srgbClr val="404040"/>
              </a:solidFill>
              <a:latin typeface="Consolas" charset="0"/>
              <a:ea typeface="ＭＳ Ｐゴシック" charset="-128"/>
            </a:endParaRPr>
          </a:p>
        </p:txBody>
      </p:sp>
      <p:sp>
        <p:nvSpPr>
          <p:cNvPr id="53252" name="TextBox 1">
            <a:extLst>
              <a:ext uri="{FF2B5EF4-FFF2-40B4-BE49-F238E27FC236}">
                <a16:creationId xmlns:a16="http://schemas.microsoft.com/office/drawing/2014/main" id="{A3967FB7-A0CA-E84F-8306-E0695C5295A3}"/>
              </a:ext>
            </a:extLst>
          </p:cNvPr>
          <p:cNvSpPr txBox="1">
            <a:spLocks noChangeArrowheads="1"/>
          </p:cNvSpPr>
          <p:nvPr>
            <p:custDataLst>
              <p:tags r:id="rId3"/>
            </p:custDataLst>
          </p:nvPr>
        </p:nvSpPr>
        <p:spPr bwMode="auto">
          <a:xfrm>
            <a:off x="2320925" y="6038851"/>
            <a:ext cx="7500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BD0901"/>
              </a:buClr>
              <a:buSzPct val="100000"/>
              <a:buChar char="•"/>
              <a:defRPr sz="2400">
                <a:solidFill>
                  <a:srgbClr val="262626"/>
                </a:solidFill>
                <a:latin typeface="Calibri" panose="020F0502020204030204" pitchFamily="34" charset="0"/>
                <a:ea typeface="MS PGothic" panose="020B0600070205080204" pitchFamily="34" charset="-128"/>
              </a:defRPr>
            </a:lvl1pPr>
            <a:lvl2pPr marL="742950" indent="-285750">
              <a:spcBef>
                <a:spcPct val="20000"/>
              </a:spcBef>
              <a:buClr>
                <a:srgbClr val="CC6600"/>
              </a:buClr>
              <a:buFont typeface="Wingdings" panose="05000000000000000000" pitchFamily="2" charset="2"/>
              <a:buChar char="§"/>
              <a:defRPr sz="2200">
                <a:solidFill>
                  <a:srgbClr val="404040"/>
                </a:solidFill>
                <a:latin typeface="Calibri" panose="020F0502020204030204" pitchFamily="34" charset="0"/>
                <a:ea typeface="MS PGothic" panose="020B0600070205080204" pitchFamily="34" charset="-128"/>
              </a:defRPr>
            </a:lvl2pPr>
            <a:lvl3pPr marL="1143000" indent="-228600">
              <a:spcBef>
                <a:spcPct val="20000"/>
              </a:spcBef>
              <a:buClr>
                <a:srgbClr val="FFC000"/>
              </a:buClr>
              <a:buChar char="•"/>
              <a:defRPr sz="2000">
                <a:solidFill>
                  <a:srgbClr val="4D4D4D"/>
                </a:solidFill>
                <a:latin typeface="Calibri" panose="020F0502020204030204" pitchFamily="34" charset="0"/>
                <a:ea typeface="MS PGothic" panose="020B0600070205080204" pitchFamily="34" charset="-128"/>
              </a:defRPr>
            </a:lvl3pPr>
            <a:lvl4pPr marL="1600200" indent="-228600">
              <a:spcBef>
                <a:spcPct val="20000"/>
              </a:spcBef>
              <a:buClr>
                <a:srgbClr val="796646"/>
              </a:buClr>
              <a:buFont typeface="Wingdings" panose="05000000000000000000" pitchFamily="2" charset="2"/>
              <a:buChar char="§"/>
              <a:defRPr sz="2000">
                <a:solidFill>
                  <a:srgbClr val="4D4D4D"/>
                </a:solidFill>
                <a:latin typeface="Calibri" panose="020F0502020204030204" pitchFamily="34" charset="0"/>
                <a:ea typeface="MS PGothic" panose="020B0600070205080204" pitchFamily="34" charset="-128"/>
              </a:defRPr>
            </a:lvl4pPr>
            <a:lvl5pPr marL="2057400" indent="-228600">
              <a:spcBef>
                <a:spcPct val="20000"/>
              </a:spcBef>
              <a:buChar char="»"/>
              <a:defRPr sz="2000">
                <a:solidFill>
                  <a:srgbClr val="4D4D4D"/>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rgbClr val="4D4D4D"/>
                </a:solidFill>
                <a:latin typeface="Calibri" panose="020F0502020204030204" pitchFamily="34" charset="0"/>
                <a:ea typeface="MS PGothic" panose="020B0600070205080204" pitchFamily="34" charset="-128"/>
              </a:defRPr>
            </a:lvl9pPr>
          </a:lstStyle>
          <a:p>
            <a:pPr algn="r" eaLnBrk="1" hangingPunct="1">
              <a:spcBef>
                <a:spcPct val="0"/>
              </a:spcBef>
              <a:buClrTx/>
              <a:buSzTx/>
              <a:buFontTx/>
              <a:buNone/>
            </a:pPr>
            <a:r>
              <a:rPr lang="en-US" altLang="en-US" sz="1800">
                <a:solidFill>
                  <a:schemeClr val="tx1"/>
                </a:solidFill>
                <a:latin typeface="Arial" panose="020B0604020202020204" pitchFamily="34" charset="0"/>
              </a:rPr>
              <a:t>Handy tip: You can use the “</a:t>
            </a:r>
            <a:r>
              <a:rPr lang="en-US" altLang="en-US" sz="2200">
                <a:solidFill>
                  <a:srgbClr val="404040"/>
                </a:solidFill>
                <a:latin typeface="Consolas" panose="020B0609020204030204" pitchFamily="49" charset="0"/>
              </a:rPr>
              <a:t>file</a:t>
            </a:r>
            <a:r>
              <a:rPr lang="en-US" altLang="en-US" sz="1800">
                <a:solidFill>
                  <a:schemeClr val="tx1"/>
                </a:solidFill>
                <a:latin typeface="Arial" panose="020B0604020202020204" pitchFamily="34" charset="0"/>
              </a:rPr>
              <a:t>” command to see what type a file is, </a:t>
            </a:r>
            <a:br>
              <a:rPr lang="en-US" altLang="en-US" sz="1800">
                <a:solidFill>
                  <a:schemeClr val="tx1"/>
                </a:solidFill>
                <a:latin typeface="Arial" panose="020B0604020202020204" pitchFamily="34" charset="0"/>
              </a:rPr>
            </a:br>
            <a:r>
              <a:rPr lang="en-US" altLang="en-US" sz="1800">
                <a:solidFill>
                  <a:schemeClr val="tx1"/>
                </a:solidFill>
                <a:latin typeface="Arial" panose="020B0604020202020204" pitchFamily="34" charset="0"/>
              </a:rPr>
              <a:t>just changing the file extension on a file does </a:t>
            </a:r>
            <a:r>
              <a:rPr lang="en-US" altLang="en-US" sz="1800" b="1" u="sng">
                <a:solidFill>
                  <a:schemeClr val="tx1"/>
                </a:solidFill>
                <a:latin typeface="Arial" panose="020B0604020202020204" pitchFamily="34" charset="0"/>
              </a:rPr>
              <a:t>not</a:t>
            </a:r>
            <a:r>
              <a:rPr lang="en-US" altLang="en-US" sz="1800">
                <a:solidFill>
                  <a:schemeClr val="tx1"/>
                </a:solidFill>
                <a:latin typeface="Arial" panose="020B0604020202020204" pitchFamily="34" charset="0"/>
              </a:rPr>
              <a:t> change its type.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3B8F40-1418-01B3-6746-237FC09AE8DE}"/>
              </a:ext>
            </a:extLst>
          </p:cNvPr>
          <p:cNvSpPr>
            <a:spLocks noGrp="1" noChangeArrowheads="1"/>
          </p:cNvSpPr>
          <p:nvPr>
            <p:ph type="title"/>
            <p:custDataLst>
              <p:tags r:id="rId1"/>
            </p:custDataLst>
          </p:nvPr>
        </p:nvSpPr>
        <p:spPr>
          <a:xfrm>
            <a:off x="1143000" y="209758"/>
            <a:ext cx="3998167" cy="614264"/>
          </a:xfrm>
        </p:spPr>
        <p:txBody>
          <a:bodyPr>
            <a:normAutofit/>
          </a:bodyPr>
          <a:lstStyle/>
          <a:p>
            <a:r>
              <a:rPr lang="en-US" altLang="en-US" sz="3200" b="1" dirty="0">
                <a:latin typeface="Consolas" panose="020B0609020204030204" pitchFamily="49" charset="0"/>
              </a:rPr>
              <a:t>tar</a:t>
            </a:r>
            <a:r>
              <a:rPr lang="en-US" altLang="en-US" sz="3200" b="1" dirty="0"/>
              <a:t> examples</a:t>
            </a:r>
          </a:p>
        </p:txBody>
      </p:sp>
      <p:sp>
        <p:nvSpPr>
          <p:cNvPr id="3" name="Content Placeholder 2">
            <a:extLst>
              <a:ext uri="{FF2B5EF4-FFF2-40B4-BE49-F238E27FC236}">
                <a16:creationId xmlns:a16="http://schemas.microsoft.com/office/drawing/2014/main" id="{7E87383D-7AD4-9940-F929-B84A30BFFCC6}"/>
              </a:ext>
            </a:extLst>
          </p:cNvPr>
          <p:cNvSpPr>
            <a:spLocks noGrp="1"/>
          </p:cNvSpPr>
          <p:nvPr>
            <p:ph idx="1"/>
            <p:custDataLst>
              <p:tags r:id="rId2"/>
            </p:custDataLst>
          </p:nvPr>
        </p:nvSpPr>
        <p:spPr>
          <a:xfrm>
            <a:off x="891073" y="1169798"/>
            <a:ext cx="10865498" cy="5478443"/>
          </a:xfrm>
        </p:spPr>
        <p:txBody>
          <a:bodyPr>
            <a:normAutofit/>
          </a:bodyPr>
          <a:lstStyle/>
          <a:p>
            <a:pPr marL="228600" lvl="1" indent="0">
              <a:buClr>
                <a:srgbClr val="BD0901"/>
              </a:buClr>
              <a:buSzPct val="100000"/>
              <a:buNone/>
              <a:defRPr/>
            </a:pPr>
            <a:r>
              <a:rPr lang="en-US" sz="2400" dirty="0">
                <a:solidFill>
                  <a:schemeClr val="accent4">
                    <a:lumMod val="85000"/>
                    <a:lumOff val="15000"/>
                  </a:schemeClr>
                </a:solidFill>
                <a:ea typeface="ＭＳ Ｐゴシック" charset="-128"/>
              </a:rPr>
              <a:t>You can combine options (-v, -z, etc.) various ways: </a:t>
            </a:r>
          </a:p>
          <a:p>
            <a:pPr marL="228600" lvl="1" indent="0">
              <a:buClr>
                <a:srgbClr val="BD0901"/>
              </a:buClr>
              <a:buSzPct val="100000"/>
              <a:buNone/>
              <a:defRPr/>
            </a:pPr>
            <a:endParaRPr lang="en-US" sz="400" dirty="0">
              <a:solidFill>
                <a:schemeClr val="accent4">
                  <a:lumMod val="85000"/>
                  <a:lumOff val="15000"/>
                </a:schemeClr>
              </a:solidFill>
              <a:ea typeface="ＭＳ Ｐゴシック" charset="-128"/>
            </a:endParaRPr>
          </a:p>
          <a:p>
            <a:pPr marL="228600" lvl="1" indent="0">
              <a:buClr>
                <a:srgbClr val="BD0901"/>
              </a:buClr>
              <a:buSzPct val="100000"/>
              <a:buNone/>
              <a:defRPr/>
            </a:pPr>
            <a:r>
              <a:rPr lang="en-US" sz="2400" dirty="0">
                <a:solidFill>
                  <a:schemeClr val="accent4">
                    <a:lumMod val="85000"/>
                    <a:lumOff val="15000"/>
                  </a:schemeClr>
                </a:solidFill>
                <a:ea typeface="ＭＳ Ｐゴシック" charset="-128"/>
              </a:rPr>
              <a:t>Create a single .tar archive file from multiple files </a:t>
            </a:r>
            <a:r>
              <a:rPr lang="en-US" dirty="0">
                <a:solidFill>
                  <a:schemeClr val="accent4">
                    <a:lumMod val="85000"/>
                    <a:lumOff val="15000"/>
                  </a:schemeClr>
                </a:solidFill>
                <a:ea typeface="ＭＳ Ｐゴシック" charset="-128"/>
              </a:rPr>
              <a:t>(without compression):</a:t>
            </a:r>
          </a:p>
          <a:p>
            <a:pPr marL="228600" lvl="1" indent="0">
              <a:buClr>
                <a:srgbClr val="BD0901"/>
              </a:buClr>
              <a:buSzPct val="100000"/>
              <a:buNone/>
              <a:defRPr/>
            </a:pPr>
            <a:r>
              <a:rPr lang="en-US" b="1" dirty="0">
                <a:solidFill>
                  <a:srgbClr val="404040"/>
                </a:solidFill>
                <a:latin typeface="Consolas" charset="0"/>
                <a:ea typeface="ＭＳ Ｐゴシック" charset="-128"/>
              </a:rPr>
              <a:t>	$ </a:t>
            </a:r>
            <a:r>
              <a:rPr lang="en-US" dirty="0">
                <a:solidFill>
                  <a:srgbClr val="404040"/>
                </a:solidFill>
                <a:latin typeface="Consolas" charset="0"/>
                <a:ea typeface="ＭＳ Ｐゴシック" charset="-128"/>
              </a:rPr>
              <a:t>tar -</a:t>
            </a:r>
            <a:r>
              <a:rPr lang="en-US" dirty="0" err="1">
                <a:solidFill>
                  <a:srgbClr val="404040"/>
                </a:solidFill>
                <a:latin typeface="Consolas" charset="0"/>
                <a:ea typeface="ＭＳ Ｐゴシック" charset="-128"/>
              </a:rPr>
              <a:t>cvf</a:t>
            </a:r>
            <a:r>
              <a:rPr lang="en-US" dirty="0">
                <a:solidFill>
                  <a:srgbClr val="404040"/>
                </a:solidFill>
                <a:latin typeface="Consolas" charset="0"/>
                <a:ea typeface="ＭＳ Ｐゴシック" charset="-128"/>
              </a:rPr>
              <a:t> </a:t>
            </a:r>
            <a:r>
              <a:rPr lang="en-US" b="1" i="1" dirty="0">
                <a:solidFill>
                  <a:srgbClr val="404040"/>
                </a:solidFill>
                <a:latin typeface="Consolas" charset="0"/>
                <a:ea typeface="ＭＳ Ｐゴシック" charset="-128"/>
              </a:rPr>
              <a:t>filename</a:t>
            </a:r>
            <a:r>
              <a:rPr lang="en-US" dirty="0">
                <a:solidFill>
                  <a:srgbClr val="404040"/>
                </a:solidFill>
                <a:latin typeface="Consolas" charset="0"/>
                <a:ea typeface="ＭＳ Ｐゴシック" charset="-128"/>
              </a:rPr>
              <a:t>.tar </a:t>
            </a:r>
            <a:r>
              <a:rPr lang="en-US" dirty="0" err="1">
                <a:solidFill>
                  <a:srgbClr val="404040"/>
                </a:solidFill>
                <a:latin typeface="Consolas" charset="0"/>
                <a:ea typeface="ＭＳ Ｐゴシック" charset="-128"/>
              </a:rPr>
              <a:t>stuff_to_archive</a:t>
            </a:r>
            <a:endParaRPr lang="en-US" dirty="0">
              <a:solidFill>
                <a:srgbClr val="404040"/>
              </a:solidFill>
              <a:latin typeface="Consolas" charset="0"/>
              <a:ea typeface="ＭＳ Ｐゴシック" charset="-128"/>
            </a:endParaRPr>
          </a:p>
          <a:p>
            <a:pPr lvl="1">
              <a:buFont typeface="Wingdings" charset="2"/>
              <a:buChar char="§"/>
              <a:defRPr/>
            </a:pPr>
            <a:r>
              <a:rPr lang="en-US" dirty="0">
                <a:ea typeface="ＭＳ Ｐゴシック" charset="-128"/>
              </a:rPr>
              <a:t>-c 	</a:t>
            </a:r>
            <a:r>
              <a:rPr lang="en-US" b="1" u="sng" dirty="0">
                <a:ea typeface="ＭＳ Ｐゴシック" charset="-128"/>
              </a:rPr>
              <a:t>creates</a:t>
            </a:r>
            <a:r>
              <a:rPr lang="en-US" dirty="0">
                <a:ea typeface="ＭＳ Ｐゴシック" charset="-128"/>
              </a:rPr>
              <a:t> an archive file called </a:t>
            </a:r>
            <a:r>
              <a:rPr lang="en-US" b="1" i="1" dirty="0">
                <a:solidFill>
                  <a:srgbClr val="404040"/>
                </a:solidFill>
                <a:latin typeface="Consolas" charset="0"/>
                <a:ea typeface="ＭＳ Ｐゴシック" charset="-128"/>
              </a:rPr>
              <a:t>filename</a:t>
            </a:r>
            <a:r>
              <a:rPr lang="en-US" dirty="0">
                <a:solidFill>
                  <a:srgbClr val="404040"/>
                </a:solidFill>
                <a:latin typeface="Consolas" charset="0"/>
                <a:ea typeface="ＭＳ Ｐゴシック" charset="-128"/>
              </a:rPr>
              <a:t>.tar</a:t>
            </a:r>
            <a:endParaRPr lang="en-US" dirty="0">
              <a:ea typeface="ＭＳ Ｐゴシック" charset="-128"/>
            </a:endParaRPr>
          </a:p>
          <a:p>
            <a:pPr lvl="1">
              <a:buFont typeface="Wingdings" charset="2"/>
              <a:buChar char="§"/>
              <a:defRPr/>
            </a:pPr>
            <a:r>
              <a:rPr lang="en-US" dirty="0">
                <a:ea typeface="ＭＳ Ｐゴシック" charset="-128"/>
              </a:rPr>
              <a:t>-v 	verbosely list the files processed</a:t>
            </a:r>
          </a:p>
          <a:p>
            <a:pPr lvl="1">
              <a:buFont typeface="Wingdings" charset="2"/>
              <a:buChar char="§"/>
              <a:defRPr/>
            </a:pPr>
            <a:r>
              <a:rPr lang="en-US" dirty="0">
                <a:ea typeface="ＭＳ Ｐゴシック" charset="-128"/>
              </a:rPr>
              <a:t>-f 	read to/from a file (as opposed to a tape archive)</a:t>
            </a:r>
          </a:p>
          <a:p>
            <a:pPr lvl="1">
              <a:buFont typeface="Wingdings" charset="2"/>
              <a:buChar char="§"/>
              <a:defRPr/>
            </a:pPr>
            <a:r>
              <a:rPr lang="en-US" dirty="0" err="1">
                <a:ea typeface="ＭＳ Ｐゴシック" charset="-128"/>
              </a:rPr>
              <a:t>stuff_to_archive</a:t>
            </a:r>
            <a:r>
              <a:rPr lang="en-US" dirty="0">
                <a:ea typeface="ＭＳ Ｐゴシック" charset="-128"/>
              </a:rPr>
              <a:t>  - can be filenames or a directory</a:t>
            </a:r>
          </a:p>
          <a:p>
            <a:pPr lvl="1">
              <a:buFont typeface="Wingdings" charset="2"/>
              <a:buChar char="§"/>
              <a:defRPr/>
            </a:pPr>
            <a:endParaRPr lang="en-US" dirty="0">
              <a:ea typeface="ＭＳ Ｐゴシック" charset="-128"/>
            </a:endParaRPr>
          </a:p>
          <a:p>
            <a:pPr marL="180975" indent="0">
              <a:buNone/>
              <a:defRPr/>
            </a:pPr>
            <a:r>
              <a:rPr lang="en-US" dirty="0">
                <a:ea typeface="ＭＳ Ｐゴシック" charset="-128"/>
              </a:rPr>
              <a:t>Add –z option and use </a:t>
            </a:r>
            <a:r>
              <a:rPr lang="en-US" b="1" i="1" dirty="0">
                <a:solidFill>
                  <a:srgbClr val="404040"/>
                </a:solidFill>
                <a:latin typeface="Consolas" charset="0"/>
                <a:ea typeface="ＭＳ Ｐゴシック" charset="-128"/>
              </a:rPr>
              <a:t>filename</a:t>
            </a:r>
            <a:r>
              <a:rPr lang="en-US" dirty="0">
                <a:solidFill>
                  <a:srgbClr val="404040"/>
                </a:solidFill>
                <a:latin typeface="Consolas" charset="0"/>
                <a:ea typeface="ＭＳ Ｐゴシック" charset="-128"/>
              </a:rPr>
              <a:t>.tar.gz </a:t>
            </a:r>
            <a:r>
              <a:rPr lang="en-US" dirty="0">
                <a:ea typeface="ＭＳ Ｐゴシック" charset="-128"/>
              </a:rPr>
              <a:t>to use compression</a:t>
            </a:r>
            <a:r>
              <a:rPr lang="en-US" dirty="0">
                <a:solidFill>
                  <a:srgbClr val="404040"/>
                </a:solidFill>
                <a:latin typeface="Consolas" charset="0"/>
                <a:ea typeface="ＭＳ Ｐゴシック" charset="-128"/>
              </a:rPr>
              <a:t>:</a:t>
            </a:r>
          </a:p>
          <a:p>
            <a:pPr marL="574675" lvl="1" indent="0">
              <a:buNone/>
              <a:defRPr/>
            </a:pPr>
            <a:r>
              <a:rPr lang="en-US" b="1" dirty="0">
                <a:solidFill>
                  <a:srgbClr val="404040"/>
                </a:solidFill>
                <a:latin typeface="Consolas" charset="0"/>
                <a:ea typeface="ＭＳ Ｐゴシック" charset="-128"/>
              </a:rPr>
              <a:t>$ </a:t>
            </a:r>
            <a:r>
              <a:rPr lang="en-US" dirty="0">
                <a:solidFill>
                  <a:srgbClr val="404040"/>
                </a:solidFill>
                <a:latin typeface="Consolas" charset="0"/>
                <a:ea typeface="ＭＳ Ｐゴシック" charset="-128"/>
              </a:rPr>
              <a:t>tar -</a:t>
            </a:r>
            <a:r>
              <a:rPr lang="en-US" dirty="0" err="1">
                <a:solidFill>
                  <a:srgbClr val="404040"/>
                </a:solidFill>
                <a:latin typeface="Consolas" charset="0"/>
                <a:ea typeface="ＭＳ Ｐゴシック" charset="-128"/>
              </a:rPr>
              <a:t>cvzf</a:t>
            </a:r>
            <a:r>
              <a:rPr lang="en-US" dirty="0">
                <a:solidFill>
                  <a:srgbClr val="404040"/>
                </a:solidFill>
                <a:latin typeface="Consolas" charset="0"/>
                <a:ea typeface="ＭＳ Ｐゴシック" charset="-128"/>
              </a:rPr>
              <a:t> </a:t>
            </a:r>
            <a:r>
              <a:rPr lang="en-US" b="1" i="1" dirty="0">
                <a:solidFill>
                  <a:srgbClr val="404040"/>
                </a:solidFill>
                <a:latin typeface="Consolas" charset="0"/>
                <a:ea typeface="ＭＳ Ｐゴシック" charset="-128"/>
              </a:rPr>
              <a:t>filename</a:t>
            </a:r>
            <a:r>
              <a:rPr lang="en-US" dirty="0">
                <a:solidFill>
                  <a:srgbClr val="404040"/>
                </a:solidFill>
                <a:latin typeface="Consolas" charset="0"/>
                <a:ea typeface="ＭＳ Ｐゴシック" charset="-128"/>
              </a:rPr>
              <a:t>.tar.gz </a:t>
            </a:r>
            <a:r>
              <a:rPr lang="en-US" dirty="0" err="1">
                <a:solidFill>
                  <a:srgbClr val="404040"/>
                </a:solidFill>
                <a:latin typeface="Consolas" charset="0"/>
                <a:ea typeface="ＭＳ Ｐゴシック" charset="-128"/>
              </a:rPr>
              <a:t>stuff_to_archive</a:t>
            </a:r>
            <a:endParaRPr lang="en-US" dirty="0">
              <a:solidFill>
                <a:srgbClr val="404040"/>
              </a:solidFill>
              <a:latin typeface="Consolas" charset="0"/>
              <a:ea typeface="ＭＳ Ｐゴシック" charset="-128"/>
            </a:endParaRPr>
          </a:p>
          <a:p>
            <a:pPr marL="574675" lvl="1" indent="0">
              <a:buNone/>
              <a:defRPr/>
            </a:pPr>
            <a:endParaRPr lang="en-US" dirty="0">
              <a:ea typeface="ＭＳ Ｐゴシック" charset="-128"/>
            </a:endParaRPr>
          </a:p>
          <a:p>
            <a:pPr indent="0">
              <a:buNone/>
              <a:defRPr/>
            </a:pPr>
            <a:endParaRPr lang="en-US" sz="400" dirty="0">
              <a:ea typeface="ＭＳ Ｐゴシック" charset="-128"/>
            </a:endParaRPr>
          </a:p>
          <a:p>
            <a:pPr marL="228600" lvl="1" indent="0">
              <a:buClr>
                <a:srgbClr val="BD0901"/>
              </a:buClr>
              <a:buSzPct val="100000"/>
              <a:buNone/>
              <a:defRPr/>
            </a:pPr>
            <a:endParaRPr lang="en-US" dirty="0">
              <a:ea typeface="ＭＳ Ｐゴシック" charset="-128"/>
            </a:endParaRPr>
          </a:p>
          <a:p>
            <a:pPr indent="0">
              <a:buNone/>
              <a:defRPr/>
            </a:pPr>
            <a:endParaRPr lang="en-US" dirty="0">
              <a:ea typeface="ＭＳ Ｐゴシック"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C50BB077-FDE5-584F-B2A8-D281B995AD3A}"/>
              </a:ext>
            </a:extLst>
          </p:cNvPr>
          <p:cNvSpPr>
            <a:spLocks noGrp="1" noChangeArrowheads="1"/>
          </p:cNvSpPr>
          <p:nvPr>
            <p:ph type="title"/>
            <p:custDataLst>
              <p:tags r:id="rId1"/>
            </p:custDataLst>
          </p:nvPr>
        </p:nvSpPr>
        <p:spPr>
          <a:xfrm>
            <a:off x="1115008" y="214604"/>
            <a:ext cx="2421294" cy="550507"/>
          </a:xfrm>
        </p:spPr>
        <p:txBody>
          <a:bodyPr>
            <a:normAutofit fontScale="90000"/>
          </a:bodyPr>
          <a:lstStyle/>
          <a:p>
            <a:r>
              <a:rPr lang="en-US" altLang="en-US" b="1" dirty="0"/>
              <a:t>tar</a:t>
            </a:r>
          </a:p>
        </p:txBody>
      </p:sp>
      <p:pic>
        <p:nvPicPr>
          <p:cNvPr id="56323" name="Content Placeholder 3">
            <a:extLst>
              <a:ext uri="{FF2B5EF4-FFF2-40B4-BE49-F238E27FC236}">
                <a16:creationId xmlns:a16="http://schemas.microsoft.com/office/drawing/2014/main" id="{141C0045-262A-BD9B-3FC4-0A4B7980A83B}"/>
              </a:ext>
            </a:extLst>
          </p:cNvPr>
          <p:cNvPicPr>
            <a:picLocks noGrp="1" noChangeAspect="1" noChangeArrowheads="1"/>
          </p:cNvPicPr>
          <p:nvPr>
            <p:ph idx="1"/>
            <p:custDataLst>
              <p:tags r:id="rId2"/>
            </p:custDataLst>
          </p:nvPr>
        </p:nvPicPr>
        <p:blipFill>
          <a:blip r:embed="rId5">
            <a:extLst>
              <a:ext uri="{28A0092B-C50C-407E-A947-70E740481C1C}">
                <a14:useLocalDpi xmlns:a14="http://schemas.microsoft.com/office/drawing/2010/main" val="0"/>
              </a:ext>
            </a:extLst>
          </a:blip>
          <a:srcRect/>
          <a:stretch>
            <a:fillRect/>
          </a:stretch>
        </p:blipFill>
        <p:spPr>
          <a:xfrm>
            <a:off x="1108709" y="1119673"/>
            <a:ext cx="10864478" cy="3489649"/>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420345" y="2948475"/>
            <a:ext cx="7677002" cy="1222310"/>
          </a:xfrm>
          <a:noFill/>
        </p:spPr>
        <p:txBody>
          <a:bodyPr>
            <a:noAutofit/>
          </a:bodyPr>
          <a:lstStyle/>
          <a:p>
            <a:pPr algn="ctr"/>
            <a:r>
              <a:rPr lang="en-US" sz="3200" b="1" i="0" cap="none" dirty="0">
                <a:latin typeface="-apple-system"/>
              </a:rPr>
              <a:t>T</a:t>
            </a:r>
            <a:r>
              <a:rPr lang="en-US" sz="3200" b="1" i="0" cap="none" dirty="0">
                <a:effectLst/>
                <a:latin typeface="-apple-system"/>
              </a:rPr>
              <a:t>ype of users in Linux</a:t>
            </a:r>
            <a:br>
              <a:rPr lang="en-US" b="1" i="0" dirty="0">
                <a:effectLst/>
                <a:latin typeface="-apple-system"/>
              </a:rPr>
            </a:br>
            <a:endParaRPr lang="en-US" dirty="0"/>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a:xfrm>
            <a:off x="9097347" y="-11576"/>
            <a:ext cx="3106228" cy="6903720"/>
          </a:xfrm>
        </p:spPr>
      </p:pic>
    </p:spTree>
    <p:extLst>
      <p:ext uri="{BB962C8B-B14F-4D97-AF65-F5344CB8AC3E}">
        <p14:creationId xmlns:p14="http://schemas.microsoft.com/office/powerpoint/2010/main" val="424203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3764842" y="818746"/>
            <a:ext cx="7917084" cy="4297680"/>
          </a:xfrm>
          <a:noFill/>
        </p:spPr>
        <p:txBody>
          <a:bodyPr vert="horz" lIns="91440" tIns="45720" rIns="91440" bIns="45720" rtlCol="0" anchor="t">
            <a:normAutofit fontScale="92500" lnSpcReduction="10000"/>
          </a:bodyPr>
          <a:lstStyle/>
          <a:p>
            <a:pPr algn="l" fontAlgn="base"/>
            <a:r>
              <a:rPr lang="en-US" sz="3200" b="0" i="0" dirty="0">
                <a:solidFill>
                  <a:srgbClr val="0A0A23"/>
                </a:solidFill>
                <a:effectLst/>
                <a:latin typeface="Lato" panose="020F0502020204030203" pitchFamily="34" charset="0"/>
              </a:rPr>
              <a:t>Linux supports two types of users: system users and regular users.</a:t>
            </a:r>
          </a:p>
          <a:p>
            <a:pPr algn="l" fontAlgn="base"/>
            <a:r>
              <a:rPr lang="en-US" sz="3200" b="1" i="0" dirty="0">
                <a:solidFill>
                  <a:srgbClr val="0A0A23"/>
                </a:solidFill>
                <a:effectLst/>
                <a:latin typeface="inherit"/>
              </a:rPr>
              <a:t>System users</a:t>
            </a:r>
            <a:r>
              <a:rPr lang="en-US" sz="3200" b="0" i="0" dirty="0">
                <a:solidFill>
                  <a:srgbClr val="0A0A23"/>
                </a:solidFill>
                <a:effectLst/>
                <a:latin typeface="Lato" panose="020F0502020204030203" pitchFamily="34" charset="0"/>
              </a:rPr>
              <a:t> are created by the system during installation and are used to run system services and applications.</a:t>
            </a:r>
          </a:p>
          <a:p>
            <a:pPr algn="l" fontAlgn="base"/>
            <a:r>
              <a:rPr lang="en-US" sz="3200" b="1" i="0" dirty="0">
                <a:solidFill>
                  <a:srgbClr val="0A0A23"/>
                </a:solidFill>
                <a:effectLst/>
                <a:latin typeface="inherit"/>
              </a:rPr>
              <a:t>Regular users</a:t>
            </a:r>
            <a:r>
              <a:rPr lang="en-US" sz="3200" b="0" i="0" dirty="0">
                <a:solidFill>
                  <a:srgbClr val="0A0A23"/>
                </a:solidFill>
                <a:effectLst/>
                <a:latin typeface="Lato" panose="020F0502020204030203" pitchFamily="34" charset="0"/>
              </a:rPr>
              <a:t> are created by the administrator and can access the system and its resources based on their permissions.</a:t>
            </a:r>
          </a:p>
          <a:p>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068356" y="309466"/>
            <a:ext cx="9906000" cy="446313"/>
          </a:xfrm>
          <a:noFill/>
        </p:spPr>
        <p:txBody>
          <a:bodyPr/>
          <a:lstStyle/>
          <a:p>
            <a:pPr algn="ctr"/>
            <a:r>
              <a:rPr lang="en-US" sz="2400" b="1" i="0" dirty="0">
                <a:effectLst/>
                <a:latin typeface="Verdana" panose="020B0604030504040204" pitchFamily="34" charset="0"/>
              </a:rPr>
              <a:t>There are three types of accounts on a Unix system </a:t>
            </a:r>
            <a:endParaRPr lang="en-US" sz="2400" b="1" dirty="0"/>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457914" y="933061"/>
            <a:ext cx="11126884" cy="5393094"/>
          </a:xfrm>
          <a:solidFill>
            <a:schemeClr val="bg1"/>
          </a:solidFill>
        </p:spPr>
        <p:txBody>
          <a:bodyPr>
            <a:normAutofit fontScale="85000" lnSpcReduction="20000"/>
          </a:bodyPr>
          <a:lstStyle/>
          <a:p>
            <a:pPr algn="l"/>
            <a:r>
              <a:rPr lang="en-US" sz="2400" b="1" i="0" dirty="0">
                <a:effectLst/>
                <a:latin typeface="Verdana" panose="020B0604030504040204" pitchFamily="34" charset="0"/>
              </a:rPr>
              <a:t>Root account</a:t>
            </a:r>
          </a:p>
          <a:p>
            <a:pPr algn="l"/>
            <a:r>
              <a:rPr lang="en-US" sz="2400" b="0" i="0" dirty="0">
                <a:solidFill>
                  <a:srgbClr val="000000"/>
                </a:solidFill>
                <a:effectLst/>
                <a:latin typeface="Verdana" panose="020B0604030504040204" pitchFamily="34" charset="0"/>
              </a:rPr>
              <a:t>This is also called </a:t>
            </a:r>
            <a:r>
              <a:rPr lang="en-US" sz="2400" b="1" i="0" dirty="0">
                <a:solidFill>
                  <a:srgbClr val="000000"/>
                </a:solidFill>
                <a:effectLst/>
                <a:latin typeface="inherit"/>
              </a:rPr>
              <a:t>superuser</a:t>
            </a:r>
            <a:r>
              <a:rPr lang="en-US" sz="2400" b="0" i="0" dirty="0">
                <a:solidFill>
                  <a:srgbClr val="000000"/>
                </a:solidFill>
                <a:effectLst/>
                <a:latin typeface="Verdana" panose="020B0604030504040204" pitchFamily="34" charset="0"/>
              </a:rPr>
              <a:t> and would have complete and unfettered control of the system. A superuser can run any commands without any restriction. This user should be assumed as a system administrator.</a:t>
            </a:r>
          </a:p>
          <a:p>
            <a:pPr algn="l"/>
            <a:r>
              <a:rPr lang="en-US" sz="2400" b="1" i="0" dirty="0">
                <a:effectLst/>
                <a:latin typeface="Verdana" panose="020B0604030504040204" pitchFamily="34" charset="0"/>
              </a:rPr>
              <a:t>System accounts</a:t>
            </a:r>
          </a:p>
          <a:p>
            <a:pPr algn="l"/>
            <a:r>
              <a:rPr lang="en-US" sz="2400" b="0" i="0" dirty="0">
                <a:solidFill>
                  <a:srgbClr val="000000"/>
                </a:solidFill>
                <a:effectLst/>
                <a:latin typeface="Verdana" panose="020B0604030504040204" pitchFamily="34" charset="0"/>
              </a:rPr>
              <a:t>System accounts are those needed for the operation of system-specific components for example mail accounts and the </a:t>
            </a:r>
            <a:r>
              <a:rPr lang="en-US" sz="2400" b="1" i="0" dirty="0" err="1">
                <a:solidFill>
                  <a:srgbClr val="000000"/>
                </a:solidFill>
                <a:effectLst/>
                <a:latin typeface="inherit"/>
              </a:rPr>
              <a:t>sshd</a:t>
            </a:r>
            <a:r>
              <a:rPr lang="en-US" sz="2400" b="0" i="0" dirty="0">
                <a:solidFill>
                  <a:srgbClr val="000000"/>
                </a:solidFill>
                <a:effectLst/>
                <a:latin typeface="Verdana" panose="020B0604030504040204" pitchFamily="34" charset="0"/>
              </a:rPr>
              <a:t> accounts. These accounts are usually needed for some specific function on your system, and any modifications to them could adversely affect the system.</a:t>
            </a:r>
          </a:p>
          <a:p>
            <a:pPr algn="l"/>
            <a:r>
              <a:rPr lang="en-US" sz="2400" b="1" i="0" dirty="0">
                <a:effectLst/>
                <a:latin typeface="Verdana" panose="020B0604030504040204" pitchFamily="34" charset="0"/>
              </a:rPr>
              <a:t>User accounts</a:t>
            </a:r>
          </a:p>
          <a:p>
            <a:pPr algn="l"/>
            <a:r>
              <a:rPr lang="en-US" sz="2400" b="0" i="0" dirty="0">
                <a:solidFill>
                  <a:srgbClr val="000000"/>
                </a:solidFill>
                <a:effectLst/>
                <a:latin typeface="Verdana" panose="020B0604030504040204" pitchFamily="34" charset="0"/>
              </a:rPr>
              <a:t>User accounts provide interactive access to the system for users and groups of users. General users are typically assigned to these accounts and usually have limited access to critical system files and directories.</a:t>
            </a:r>
          </a:p>
          <a:p>
            <a:pPr algn="l"/>
            <a:r>
              <a:rPr lang="en-US" sz="2400" b="0" i="0" dirty="0">
                <a:solidFill>
                  <a:srgbClr val="000000"/>
                </a:solidFill>
                <a:effectLst/>
                <a:latin typeface="Verdana" panose="020B0604030504040204" pitchFamily="34" charset="0"/>
              </a:rPr>
              <a:t>Unix supports a concept of </a:t>
            </a:r>
            <a:r>
              <a:rPr lang="en-US" sz="2400" b="0" i="1" dirty="0">
                <a:solidFill>
                  <a:srgbClr val="000000"/>
                </a:solidFill>
                <a:effectLst/>
                <a:latin typeface="Verdana" panose="020B0604030504040204" pitchFamily="34" charset="0"/>
              </a:rPr>
              <a:t>Group Account</a:t>
            </a:r>
            <a:r>
              <a:rPr lang="en-US" sz="2400" b="0" i="0" dirty="0">
                <a:solidFill>
                  <a:srgbClr val="000000"/>
                </a:solidFill>
                <a:effectLst/>
                <a:latin typeface="Verdana" panose="020B0604030504040204" pitchFamily="34" charset="0"/>
              </a:rPr>
              <a:t> which logically groups a number of accounts. Every account would be a part of another group account. A Unix group plays important role in handling file permissions and process management.</a:t>
            </a:r>
          </a:p>
          <a:p>
            <a:endParaRPr lang="en-US" dirty="0"/>
          </a:p>
        </p:txBody>
      </p:sp>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E640F-7F5A-BDB7-205D-765FA80B6796}"/>
              </a:ext>
            </a:extLst>
          </p:cNvPr>
          <p:cNvSpPr>
            <a:spLocks noGrp="1"/>
          </p:cNvSpPr>
          <p:nvPr>
            <p:ph sz="half" idx="14"/>
          </p:nvPr>
        </p:nvSpPr>
        <p:spPr>
          <a:xfrm>
            <a:off x="93306" y="1154254"/>
            <a:ext cx="11868539" cy="5554456"/>
          </a:xfrm>
          <a:noFill/>
        </p:spPr>
        <p:txBody>
          <a:bodyPr>
            <a:normAutofit fontScale="92500"/>
          </a:bodyPr>
          <a:lstStyle/>
          <a:p>
            <a:pPr algn="just">
              <a:buFont typeface="Arial" panose="020B0604020202020204" pitchFamily="34" charset="0"/>
              <a:buChar char="•"/>
            </a:pPr>
            <a:r>
              <a:rPr lang="en-US" sz="4600" b="1" i="0" dirty="0">
                <a:solidFill>
                  <a:srgbClr val="000000"/>
                </a:solidFill>
                <a:effectLst/>
                <a:latin typeface="inherit"/>
              </a:rPr>
              <a:t>/</a:t>
            </a:r>
            <a:r>
              <a:rPr lang="en-US" sz="3800" b="1" i="0" dirty="0" err="1">
                <a:solidFill>
                  <a:srgbClr val="000000"/>
                </a:solidFill>
                <a:effectLst/>
                <a:latin typeface="New time"/>
              </a:rPr>
              <a:t>etc</a:t>
            </a:r>
            <a:r>
              <a:rPr lang="en-US" sz="3800" b="1" i="0" dirty="0">
                <a:solidFill>
                  <a:srgbClr val="000000"/>
                </a:solidFill>
                <a:effectLst/>
                <a:latin typeface="New time"/>
              </a:rPr>
              <a:t>/passwd</a:t>
            </a:r>
            <a:r>
              <a:rPr lang="en-US" sz="3800" b="0" i="0" dirty="0">
                <a:solidFill>
                  <a:srgbClr val="000000"/>
                </a:solidFill>
                <a:effectLst/>
                <a:latin typeface="New time"/>
              </a:rPr>
              <a:t> − Keeps the user account and password information. This file holds the majority of information about accounts on the Unix system.</a:t>
            </a:r>
          </a:p>
          <a:p>
            <a:pPr algn="just">
              <a:buFont typeface="Arial" panose="020B0604020202020204" pitchFamily="34" charset="0"/>
              <a:buChar char="•"/>
            </a:pPr>
            <a:r>
              <a:rPr lang="en-US" sz="3800" b="1" i="0" dirty="0">
                <a:solidFill>
                  <a:srgbClr val="000000"/>
                </a:solidFill>
                <a:effectLst/>
                <a:latin typeface="New time"/>
              </a:rPr>
              <a:t>/</a:t>
            </a:r>
            <a:r>
              <a:rPr lang="en-US" sz="3800" b="1" i="0" dirty="0" err="1">
                <a:solidFill>
                  <a:srgbClr val="000000"/>
                </a:solidFill>
                <a:effectLst/>
                <a:latin typeface="New time"/>
              </a:rPr>
              <a:t>etc</a:t>
            </a:r>
            <a:r>
              <a:rPr lang="en-US" sz="3800" b="1" i="0" dirty="0">
                <a:solidFill>
                  <a:srgbClr val="000000"/>
                </a:solidFill>
                <a:effectLst/>
                <a:latin typeface="New time"/>
              </a:rPr>
              <a:t>/shadow</a:t>
            </a:r>
            <a:r>
              <a:rPr lang="en-US" sz="3800" b="0" i="0" dirty="0">
                <a:solidFill>
                  <a:srgbClr val="000000"/>
                </a:solidFill>
                <a:effectLst/>
                <a:latin typeface="New time"/>
              </a:rPr>
              <a:t> − Holds the encrypted password of the corresponding account. Not all the systems support this file.</a:t>
            </a:r>
          </a:p>
          <a:p>
            <a:pPr algn="just">
              <a:buFont typeface="Arial" panose="020B0604020202020204" pitchFamily="34" charset="0"/>
              <a:buChar char="•"/>
            </a:pPr>
            <a:r>
              <a:rPr lang="en-US" sz="3800" b="1" i="0" dirty="0">
                <a:solidFill>
                  <a:srgbClr val="000000"/>
                </a:solidFill>
                <a:effectLst/>
                <a:latin typeface="New time"/>
              </a:rPr>
              <a:t>/</a:t>
            </a:r>
            <a:r>
              <a:rPr lang="en-US" sz="3800" b="1" i="0" dirty="0" err="1">
                <a:solidFill>
                  <a:srgbClr val="000000"/>
                </a:solidFill>
                <a:effectLst/>
                <a:latin typeface="New time"/>
              </a:rPr>
              <a:t>etc</a:t>
            </a:r>
            <a:r>
              <a:rPr lang="en-US" sz="3800" b="1" i="0" dirty="0">
                <a:solidFill>
                  <a:srgbClr val="000000"/>
                </a:solidFill>
                <a:effectLst/>
                <a:latin typeface="New time"/>
              </a:rPr>
              <a:t>/group</a:t>
            </a:r>
            <a:r>
              <a:rPr lang="en-US" sz="3800" b="0" i="0" dirty="0">
                <a:solidFill>
                  <a:srgbClr val="000000"/>
                </a:solidFill>
                <a:effectLst/>
                <a:latin typeface="New time"/>
              </a:rPr>
              <a:t> − This file contains the group information for each account.</a:t>
            </a:r>
          </a:p>
          <a:p>
            <a:pPr algn="just">
              <a:buFont typeface="Arial" panose="020B0604020202020204" pitchFamily="34" charset="0"/>
              <a:buChar char="•"/>
            </a:pPr>
            <a:r>
              <a:rPr lang="en-US" sz="3800" b="1" i="0" dirty="0">
                <a:solidFill>
                  <a:srgbClr val="000000"/>
                </a:solidFill>
                <a:effectLst/>
                <a:latin typeface="New time"/>
              </a:rPr>
              <a:t>/</a:t>
            </a:r>
            <a:r>
              <a:rPr lang="en-US" sz="3800" b="1" i="0" dirty="0" err="1">
                <a:solidFill>
                  <a:srgbClr val="000000"/>
                </a:solidFill>
                <a:effectLst/>
                <a:latin typeface="New time"/>
              </a:rPr>
              <a:t>etc</a:t>
            </a:r>
            <a:r>
              <a:rPr lang="en-US" sz="3800" b="1" i="0" dirty="0">
                <a:solidFill>
                  <a:srgbClr val="000000"/>
                </a:solidFill>
                <a:effectLst/>
                <a:latin typeface="New time"/>
              </a:rPr>
              <a:t>/</a:t>
            </a:r>
            <a:r>
              <a:rPr lang="en-US" sz="3800" b="1" i="0" dirty="0" err="1">
                <a:solidFill>
                  <a:srgbClr val="000000"/>
                </a:solidFill>
                <a:effectLst/>
                <a:latin typeface="New time"/>
              </a:rPr>
              <a:t>gshadow</a:t>
            </a:r>
            <a:r>
              <a:rPr lang="en-US" sz="3800" b="0" i="0" dirty="0">
                <a:solidFill>
                  <a:srgbClr val="000000"/>
                </a:solidFill>
                <a:effectLst/>
                <a:latin typeface="New time"/>
              </a:rPr>
              <a:t> − This file contains secure group account information.</a:t>
            </a:r>
          </a:p>
          <a:p>
            <a:endParaRPr lang="en-US" dirty="0"/>
          </a:p>
        </p:txBody>
      </p:sp>
      <p:sp>
        <p:nvSpPr>
          <p:cNvPr id="6" name="Title 5">
            <a:extLst>
              <a:ext uri="{FF2B5EF4-FFF2-40B4-BE49-F238E27FC236}">
                <a16:creationId xmlns:a16="http://schemas.microsoft.com/office/drawing/2014/main" id="{D58B4352-BC4D-CD3A-071B-CC5ECFAA3F45}"/>
              </a:ext>
            </a:extLst>
          </p:cNvPr>
          <p:cNvSpPr>
            <a:spLocks noGrp="1"/>
          </p:cNvSpPr>
          <p:nvPr>
            <p:ph type="title"/>
          </p:nvPr>
        </p:nvSpPr>
        <p:spPr>
          <a:xfrm>
            <a:off x="2645229" y="149290"/>
            <a:ext cx="6386804" cy="595603"/>
          </a:xfrm>
        </p:spPr>
        <p:txBody>
          <a:bodyPr/>
          <a:lstStyle/>
          <a:p>
            <a:br>
              <a:rPr lang="en-US" b="0" i="0" dirty="0">
                <a:solidFill>
                  <a:srgbClr val="000000"/>
                </a:solidFill>
                <a:effectLst/>
                <a:latin typeface="var(--ff-lato)"/>
              </a:rPr>
            </a:br>
            <a:r>
              <a:rPr lang="en-US" sz="3200" b="1" i="0" dirty="0">
                <a:solidFill>
                  <a:schemeClr val="accent1"/>
                </a:solidFill>
                <a:effectLst/>
                <a:latin typeface="var(--ff-lato)"/>
              </a:rPr>
              <a:t>MANAGING USERS AND GROUPS</a:t>
            </a:r>
            <a:endParaRPr lang="en-US" sz="3200" b="1" dirty="0">
              <a:solidFill>
                <a:schemeClr val="accent1"/>
              </a:solidFill>
            </a:endParaRPr>
          </a:p>
        </p:txBody>
      </p:sp>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641822" y="204419"/>
            <a:ext cx="6645965" cy="647598"/>
          </a:xfrm>
          <a:noFill/>
        </p:spPr>
        <p:txBody>
          <a:bodyPr/>
          <a:lstStyle/>
          <a:p>
            <a:r>
              <a:rPr lang="en-US" sz="3200" b="1" i="0" dirty="0">
                <a:solidFill>
                  <a:schemeClr val="accent1"/>
                </a:solidFill>
                <a:effectLst/>
                <a:latin typeface="Verdana" panose="020B0604030504040204" pitchFamily="34" charset="0"/>
              </a:rPr>
              <a:t>Command &amp; Description</a:t>
            </a:r>
            <a:endParaRPr lang="en-US" sz="3200" dirty="0">
              <a:solidFill>
                <a:schemeClr val="accent1"/>
              </a:solidFill>
            </a:endParaRPr>
          </a:p>
        </p:txBody>
      </p:sp>
      <p:graphicFrame>
        <p:nvGraphicFramePr>
          <p:cNvPr id="4" name="Content Placeholder 3">
            <a:extLst>
              <a:ext uri="{FF2B5EF4-FFF2-40B4-BE49-F238E27FC236}">
                <a16:creationId xmlns:a16="http://schemas.microsoft.com/office/drawing/2014/main" id="{DAD877CB-1711-DDBA-370D-945A2419EE6E}"/>
              </a:ext>
            </a:extLst>
          </p:cNvPr>
          <p:cNvGraphicFramePr>
            <a:graphicFrameLocks noGrp="1"/>
          </p:cNvGraphicFramePr>
          <p:nvPr>
            <p:ph sz="half" idx="1"/>
            <p:extLst>
              <p:ext uri="{D42A27DB-BD31-4B8C-83A1-F6EECF244321}">
                <p14:modId xmlns:p14="http://schemas.microsoft.com/office/powerpoint/2010/main" val="1376489649"/>
              </p:ext>
            </p:extLst>
          </p:nvPr>
        </p:nvGraphicFramePr>
        <p:xfrm>
          <a:off x="242596" y="1092251"/>
          <a:ext cx="11674102" cy="5852160"/>
        </p:xfrm>
        <a:graphic>
          <a:graphicData uri="http://schemas.openxmlformats.org/drawingml/2006/table">
            <a:tbl>
              <a:tblPr/>
              <a:tblGrid>
                <a:gridCol w="5837051">
                  <a:extLst>
                    <a:ext uri="{9D8B030D-6E8A-4147-A177-3AD203B41FA5}">
                      <a16:colId xmlns:a16="http://schemas.microsoft.com/office/drawing/2014/main" val="477251344"/>
                    </a:ext>
                  </a:extLst>
                </a:gridCol>
                <a:gridCol w="5837051">
                  <a:extLst>
                    <a:ext uri="{9D8B030D-6E8A-4147-A177-3AD203B41FA5}">
                      <a16:colId xmlns:a16="http://schemas.microsoft.com/office/drawing/2014/main" val="3890834594"/>
                    </a:ext>
                  </a:extLst>
                </a:gridCol>
              </a:tblGrid>
              <a:tr h="926888">
                <a:tc>
                  <a:txBody>
                    <a:bodyPr/>
                    <a:lstStyle/>
                    <a:p>
                      <a:pPr algn="ctr"/>
                      <a:r>
                        <a:rPr lang="en-US" sz="2800" dirty="0">
                          <a:effectLst/>
                        </a:rPr>
                        <a:t>1</a:t>
                      </a:r>
                    </a:p>
                  </a:txBody>
                  <a:tcPr marL="60960" marR="60960" marT="60960" marB="60960" anchor="ctr">
                    <a:lnL>
                      <a:noFill/>
                    </a:lnL>
                    <a:lnR>
                      <a:noFill/>
                    </a:lnR>
                    <a:lnT>
                      <a:noFill/>
                    </a:lnT>
                    <a:lnB>
                      <a:noFill/>
                    </a:lnB>
                    <a:solidFill>
                      <a:srgbClr val="FFFFFF"/>
                    </a:solidFill>
                  </a:tcPr>
                </a:tc>
                <a:tc>
                  <a:txBody>
                    <a:bodyPr/>
                    <a:lstStyle/>
                    <a:p>
                      <a:pPr algn="l"/>
                      <a:r>
                        <a:rPr lang="en-US" sz="2800" b="1">
                          <a:effectLst/>
                          <a:latin typeface="inherit"/>
                        </a:rPr>
                        <a:t>useradd</a:t>
                      </a:r>
                      <a:endParaRPr lang="en-US" sz="2800">
                        <a:effectLst/>
                      </a:endParaRPr>
                    </a:p>
                    <a:p>
                      <a:pPr algn="l"/>
                      <a:r>
                        <a:rPr lang="en-US" sz="2800">
                          <a:effectLst/>
                        </a:rPr>
                        <a:t>Adds accounts to the system</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2077322429"/>
                  </a:ext>
                </a:extLst>
              </a:tr>
              <a:tr h="926888">
                <a:tc>
                  <a:txBody>
                    <a:bodyPr/>
                    <a:lstStyle/>
                    <a:p>
                      <a:pPr algn="ctr"/>
                      <a:r>
                        <a:rPr lang="en-US" sz="2800" dirty="0">
                          <a:effectLst/>
                        </a:rPr>
                        <a:t>2</a:t>
                      </a:r>
                    </a:p>
                  </a:txBody>
                  <a:tcPr marL="60960" marR="60960" marT="60960" marB="60960" anchor="ctr">
                    <a:lnL>
                      <a:noFill/>
                    </a:lnL>
                    <a:lnR>
                      <a:noFill/>
                    </a:lnR>
                    <a:lnT>
                      <a:noFill/>
                    </a:lnT>
                    <a:lnB>
                      <a:noFill/>
                    </a:lnB>
                    <a:solidFill>
                      <a:srgbClr val="FFFFFF"/>
                    </a:solidFill>
                  </a:tcPr>
                </a:tc>
                <a:tc>
                  <a:txBody>
                    <a:bodyPr/>
                    <a:lstStyle/>
                    <a:p>
                      <a:pPr algn="l"/>
                      <a:r>
                        <a:rPr lang="en-US" sz="2800" b="1">
                          <a:effectLst/>
                          <a:latin typeface="inherit"/>
                        </a:rPr>
                        <a:t>usermod</a:t>
                      </a:r>
                      <a:endParaRPr lang="en-US" sz="2800">
                        <a:effectLst/>
                      </a:endParaRPr>
                    </a:p>
                    <a:p>
                      <a:pPr algn="l"/>
                      <a:r>
                        <a:rPr lang="en-US" sz="2800">
                          <a:effectLst/>
                        </a:rPr>
                        <a:t>Modifies account attributes</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110457439"/>
                  </a:ext>
                </a:extLst>
              </a:tr>
              <a:tr h="926888">
                <a:tc>
                  <a:txBody>
                    <a:bodyPr/>
                    <a:lstStyle/>
                    <a:p>
                      <a:pPr algn="ctr"/>
                      <a:r>
                        <a:rPr lang="en-US" sz="2800" dirty="0">
                          <a:effectLst/>
                        </a:rPr>
                        <a:t>3</a:t>
                      </a:r>
                    </a:p>
                  </a:txBody>
                  <a:tcPr marL="60960" marR="60960" marT="60960" marB="60960" anchor="ctr">
                    <a:lnL>
                      <a:noFill/>
                    </a:lnL>
                    <a:lnR>
                      <a:noFill/>
                    </a:lnR>
                    <a:lnT>
                      <a:noFill/>
                    </a:lnT>
                    <a:lnB>
                      <a:noFill/>
                    </a:lnB>
                    <a:solidFill>
                      <a:srgbClr val="FFFFFF"/>
                    </a:solidFill>
                  </a:tcPr>
                </a:tc>
                <a:tc>
                  <a:txBody>
                    <a:bodyPr/>
                    <a:lstStyle/>
                    <a:p>
                      <a:pPr algn="l"/>
                      <a:r>
                        <a:rPr lang="en-US" sz="2800" b="1" dirty="0" err="1">
                          <a:effectLst/>
                          <a:latin typeface="inherit"/>
                        </a:rPr>
                        <a:t>userdel</a:t>
                      </a:r>
                      <a:endParaRPr lang="en-US" sz="2800" dirty="0">
                        <a:effectLst/>
                      </a:endParaRPr>
                    </a:p>
                    <a:p>
                      <a:pPr algn="l"/>
                      <a:r>
                        <a:rPr lang="en-US" sz="2800" dirty="0">
                          <a:effectLst/>
                        </a:rPr>
                        <a:t>Deletes accounts from the system</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988973952"/>
                  </a:ext>
                </a:extLst>
              </a:tr>
              <a:tr h="926888">
                <a:tc>
                  <a:txBody>
                    <a:bodyPr/>
                    <a:lstStyle/>
                    <a:p>
                      <a:pPr algn="ctr"/>
                      <a:r>
                        <a:rPr lang="en-US" sz="2800" dirty="0">
                          <a:effectLst/>
                        </a:rPr>
                        <a:t>4</a:t>
                      </a:r>
                    </a:p>
                  </a:txBody>
                  <a:tcPr marL="60960" marR="60960" marT="60960" marB="60960" anchor="ctr">
                    <a:lnL>
                      <a:noFill/>
                    </a:lnL>
                    <a:lnR>
                      <a:noFill/>
                    </a:lnR>
                    <a:lnT>
                      <a:noFill/>
                    </a:lnT>
                    <a:lnB>
                      <a:noFill/>
                    </a:lnB>
                    <a:solidFill>
                      <a:srgbClr val="FFFFFF"/>
                    </a:solidFill>
                  </a:tcPr>
                </a:tc>
                <a:tc>
                  <a:txBody>
                    <a:bodyPr/>
                    <a:lstStyle/>
                    <a:p>
                      <a:pPr algn="l"/>
                      <a:r>
                        <a:rPr lang="en-US" sz="2800" b="1">
                          <a:effectLst/>
                          <a:latin typeface="inherit"/>
                        </a:rPr>
                        <a:t>groupadd</a:t>
                      </a:r>
                      <a:endParaRPr lang="en-US" sz="2800">
                        <a:effectLst/>
                      </a:endParaRPr>
                    </a:p>
                    <a:p>
                      <a:pPr algn="l"/>
                      <a:r>
                        <a:rPr lang="en-US" sz="2800">
                          <a:effectLst/>
                        </a:rPr>
                        <a:t>Adds groups to the system</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3463354971"/>
                  </a:ext>
                </a:extLst>
              </a:tr>
              <a:tr h="926888">
                <a:tc>
                  <a:txBody>
                    <a:bodyPr/>
                    <a:lstStyle/>
                    <a:p>
                      <a:pPr algn="ctr"/>
                      <a:r>
                        <a:rPr lang="en-US" sz="2800" dirty="0">
                          <a:effectLst/>
                        </a:rPr>
                        <a:t>5</a:t>
                      </a:r>
                    </a:p>
                  </a:txBody>
                  <a:tcPr marL="60960" marR="60960" marT="60960" marB="60960" anchor="ctr">
                    <a:lnL>
                      <a:noFill/>
                    </a:lnL>
                    <a:lnR>
                      <a:noFill/>
                    </a:lnR>
                    <a:lnT>
                      <a:noFill/>
                    </a:lnT>
                    <a:lnB>
                      <a:noFill/>
                    </a:lnB>
                    <a:solidFill>
                      <a:srgbClr val="FFFFFF"/>
                    </a:solidFill>
                  </a:tcPr>
                </a:tc>
                <a:tc>
                  <a:txBody>
                    <a:bodyPr/>
                    <a:lstStyle/>
                    <a:p>
                      <a:pPr algn="l"/>
                      <a:r>
                        <a:rPr lang="en-US" sz="2800" b="1" dirty="0" err="1">
                          <a:effectLst/>
                          <a:latin typeface="inherit"/>
                        </a:rPr>
                        <a:t>groupmod</a:t>
                      </a:r>
                      <a:endParaRPr lang="en-US" sz="2800" dirty="0">
                        <a:effectLst/>
                      </a:endParaRPr>
                    </a:p>
                    <a:p>
                      <a:pPr algn="l"/>
                      <a:r>
                        <a:rPr lang="en-US" sz="2800" dirty="0">
                          <a:effectLst/>
                        </a:rPr>
                        <a:t>Modifies group attributes</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3820561302"/>
                  </a:ext>
                </a:extLst>
              </a:tr>
              <a:tr h="926888">
                <a:tc>
                  <a:txBody>
                    <a:bodyPr/>
                    <a:lstStyle/>
                    <a:p>
                      <a:pPr algn="ctr"/>
                      <a:r>
                        <a:rPr lang="en-US" sz="2800" dirty="0">
                          <a:effectLst/>
                        </a:rPr>
                        <a:t>6</a:t>
                      </a:r>
                    </a:p>
                  </a:txBody>
                  <a:tcPr marL="60960" marR="60960" marT="60960" marB="60960" anchor="ctr">
                    <a:lnL>
                      <a:noFill/>
                    </a:lnL>
                    <a:lnR>
                      <a:noFill/>
                    </a:lnR>
                    <a:lnT>
                      <a:noFill/>
                    </a:lnT>
                    <a:lnB>
                      <a:noFill/>
                    </a:lnB>
                    <a:solidFill>
                      <a:srgbClr val="FFFFFF"/>
                    </a:solidFill>
                  </a:tcPr>
                </a:tc>
                <a:tc>
                  <a:txBody>
                    <a:bodyPr/>
                    <a:lstStyle/>
                    <a:p>
                      <a:pPr algn="l"/>
                      <a:r>
                        <a:rPr lang="en-US" sz="2800" b="1" dirty="0" err="1">
                          <a:effectLst/>
                          <a:latin typeface="inherit"/>
                        </a:rPr>
                        <a:t>groupdel</a:t>
                      </a:r>
                      <a:endParaRPr lang="en-US" sz="2800" dirty="0">
                        <a:effectLst/>
                      </a:endParaRPr>
                    </a:p>
                    <a:p>
                      <a:pPr algn="l"/>
                      <a:r>
                        <a:rPr lang="en-US" sz="2800" dirty="0">
                          <a:effectLst/>
                        </a:rPr>
                        <a:t>Removes groups from the system</a:t>
                      </a:r>
                    </a:p>
                  </a:txBody>
                  <a:tcPr marL="60960" marR="60960" marT="60960" marB="60960" anchor="ctr">
                    <a:lnL>
                      <a:noFill/>
                    </a:lnL>
                    <a:lnR>
                      <a:noFill/>
                    </a:lnR>
                    <a:lnT>
                      <a:noFill/>
                    </a:lnT>
                    <a:lnB>
                      <a:noFill/>
                    </a:lnB>
                    <a:solidFill>
                      <a:srgbClr val="FFFFFF"/>
                    </a:solidFill>
                  </a:tcPr>
                </a:tc>
                <a:extLst>
                  <a:ext uri="{0D108BD9-81ED-4DB2-BD59-A6C34878D82A}">
                    <a16:rowId xmlns:a16="http://schemas.microsoft.com/office/drawing/2014/main" val="116060720"/>
                  </a:ext>
                </a:extLst>
              </a:tr>
            </a:tbl>
          </a:graphicData>
        </a:graphic>
      </p:graphicFrame>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52" b="52"/>
          <a:stretch/>
        </p:blipFill>
        <p:spPr>
          <a:xfrm>
            <a:off x="7069394" y="-22860"/>
            <a:ext cx="5122605" cy="1115111"/>
          </a:xfrm>
        </p:spPr>
      </p:pic>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1DEA311-BEA6-6798-1740-A82A98261247}"/>
              </a:ext>
            </a:extLst>
          </p:cNvPr>
          <p:cNvSpPr>
            <a:spLocks noGrp="1" noChangeArrowheads="1"/>
          </p:cNvSpPr>
          <p:nvPr>
            <p:ph type="title"/>
            <p:custDataLst>
              <p:tags r:id="rId1"/>
            </p:custDataLst>
          </p:nvPr>
        </p:nvSpPr>
        <p:spPr>
          <a:xfrm>
            <a:off x="1143000" y="533401"/>
            <a:ext cx="9906000" cy="502297"/>
          </a:xfrm>
          <a:noFill/>
        </p:spPr>
        <p:txBody>
          <a:bodyPr>
            <a:normAutofit fontScale="90000"/>
          </a:bodyPr>
          <a:lstStyle/>
          <a:p>
            <a:r>
              <a:rPr lang="en-US" altLang="en-US" b="1" dirty="0"/>
              <a:t>Users</a:t>
            </a:r>
          </a:p>
        </p:txBody>
      </p:sp>
      <p:sp>
        <p:nvSpPr>
          <p:cNvPr id="16387" name="Rectangle 3">
            <a:extLst>
              <a:ext uri="{FF2B5EF4-FFF2-40B4-BE49-F238E27FC236}">
                <a16:creationId xmlns:a16="http://schemas.microsoft.com/office/drawing/2014/main" id="{95421C7B-475D-EDE0-E07C-8180ED916F2E}"/>
              </a:ext>
            </a:extLst>
          </p:cNvPr>
          <p:cNvSpPr>
            <a:spLocks noGrp="1" noChangeArrowheads="1"/>
          </p:cNvSpPr>
          <p:nvPr>
            <p:ph type="body" idx="1"/>
            <p:custDataLst>
              <p:tags r:id="rId2"/>
            </p:custDataLst>
          </p:nvPr>
        </p:nvSpPr>
        <p:spPr>
          <a:xfrm>
            <a:off x="1524000" y="1295400"/>
            <a:ext cx="9144000" cy="5562600"/>
          </a:xfrm>
        </p:spPr>
        <p:txBody>
          <a:bodyPr>
            <a:normAutofit lnSpcReduction="10000"/>
          </a:bodyPr>
          <a:lstStyle/>
          <a:p>
            <a:pPr algn="ctr">
              <a:buFontTx/>
              <a:buNone/>
            </a:pPr>
            <a:r>
              <a:rPr lang="en-US" altLang="en-US" b="1" i="1" dirty="0">
                <a:solidFill>
                  <a:srgbClr val="262626"/>
                </a:solidFill>
              </a:rPr>
              <a:t>Unix/Linux is a multi-user operating system.</a:t>
            </a:r>
          </a:p>
          <a:p>
            <a:r>
              <a:rPr lang="en-US" altLang="en-US" sz="2800" dirty="0">
                <a:solidFill>
                  <a:srgbClr val="262626"/>
                </a:solidFill>
              </a:rPr>
              <a:t>Every program/process is run by a user.</a:t>
            </a:r>
          </a:p>
          <a:p>
            <a:r>
              <a:rPr lang="en-US" altLang="en-US" sz="2800" dirty="0">
                <a:solidFill>
                  <a:srgbClr val="262626"/>
                </a:solidFill>
              </a:rPr>
              <a:t>Every file is owned by a user.</a:t>
            </a:r>
          </a:p>
          <a:p>
            <a:r>
              <a:rPr lang="en-US" altLang="en-US" sz="2800" dirty="0">
                <a:solidFill>
                  <a:srgbClr val="262626"/>
                </a:solidFill>
              </a:rPr>
              <a:t>Every user has a unique integer ID number (UID).</a:t>
            </a:r>
          </a:p>
          <a:p>
            <a:pPr lvl="1"/>
            <a:endParaRPr lang="en-US" altLang="en-US" sz="2800" dirty="0">
              <a:solidFill>
                <a:srgbClr val="404040"/>
              </a:solidFill>
            </a:endParaRPr>
          </a:p>
          <a:p>
            <a:r>
              <a:rPr lang="en-US" altLang="en-US" sz="2800" dirty="0">
                <a:solidFill>
                  <a:srgbClr val="262626"/>
                </a:solidFill>
              </a:rPr>
              <a:t>Different users have different access permissions, allowing user to:</a:t>
            </a:r>
          </a:p>
          <a:p>
            <a:pPr lvl="1">
              <a:lnSpc>
                <a:spcPct val="90000"/>
              </a:lnSpc>
            </a:pPr>
            <a:r>
              <a:rPr lang="en-US" altLang="en-US" sz="2800" dirty="0">
                <a:solidFill>
                  <a:srgbClr val="404040"/>
                </a:solidFill>
              </a:rPr>
              <a:t>read or write a given file</a:t>
            </a:r>
          </a:p>
          <a:p>
            <a:pPr lvl="1">
              <a:lnSpc>
                <a:spcPct val="90000"/>
              </a:lnSpc>
            </a:pPr>
            <a:r>
              <a:rPr lang="en-US" altLang="en-US" sz="2800" dirty="0">
                <a:solidFill>
                  <a:srgbClr val="404040"/>
                </a:solidFill>
              </a:rPr>
              <a:t>browse the contents of a directory</a:t>
            </a:r>
          </a:p>
          <a:p>
            <a:pPr lvl="1">
              <a:lnSpc>
                <a:spcPct val="90000"/>
              </a:lnSpc>
            </a:pPr>
            <a:r>
              <a:rPr lang="en-US" altLang="en-US" sz="2800" dirty="0">
                <a:solidFill>
                  <a:srgbClr val="404040"/>
                </a:solidFill>
              </a:rPr>
              <a:t>execute a particular program</a:t>
            </a:r>
          </a:p>
          <a:p>
            <a:pPr lvl="1">
              <a:lnSpc>
                <a:spcPct val="90000"/>
              </a:lnSpc>
            </a:pPr>
            <a:r>
              <a:rPr lang="en-US" altLang="en-US" sz="2800" dirty="0">
                <a:solidFill>
                  <a:srgbClr val="404040"/>
                </a:solidFill>
              </a:rPr>
              <a:t>install new software on the system</a:t>
            </a:r>
          </a:p>
          <a:p>
            <a:pPr lvl="1">
              <a:lnSpc>
                <a:spcPct val="90000"/>
              </a:lnSpc>
            </a:pPr>
            <a:r>
              <a:rPr lang="en-US" altLang="en-US" sz="2800" dirty="0">
                <a:solidFill>
                  <a:srgbClr val="404040"/>
                </a:solidFill>
              </a:rPr>
              <a:t>change global system settings</a:t>
            </a:r>
          </a:p>
          <a:p>
            <a:pPr lvl="1">
              <a:lnSpc>
                <a:spcPct val="90000"/>
              </a:lnSpc>
            </a:pPr>
            <a:r>
              <a:rPr lang="en-US" altLang="en-US" sz="2800" dirty="0">
                <a:solidFill>
                  <a:srgbClr val="404040"/>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FD860B7-3E56-83A3-59E5-0FA2153C5E1E}"/>
              </a:ext>
            </a:extLst>
          </p:cNvPr>
          <p:cNvSpPr>
            <a:spLocks noGrp="1" noChangeArrowheads="1"/>
          </p:cNvSpPr>
          <p:nvPr>
            <p:ph type="title"/>
            <p:custDataLst>
              <p:tags r:id="rId1"/>
            </p:custDataLst>
          </p:nvPr>
        </p:nvSpPr>
        <p:spPr>
          <a:xfrm>
            <a:off x="1104900" y="281475"/>
            <a:ext cx="9906000" cy="623594"/>
          </a:xfrm>
        </p:spPr>
        <p:txBody>
          <a:bodyPr>
            <a:normAutofit/>
          </a:bodyPr>
          <a:lstStyle/>
          <a:p>
            <a:r>
              <a:rPr lang="en-US" altLang="en-US" sz="3200" b="1" dirty="0"/>
              <a:t>Groups</a:t>
            </a:r>
          </a:p>
        </p:txBody>
      </p:sp>
      <p:sp>
        <p:nvSpPr>
          <p:cNvPr id="18435" name="Rectangle 3">
            <a:extLst>
              <a:ext uri="{FF2B5EF4-FFF2-40B4-BE49-F238E27FC236}">
                <a16:creationId xmlns:a16="http://schemas.microsoft.com/office/drawing/2014/main" id="{7677408B-C113-8D7E-A1F9-207221F3E0B2}"/>
              </a:ext>
            </a:extLst>
          </p:cNvPr>
          <p:cNvSpPr>
            <a:spLocks noGrp="1" noChangeArrowheads="1"/>
          </p:cNvSpPr>
          <p:nvPr>
            <p:ph type="body" idx="1"/>
            <p:custDataLst>
              <p:tags r:id="rId2"/>
            </p:custDataLst>
          </p:nvPr>
        </p:nvSpPr>
        <p:spPr>
          <a:xfrm>
            <a:off x="1393370" y="905068"/>
            <a:ext cx="9693729" cy="5952931"/>
          </a:xfrm>
        </p:spPr>
        <p:txBody>
          <a:bodyPr>
            <a:noAutofit/>
          </a:bodyPr>
          <a:lstStyle/>
          <a:p>
            <a:pPr>
              <a:lnSpc>
                <a:spcPct val="90000"/>
              </a:lnSpc>
            </a:pPr>
            <a:endParaRPr lang="en-US" altLang="en-US" b="1" dirty="0">
              <a:solidFill>
                <a:srgbClr val="262626"/>
              </a:solidFill>
            </a:endParaRPr>
          </a:p>
          <a:p>
            <a:pPr>
              <a:lnSpc>
                <a:spcPct val="90000"/>
              </a:lnSpc>
            </a:pPr>
            <a:endParaRPr lang="en-US" altLang="en-US" b="1" dirty="0">
              <a:solidFill>
                <a:srgbClr val="262626"/>
              </a:solidFill>
            </a:endParaRPr>
          </a:p>
          <a:p>
            <a:pPr>
              <a:lnSpc>
                <a:spcPct val="90000"/>
              </a:lnSpc>
            </a:pPr>
            <a:endParaRPr lang="en-US" altLang="en-US" b="1" dirty="0">
              <a:solidFill>
                <a:srgbClr val="262626"/>
              </a:solidFill>
            </a:endParaRPr>
          </a:p>
          <a:p>
            <a:pPr>
              <a:lnSpc>
                <a:spcPct val="90000"/>
              </a:lnSpc>
            </a:pPr>
            <a:endParaRPr lang="en-US" altLang="en-US" b="1" dirty="0">
              <a:solidFill>
                <a:srgbClr val="262626"/>
              </a:solidFill>
            </a:endParaRPr>
          </a:p>
          <a:p>
            <a:r>
              <a:rPr lang="en-US" altLang="en-US" b="1" dirty="0">
                <a:solidFill>
                  <a:srgbClr val="262626"/>
                </a:solidFill>
              </a:rPr>
              <a:t>group</a:t>
            </a:r>
            <a:r>
              <a:rPr lang="en-US" altLang="en-US" dirty="0">
                <a:solidFill>
                  <a:srgbClr val="262626"/>
                </a:solidFill>
              </a:rPr>
              <a:t>: A collection of users, used as a target of permissions.</a:t>
            </a:r>
          </a:p>
          <a:p>
            <a:pPr lvl="1"/>
            <a:r>
              <a:rPr lang="en-US" altLang="en-US" sz="2400" dirty="0">
                <a:solidFill>
                  <a:srgbClr val="404040"/>
                </a:solidFill>
              </a:rPr>
              <a:t>a group can be given access to a file or resource</a:t>
            </a:r>
          </a:p>
          <a:p>
            <a:pPr lvl="1"/>
            <a:r>
              <a:rPr lang="en-US" altLang="en-US" sz="2400" dirty="0">
                <a:solidFill>
                  <a:srgbClr val="404040"/>
                </a:solidFill>
              </a:rPr>
              <a:t>a user can belong to many groups</a:t>
            </a:r>
          </a:p>
          <a:p>
            <a:pPr lvl="1"/>
            <a:r>
              <a:rPr lang="en-US" altLang="en-US" sz="2400" dirty="0">
                <a:solidFill>
                  <a:srgbClr val="404040"/>
                </a:solidFill>
              </a:rPr>
              <a:t>see who’s in a group using grep &lt;</a:t>
            </a:r>
            <a:r>
              <a:rPr lang="en-US" altLang="en-US" sz="2400" dirty="0" err="1">
                <a:solidFill>
                  <a:srgbClr val="404040"/>
                </a:solidFill>
              </a:rPr>
              <a:t>groupname</a:t>
            </a:r>
            <a:r>
              <a:rPr lang="en-US" altLang="en-US" sz="2400" dirty="0">
                <a:solidFill>
                  <a:srgbClr val="404040"/>
                </a:solidFill>
              </a:rPr>
              <a:t>&gt; /</a:t>
            </a:r>
            <a:r>
              <a:rPr lang="en-US" altLang="en-US" sz="2400" dirty="0" err="1">
                <a:solidFill>
                  <a:srgbClr val="404040"/>
                </a:solidFill>
              </a:rPr>
              <a:t>etc</a:t>
            </a:r>
            <a:r>
              <a:rPr lang="en-US" altLang="en-US" sz="2400" dirty="0">
                <a:solidFill>
                  <a:srgbClr val="404040"/>
                </a:solidFill>
              </a:rPr>
              <a:t>/group</a:t>
            </a:r>
          </a:p>
          <a:p>
            <a:pPr lvl="1"/>
            <a:endParaRPr lang="en-US" altLang="en-US" sz="2400" dirty="0">
              <a:solidFill>
                <a:srgbClr val="404040"/>
              </a:solidFill>
            </a:endParaRPr>
          </a:p>
          <a:p>
            <a:r>
              <a:rPr lang="en-US" altLang="en-US" dirty="0">
                <a:solidFill>
                  <a:srgbClr val="262626"/>
                </a:solidFill>
              </a:rPr>
              <a:t>Every file has an associated group.</a:t>
            </a:r>
          </a:p>
          <a:p>
            <a:pPr lvl="1"/>
            <a:r>
              <a:rPr lang="en-US" altLang="en-US" sz="2400" dirty="0">
                <a:solidFill>
                  <a:srgbClr val="404040"/>
                </a:solidFill>
              </a:rPr>
              <a:t>the owner of a file can grant permissions to the group</a:t>
            </a:r>
          </a:p>
          <a:p>
            <a:r>
              <a:rPr lang="en-US" altLang="en-US" dirty="0">
                <a:solidFill>
                  <a:srgbClr val="262626"/>
                </a:solidFill>
              </a:rPr>
              <a:t>Every group has a unique integer ID number (GID).</a:t>
            </a:r>
          </a:p>
          <a:p>
            <a:r>
              <a:rPr lang="en-US" altLang="en-US" i="1" dirty="0">
                <a:solidFill>
                  <a:srgbClr val="262626"/>
                </a:solidFill>
              </a:rPr>
              <a:t>Exercise</a:t>
            </a:r>
            <a:r>
              <a:rPr lang="en-US" altLang="en-US" dirty="0">
                <a:solidFill>
                  <a:srgbClr val="262626"/>
                </a:solidFill>
              </a:rPr>
              <a:t>:  create a file, see its default group, and change it</a:t>
            </a:r>
          </a:p>
        </p:txBody>
      </p:sp>
      <p:graphicFrame>
        <p:nvGraphicFramePr>
          <p:cNvPr id="38935" name="Group 23">
            <a:extLst>
              <a:ext uri="{FF2B5EF4-FFF2-40B4-BE49-F238E27FC236}">
                <a16:creationId xmlns:a16="http://schemas.microsoft.com/office/drawing/2014/main" id="{B80C48AF-30E6-FBC9-FBBC-119D00C8A85D}"/>
              </a:ext>
            </a:extLst>
          </p:cNvPr>
          <p:cNvGraphicFramePr>
            <a:graphicFrameLocks noGrp="1"/>
          </p:cNvGraphicFramePr>
          <p:nvPr>
            <p:custDataLst>
              <p:tags r:id="rId3"/>
            </p:custDataLst>
            <p:extLst>
              <p:ext uri="{D42A27DB-BD31-4B8C-83A1-F6EECF244321}">
                <p14:modId xmlns:p14="http://schemas.microsoft.com/office/powerpoint/2010/main" val="787059983"/>
              </p:ext>
            </p:extLst>
          </p:nvPr>
        </p:nvGraphicFramePr>
        <p:xfrm>
          <a:off x="2827175" y="987801"/>
          <a:ext cx="7371184" cy="1371600"/>
        </p:xfrm>
        <a:graphic>
          <a:graphicData uri="http://schemas.openxmlformats.org/drawingml/2006/table">
            <a:tbl>
              <a:tblPr/>
              <a:tblGrid>
                <a:gridCol w="1670802">
                  <a:extLst>
                    <a:ext uri="{9D8B030D-6E8A-4147-A177-3AD203B41FA5}">
                      <a16:colId xmlns:a16="http://schemas.microsoft.com/office/drawing/2014/main" val="20000"/>
                    </a:ext>
                  </a:extLst>
                </a:gridCol>
                <a:gridCol w="5700382">
                  <a:extLst>
                    <a:ext uri="{9D8B030D-6E8A-4147-A177-3AD203B41FA5}">
                      <a16:colId xmlns:a16="http://schemas.microsoft.com/office/drawing/2014/main" val="20001"/>
                    </a:ext>
                  </a:extLst>
                </a:gridCol>
              </a:tblGrid>
              <a:tr h="429623">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1" i="0" u="none" strike="noStrike" cap="none" normalizeH="0" baseline="0">
                          <a:ln>
                            <a:noFill/>
                          </a:ln>
                          <a:solidFill>
                            <a:srgbClr val="262626"/>
                          </a:solidFill>
                          <a:effectLst/>
                          <a:latin typeface="Calibri" pitchFamily="34" charset="0"/>
                        </a:rPr>
                        <a:t>command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1" i="0" u="none" strike="noStrike" cap="none" normalizeH="0" baseline="0">
                          <a:ln>
                            <a:noFill/>
                          </a:ln>
                          <a:solidFill>
                            <a:srgbClr val="262626"/>
                          </a:solidFill>
                          <a:effectLst/>
                          <a:latin typeface="Calibri" pitchFamily="34"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9623">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onsolas" pitchFamily="49" charset="0"/>
                        </a:rPr>
                        <a:t> groups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a:ln>
                            <a:noFill/>
                          </a:ln>
                          <a:solidFill>
                            <a:srgbClr val="262626"/>
                          </a:solidFill>
                          <a:effectLst/>
                          <a:latin typeface="Calibri" pitchFamily="34" charset="0"/>
                        </a:rPr>
                        <a:t>list the groups to which a user belongs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9623">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a:ln>
                            <a:noFill/>
                          </a:ln>
                          <a:solidFill>
                            <a:srgbClr val="262626"/>
                          </a:solidFill>
                          <a:effectLst/>
                          <a:latin typeface="Consolas" pitchFamily="49" charset="0"/>
                        </a:rPr>
                        <a:t> chgrp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BD0901"/>
                        </a:buClr>
                        <a:buSzPct val="100000"/>
                        <a:buFontTx/>
                        <a:buNone/>
                        <a:tabLst/>
                      </a:pPr>
                      <a:r>
                        <a:rPr kumimoji="0" lang="en-US" sz="2400" b="0" i="0" u="none" strike="noStrike" cap="none" normalizeH="0" baseline="0" dirty="0">
                          <a:ln>
                            <a:noFill/>
                          </a:ln>
                          <a:solidFill>
                            <a:srgbClr val="262626"/>
                          </a:solidFill>
                          <a:effectLst/>
                          <a:latin typeface="Calibri" pitchFamily="34" charset="0"/>
                        </a:rPr>
                        <a:t>change the group associated with a file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{13CD11F7-ADD6-4CC7-93F6-2F9BFE8DA57B}tf22797433_win32</Template>
  <TotalTime>509</TotalTime>
  <Words>3013</Words>
  <Application>Microsoft Office PowerPoint</Application>
  <PresentationFormat>Widescreen</PresentationFormat>
  <Paragraphs>354</Paragraphs>
  <Slides>29</Slides>
  <Notes>26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29</vt:i4>
      </vt:variant>
    </vt:vector>
  </HeadingPairs>
  <TitlesOfParts>
    <vt:vector size="46" baseType="lpstr">
      <vt:lpstr>ＭＳ Ｐゴシック</vt:lpstr>
      <vt:lpstr>-apple-system</vt:lpstr>
      <vt:lpstr>Aptos</vt:lpstr>
      <vt:lpstr>Arial</vt:lpstr>
      <vt:lpstr>Calibri</vt:lpstr>
      <vt:lpstr>Candara</vt:lpstr>
      <vt:lpstr>Consolas</vt:lpstr>
      <vt:lpstr>Google Sans</vt:lpstr>
      <vt:lpstr>inherit</vt:lpstr>
      <vt:lpstr>Lato</vt:lpstr>
      <vt:lpstr>New time</vt:lpstr>
      <vt:lpstr>Univers Condensed Light</vt:lpstr>
      <vt:lpstr>var(--ff-lato)</vt:lpstr>
      <vt:lpstr>Verdana</vt:lpstr>
      <vt:lpstr>Walbaum Display Light</vt:lpstr>
      <vt:lpstr>Wingdings</vt:lpstr>
      <vt:lpstr>AngleLinesVTI</vt:lpstr>
      <vt:lpstr>Creating and managing user accounts </vt:lpstr>
      <vt:lpstr>Linux is a multi-user operating system; multiple users are logging in and working on the same linux system simultaneously.</vt:lpstr>
      <vt:lpstr>Type of users in Linux </vt:lpstr>
      <vt:lpstr>PowerPoint Presentation</vt:lpstr>
      <vt:lpstr>There are three types of accounts on a Unix system </vt:lpstr>
      <vt:lpstr> MANAGING USERS AND GROUPS</vt:lpstr>
      <vt:lpstr>Command &amp; Description</vt:lpstr>
      <vt:lpstr>Users</vt:lpstr>
      <vt:lpstr>Groups</vt:lpstr>
      <vt:lpstr>File permissions</vt:lpstr>
      <vt:lpstr>People &amp; Permissions</vt:lpstr>
      <vt:lpstr>File permissions Examples</vt:lpstr>
      <vt:lpstr>Changing permissions</vt:lpstr>
      <vt:lpstr>chmod and umask</vt:lpstr>
      <vt:lpstr>Exercises</vt:lpstr>
      <vt:lpstr>Exercises (Solutions)</vt:lpstr>
      <vt:lpstr>Directory Permissions</vt:lpstr>
      <vt:lpstr>Directory Permissions</vt:lpstr>
      <vt:lpstr>Permissions don’t travel</vt:lpstr>
      <vt:lpstr>Careful with -R</vt:lpstr>
      <vt:lpstr>Careful with –R (fix)</vt:lpstr>
      <vt:lpstr>Super-user (root)</vt:lpstr>
      <vt:lpstr>Playing around with power…</vt:lpstr>
      <vt:lpstr>Playing around with power…</vt:lpstr>
      <vt:lpstr>tar files</vt:lpstr>
      <vt:lpstr>Compressed files</vt:lpstr>
      <vt:lpstr>.tar.gz archives</vt:lpstr>
      <vt:lpstr>tar examples</vt:lpstr>
      <vt:lpstr>tar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managing user accounts</dc:title>
  <dc:creator>Yao Dodzi Kpeteme</dc:creator>
  <cp:lastModifiedBy>Yao Dodzi Kpeteme</cp:lastModifiedBy>
  <cp:revision>10</cp:revision>
  <dcterms:created xsi:type="dcterms:W3CDTF">2024-03-20T11:58:03Z</dcterms:created>
  <dcterms:modified xsi:type="dcterms:W3CDTF">2024-03-26T11:00:47Z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