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3" r:id="rId7"/>
    <p:sldId id="264" r:id="rId8"/>
    <p:sldId id="260" r:id="rId9"/>
    <p:sldId id="265" r:id="rId10"/>
    <p:sldId id="266" r:id="rId11"/>
    <p:sldId id="267" r:id="rId12"/>
    <p:sldId id="268" r:id="rId13"/>
    <p:sldId id="269" r:id="rId14"/>
    <p:sldId id="270" r:id="rId15"/>
    <p:sldId id="271" r:id="rId16"/>
    <p:sldId id="272" r:id="rId17"/>
    <p:sldId id="273" r:id="rId18"/>
    <p:sldId id="274" r:id="rId19"/>
    <p:sldId id="261"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1026" name="Picture 2" descr="The Ultimate Guide To Centos Server Hardening Linux Server Hardening">
            <a:extLst>
              <a:ext uri="{FF2B5EF4-FFF2-40B4-BE49-F238E27FC236}">
                <a16:creationId xmlns:a16="http://schemas.microsoft.com/office/drawing/2014/main" id="{38A3104E-C4A5-6EA8-011B-7A60F87530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091" r="9091" b="-2"/>
          <a:stretch/>
        </p:blipFill>
        <p:spPr bwMode="auto">
          <a:xfrm>
            <a:off x="-285134" y="10"/>
            <a:ext cx="1247683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8" name="Rectangle 1037">
            <a:extLst>
              <a:ext uri="{FF2B5EF4-FFF2-40B4-BE49-F238E27FC236}">
                <a16:creationId xmlns:a16="http://schemas.microsoft.com/office/drawing/2014/main" id="{A4092ECB-D375-4A85-AD6E-85644D2A9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3064931"/>
            <a:ext cx="8293042"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1593C6-C7B9-7FF4-3D95-B63771E73A77}"/>
              </a:ext>
            </a:extLst>
          </p:cNvPr>
          <p:cNvSpPr>
            <a:spLocks noGrp="1"/>
          </p:cNvSpPr>
          <p:nvPr>
            <p:ph type="ctrTitle"/>
          </p:nvPr>
        </p:nvSpPr>
        <p:spPr>
          <a:xfrm>
            <a:off x="728822" y="3413879"/>
            <a:ext cx="6829044" cy="1252601"/>
          </a:xfrm>
        </p:spPr>
        <p:txBody>
          <a:bodyPr>
            <a:normAutofit/>
          </a:bodyPr>
          <a:lstStyle/>
          <a:p>
            <a:pPr algn="r"/>
            <a:r>
              <a:rPr lang="en-US" sz="4100" b="1" dirty="0">
                <a:solidFill>
                  <a:srgbClr val="FFFFFE"/>
                </a:solidFill>
              </a:rPr>
              <a:t>Security and System Hardening</a:t>
            </a:r>
          </a:p>
        </p:txBody>
      </p:sp>
      <p:cxnSp>
        <p:nvCxnSpPr>
          <p:cNvPr id="1040" name="Straight Connector 1039">
            <a:extLst>
              <a:ext uri="{FF2B5EF4-FFF2-40B4-BE49-F238E27FC236}">
                <a16:creationId xmlns:a16="http://schemas.microsoft.com/office/drawing/2014/main" id="{B6C1711D-6DAC-4FE1-B7B6-AC8A81B84C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0525" y="4666480"/>
            <a:ext cx="6829043" cy="0"/>
          </a:xfrm>
          <a:prstGeom prst="line">
            <a:avLst/>
          </a:prstGeom>
          <a:ln w="31750">
            <a:solidFill>
              <a:srgbClr val="FFE10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5319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FF108-E7E1-772E-4EFC-B6CB2A1B7FD8}"/>
              </a:ext>
            </a:extLst>
          </p:cNvPr>
          <p:cNvSpPr>
            <a:spLocks noGrp="1"/>
          </p:cNvSpPr>
          <p:nvPr>
            <p:ph idx="1"/>
          </p:nvPr>
        </p:nvSpPr>
        <p:spPr>
          <a:xfrm>
            <a:off x="1097618" y="344248"/>
            <a:ext cx="9603275" cy="3450613"/>
          </a:xfrm>
        </p:spPr>
        <p:txBody>
          <a:bodyPr>
            <a:noAutofit/>
          </a:bodyPr>
          <a:lstStyle/>
          <a:p>
            <a:r>
              <a:rPr lang="en-US" sz="3200" dirty="0"/>
              <a:t>Configure password aging in /</a:t>
            </a:r>
            <a:r>
              <a:rPr lang="en-US" sz="3200" dirty="0" err="1"/>
              <a:t>etc</a:t>
            </a:r>
            <a:r>
              <a:rPr lang="en-US" sz="3200" dirty="0"/>
              <a:t>/</a:t>
            </a:r>
            <a:r>
              <a:rPr lang="en-US" sz="3200" dirty="0" err="1"/>
              <a:t>login.defs</a:t>
            </a:r>
            <a:r>
              <a:rPr lang="en-US" sz="3200" dirty="0"/>
              <a:t>:</a:t>
            </a:r>
          </a:p>
          <a:p>
            <a:r>
              <a:rPr lang="en-US" sz="3200" dirty="0"/>
              <a:t>Copy code</a:t>
            </a:r>
          </a:p>
          <a:p>
            <a:r>
              <a:rPr lang="en-US" sz="3200" dirty="0"/>
              <a:t>PASS_MAX_DAYS   90</a:t>
            </a:r>
          </a:p>
          <a:p>
            <a:r>
              <a:rPr lang="en-US" sz="3200" dirty="0"/>
              <a:t>PASS_MIN_DAYS   7</a:t>
            </a:r>
          </a:p>
          <a:p>
            <a:r>
              <a:rPr lang="en-US" sz="3200" dirty="0"/>
              <a:t>PASS_WARN_AGE   14</a:t>
            </a:r>
          </a:p>
        </p:txBody>
      </p:sp>
    </p:spTree>
    <p:extLst>
      <p:ext uri="{BB962C8B-B14F-4D97-AF65-F5344CB8AC3E}">
        <p14:creationId xmlns:p14="http://schemas.microsoft.com/office/powerpoint/2010/main" val="218572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C0AEE-9ACA-423B-0DD2-B76BC1F50739}"/>
              </a:ext>
            </a:extLst>
          </p:cNvPr>
          <p:cNvSpPr>
            <a:spLocks noGrp="1"/>
          </p:cNvSpPr>
          <p:nvPr>
            <p:ph idx="1"/>
          </p:nvPr>
        </p:nvSpPr>
        <p:spPr>
          <a:xfrm>
            <a:off x="339213" y="0"/>
            <a:ext cx="11513574" cy="5496113"/>
          </a:xfrm>
        </p:spPr>
        <p:txBody>
          <a:bodyPr>
            <a:noAutofit/>
          </a:bodyPr>
          <a:lstStyle/>
          <a:p>
            <a:r>
              <a:rPr lang="en-US" sz="2400" b="1" dirty="0"/>
              <a:t>2. User Account Management</a:t>
            </a:r>
          </a:p>
          <a:p>
            <a:r>
              <a:rPr lang="en-US" sz="2400" dirty="0"/>
              <a:t>Create Users with </a:t>
            </a:r>
            <a:r>
              <a:rPr lang="en-US" sz="2400" dirty="0" err="1"/>
              <a:t>useradd</a:t>
            </a:r>
            <a:r>
              <a:rPr lang="en-US" sz="2400" dirty="0"/>
              <a:t>:</a:t>
            </a:r>
          </a:p>
          <a:p>
            <a:r>
              <a:rPr lang="en-US" sz="2400" b="1" dirty="0" err="1"/>
              <a:t>useradd</a:t>
            </a:r>
            <a:r>
              <a:rPr lang="en-US" sz="2400" b="1" dirty="0"/>
              <a:t> username</a:t>
            </a:r>
          </a:p>
          <a:p>
            <a:r>
              <a:rPr lang="en-US" sz="2400" b="1" dirty="0"/>
              <a:t>passwd username</a:t>
            </a:r>
          </a:p>
          <a:p>
            <a:r>
              <a:rPr lang="en-US" sz="2400" dirty="0"/>
              <a:t>Limit User Privileges with </a:t>
            </a:r>
            <a:r>
              <a:rPr lang="en-US" sz="2400" dirty="0" err="1"/>
              <a:t>sudo</a:t>
            </a:r>
            <a:r>
              <a:rPr lang="en-US" sz="2400" dirty="0"/>
              <a:t>:</a:t>
            </a:r>
          </a:p>
          <a:p>
            <a:r>
              <a:rPr lang="en-US" sz="2400" dirty="0"/>
              <a:t>Add users to the wheel group to grant </a:t>
            </a:r>
            <a:r>
              <a:rPr lang="en-US" sz="2400" dirty="0" err="1"/>
              <a:t>sudo</a:t>
            </a:r>
            <a:r>
              <a:rPr lang="en-US" sz="2400" dirty="0"/>
              <a:t> access:</a:t>
            </a:r>
          </a:p>
          <a:p>
            <a:r>
              <a:rPr lang="en-US" sz="2400" b="1" dirty="0" err="1"/>
              <a:t>usermod</a:t>
            </a:r>
            <a:r>
              <a:rPr lang="en-US" sz="2400" b="1" dirty="0"/>
              <a:t> -</a:t>
            </a:r>
            <a:r>
              <a:rPr lang="en-US" sz="2400" b="1" dirty="0" err="1"/>
              <a:t>aG</a:t>
            </a:r>
            <a:r>
              <a:rPr lang="en-US" sz="2400" b="1" dirty="0"/>
              <a:t> wheel username</a:t>
            </a:r>
          </a:p>
          <a:p>
            <a:r>
              <a:rPr lang="en-US" sz="2400" dirty="0"/>
              <a:t>Ensure /</a:t>
            </a:r>
            <a:r>
              <a:rPr lang="en-US" sz="2400" dirty="0" err="1"/>
              <a:t>etc</a:t>
            </a:r>
            <a:r>
              <a:rPr lang="en-US" sz="2400" dirty="0"/>
              <a:t>/</a:t>
            </a:r>
            <a:r>
              <a:rPr lang="en-US" sz="2400" dirty="0" err="1"/>
              <a:t>sudoers</a:t>
            </a:r>
            <a:r>
              <a:rPr lang="en-US" sz="2400" dirty="0"/>
              <a:t> has the appropriate settings:</a:t>
            </a:r>
          </a:p>
          <a:p>
            <a:r>
              <a:rPr lang="en-US" sz="2400" dirty="0" err="1"/>
              <a:t>visudo</a:t>
            </a:r>
            <a:endParaRPr lang="en-US" sz="2400" dirty="0"/>
          </a:p>
          <a:p>
            <a:r>
              <a:rPr lang="en-US" sz="2400" dirty="0"/>
              <a:t>Uncomment:</a:t>
            </a:r>
          </a:p>
          <a:p>
            <a:r>
              <a:rPr lang="en-US" sz="2400" b="1" dirty="0"/>
              <a:t>%wheel ALL=(ALL) ALL</a:t>
            </a:r>
          </a:p>
        </p:txBody>
      </p:sp>
    </p:spTree>
    <p:extLst>
      <p:ext uri="{BB962C8B-B14F-4D97-AF65-F5344CB8AC3E}">
        <p14:creationId xmlns:p14="http://schemas.microsoft.com/office/powerpoint/2010/main" val="3584913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4F0AC-8351-9676-8B79-DD70F43F6BA3}"/>
              </a:ext>
            </a:extLst>
          </p:cNvPr>
          <p:cNvSpPr>
            <a:spLocks noGrp="1"/>
          </p:cNvSpPr>
          <p:nvPr>
            <p:ph idx="1"/>
          </p:nvPr>
        </p:nvSpPr>
        <p:spPr>
          <a:xfrm>
            <a:off x="294968" y="127938"/>
            <a:ext cx="11602064" cy="5614100"/>
          </a:xfrm>
        </p:spPr>
        <p:txBody>
          <a:bodyPr>
            <a:normAutofit lnSpcReduction="10000"/>
          </a:bodyPr>
          <a:lstStyle/>
          <a:p>
            <a:r>
              <a:rPr lang="en-US" sz="2400" b="1" dirty="0"/>
              <a:t>3. Group Management</a:t>
            </a:r>
          </a:p>
          <a:p>
            <a:r>
              <a:rPr lang="en-US" sz="2400" dirty="0"/>
              <a:t>Create Groups with </a:t>
            </a:r>
            <a:r>
              <a:rPr lang="en-US" sz="2400" dirty="0" err="1"/>
              <a:t>groupadd</a:t>
            </a:r>
            <a:endParaRPr lang="en-US" sz="2400" dirty="0"/>
          </a:p>
          <a:p>
            <a:r>
              <a:rPr lang="en-US" sz="2400" b="1" dirty="0" err="1"/>
              <a:t>groupadd</a:t>
            </a:r>
            <a:r>
              <a:rPr lang="en-US" sz="2400" b="1" dirty="0"/>
              <a:t> </a:t>
            </a:r>
            <a:r>
              <a:rPr lang="en-US" sz="2400" b="1" dirty="0" err="1"/>
              <a:t>groupname</a:t>
            </a:r>
            <a:endParaRPr lang="en-US" sz="2400" b="1" dirty="0"/>
          </a:p>
          <a:p>
            <a:r>
              <a:rPr lang="en-US" sz="2400" dirty="0"/>
              <a:t>Add Users to Groups with </a:t>
            </a:r>
            <a:r>
              <a:rPr lang="en-US" sz="2400" dirty="0" err="1"/>
              <a:t>usermod</a:t>
            </a:r>
            <a:r>
              <a:rPr lang="en-US" sz="2400" dirty="0"/>
              <a:t>:</a:t>
            </a:r>
          </a:p>
          <a:p>
            <a:r>
              <a:rPr lang="en-US" sz="2400" b="1" dirty="0" err="1"/>
              <a:t>usermod</a:t>
            </a:r>
            <a:r>
              <a:rPr lang="en-US" sz="2400" b="1" dirty="0"/>
              <a:t> -</a:t>
            </a:r>
            <a:r>
              <a:rPr lang="en-US" sz="2400" b="1" dirty="0" err="1"/>
              <a:t>aG</a:t>
            </a:r>
            <a:r>
              <a:rPr lang="en-US" sz="2400" b="1" dirty="0"/>
              <a:t> </a:t>
            </a:r>
            <a:r>
              <a:rPr lang="en-US" sz="2400" b="1" dirty="0" err="1"/>
              <a:t>groupname</a:t>
            </a:r>
            <a:r>
              <a:rPr lang="en-US" sz="2400" b="1" dirty="0"/>
              <a:t> username</a:t>
            </a:r>
          </a:p>
          <a:p>
            <a:r>
              <a:rPr lang="en-US" sz="2400" b="1" dirty="0"/>
              <a:t>4. File and Directory Permissions</a:t>
            </a:r>
          </a:p>
          <a:p>
            <a:r>
              <a:rPr lang="en-US" sz="2400" dirty="0"/>
              <a:t>Set Appropriate Permissions with </a:t>
            </a:r>
            <a:r>
              <a:rPr lang="en-US" sz="2400" dirty="0" err="1"/>
              <a:t>chmod</a:t>
            </a:r>
            <a:endParaRPr lang="en-US" sz="2400" dirty="0"/>
          </a:p>
          <a:p>
            <a:r>
              <a:rPr lang="en-US" sz="2400" b="1" dirty="0" err="1"/>
              <a:t>chmod</a:t>
            </a:r>
            <a:r>
              <a:rPr lang="en-US" sz="2400" b="1" dirty="0"/>
              <a:t> 700 /home/username</a:t>
            </a:r>
          </a:p>
          <a:p>
            <a:r>
              <a:rPr lang="en-US" sz="2400" dirty="0"/>
              <a:t>Set File Ownership with </a:t>
            </a:r>
            <a:r>
              <a:rPr lang="en-US" sz="2400" dirty="0" err="1"/>
              <a:t>chown</a:t>
            </a:r>
            <a:endParaRPr lang="en-US" sz="2400" dirty="0"/>
          </a:p>
          <a:p>
            <a:r>
              <a:rPr lang="en-US" sz="2400" b="1" dirty="0" err="1"/>
              <a:t>chown</a:t>
            </a:r>
            <a:r>
              <a:rPr lang="en-US" sz="2400" b="1" dirty="0"/>
              <a:t> </a:t>
            </a:r>
            <a:r>
              <a:rPr lang="en-US" sz="2400" b="1" dirty="0" err="1"/>
              <a:t>username:groupname</a:t>
            </a:r>
            <a:r>
              <a:rPr lang="en-US" sz="2400" b="1" dirty="0"/>
              <a:t> /path/to/file</a:t>
            </a:r>
          </a:p>
          <a:p>
            <a:endParaRPr lang="en-US" dirty="0"/>
          </a:p>
        </p:txBody>
      </p:sp>
    </p:spTree>
    <p:extLst>
      <p:ext uri="{BB962C8B-B14F-4D97-AF65-F5344CB8AC3E}">
        <p14:creationId xmlns:p14="http://schemas.microsoft.com/office/powerpoint/2010/main" val="157562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269B9-2999-C6F9-2B39-7DBF87821AB1}"/>
              </a:ext>
            </a:extLst>
          </p:cNvPr>
          <p:cNvSpPr>
            <a:spLocks noGrp="1"/>
          </p:cNvSpPr>
          <p:nvPr>
            <p:ph idx="1"/>
          </p:nvPr>
        </p:nvSpPr>
        <p:spPr>
          <a:xfrm>
            <a:off x="344129" y="206596"/>
            <a:ext cx="10776155" cy="5741920"/>
          </a:xfrm>
        </p:spPr>
        <p:txBody>
          <a:bodyPr>
            <a:normAutofit lnSpcReduction="10000"/>
          </a:bodyPr>
          <a:lstStyle/>
          <a:p>
            <a:r>
              <a:rPr lang="en-US" sz="2400" b="1" dirty="0"/>
              <a:t>5. Secure SSH Access</a:t>
            </a:r>
          </a:p>
          <a:p>
            <a:r>
              <a:rPr lang="en-US" sz="2400" dirty="0"/>
              <a:t>Securing SSH (Secure Shell) access is crucial for protecting your server from unauthorized access.</a:t>
            </a:r>
          </a:p>
          <a:p>
            <a:r>
              <a:rPr lang="en-US" sz="2400" dirty="0"/>
              <a:t>**Edit /</a:t>
            </a:r>
            <a:r>
              <a:rPr lang="en-US" sz="2400" dirty="0" err="1"/>
              <a:t>etc</a:t>
            </a:r>
            <a:r>
              <a:rPr lang="en-US" sz="2400" dirty="0"/>
              <a:t>/ssh/</a:t>
            </a:r>
            <a:r>
              <a:rPr lang="en-US" sz="2400" dirty="0" err="1"/>
              <a:t>sshd_config</a:t>
            </a:r>
            <a:r>
              <a:rPr lang="en-US" sz="2400" dirty="0"/>
              <a:t> to:</a:t>
            </a:r>
          </a:p>
          <a:p>
            <a:r>
              <a:rPr lang="en-US" sz="2400" dirty="0"/>
              <a:t>Disable root login:</a:t>
            </a:r>
          </a:p>
          <a:p>
            <a:r>
              <a:rPr lang="en-US" sz="2400" b="1" dirty="0" err="1"/>
              <a:t>PermitRootLogin</a:t>
            </a:r>
            <a:r>
              <a:rPr lang="en-US" sz="2400" b="1" dirty="0"/>
              <a:t> no</a:t>
            </a:r>
          </a:p>
          <a:p>
            <a:r>
              <a:rPr lang="en-US" sz="2400" dirty="0"/>
              <a:t>Restrict SSH access to specific users:</a:t>
            </a:r>
          </a:p>
          <a:p>
            <a:r>
              <a:rPr lang="en-US" sz="2400" b="1" dirty="0" err="1"/>
              <a:t>AllowUsers</a:t>
            </a:r>
            <a:r>
              <a:rPr lang="en-US" sz="2400" b="1" dirty="0"/>
              <a:t> user1 user2</a:t>
            </a:r>
          </a:p>
          <a:p>
            <a:r>
              <a:rPr lang="en-US" sz="2400" b="1" dirty="0"/>
              <a:t>6. Audit and Monitor User Activity</a:t>
            </a:r>
          </a:p>
          <a:p>
            <a:r>
              <a:rPr lang="en-US" sz="2400" dirty="0"/>
              <a:t>Enable Auditing with </a:t>
            </a:r>
            <a:r>
              <a:rPr lang="en-US" sz="2400" dirty="0" err="1"/>
              <a:t>auditd</a:t>
            </a:r>
            <a:r>
              <a:rPr lang="en-US" sz="2400" dirty="0"/>
              <a:t>:</a:t>
            </a:r>
          </a:p>
          <a:p>
            <a:r>
              <a:rPr lang="en-US" sz="2400" dirty="0"/>
              <a:t>Install </a:t>
            </a:r>
            <a:r>
              <a:rPr lang="en-US" sz="2400" dirty="0" err="1"/>
              <a:t>auditd</a:t>
            </a:r>
            <a:r>
              <a:rPr lang="en-US" sz="2400" dirty="0"/>
              <a:t> if not already installed:</a:t>
            </a:r>
          </a:p>
          <a:p>
            <a:endParaRPr lang="en-US" dirty="0"/>
          </a:p>
        </p:txBody>
      </p:sp>
    </p:spTree>
    <p:extLst>
      <p:ext uri="{BB962C8B-B14F-4D97-AF65-F5344CB8AC3E}">
        <p14:creationId xmlns:p14="http://schemas.microsoft.com/office/powerpoint/2010/main" val="1279061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87081-3A18-06C4-3430-624AE5E5C04C}"/>
              </a:ext>
            </a:extLst>
          </p:cNvPr>
          <p:cNvSpPr>
            <a:spLocks noGrp="1"/>
          </p:cNvSpPr>
          <p:nvPr>
            <p:ph idx="1"/>
          </p:nvPr>
        </p:nvSpPr>
        <p:spPr>
          <a:xfrm>
            <a:off x="521110" y="177100"/>
            <a:ext cx="11071122" cy="5437119"/>
          </a:xfrm>
        </p:spPr>
        <p:txBody>
          <a:bodyPr>
            <a:normAutofit fontScale="32500" lnSpcReduction="20000"/>
          </a:bodyPr>
          <a:lstStyle/>
          <a:p>
            <a:r>
              <a:rPr lang="en-US" sz="11100" dirty="0"/>
              <a:t>yum install audit</a:t>
            </a:r>
          </a:p>
          <a:p>
            <a:r>
              <a:rPr lang="en-US" sz="11100" dirty="0" err="1"/>
              <a:t>systemctl</a:t>
            </a:r>
            <a:r>
              <a:rPr lang="en-US" sz="11100" dirty="0"/>
              <a:t> enable </a:t>
            </a:r>
            <a:r>
              <a:rPr lang="en-US" sz="11100" dirty="0" err="1"/>
              <a:t>auditd</a:t>
            </a:r>
            <a:endParaRPr lang="en-US" sz="11100" dirty="0"/>
          </a:p>
          <a:p>
            <a:r>
              <a:rPr lang="en-US" sz="11100" dirty="0" err="1"/>
              <a:t>systemctl</a:t>
            </a:r>
            <a:r>
              <a:rPr lang="en-US" sz="11100" dirty="0"/>
              <a:t> start </a:t>
            </a:r>
            <a:r>
              <a:rPr lang="en-US" sz="11100" dirty="0" err="1"/>
              <a:t>auditd</a:t>
            </a:r>
            <a:endParaRPr lang="en-US" sz="11100" dirty="0"/>
          </a:p>
          <a:p>
            <a:r>
              <a:rPr lang="en-US" sz="11100" dirty="0"/>
              <a:t>Configure audit rules in /</a:t>
            </a:r>
            <a:r>
              <a:rPr lang="en-US" sz="11100" dirty="0" err="1"/>
              <a:t>etc</a:t>
            </a:r>
            <a:r>
              <a:rPr lang="en-US" sz="11100" dirty="0"/>
              <a:t>/audit/</a:t>
            </a:r>
            <a:r>
              <a:rPr lang="en-US" sz="11100" dirty="0" err="1"/>
              <a:t>audit.rules</a:t>
            </a:r>
            <a:r>
              <a:rPr lang="en-US" sz="11100" dirty="0"/>
              <a:t>:</a:t>
            </a:r>
          </a:p>
          <a:p>
            <a:r>
              <a:rPr lang="en-US" sz="11100" dirty="0"/>
              <a:t>-w /</a:t>
            </a:r>
            <a:r>
              <a:rPr lang="en-US" sz="11100" dirty="0" err="1"/>
              <a:t>etc</a:t>
            </a:r>
            <a:r>
              <a:rPr lang="en-US" sz="11100" dirty="0"/>
              <a:t>/passwd -p </a:t>
            </a:r>
            <a:r>
              <a:rPr lang="en-US" sz="11100" dirty="0" err="1"/>
              <a:t>wa</a:t>
            </a:r>
            <a:r>
              <a:rPr lang="en-US" sz="11100" dirty="0"/>
              <a:t> -k </a:t>
            </a:r>
            <a:r>
              <a:rPr lang="en-US" sz="11100" dirty="0" err="1"/>
              <a:t>passwd_changes</a:t>
            </a:r>
            <a:endParaRPr lang="en-US" sz="11100" dirty="0"/>
          </a:p>
          <a:p>
            <a:r>
              <a:rPr lang="en-US" sz="11100" dirty="0"/>
              <a:t>-w /</a:t>
            </a:r>
            <a:r>
              <a:rPr lang="en-US" sz="11100" dirty="0" err="1"/>
              <a:t>etc</a:t>
            </a:r>
            <a:r>
              <a:rPr lang="en-US" sz="11100" dirty="0"/>
              <a:t>/shadow -p </a:t>
            </a:r>
            <a:r>
              <a:rPr lang="en-US" sz="11100" dirty="0" err="1"/>
              <a:t>wa</a:t>
            </a:r>
            <a:r>
              <a:rPr lang="en-US" sz="11100" dirty="0"/>
              <a:t> -k </a:t>
            </a:r>
            <a:r>
              <a:rPr lang="en-US" sz="11100" dirty="0" err="1"/>
              <a:t>shadow_changes</a:t>
            </a:r>
            <a:endParaRPr lang="en-US" sz="11100" dirty="0"/>
          </a:p>
          <a:p>
            <a:r>
              <a:rPr lang="en-US" sz="11100" dirty="0"/>
              <a:t>-w /var/log/secure -p </a:t>
            </a:r>
            <a:r>
              <a:rPr lang="en-US" sz="11100" dirty="0" err="1"/>
              <a:t>wa</a:t>
            </a:r>
            <a:r>
              <a:rPr lang="en-US" sz="11100" dirty="0"/>
              <a:t> -k </a:t>
            </a:r>
            <a:r>
              <a:rPr lang="en-US" sz="11100" dirty="0" err="1"/>
              <a:t>secure_log</a:t>
            </a:r>
            <a:endParaRPr lang="en-US" sz="11100" dirty="0"/>
          </a:p>
          <a:p>
            <a:endParaRPr lang="en-US" sz="3200" dirty="0"/>
          </a:p>
          <a:p>
            <a:endParaRPr lang="en-US" dirty="0"/>
          </a:p>
        </p:txBody>
      </p:sp>
    </p:spTree>
    <p:extLst>
      <p:ext uri="{BB962C8B-B14F-4D97-AF65-F5344CB8AC3E}">
        <p14:creationId xmlns:p14="http://schemas.microsoft.com/office/powerpoint/2010/main" val="309195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5A0AC-7A95-54BA-6B7D-369552D5C7E4}"/>
              </a:ext>
            </a:extLst>
          </p:cNvPr>
          <p:cNvSpPr>
            <a:spLocks noGrp="1"/>
          </p:cNvSpPr>
          <p:nvPr>
            <p:ph idx="1"/>
          </p:nvPr>
        </p:nvSpPr>
        <p:spPr>
          <a:xfrm>
            <a:off x="265471" y="511397"/>
            <a:ext cx="11228439" cy="5210977"/>
          </a:xfrm>
        </p:spPr>
        <p:txBody>
          <a:bodyPr/>
          <a:lstStyle/>
          <a:p>
            <a:r>
              <a:rPr lang="en-US" sz="3200" b="1" dirty="0"/>
              <a:t>Monitor Login Attempts:</a:t>
            </a:r>
          </a:p>
          <a:p>
            <a:r>
              <a:rPr lang="en-US" sz="2800" dirty="0"/>
              <a:t>View login attempts and failures in /var/log/secure:</a:t>
            </a:r>
          </a:p>
          <a:p>
            <a:r>
              <a:rPr lang="en-US" sz="2800" dirty="0"/>
              <a:t>grep "Failed password" /var/log/secure</a:t>
            </a:r>
          </a:p>
          <a:p>
            <a:r>
              <a:rPr lang="en-US" sz="2800" dirty="0"/>
              <a:t>grep "Accepted password" /var/log/secure</a:t>
            </a:r>
          </a:p>
          <a:p>
            <a:endParaRPr lang="en-US" sz="2800" dirty="0"/>
          </a:p>
          <a:p>
            <a:endParaRPr lang="en-US" sz="2800" dirty="0"/>
          </a:p>
        </p:txBody>
      </p:sp>
    </p:spTree>
    <p:extLst>
      <p:ext uri="{BB962C8B-B14F-4D97-AF65-F5344CB8AC3E}">
        <p14:creationId xmlns:p14="http://schemas.microsoft.com/office/powerpoint/2010/main" val="3608538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4D02C-9851-E622-8A2F-992C25A62D10}"/>
              </a:ext>
            </a:extLst>
          </p:cNvPr>
          <p:cNvSpPr>
            <a:spLocks noGrp="1"/>
          </p:cNvSpPr>
          <p:nvPr>
            <p:ph idx="1"/>
          </p:nvPr>
        </p:nvSpPr>
        <p:spPr>
          <a:xfrm>
            <a:off x="245806" y="108155"/>
            <a:ext cx="11316929" cy="5869858"/>
          </a:xfrm>
        </p:spPr>
        <p:txBody>
          <a:bodyPr>
            <a:normAutofit lnSpcReduction="10000"/>
          </a:bodyPr>
          <a:lstStyle/>
          <a:p>
            <a:r>
              <a:rPr lang="en-US" sz="2400" b="1" dirty="0"/>
              <a:t>7. Disable Inactive User Accounts</a:t>
            </a:r>
          </a:p>
          <a:p>
            <a:r>
              <a:rPr lang="en-US" sz="2400" dirty="0"/>
              <a:t>Lock User Accounts</a:t>
            </a:r>
          </a:p>
          <a:p>
            <a:r>
              <a:rPr lang="en-US" sz="2400" b="1" dirty="0" err="1"/>
              <a:t>usermod</a:t>
            </a:r>
            <a:r>
              <a:rPr lang="en-US" sz="2400" b="1" dirty="0"/>
              <a:t> -L username</a:t>
            </a:r>
          </a:p>
          <a:p>
            <a:r>
              <a:rPr lang="en-US" sz="2400" dirty="0"/>
              <a:t>Remove or Archive Old User Accounts:</a:t>
            </a:r>
          </a:p>
          <a:p>
            <a:r>
              <a:rPr lang="en-US" sz="2400" b="1" dirty="0" err="1"/>
              <a:t>userdel</a:t>
            </a:r>
            <a:r>
              <a:rPr lang="en-US" sz="2400" b="1" dirty="0"/>
              <a:t> username</a:t>
            </a:r>
          </a:p>
          <a:p>
            <a:r>
              <a:rPr lang="en-US" sz="2400" b="1" dirty="0"/>
              <a:t>tar -</a:t>
            </a:r>
            <a:r>
              <a:rPr lang="en-US" sz="2400" b="1" dirty="0" err="1"/>
              <a:t>zcvf</a:t>
            </a:r>
            <a:r>
              <a:rPr lang="en-US" sz="2400" b="1" dirty="0"/>
              <a:t> /archive/username.tar.gz /home/username</a:t>
            </a:r>
          </a:p>
          <a:p>
            <a:r>
              <a:rPr lang="en-US" sz="2400" b="1" dirty="0"/>
              <a:t>rm -rf /home/username</a:t>
            </a:r>
          </a:p>
          <a:p>
            <a:r>
              <a:rPr lang="fr-FR" sz="2400" b="1" dirty="0"/>
              <a:t>8. </a:t>
            </a:r>
            <a:r>
              <a:rPr lang="fr-FR" sz="2400" b="1" dirty="0" err="1"/>
              <a:t>Implement</a:t>
            </a:r>
            <a:r>
              <a:rPr lang="fr-FR" sz="2400" b="1" dirty="0"/>
              <a:t> PAM (</a:t>
            </a:r>
            <a:r>
              <a:rPr lang="fr-FR" sz="2400" b="1" dirty="0" err="1"/>
              <a:t>Pluggable</a:t>
            </a:r>
            <a:r>
              <a:rPr lang="fr-FR" sz="2400" b="1" dirty="0"/>
              <a:t> </a:t>
            </a:r>
            <a:r>
              <a:rPr lang="fr-FR" sz="2400" b="1" dirty="0" err="1"/>
              <a:t>Authentication</a:t>
            </a:r>
            <a:r>
              <a:rPr lang="fr-FR" sz="2400" b="1" dirty="0"/>
              <a:t> Modules)</a:t>
            </a:r>
          </a:p>
          <a:p>
            <a:r>
              <a:rPr lang="en-US" sz="2400" dirty="0"/>
              <a:t>Configure PAM for Enhanced Security:</a:t>
            </a:r>
          </a:p>
          <a:p>
            <a:r>
              <a:rPr lang="en-US" sz="2400" dirty="0"/>
              <a:t>Edit /</a:t>
            </a:r>
            <a:r>
              <a:rPr lang="en-US" sz="2400" dirty="0" err="1"/>
              <a:t>etc</a:t>
            </a:r>
            <a:r>
              <a:rPr lang="en-US" sz="2400" dirty="0"/>
              <a:t>/</a:t>
            </a:r>
            <a:r>
              <a:rPr lang="en-US" sz="2400" dirty="0" err="1"/>
              <a:t>pam.d</a:t>
            </a:r>
            <a:r>
              <a:rPr lang="en-US" sz="2400" dirty="0"/>
              <a:t>/system-auth and add rules to enforce password complexity and lockout after failed attempts:</a:t>
            </a:r>
          </a:p>
          <a:p>
            <a:endParaRPr lang="en-US" dirty="0"/>
          </a:p>
          <a:p>
            <a:endParaRPr lang="en-US" dirty="0"/>
          </a:p>
        </p:txBody>
      </p:sp>
    </p:spTree>
    <p:extLst>
      <p:ext uri="{BB962C8B-B14F-4D97-AF65-F5344CB8AC3E}">
        <p14:creationId xmlns:p14="http://schemas.microsoft.com/office/powerpoint/2010/main" val="1238282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F5277A-F016-4432-47A6-717BA8B8DA20}"/>
              </a:ext>
            </a:extLst>
          </p:cNvPr>
          <p:cNvSpPr>
            <a:spLocks noGrp="1"/>
          </p:cNvSpPr>
          <p:nvPr>
            <p:ph idx="1"/>
          </p:nvPr>
        </p:nvSpPr>
        <p:spPr>
          <a:xfrm>
            <a:off x="235974" y="324583"/>
            <a:ext cx="11769213" cy="5732087"/>
          </a:xfrm>
        </p:spPr>
        <p:txBody>
          <a:bodyPr>
            <a:normAutofit/>
          </a:bodyPr>
          <a:lstStyle/>
          <a:p>
            <a:r>
              <a:rPr lang="en-US" sz="3200" dirty="0"/>
              <a:t>9. Two-Factor Authentication (2FA)</a:t>
            </a:r>
          </a:p>
          <a:p>
            <a:r>
              <a:rPr lang="en-US" sz="3200" dirty="0"/>
              <a:t>Enable 2FA using Google Authenticator or similar tools</a:t>
            </a:r>
          </a:p>
          <a:p>
            <a:r>
              <a:rPr lang="en-US" sz="3200" dirty="0"/>
              <a:t>yum install </a:t>
            </a:r>
            <a:r>
              <a:rPr lang="en-US" sz="3200" dirty="0" err="1"/>
              <a:t>epel</a:t>
            </a:r>
            <a:r>
              <a:rPr lang="en-US" sz="3200" dirty="0"/>
              <a:t>-release</a:t>
            </a:r>
          </a:p>
          <a:p>
            <a:r>
              <a:rPr lang="en-US" sz="3200" dirty="0"/>
              <a:t>yum install google-authenticator</a:t>
            </a:r>
          </a:p>
          <a:p>
            <a:r>
              <a:rPr lang="en-US" sz="3200" dirty="0"/>
              <a:t>google-authenticator</a:t>
            </a:r>
          </a:p>
          <a:p>
            <a:r>
              <a:rPr lang="en-US" sz="3200" dirty="0"/>
              <a:t>Configure SSH to use 2FA by editing /</a:t>
            </a:r>
            <a:r>
              <a:rPr lang="en-US" sz="3200" dirty="0" err="1"/>
              <a:t>etc</a:t>
            </a:r>
            <a:r>
              <a:rPr lang="en-US" sz="3200" dirty="0"/>
              <a:t>/</a:t>
            </a:r>
            <a:r>
              <a:rPr lang="en-US" sz="3200" dirty="0" err="1"/>
              <a:t>pam.d</a:t>
            </a:r>
            <a:r>
              <a:rPr lang="en-US" sz="3200" dirty="0"/>
              <a:t>/</a:t>
            </a:r>
            <a:r>
              <a:rPr lang="en-US" sz="3200" dirty="0" err="1"/>
              <a:t>sshd</a:t>
            </a:r>
            <a:r>
              <a:rPr lang="en-US" sz="3200" dirty="0"/>
              <a:t> and adding:</a:t>
            </a:r>
          </a:p>
          <a:p>
            <a:r>
              <a:rPr lang="en-US" sz="3200" dirty="0"/>
              <a:t>auth required pam_google_authenticator.so</a:t>
            </a:r>
          </a:p>
          <a:p>
            <a:endParaRPr lang="en-US" sz="3200" dirty="0"/>
          </a:p>
        </p:txBody>
      </p:sp>
    </p:spTree>
    <p:extLst>
      <p:ext uri="{BB962C8B-B14F-4D97-AF65-F5344CB8AC3E}">
        <p14:creationId xmlns:p14="http://schemas.microsoft.com/office/powerpoint/2010/main" val="3700346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714D1-A9E7-9F2B-90E9-11A0B647EDAB}"/>
              </a:ext>
            </a:extLst>
          </p:cNvPr>
          <p:cNvSpPr>
            <a:spLocks noGrp="1"/>
          </p:cNvSpPr>
          <p:nvPr>
            <p:ph idx="1"/>
          </p:nvPr>
        </p:nvSpPr>
        <p:spPr>
          <a:xfrm>
            <a:off x="1146778" y="137772"/>
            <a:ext cx="9603275" cy="3450613"/>
          </a:xfrm>
        </p:spPr>
        <p:txBody>
          <a:bodyPr>
            <a:normAutofit/>
          </a:bodyPr>
          <a:lstStyle/>
          <a:p>
            <a:r>
              <a:rPr lang="en-US" sz="2400" dirty="0"/>
              <a:t>Edit /</a:t>
            </a:r>
            <a:r>
              <a:rPr lang="en-US" sz="2400" dirty="0" err="1"/>
              <a:t>etc</a:t>
            </a:r>
            <a:r>
              <a:rPr lang="en-US" sz="2400" dirty="0"/>
              <a:t>/ssh/</a:t>
            </a:r>
            <a:r>
              <a:rPr lang="en-US" sz="2400" dirty="0" err="1"/>
              <a:t>sshd_config</a:t>
            </a:r>
            <a:r>
              <a:rPr lang="en-US" sz="2400" dirty="0"/>
              <a:t> to include:</a:t>
            </a:r>
          </a:p>
          <a:p>
            <a:r>
              <a:rPr lang="en-US" sz="2400" b="1" dirty="0" err="1"/>
              <a:t>ChallengeResponseAuthentication</a:t>
            </a:r>
            <a:r>
              <a:rPr lang="en-US" sz="2400" b="1" dirty="0"/>
              <a:t> yes</a:t>
            </a:r>
          </a:p>
          <a:p>
            <a:r>
              <a:rPr lang="en-US" sz="2400" dirty="0"/>
              <a:t>Then restart SSH:</a:t>
            </a:r>
          </a:p>
          <a:p>
            <a:r>
              <a:rPr lang="en-US" sz="2400" b="1" dirty="0" err="1"/>
              <a:t>systemctl</a:t>
            </a:r>
            <a:r>
              <a:rPr lang="en-US" sz="2400" b="1" dirty="0"/>
              <a:t> restart </a:t>
            </a:r>
            <a:r>
              <a:rPr lang="en-US" sz="2400" b="1" dirty="0" err="1"/>
              <a:t>sshd</a:t>
            </a:r>
            <a:endParaRPr lang="en-US" sz="2400" b="1" dirty="0"/>
          </a:p>
          <a:p>
            <a:endParaRPr lang="en-US" sz="2400" dirty="0"/>
          </a:p>
        </p:txBody>
      </p:sp>
    </p:spTree>
    <p:extLst>
      <p:ext uri="{BB962C8B-B14F-4D97-AF65-F5344CB8AC3E}">
        <p14:creationId xmlns:p14="http://schemas.microsoft.com/office/powerpoint/2010/main" val="1781567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1ECD-C8D4-7DF1-0F68-D33B48B2B550}"/>
              </a:ext>
            </a:extLst>
          </p:cNvPr>
          <p:cNvSpPr>
            <a:spLocks noGrp="1"/>
          </p:cNvSpPr>
          <p:nvPr>
            <p:ph type="title"/>
          </p:nvPr>
        </p:nvSpPr>
        <p:spPr>
          <a:xfrm>
            <a:off x="1451580" y="126093"/>
            <a:ext cx="9422898" cy="758931"/>
          </a:xfrm>
        </p:spPr>
        <p:txBody>
          <a:bodyPr>
            <a:normAutofit fontScale="90000"/>
          </a:bodyPr>
          <a:lstStyle/>
          <a:p>
            <a:pPr algn="ctr"/>
            <a:r>
              <a:rPr lang="en-US" sz="2800" b="1" dirty="0"/>
              <a:t>Implementing security measures (e.g., firewalls, </a:t>
            </a:r>
            <a:r>
              <a:rPr lang="en-US" sz="2800" b="1" dirty="0" err="1"/>
              <a:t>SELinux</a:t>
            </a:r>
            <a:r>
              <a:rPr lang="en-US" sz="2800" b="1" dirty="0"/>
              <a:t>, iptables)</a:t>
            </a:r>
          </a:p>
        </p:txBody>
      </p:sp>
      <p:pic>
        <p:nvPicPr>
          <p:cNvPr id="3075" name="Picture 3" descr="iptables firewall ...">
            <a:extLst>
              <a:ext uri="{FF2B5EF4-FFF2-40B4-BE49-F238E27FC236}">
                <a16:creationId xmlns:a16="http://schemas.microsoft.com/office/drawing/2014/main" id="{CA5E6AE4-CF3F-6750-28E4-44B671531C6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9259" y="2204632"/>
            <a:ext cx="4960443" cy="277784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5751F9D-C401-0B6A-4ACB-8C789B75FAB5}"/>
              </a:ext>
            </a:extLst>
          </p:cNvPr>
          <p:cNvSpPr>
            <a:spLocks noGrp="1"/>
          </p:cNvSpPr>
          <p:nvPr>
            <p:ph idx="1"/>
          </p:nvPr>
        </p:nvSpPr>
        <p:spPr>
          <a:xfrm>
            <a:off x="5398025" y="1327281"/>
            <a:ext cx="6793975" cy="4532550"/>
          </a:xfrm>
        </p:spPr>
        <p:txBody>
          <a:bodyPr>
            <a:noAutofit/>
          </a:bodyPr>
          <a:lstStyle/>
          <a:p>
            <a:pPr>
              <a:lnSpc>
                <a:spcPct val="110000"/>
              </a:lnSpc>
            </a:pPr>
            <a:r>
              <a:rPr lang="en-US" sz="2800" b="1" dirty="0"/>
              <a:t>Summary</a:t>
            </a:r>
          </a:p>
          <a:p>
            <a:pPr>
              <a:lnSpc>
                <a:spcPct val="110000"/>
              </a:lnSpc>
            </a:pPr>
            <a:r>
              <a:rPr lang="en-US" sz="2800" b="1" dirty="0"/>
              <a:t>Firewalls</a:t>
            </a:r>
            <a:r>
              <a:rPr lang="en-US" sz="2800" dirty="0"/>
              <a:t> (e.g., </a:t>
            </a:r>
            <a:r>
              <a:rPr lang="en-US" sz="2800" dirty="0" err="1"/>
              <a:t>ufw</a:t>
            </a:r>
            <a:r>
              <a:rPr lang="en-US" sz="2800" dirty="0"/>
              <a:t>, </a:t>
            </a:r>
            <a:r>
              <a:rPr lang="en-US" sz="2800" dirty="0" err="1"/>
              <a:t>firewalld</a:t>
            </a:r>
            <a:r>
              <a:rPr lang="en-US" sz="2800" dirty="0"/>
              <a:t>): Control network traffic by defining rules for incoming and outgoing connections.</a:t>
            </a:r>
          </a:p>
          <a:p>
            <a:pPr>
              <a:lnSpc>
                <a:spcPct val="110000"/>
              </a:lnSpc>
            </a:pPr>
            <a:r>
              <a:rPr lang="en-US" sz="2800" b="1" dirty="0" err="1"/>
              <a:t>SELinux</a:t>
            </a:r>
            <a:r>
              <a:rPr lang="en-US" sz="2800" b="1" dirty="0"/>
              <a:t>: </a:t>
            </a:r>
            <a:r>
              <a:rPr lang="en-US" sz="2800" dirty="0"/>
              <a:t>Enforces strict access controls on applications and users based on policies.</a:t>
            </a:r>
          </a:p>
          <a:p>
            <a:pPr>
              <a:lnSpc>
                <a:spcPct val="110000"/>
              </a:lnSpc>
            </a:pPr>
            <a:r>
              <a:rPr lang="en-US" sz="2800" b="1" dirty="0"/>
              <a:t>Iptables: </a:t>
            </a:r>
            <a:r>
              <a:rPr lang="en-US" sz="2800" dirty="0"/>
              <a:t>Configures packet filtering rules to control network traffic flow.</a:t>
            </a:r>
          </a:p>
        </p:txBody>
      </p:sp>
    </p:spTree>
    <p:extLst>
      <p:ext uri="{BB962C8B-B14F-4D97-AF65-F5344CB8AC3E}">
        <p14:creationId xmlns:p14="http://schemas.microsoft.com/office/powerpoint/2010/main" val="3135193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7" name="Straight Connector 2056">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3E39722-803C-69CC-E005-57D6389A2F97}"/>
              </a:ext>
            </a:extLst>
          </p:cNvPr>
          <p:cNvSpPr>
            <a:spLocks noGrp="1"/>
          </p:cNvSpPr>
          <p:nvPr>
            <p:ph type="title"/>
          </p:nvPr>
        </p:nvSpPr>
        <p:spPr>
          <a:xfrm>
            <a:off x="641206" y="236911"/>
            <a:ext cx="4179150" cy="1049235"/>
          </a:xfrm>
        </p:spPr>
        <p:txBody>
          <a:bodyPr>
            <a:normAutofit/>
          </a:bodyPr>
          <a:lstStyle/>
          <a:p>
            <a:r>
              <a:rPr lang="en-US" b="1" dirty="0"/>
              <a:t>Linux security</a:t>
            </a:r>
          </a:p>
        </p:txBody>
      </p:sp>
      <p:sp>
        <p:nvSpPr>
          <p:cNvPr id="2059" name="Rectangle 2058">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01C8BBFE-5B68-B3B5-38F2-FDE1596D3DED}"/>
              </a:ext>
            </a:extLst>
          </p:cNvPr>
          <p:cNvSpPr>
            <a:spLocks noGrp="1"/>
          </p:cNvSpPr>
          <p:nvPr>
            <p:ph idx="1"/>
          </p:nvPr>
        </p:nvSpPr>
        <p:spPr>
          <a:xfrm>
            <a:off x="214285" y="993969"/>
            <a:ext cx="5086433" cy="3450613"/>
          </a:xfrm>
        </p:spPr>
        <p:txBody>
          <a:bodyPr>
            <a:noAutofit/>
          </a:bodyPr>
          <a:lstStyle/>
          <a:p>
            <a:r>
              <a:rPr lang="en-US" sz="3200" dirty="0"/>
              <a:t>Security in Linux encompasses a wide range of practices and tools aimed at protecting the operating system from unauthorized access, misuse, and threats.</a:t>
            </a:r>
          </a:p>
        </p:txBody>
      </p:sp>
      <p:grpSp>
        <p:nvGrpSpPr>
          <p:cNvPr id="2061" name="Group 2060">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062" name="Rectangle 2061">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50" name="Picture 2" descr="Understanding Linux Security">
            <a:extLst>
              <a:ext uri="{FF2B5EF4-FFF2-40B4-BE49-F238E27FC236}">
                <a16:creationId xmlns:a16="http://schemas.microsoft.com/office/drawing/2014/main" id="{9241F450-B2A3-B580-93CA-3A368C9CFD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82" r="35761" b="-1"/>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2064">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67" name="Straight Connector 2066">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5448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1850A4-DFDC-CD7D-E05C-5F43CB96263F}"/>
              </a:ext>
            </a:extLst>
          </p:cNvPr>
          <p:cNvSpPr>
            <a:spLocks noGrp="1"/>
          </p:cNvSpPr>
          <p:nvPr>
            <p:ph idx="1"/>
          </p:nvPr>
        </p:nvSpPr>
        <p:spPr>
          <a:xfrm>
            <a:off x="167148" y="383577"/>
            <a:ext cx="11769213" cy="5604268"/>
          </a:xfrm>
        </p:spPr>
        <p:txBody>
          <a:bodyPr>
            <a:noAutofit/>
          </a:bodyPr>
          <a:lstStyle/>
          <a:p>
            <a:r>
              <a:rPr lang="en-US" sz="2800" b="1" dirty="0"/>
              <a:t>Security Best Practices</a:t>
            </a:r>
          </a:p>
          <a:p>
            <a:r>
              <a:rPr lang="en-US" sz="2800" dirty="0"/>
              <a:t>Regularly update and patch your system and applications.</a:t>
            </a:r>
          </a:p>
          <a:p>
            <a:r>
              <a:rPr lang="en-US" sz="2800" dirty="0"/>
              <a:t>Use strong, unique passwords and enable two-factor authentication (2FA) where possible.</a:t>
            </a:r>
          </a:p>
          <a:p>
            <a:r>
              <a:rPr lang="en-US" sz="2800" dirty="0"/>
              <a:t>Regularly review and audit security logs and configurations.</a:t>
            </a:r>
          </a:p>
          <a:p>
            <a:r>
              <a:rPr lang="en-US" sz="2800" dirty="0"/>
              <a:t>Disable unused services and ports to minimize attack surfaces.</a:t>
            </a:r>
          </a:p>
          <a:p>
            <a:r>
              <a:rPr lang="en-US" sz="2800" dirty="0"/>
              <a:t>Implement intrusion detection and prevention systems (IDS/IPS).</a:t>
            </a:r>
          </a:p>
        </p:txBody>
      </p:sp>
    </p:spTree>
    <p:extLst>
      <p:ext uri="{BB962C8B-B14F-4D97-AF65-F5344CB8AC3E}">
        <p14:creationId xmlns:p14="http://schemas.microsoft.com/office/powerpoint/2010/main" val="3017844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3" name="Straight Connector 103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6F05C00-8369-8803-7F05-524AA1FFB943}"/>
              </a:ext>
            </a:extLst>
          </p:cNvPr>
          <p:cNvSpPr>
            <a:spLocks noGrp="1"/>
          </p:cNvSpPr>
          <p:nvPr>
            <p:ph type="title"/>
          </p:nvPr>
        </p:nvSpPr>
        <p:spPr>
          <a:xfrm>
            <a:off x="1451581" y="140116"/>
            <a:ext cx="2953272" cy="552140"/>
          </a:xfrm>
        </p:spPr>
        <p:txBody>
          <a:bodyPr>
            <a:normAutofit/>
          </a:bodyPr>
          <a:lstStyle/>
          <a:p>
            <a:r>
              <a:rPr lang="en-US" dirty="0"/>
              <a:t>Linux system </a:t>
            </a:r>
          </a:p>
        </p:txBody>
      </p:sp>
      <p:sp>
        <p:nvSpPr>
          <p:cNvPr id="1035" name="Rectangle 103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897D2557-4DF4-967C-9D6A-9CE42884F62A}"/>
              </a:ext>
            </a:extLst>
          </p:cNvPr>
          <p:cNvSpPr>
            <a:spLocks noGrp="1"/>
          </p:cNvSpPr>
          <p:nvPr>
            <p:ph idx="1"/>
          </p:nvPr>
        </p:nvSpPr>
        <p:spPr>
          <a:xfrm>
            <a:off x="78658" y="949594"/>
            <a:ext cx="5260257" cy="5038251"/>
          </a:xfrm>
        </p:spPr>
        <p:txBody>
          <a:bodyPr>
            <a:noAutofit/>
          </a:bodyPr>
          <a:lstStyle/>
          <a:p>
            <a:pPr>
              <a:lnSpc>
                <a:spcPct val="110000"/>
              </a:lnSpc>
            </a:pPr>
            <a:r>
              <a:rPr lang="en-US" sz="2300" dirty="0"/>
              <a:t>Linux is one of popular version of UNIX operating System. It is open source as its source code is freely available. It is free to use. Linux was designed considering UNIX compatibility. </a:t>
            </a:r>
          </a:p>
          <a:p>
            <a:pPr>
              <a:lnSpc>
                <a:spcPct val="110000"/>
              </a:lnSpc>
            </a:pPr>
            <a:r>
              <a:rPr lang="en-US" sz="2300" dirty="0"/>
              <a:t>Linux Kernel: The core component of Linux that manages system resources and hardware.</a:t>
            </a:r>
          </a:p>
          <a:p>
            <a:pPr>
              <a:lnSpc>
                <a:spcPct val="110000"/>
              </a:lnSpc>
            </a:pPr>
            <a:r>
              <a:rPr lang="en-US" sz="2300" dirty="0"/>
              <a:t>Distributions (Distros): Different versions of Linux that package the kernel with additional software. Popular distros include Ubuntu, Fedora</a:t>
            </a:r>
          </a:p>
        </p:txBody>
      </p:sp>
      <p:grpSp>
        <p:nvGrpSpPr>
          <p:cNvPr id="1037" name="Group 103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038" name="Rectangle 103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026" name="Picture 2" descr="Linux Support – Running XDM | Linux, Linux OS, Free Linux Operating System,  Linux India">
            <a:extLst>
              <a:ext uri="{FF2B5EF4-FFF2-40B4-BE49-F238E27FC236}">
                <a16:creationId xmlns:a16="http://schemas.microsoft.com/office/drawing/2014/main" id="{DC2D1DFD-A053-B582-73B9-FE4F357F6A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142" r="235" b="-2"/>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04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43" name="Straight Connector 104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14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050" name="Picture 2" descr="Operating System (OS) Hardening: Pros, Cons, and Importance">
            <a:extLst>
              <a:ext uri="{FF2B5EF4-FFF2-40B4-BE49-F238E27FC236}">
                <a16:creationId xmlns:a16="http://schemas.microsoft.com/office/drawing/2014/main" id="{847C4275-2A2F-C137-8192-F12E87482F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98" b="9092"/>
          <a:stretch/>
        </p:blipFill>
        <p:spPr bwMode="auto">
          <a:xfrm>
            <a:off x="2" y="10"/>
            <a:ext cx="12191695"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2054">
            <a:extLst>
              <a:ext uri="{FF2B5EF4-FFF2-40B4-BE49-F238E27FC236}">
                <a16:creationId xmlns:a16="http://schemas.microsoft.com/office/drawing/2014/main" id="{F2AF0D79-4A1A-4F27-B9F0-CF252C4AC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C9F4A-A448-2FD0-7893-938897E09428}"/>
              </a:ext>
            </a:extLst>
          </p:cNvPr>
          <p:cNvSpPr>
            <a:spLocks noGrp="1"/>
          </p:cNvSpPr>
          <p:nvPr>
            <p:ph type="title"/>
          </p:nvPr>
        </p:nvSpPr>
        <p:spPr>
          <a:xfrm>
            <a:off x="804172" y="149417"/>
            <a:ext cx="4957531" cy="656828"/>
          </a:xfrm>
        </p:spPr>
        <p:txBody>
          <a:bodyPr>
            <a:normAutofit/>
          </a:bodyPr>
          <a:lstStyle/>
          <a:p>
            <a:r>
              <a:rPr lang="en-US" b="1" dirty="0">
                <a:solidFill>
                  <a:srgbClr val="FFFFFE"/>
                </a:solidFill>
              </a:rPr>
              <a:t>System Hardening</a:t>
            </a:r>
          </a:p>
        </p:txBody>
      </p:sp>
      <p:cxnSp>
        <p:nvCxnSpPr>
          <p:cNvPr id="2057" name="Straight Connector 2056">
            <a:extLst>
              <a:ext uri="{FF2B5EF4-FFF2-40B4-BE49-F238E27FC236}">
                <a16:creationId xmlns:a16="http://schemas.microsoft.com/office/drawing/2014/main" id="{8E83266B-97F8-4AB9-818F-3A70E8D8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385" y="1847088"/>
            <a:ext cx="6813363" cy="0"/>
          </a:xfrm>
          <a:prstGeom prst="line">
            <a:avLst/>
          </a:prstGeom>
          <a:ln w="31750">
            <a:solidFill>
              <a:srgbClr val="ADF356"/>
            </a:solidFill>
          </a:ln>
        </p:spPr>
        <p:style>
          <a:lnRef idx="3">
            <a:schemeClr val="accent1"/>
          </a:lnRef>
          <a:fillRef idx="0">
            <a:schemeClr val="accent1"/>
          </a:fillRef>
          <a:effectRef idx="2">
            <a:schemeClr val="accent1"/>
          </a:effectRef>
          <a:fontRef idx="minor">
            <a:schemeClr val="tx1"/>
          </a:fontRef>
        </p:style>
      </p:cxnSp>
      <p:sp>
        <p:nvSpPr>
          <p:cNvPr id="3" name="Content Placeholder 2">
            <a:extLst>
              <a:ext uri="{FF2B5EF4-FFF2-40B4-BE49-F238E27FC236}">
                <a16:creationId xmlns:a16="http://schemas.microsoft.com/office/drawing/2014/main" id="{1007A874-DEF0-21C5-E10C-ABA713FDF13C}"/>
              </a:ext>
            </a:extLst>
          </p:cNvPr>
          <p:cNvSpPr>
            <a:spLocks noGrp="1"/>
          </p:cNvSpPr>
          <p:nvPr>
            <p:ph idx="1"/>
          </p:nvPr>
        </p:nvSpPr>
        <p:spPr>
          <a:xfrm>
            <a:off x="62320" y="806245"/>
            <a:ext cx="8168438" cy="4193824"/>
          </a:xfrm>
        </p:spPr>
        <p:txBody>
          <a:bodyPr>
            <a:noAutofit/>
          </a:bodyPr>
          <a:lstStyle/>
          <a:p>
            <a:pPr algn="just">
              <a:buClr>
                <a:srgbClr val="ADF356"/>
              </a:buClr>
            </a:pPr>
            <a:r>
              <a:rPr lang="en-US" sz="2800" dirty="0">
                <a:solidFill>
                  <a:srgbClr val="FFFFFE"/>
                </a:solidFill>
                <a:latin typeface="Times New Roman" panose="02020603050405020304" pitchFamily="18" charset="0"/>
                <a:cs typeface="Times New Roman" panose="02020603050405020304" pitchFamily="18" charset="0"/>
              </a:rPr>
              <a:t>System hardening in Linux involves implementing various security measures to protect the operating system from unauthorized access, exploits, and other cyber threats.</a:t>
            </a:r>
          </a:p>
          <a:p>
            <a:pPr marL="0" indent="0" algn="just">
              <a:buClr>
                <a:srgbClr val="ADF356"/>
              </a:buClr>
              <a:buNone/>
            </a:pPr>
            <a:r>
              <a:rPr lang="en-US" sz="2800" dirty="0">
                <a:solidFill>
                  <a:srgbClr val="FFFFFE"/>
                </a:solidFill>
                <a:latin typeface="Times New Roman" panose="02020603050405020304" pitchFamily="18" charset="0"/>
                <a:cs typeface="Times New Roman" panose="02020603050405020304" pitchFamily="18" charset="0"/>
              </a:rPr>
              <a:t>                                 or </a:t>
            </a:r>
          </a:p>
          <a:p>
            <a:pPr algn="just">
              <a:buClr>
                <a:srgbClr val="ADF356"/>
              </a:buClr>
            </a:pPr>
            <a:r>
              <a:rPr lang="en-US" sz="2800" dirty="0">
                <a:solidFill>
                  <a:srgbClr val="FFFFFE"/>
                </a:solidFill>
                <a:latin typeface="Times New Roman" panose="02020603050405020304" pitchFamily="18" charset="0"/>
                <a:cs typeface="Times New Roman" panose="02020603050405020304" pitchFamily="18" charset="0"/>
              </a:rPr>
              <a:t>System hardening refers to the process of securing a computer system by reducing its attack surface. This involves implementing various measures to protect against unauthorized access, exploitation, and other cyber threats. </a:t>
            </a:r>
          </a:p>
        </p:txBody>
      </p:sp>
    </p:spTree>
    <p:extLst>
      <p:ext uri="{BB962C8B-B14F-4D97-AF65-F5344CB8AC3E}">
        <p14:creationId xmlns:p14="http://schemas.microsoft.com/office/powerpoint/2010/main" val="60247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05" name="Straight Connector 4104">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D09210E-0577-02FA-50B5-8C0FF8D4ACC6}"/>
              </a:ext>
            </a:extLst>
          </p:cNvPr>
          <p:cNvSpPr>
            <a:spLocks noGrp="1"/>
          </p:cNvSpPr>
          <p:nvPr>
            <p:ph type="title"/>
          </p:nvPr>
        </p:nvSpPr>
        <p:spPr>
          <a:xfrm>
            <a:off x="88491" y="138782"/>
            <a:ext cx="5365206" cy="673726"/>
          </a:xfrm>
        </p:spPr>
        <p:txBody>
          <a:bodyPr>
            <a:normAutofit/>
          </a:bodyPr>
          <a:lstStyle/>
          <a:p>
            <a:pPr algn="ctr"/>
            <a:r>
              <a:rPr lang="en-US" sz="1800" b="1" dirty="0"/>
              <a:t>some specific practices for hardening Linux systems</a:t>
            </a:r>
          </a:p>
        </p:txBody>
      </p:sp>
      <p:sp>
        <p:nvSpPr>
          <p:cNvPr id="4107" name="Rectangle 4106">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A71473A-74E8-F90F-386A-D0FBE58B250F}"/>
              </a:ext>
            </a:extLst>
          </p:cNvPr>
          <p:cNvSpPr>
            <a:spLocks noGrp="1"/>
          </p:cNvSpPr>
          <p:nvPr>
            <p:ph idx="1"/>
          </p:nvPr>
        </p:nvSpPr>
        <p:spPr>
          <a:xfrm>
            <a:off x="-8083" y="890645"/>
            <a:ext cx="5461780" cy="5251997"/>
          </a:xfrm>
        </p:spPr>
        <p:txBody>
          <a:bodyPr>
            <a:normAutofit fontScale="92500" lnSpcReduction="10000"/>
          </a:bodyPr>
          <a:lstStyle/>
          <a:p>
            <a:pPr algn="just">
              <a:lnSpc>
                <a:spcPct val="110000"/>
              </a:lnSpc>
            </a:pPr>
            <a:r>
              <a:rPr lang="en-US" sz="2200" b="1" dirty="0"/>
              <a:t>1. Update and Patch Management</a:t>
            </a:r>
            <a:r>
              <a:rPr lang="en-US" sz="2200" dirty="0"/>
              <a:t>: Keep the Linux distribution, kernel, and all installed software up to date with the latest security patches. Utilize package management tools like </a:t>
            </a:r>
            <a:r>
              <a:rPr lang="en-US" sz="2200" b="1" dirty="0"/>
              <a:t>apt</a:t>
            </a:r>
            <a:r>
              <a:rPr lang="en-US" sz="2200" dirty="0"/>
              <a:t>, </a:t>
            </a:r>
            <a:r>
              <a:rPr lang="en-US" sz="2200" b="1" dirty="0"/>
              <a:t>yum</a:t>
            </a:r>
            <a:r>
              <a:rPr lang="en-US" sz="2200" dirty="0"/>
              <a:t>, or </a:t>
            </a:r>
            <a:r>
              <a:rPr lang="en-US" sz="2200" b="1" dirty="0" err="1"/>
              <a:t>dnf</a:t>
            </a:r>
            <a:r>
              <a:rPr lang="en-US" sz="2200" dirty="0"/>
              <a:t> to regularly update the system.</a:t>
            </a:r>
          </a:p>
          <a:p>
            <a:pPr algn="just">
              <a:lnSpc>
                <a:spcPct val="110000"/>
              </a:lnSpc>
            </a:pPr>
            <a:r>
              <a:rPr lang="en-US" sz="2200" b="1" dirty="0"/>
              <a:t>2. Access Control</a:t>
            </a:r>
            <a:r>
              <a:rPr lang="en-US" sz="2200" dirty="0"/>
              <a:t>: Implement strong user authentication mechanisms such as passwords, SSH keys, or biometrics. Utilize tools like </a:t>
            </a:r>
            <a:r>
              <a:rPr lang="en-US" sz="2200" dirty="0" err="1"/>
              <a:t>sudo</a:t>
            </a:r>
            <a:r>
              <a:rPr lang="en-US" sz="2200" dirty="0"/>
              <a:t> to restrict administrative privileges to specific users or groups. Disable the root account login if possible and use </a:t>
            </a:r>
            <a:r>
              <a:rPr lang="en-US" sz="2200" dirty="0" err="1"/>
              <a:t>sudo</a:t>
            </a:r>
            <a:r>
              <a:rPr lang="en-US" sz="2200" dirty="0"/>
              <a:t> for administrative tasks.</a:t>
            </a:r>
          </a:p>
          <a:p>
            <a:pPr algn="just">
              <a:lnSpc>
                <a:spcPct val="110000"/>
              </a:lnSpc>
            </a:pPr>
            <a:r>
              <a:rPr lang="en-US" sz="2200" b="1" dirty="0"/>
              <a:t>3. Firewall Configuration: </a:t>
            </a:r>
            <a:r>
              <a:rPr lang="en-US" sz="2200" dirty="0"/>
              <a:t>Configure the built-in firewall (such as iptables or </a:t>
            </a:r>
            <a:r>
              <a:rPr lang="en-US" sz="2200" dirty="0" err="1"/>
              <a:t>firewalld</a:t>
            </a:r>
            <a:r>
              <a:rPr lang="en-US" sz="2200" dirty="0"/>
              <a:t>) to filter incoming and outgoing network traffic based on predefined rules. Restrict access to only necessary ports and services.</a:t>
            </a:r>
          </a:p>
          <a:p>
            <a:pPr>
              <a:lnSpc>
                <a:spcPct val="110000"/>
              </a:lnSpc>
            </a:pPr>
            <a:endParaRPr lang="en-US" sz="1100" dirty="0"/>
          </a:p>
        </p:txBody>
      </p:sp>
      <p:grpSp>
        <p:nvGrpSpPr>
          <p:cNvPr id="4109" name="Group 4108">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4110" name="Rectangle 4109">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098" name="Picture 2" descr="Linux OS Hardening Best Practices | by Dev Ops | Medium">
            <a:extLst>
              <a:ext uri="{FF2B5EF4-FFF2-40B4-BE49-F238E27FC236}">
                <a16:creationId xmlns:a16="http://schemas.microsoft.com/office/drawing/2014/main" id="{226AADD2-2849-DA2F-7E3E-B2508E99D9F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3"/>
          <a:stretch/>
        </p:blipFill>
        <p:spPr bwMode="auto">
          <a:xfrm>
            <a:off x="6093926" y="1116345"/>
            <a:ext cx="4821551" cy="3866172"/>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4112">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15" name="Straight Connector 4114">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13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D4A75B-4CE0-DEEC-F037-E72225308C6F}"/>
              </a:ext>
            </a:extLst>
          </p:cNvPr>
          <p:cNvSpPr>
            <a:spLocks noGrp="1"/>
          </p:cNvSpPr>
          <p:nvPr>
            <p:ph idx="1"/>
          </p:nvPr>
        </p:nvSpPr>
        <p:spPr>
          <a:xfrm>
            <a:off x="344130" y="344248"/>
            <a:ext cx="10651732" cy="5673094"/>
          </a:xfrm>
        </p:spPr>
        <p:txBody>
          <a:bodyPr>
            <a:noAutofit/>
          </a:bodyPr>
          <a:lstStyle/>
          <a:p>
            <a:r>
              <a:rPr lang="en-US" b="1" dirty="0"/>
              <a:t>3.</a:t>
            </a:r>
            <a:r>
              <a:rPr lang="en-US" dirty="0"/>
              <a:t> </a:t>
            </a:r>
            <a:r>
              <a:rPr lang="en-US" b="1" dirty="0"/>
              <a:t>Filesystem Permissions: </a:t>
            </a:r>
            <a:r>
              <a:rPr lang="en-US" dirty="0"/>
              <a:t>Set appropriate file and directory permissions using </a:t>
            </a:r>
            <a:r>
              <a:rPr lang="en-US" dirty="0" err="1"/>
              <a:t>chmod</a:t>
            </a:r>
            <a:r>
              <a:rPr lang="en-US" dirty="0"/>
              <a:t> and </a:t>
            </a:r>
            <a:r>
              <a:rPr lang="en-US" dirty="0" err="1"/>
              <a:t>chown</a:t>
            </a:r>
            <a:r>
              <a:rPr lang="en-US" dirty="0"/>
              <a:t> commands to restrict access to sensitive files and directories. Use the principle of least privilege to limit user access to only what is necessary for their roles.</a:t>
            </a:r>
          </a:p>
          <a:p>
            <a:endParaRPr lang="en-US" dirty="0"/>
          </a:p>
          <a:p>
            <a:r>
              <a:rPr lang="en-US" dirty="0"/>
              <a:t>4. </a:t>
            </a:r>
            <a:r>
              <a:rPr lang="en-US" b="1" dirty="0" err="1"/>
              <a:t>SELinux</a:t>
            </a:r>
            <a:r>
              <a:rPr lang="en-US" b="1" dirty="0"/>
              <a:t> or </a:t>
            </a:r>
            <a:r>
              <a:rPr lang="en-US" b="1" dirty="0" err="1"/>
              <a:t>AppArmor</a:t>
            </a:r>
            <a:r>
              <a:rPr lang="en-US" b="1" dirty="0"/>
              <a:t>: </a:t>
            </a:r>
            <a:r>
              <a:rPr lang="en-US" dirty="0"/>
              <a:t>Enable and configure Security-Enhanced Linux (</a:t>
            </a:r>
            <a:r>
              <a:rPr lang="en-US" dirty="0" err="1"/>
              <a:t>SELinux</a:t>
            </a:r>
            <a:r>
              <a:rPr lang="en-US" dirty="0"/>
              <a:t>) or </a:t>
            </a:r>
            <a:r>
              <a:rPr lang="en-US" dirty="0" err="1"/>
              <a:t>AppArmor</a:t>
            </a:r>
            <a:r>
              <a:rPr lang="en-US" dirty="0"/>
              <a:t> to enforce mandatory access controls and restrict the actions that processes can perform. These mandatory access control frameworks provide an additional layer of protection against security breaches.</a:t>
            </a:r>
          </a:p>
          <a:p>
            <a:endParaRPr lang="en-US" dirty="0"/>
          </a:p>
          <a:p>
            <a:r>
              <a:rPr lang="en-US" b="1" dirty="0"/>
              <a:t>5. Disable Unused Services: </a:t>
            </a:r>
            <a:r>
              <a:rPr lang="en-US" dirty="0"/>
              <a:t>Disable or uninstall unnecessary services and daemons to minimize the attack surface. Use tools like </a:t>
            </a:r>
            <a:r>
              <a:rPr lang="en-US" dirty="0" err="1"/>
              <a:t>systemctl</a:t>
            </a:r>
            <a:r>
              <a:rPr lang="en-US" dirty="0"/>
              <a:t> to manage </a:t>
            </a:r>
            <a:r>
              <a:rPr lang="en-US" dirty="0" err="1"/>
              <a:t>systemd</a:t>
            </a:r>
            <a:r>
              <a:rPr lang="en-US" dirty="0"/>
              <a:t> services and ensure only essential services are running.</a:t>
            </a:r>
          </a:p>
        </p:txBody>
      </p:sp>
    </p:spTree>
    <p:extLst>
      <p:ext uri="{BB962C8B-B14F-4D97-AF65-F5344CB8AC3E}">
        <p14:creationId xmlns:p14="http://schemas.microsoft.com/office/powerpoint/2010/main" val="36437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119382-F58A-F616-40BD-705DA914F5F9}"/>
              </a:ext>
            </a:extLst>
          </p:cNvPr>
          <p:cNvSpPr>
            <a:spLocks noGrp="1"/>
          </p:cNvSpPr>
          <p:nvPr>
            <p:ph idx="1"/>
          </p:nvPr>
        </p:nvSpPr>
        <p:spPr>
          <a:xfrm>
            <a:off x="304800" y="285255"/>
            <a:ext cx="11533239" cy="5712422"/>
          </a:xfrm>
        </p:spPr>
        <p:txBody>
          <a:bodyPr/>
          <a:lstStyle/>
          <a:p>
            <a:r>
              <a:rPr lang="en-US" sz="2400" b="1" dirty="0"/>
              <a:t>7. Antivirus and Anti-malware: </a:t>
            </a:r>
            <a:r>
              <a:rPr lang="en-US" sz="2400" dirty="0"/>
              <a:t>Install and regularly update antivirus and anti-malware software to detect and remove malicious software from the system. Schedule regular scans to ensure thorough coverage.</a:t>
            </a:r>
          </a:p>
          <a:p>
            <a:r>
              <a:rPr lang="en-US" sz="2400" b="1" dirty="0"/>
              <a:t>8. Logging and Monitoring: </a:t>
            </a:r>
            <a:r>
              <a:rPr lang="en-US" sz="2400" dirty="0"/>
              <a:t>Implement robust logging and monitoring mechanisms to track system activity, detect anomalies, and respond to security incidents in a timely manner. Monitor logs regularly for signs of unauthorized access or suspicious behavior.</a:t>
            </a:r>
          </a:p>
          <a:p>
            <a:r>
              <a:rPr lang="en-US" sz="2400" b="1" dirty="0"/>
              <a:t>9. Secure Configuration: </a:t>
            </a:r>
            <a:r>
              <a:rPr lang="en-US" sz="2400" dirty="0"/>
              <a:t>Follow security best practices and vendor recommendations for configuring operating systems, applications, and network devices securely. This includes disabling default accounts, changing default passwords, and configuring secure settings.</a:t>
            </a:r>
          </a:p>
          <a:p>
            <a:endParaRPr lang="en-US" sz="2400" dirty="0"/>
          </a:p>
          <a:p>
            <a:endParaRPr lang="en-US" sz="2400" dirty="0"/>
          </a:p>
          <a:p>
            <a:endParaRPr lang="en-US" dirty="0"/>
          </a:p>
        </p:txBody>
      </p:sp>
    </p:spTree>
    <p:extLst>
      <p:ext uri="{BB962C8B-B14F-4D97-AF65-F5344CB8AC3E}">
        <p14:creationId xmlns:p14="http://schemas.microsoft.com/office/powerpoint/2010/main" val="2423916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44D35-D201-4390-27BC-9583BE16FDD8}"/>
              </a:ext>
            </a:extLst>
          </p:cNvPr>
          <p:cNvSpPr>
            <a:spLocks noGrp="1"/>
          </p:cNvSpPr>
          <p:nvPr>
            <p:ph type="title"/>
          </p:nvPr>
        </p:nvSpPr>
        <p:spPr>
          <a:xfrm>
            <a:off x="2967644" y="185088"/>
            <a:ext cx="6256712" cy="591662"/>
          </a:xfrm>
        </p:spPr>
        <p:txBody>
          <a:bodyPr/>
          <a:lstStyle/>
          <a:p>
            <a:pPr algn="ctr"/>
            <a:r>
              <a:rPr lang="en-US" dirty="0"/>
              <a:t>User and group security </a:t>
            </a:r>
          </a:p>
        </p:txBody>
      </p:sp>
      <p:sp>
        <p:nvSpPr>
          <p:cNvPr id="3" name="Content Placeholder 2">
            <a:extLst>
              <a:ext uri="{FF2B5EF4-FFF2-40B4-BE49-F238E27FC236}">
                <a16:creationId xmlns:a16="http://schemas.microsoft.com/office/drawing/2014/main" id="{9C8AAA47-6E04-8E93-717A-C20885F64A3E}"/>
              </a:ext>
            </a:extLst>
          </p:cNvPr>
          <p:cNvSpPr>
            <a:spLocks noGrp="1"/>
          </p:cNvSpPr>
          <p:nvPr>
            <p:ph idx="1"/>
          </p:nvPr>
        </p:nvSpPr>
        <p:spPr>
          <a:xfrm>
            <a:off x="393290" y="1042338"/>
            <a:ext cx="11375923" cy="5043830"/>
          </a:xfrm>
        </p:spPr>
        <p:txBody>
          <a:bodyPr>
            <a:normAutofit fontScale="92500" lnSpcReduction="10000"/>
          </a:bodyPr>
          <a:lstStyle/>
          <a:p>
            <a:r>
              <a:rPr lang="en-US" sz="2400" dirty="0"/>
              <a:t>Securing user and group access on CentOS 7 is crucial for maintaining the overall security of the system. Detailed steps and best practices to enhance user and group security</a:t>
            </a:r>
          </a:p>
          <a:p>
            <a:r>
              <a:rPr lang="en-US" sz="2400" dirty="0"/>
              <a:t>1. Strong Password Policies</a:t>
            </a:r>
          </a:p>
          <a:p>
            <a:r>
              <a:rPr lang="en-US" sz="2400" dirty="0"/>
              <a:t>2. User Account Management</a:t>
            </a:r>
          </a:p>
          <a:p>
            <a:r>
              <a:rPr lang="en-US" sz="2400" dirty="0"/>
              <a:t>3. Group Management</a:t>
            </a:r>
          </a:p>
          <a:p>
            <a:r>
              <a:rPr lang="en-US" sz="2400" dirty="0"/>
              <a:t>4. File and Directory Permissions</a:t>
            </a:r>
          </a:p>
          <a:p>
            <a:r>
              <a:rPr lang="en-US" sz="2400" dirty="0"/>
              <a:t>5.  Secure SSH Access</a:t>
            </a:r>
          </a:p>
          <a:p>
            <a:r>
              <a:rPr lang="en-US" sz="2400" dirty="0"/>
              <a:t>6. Audit and Monitor User Activity</a:t>
            </a:r>
          </a:p>
          <a:p>
            <a:r>
              <a:rPr lang="en-US" sz="2400" dirty="0"/>
              <a:t>7. Disable Inactive User Accounts</a:t>
            </a:r>
          </a:p>
          <a:p>
            <a:r>
              <a:rPr lang="en-US" sz="2400" dirty="0"/>
              <a:t>8. Implement PAM (Pluggable Authentication Modules)</a:t>
            </a:r>
          </a:p>
        </p:txBody>
      </p:sp>
    </p:spTree>
    <p:extLst>
      <p:ext uri="{BB962C8B-B14F-4D97-AF65-F5344CB8AC3E}">
        <p14:creationId xmlns:p14="http://schemas.microsoft.com/office/powerpoint/2010/main" val="167094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5D34DA-B082-AFEB-207A-3A005CEBD5F8}"/>
              </a:ext>
            </a:extLst>
          </p:cNvPr>
          <p:cNvSpPr>
            <a:spLocks noGrp="1"/>
          </p:cNvSpPr>
          <p:nvPr>
            <p:ph idx="1"/>
          </p:nvPr>
        </p:nvSpPr>
        <p:spPr>
          <a:xfrm>
            <a:off x="186813" y="98323"/>
            <a:ext cx="10799215" cy="5791199"/>
          </a:xfrm>
        </p:spPr>
        <p:txBody>
          <a:bodyPr>
            <a:noAutofit/>
          </a:bodyPr>
          <a:lstStyle/>
          <a:p>
            <a:r>
              <a:rPr lang="en-US" sz="2400" b="1" dirty="0"/>
              <a:t>1. Strong Password Policies</a:t>
            </a:r>
          </a:p>
          <a:p>
            <a:r>
              <a:rPr lang="en-US" sz="2400" dirty="0"/>
              <a:t>Enforce Strong Passwords:</a:t>
            </a:r>
          </a:p>
          <a:p>
            <a:r>
              <a:rPr lang="en-US" sz="2400" b="1" dirty="0"/>
              <a:t>Edit /</a:t>
            </a:r>
            <a:r>
              <a:rPr lang="en-US" sz="2400" b="1" dirty="0" err="1"/>
              <a:t>etc</a:t>
            </a:r>
            <a:r>
              <a:rPr lang="en-US" sz="2400" b="1" dirty="0"/>
              <a:t>/security/</a:t>
            </a:r>
            <a:r>
              <a:rPr lang="en-US" sz="2400" b="1" dirty="0" err="1"/>
              <a:t>pwquality.conf</a:t>
            </a:r>
            <a:r>
              <a:rPr lang="en-US" sz="2400" dirty="0"/>
              <a:t> to enforce password strength:</a:t>
            </a:r>
          </a:p>
          <a:p>
            <a:r>
              <a:rPr lang="en-US" sz="2400" dirty="0" err="1"/>
              <a:t>minlen</a:t>
            </a:r>
            <a:r>
              <a:rPr lang="en-US" sz="2400" dirty="0"/>
              <a:t> = 12</a:t>
            </a:r>
          </a:p>
          <a:p>
            <a:r>
              <a:rPr lang="en-US" sz="2400" dirty="0" err="1"/>
              <a:t>dcredit</a:t>
            </a:r>
            <a:r>
              <a:rPr lang="en-US" sz="2400" dirty="0"/>
              <a:t> = -1</a:t>
            </a:r>
          </a:p>
          <a:p>
            <a:r>
              <a:rPr lang="en-US" sz="2400" dirty="0" err="1"/>
              <a:t>ucredit</a:t>
            </a:r>
            <a:r>
              <a:rPr lang="en-US" sz="2400" dirty="0"/>
              <a:t> = -1</a:t>
            </a:r>
          </a:p>
          <a:p>
            <a:r>
              <a:rPr lang="en-US" sz="2400" dirty="0" err="1"/>
              <a:t>ocredit</a:t>
            </a:r>
            <a:r>
              <a:rPr lang="en-US" sz="2400" dirty="0"/>
              <a:t> = -1</a:t>
            </a:r>
          </a:p>
          <a:p>
            <a:r>
              <a:rPr lang="en-US" sz="2400" dirty="0" err="1"/>
              <a:t>lcredit</a:t>
            </a:r>
            <a:r>
              <a:rPr lang="en-US" sz="2400" dirty="0"/>
              <a:t> = -1</a:t>
            </a:r>
          </a:p>
        </p:txBody>
      </p:sp>
    </p:spTree>
    <p:extLst>
      <p:ext uri="{BB962C8B-B14F-4D97-AF65-F5344CB8AC3E}">
        <p14:creationId xmlns:p14="http://schemas.microsoft.com/office/powerpoint/2010/main" val="34892732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408</TotalTime>
  <Words>1253</Words>
  <Application>Microsoft Office PowerPoint</Application>
  <PresentationFormat>Widescreen</PresentationFormat>
  <Paragraphs>121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Gill Sans MT</vt:lpstr>
      <vt:lpstr>Times New Roman</vt:lpstr>
      <vt:lpstr>Gallery</vt:lpstr>
      <vt:lpstr>Security and System Hardening</vt:lpstr>
      <vt:lpstr>Linux security</vt:lpstr>
      <vt:lpstr>Linux system </vt:lpstr>
      <vt:lpstr>System Hardening</vt:lpstr>
      <vt:lpstr>some specific practices for hardening Linux systems</vt:lpstr>
      <vt:lpstr>PowerPoint Presentation</vt:lpstr>
      <vt:lpstr>PowerPoint Presentation</vt:lpstr>
      <vt:lpstr>User and group security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Implementing security measures (e.g., firewalls, SELinux, iptables)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and System Hardening</dc:title>
  <dc:creator>Yao Dodzi Kpeteme</dc:creator>
  <cp:lastModifiedBy>Yao Dodzi Kpeteme</cp:lastModifiedBy>
  <cp:revision>5</cp:revision>
  <dcterms:created xsi:type="dcterms:W3CDTF">2024-05-29T10:50:09Z</dcterms:created>
  <dcterms:modified xsi:type="dcterms:W3CDTF">2024-05-30T09:12:04Z</dcterms:modified>
</cp:coreProperties>
</file>