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B2CFB1D-9F8E-4569-99F7-143A1B01E7B9}" type="datetimeFigureOut">
              <a:rPr lang="en-GB" smtClean="0"/>
              <a:t>03/10/2019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85B622-41A5-44B7-8C73-E6D1AA855C0E}" type="slidenum">
              <a:rPr lang="en-GB" smtClean="0"/>
              <a:t>‹#›</a:t>
            </a:fld>
            <a:endParaRPr lang="en-GB"/>
          </a:p>
        </p:txBody>
      </p:sp>
    </p:spTree>
    <p:extLst>
      <p:ext uri="{BB962C8B-B14F-4D97-AF65-F5344CB8AC3E}">
        <p14:creationId xmlns:p14="http://schemas.microsoft.com/office/powerpoint/2010/main" val="3338092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B2CFB1D-9F8E-4569-99F7-143A1B01E7B9}" type="datetimeFigureOut">
              <a:rPr lang="en-GB" smtClean="0"/>
              <a:t>03/10/2019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85B622-41A5-44B7-8C73-E6D1AA855C0E}" type="slidenum">
              <a:rPr lang="en-GB" smtClean="0"/>
              <a:t>‹#›</a:t>
            </a:fld>
            <a:endParaRPr lang="en-GB"/>
          </a:p>
        </p:txBody>
      </p:sp>
    </p:spTree>
    <p:extLst>
      <p:ext uri="{BB962C8B-B14F-4D97-AF65-F5344CB8AC3E}">
        <p14:creationId xmlns:p14="http://schemas.microsoft.com/office/powerpoint/2010/main" val="413794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B2CFB1D-9F8E-4569-99F7-143A1B01E7B9}" type="datetimeFigureOut">
              <a:rPr lang="en-GB" smtClean="0"/>
              <a:t>03/10/2019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85B622-41A5-44B7-8C73-E6D1AA855C0E}" type="slidenum">
              <a:rPr lang="en-GB" smtClean="0"/>
              <a:t>‹#›</a:t>
            </a:fld>
            <a:endParaRPr lang="en-GB"/>
          </a:p>
        </p:txBody>
      </p:sp>
    </p:spTree>
    <p:extLst>
      <p:ext uri="{BB962C8B-B14F-4D97-AF65-F5344CB8AC3E}">
        <p14:creationId xmlns:p14="http://schemas.microsoft.com/office/powerpoint/2010/main" val="196369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B2CFB1D-9F8E-4569-99F7-143A1B01E7B9}" type="datetimeFigureOut">
              <a:rPr lang="en-GB" smtClean="0"/>
              <a:t>03/10/2019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85B622-41A5-44B7-8C73-E6D1AA855C0E}" type="slidenum">
              <a:rPr lang="en-GB" smtClean="0"/>
              <a:t>‹#›</a:t>
            </a:fld>
            <a:endParaRPr lang="en-GB"/>
          </a:p>
        </p:txBody>
      </p:sp>
    </p:spTree>
    <p:extLst>
      <p:ext uri="{BB962C8B-B14F-4D97-AF65-F5344CB8AC3E}">
        <p14:creationId xmlns:p14="http://schemas.microsoft.com/office/powerpoint/2010/main" val="353639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2CFB1D-9F8E-4569-99F7-143A1B01E7B9}" type="datetimeFigureOut">
              <a:rPr lang="en-GB" smtClean="0"/>
              <a:t>03/10/2019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85B622-41A5-44B7-8C73-E6D1AA855C0E}" type="slidenum">
              <a:rPr lang="en-GB" smtClean="0"/>
              <a:t>‹#›</a:t>
            </a:fld>
            <a:endParaRPr lang="en-GB"/>
          </a:p>
        </p:txBody>
      </p:sp>
    </p:spTree>
    <p:extLst>
      <p:ext uri="{BB962C8B-B14F-4D97-AF65-F5344CB8AC3E}">
        <p14:creationId xmlns:p14="http://schemas.microsoft.com/office/powerpoint/2010/main" val="27062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B2CFB1D-9F8E-4569-99F7-143A1B01E7B9}" type="datetimeFigureOut">
              <a:rPr lang="en-GB" smtClean="0"/>
              <a:t>03/10/2019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85B622-41A5-44B7-8C73-E6D1AA855C0E}" type="slidenum">
              <a:rPr lang="en-GB" smtClean="0"/>
              <a:t>‹#›</a:t>
            </a:fld>
            <a:endParaRPr lang="en-GB"/>
          </a:p>
        </p:txBody>
      </p:sp>
    </p:spTree>
    <p:extLst>
      <p:ext uri="{BB962C8B-B14F-4D97-AF65-F5344CB8AC3E}">
        <p14:creationId xmlns:p14="http://schemas.microsoft.com/office/powerpoint/2010/main" val="22287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B2CFB1D-9F8E-4569-99F7-143A1B01E7B9}" type="datetimeFigureOut">
              <a:rPr lang="en-GB" smtClean="0"/>
              <a:t>03/10/2019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985B622-41A5-44B7-8C73-E6D1AA855C0E}" type="slidenum">
              <a:rPr lang="en-GB" smtClean="0"/>
              <a:t>‹#›</a:t>
            </a:fld>
            <a:endParaRPr lang="en-GB"/>
          </a:p>
        </p:txBody>
      </p:sp>
    </p:spTree>
    <p:extLst>
      <p:ext uri="{BB962C8B-B14F-4D97-AF65-F5344CB8AC3E}">
        <p14:creationId xmlns:p14="http://schemas.microsoft.com/office/powerpoint/2010/main" val="4263557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B2CFB1D-9F8E-4569-99F7-143A1B01E7B9}" type="datetimeFigureOut">
              <a:rPr lang="en-GB" smtClean="0"/>
              <a:t>03/10/2019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85B622-41A5-44B7-8C73-E6D1AA855C0E}" type="slidenum">
              <a:rPr lang="en-GB" smtClean="0"/>
              <a:t>‹#›</a:t>
            </a:fld>
            <a:endParaRPr lang="en-GB"/>
          </a:p>
        </p:txBody>
      </p:sp>
    </p:spTree>
    <p:extLst>
      <p:ext uri="{BB962C8B-B14F-4D97-AF65-F5344CB8AC3E}">
        <p14:creationId xmlns:p14="http://schemas.microsoft.com/office/powerpoint/2010/main" val="1569091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2CFB1D-9F8E-4569-99F7-143A1B01E7B9}" type="datetimeFigureOut">
              <a:rPr lang="en-GB" smtClean="0"/>
              <a:t>03/10/2019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85B622-41A5-44B7-8C73-E6D1AA855C0E}" type="slidenum">
              <a:rPr lang="en-GB" smtClean="0"/>
              <a:t>‹#›</a:t>
            </a:fld>
            <a:endParaRPr lang="en-GB"/>
          </a:p>
        </p:txBody>
      </p:sp>
    </p:spTree>
    <p:extLst>
      <p:ext uri="{BB962C8B-B14F-4D97-AF65-F5344CB8AC3E}">
        <p14:creationId xmlns:p14="http://schemas.microsoft.com/office/powerpoint/2010/main" val="393867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2CFB1D-9F8E-4569-99F7-143A1B01E7B9}" type="datetimeFigureOut">
              <a:rPr lang="en-GB" smtClean="0"/>
              <a:t>03/10/2019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85B622-41A5-44B7-8C73-E6D1AA855C0E}" type="slidenum">
              <a:rPr lang="en-GB" smtClean="0"/>
              <a:t>‹#›</a:t>
            </a:fld>
            <a:endParaRPr lang="en-GB"/>
          </a:p>
        </p:txBody>
      </p:sp>
    </p:spTree>
    <p:extLst>
      <p:ext uri="{BB962C8B-B14F-4D97-AF65-F5344CB8AC3E}">
        <p14:creationId xmlns:p14="http://schemas.microsoft.com/office/powerpoint/2010/main" val="56230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2CFB1D-9F8E-4569-99F7-143A1B01E7B9}" type="datetimeFigureOut">
              <a:rPr lang="en-GB" smtClean="0"/>
              <a:t>03/10/2019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85B622-41A5-44B7-8C73-E6D1AA855C0E}" type="slidenum">
              <a:rPr lang="en-GB" smtClean="0"/>
              <a:t>‹#›</a:t>
            </a:fld>
            <a:endParaRPr lang="en-GB"/>
          </a:p>
        </p:txBody>
      </p:sp>
    </p:spTree>
    <p:extLst>
      <p:ext uri="{BB962C8B-B14F-4D97-AF65-F5344CB8AC3E}">
        <p14:creationId xmlns:p14="http://schemas.microsoft.com/office/powerpoint/2010/main" val="371357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CFB1D-9F8E-4569-99F7-143A1B01E7B9}" type="datetimeFigureOut">
              <a:rPr lang="en-GB" smtClean="0"/>
              <a:t>03/10/2019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5B622-41A5-44B7-8C73-E6D1AA855C0E}" type="slidenum">
              <a:rPr lang="en-GB" smtClean="0"/>
              <a:t>‹#›</a:t>
            </a:fld>
            <a:endParaRPr lang="en-GB"/>
          </a:p>
        </p:txBody>
      </p:sp>
    </p:spTree>
    <p:extLst>
      <p:ext uri="{BB962C8B-B14F-4D97-AF65-F5344CB8AC3E}">
        <p14:creationId xmlns:p14="http://schemas.microsoft.com/office/powerpoint/2010/main" val="3020865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yen.com.gh/104632-types-business-organization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yen.com.gh/104632-types-business-organization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yen.com.gh/104632-types-business-organization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yen.com.gh/104632-types-business-organization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yen.com.gh/104632-types-business-organization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11234" y="365125"/>
            <a:ext cx="8072846" cy="941161"/>
          </a:xfrm>
        </p:spPr>
        <p:txBody>
          <a:bodyPr>
            <a:normAutofit fontScale="90000"/>
          </a:bodyPr>
          <a:lstStyle/>
          <a:p>
            <a:pPr algn="ctr"/>
            <a:r>
              <a:rPr lang="en-GB" b="1" dirty="0" smtClean="0">
                <a:effectLst/>
              </a:rPr>
              <a:t>Types of Business Ownership</a:t>
            </a:r>
            <a:br>
              <a:rPr lang="en-GB" b="1" dirty="0" smtClean="0">
                <a:effectLst/>
              </a:rPr>
            </a:br>
            <a:endParaRPr lang="en-GB" dirty="0"/>
          </a:p>
        </p:txBody>
      </p:sp>
      <p:sp>
        <p:nvSpPr>
          <p:cNvPr id="5" name="Content Placeholder 4"/>
          <p:cNvSpPr>
            <a:spLocks noGrp="1"/>
          </p:cNvSpPr>
          <p:nvPr>
            <p:ph idx="1"/>
          </p:nvPr>
        </p:nvSpPr>
        <p:spPr/>
        <p:txBody>
          <a:bodyPr>
            <a:noAutofit/>
          </a:bodyPr>
          <a:lstStyle/>
          <a:p>
            <a:pPr marL="0" indent="0">
              <a:buNone/>
            </a:pPr>
            <a:r>
              <a:rPr lang="en-GB" sz="4000" dirty="0" smtClean="0"/>
              <a:t>The selection of a type of business ownership is a decision that a person should make, in consultation with an attorney and an accountant, and taking into consideration issues regarding tax, liability, management, continuity, transferability of ownership interests, and formality of operation. Generally, businesses are created and operated in one of the following forms:</a:t>
            </a:r>
            <a:endParaRPr lang="en-GB" sz="4000" dirty="0"/>
          </a:p>
        </p:txBody>
      </p:sp>
    </p:spTree>
    <p:extLst>
      <p:ext uri="{BB962C8B-B14F-4D97-AF65-F5344CB8AC3E}">
        <p14:creationId xmlns:p14="http://schemas.microsoft.com/office/powerpoint/2010/main" val="3915928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rPr>
              <a:t>Company limited by guarantee</a:t>
            </a:r>
            <a:endParaRPr lang="en-GB" dirty="0"/>
          </a:p>
        </p:txBody>
      </p:sp>
      <p:sp>
        <p:nvSpPr>
          <p:cNvPr id="3" name="Content Placeholder 2"/>
          <p:cNvSpPr>
            <a:spLocks noGrp="1"/>
          </p:cNvSpPr>
          <p:nvPr>
            <p:ph idx="1"/>
          </p:nvPr>
        </p:nvSpPr>
        <p:spPr/>
        <p:txBody>
          <a:bodyPr/>
          <a:lstStyle/>
          <a:p>
            <a:pPr marL="0" indent="0">
              <a:buNone/>
            </a:pPr>
            <a:r>
              <a:rPr lang="en-GB" dirty="0" smtClean="0">
                <a:effectLst/>
              </a:rPr>
              <a:t>This is a company structure that best suits non-profits. The company objects limited by guarantee cannot include any that generates profits. Due to this, the companies get an exemption from corporate tax. The two types of companies limited by shares and the other limited by guarantee are both referred to as limited liability companies. </a:t>
            </a:r>
          </a:p>
          <a:p>
            <a:pPr marL="0" indent="0">
              <a:buNone/>
            </a:pPr>
            <a:r>
              <a:rPr lang="en-GB" dirty="0"/>
              <a:t>(</a:t>
            </a:r>
            <a:r>
              <a:rPr lang="en-GB" dirty="0" smtClean="0">
                <a:effectLst/>
              </a:rPr>
              <a:t>Read more: </a:t>
            </a:r>
            <a:r>
              <a:rPr lang="en-GB" dirty="0" smtClean="0">
                <a:effectLst/>
                <a:hlinkClick r:id="rId2"/>
              </a:rPr>
              <a:t>https://yen.com.gh/104632-types-business-organizations.html</a:t>
            </a:r>
            <a:r>
              <a:rPr lang="en-GB" dirty="0" smtClean="0">
                <a:effectLst/>
              </a:rPr>
              <a:t>)</a:t>
            </a:r>
            <a:br>
              <a:rPr lang="en-GB" dirty="0" smtClean="0">
                <a:effectLst/>
              </a:rPr>
            </a:br>
            <a:endParaRPr lang="en-GB" dirty="0" smtClean="0">
              <a:effectLst/>
            </a:endParaRPr>
          </a:p>
          <a:p>
            <a:pPr marL="0" indent="0">
              <a:buNone/>
            </a:pPr>
            <a:endParaRPr lang="en-GB" dirty="0"/>
          </a:p>
        </p:txBody>
      </p:sp>
    </p:spTree>
    <p:extLst>
      <p:ext uri="{BB962C8B-B14F-4D97-AF65-F5344CB8AC3E}">
        <p14:creationId xmlns:p14="http://schemas.microsoft.com/office/powerpoint/2010/main" val="3614362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rPr>
              <a:t>Company unlimited shares</a:t>
            </a:r>
            <a:endParaRPr lang="en-GB" dirty="0"/>
          </a:p>
        </p:txBody>
      </p:sp>
      <p:sp>
        <p:nvSpPr>
          <p:cNvPr id="3" name="Content Placeholder 2"/>
          <p:cNvSpPr>
            <a:spLocks noGrp="1"/>
          </p:cNvSpPr>
          <p:nvPr>
            <p:ph idx="1"/>
          </p:nvPr>
        </p:nvSpPr>
        <p:spPr/>
        <p:txBody>
          <a:bodyPr/>
          <a:lstStyle/>
          <a:p>
            <a:pPr marL="0" indent="0">
              <a:buNone/>
            </a:pPr>
            <a:r>
              <a:rPr lang="en-GB" dirty="0" smtClean="0">
                <a:effectLst/>
              </a:rPr>
              <a:t>This is also a business entity registered with the registrar general department. It also has to have two directors, one shareholder and is used for profit. The members are not limited by their share values. It is meant for entities that give professional service and advice such as law firms( Read more: </a:t>
            </a:r>
            <a:r>
              <a:rPr lang="en-GB" dirty="0" smtClean="0">
                <a:effectLst/>
                <a:hlinkClick r:id="rId2"/>
              </a:rPr>
              <a:t>https://yen.com.gh/104632-types-business-organizations.html</a:t>
            </a:r>
            <a:r>
              <a:rPr lang="en-GB" dirty="0" smtClean="0">
                <a:effectLst/>
              </a:rPr>
              <a:t>)</a:t>
            </a:r>
            <a:br>
              <a:rPr lang="en-GB" dirty="0" smtClean="0">
                <a:effectLst/>
              </a:rPr>
            </a:br>
            <a:endParaRPr lang="en-GB" dirty="0" smtClean="0">
              <a:effectLst/>
            </a:endParaRPr>
          </a:p>
          <a:p>
            <a:pPr marL="0" indent="0">
              <a:buNone/>
            </a:pPr>
            <a:endParaRPr lang="en-GB" dirty="0"/>
          </a:p>
        </p:txBody>
      </p:sp>
    </p:spTree>
    <p:extLst>
      <p:ext uri="{BB962C8B-B14F-4D97-AF65-F5344CB8AC3E}">
        <p14:creationId xmlns:p14="http://schemas.microsoft.com/office/powerpoint/2010/main" val="3527833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rPr>
              <a:t>Sole proprietorship</a:t>
            </a:r>
            <a:endParaRPr lang="en-GB" dirty="0"/>
          </a:p>
        </p:txBody>
      </p:sp>
      <p:sp>
        <p:nvSpPr>
          <p:cNvPr id="3" name="Content Placeholder 2"/>
          <p:cNvSpPr>
            <a:spLocks noGrp="1"/>
          </p:cNvSpPr>
          <p:nvPr>
            <p:ph idx="1"/>
          </p:nvPr>
        </p:nvSpPr>
        <p:spPr/>
        <p:txBody>
          <a:bodyPr/>
          <a:lstStyle/>
          <a:p>
            <a:pPr marL="0" indent="0">
              <a:buNone/>
            </a:pPr>
            <a:r>
              <a:rPr lang="en-GB" dirty="0" smtClean="0">
                <a:effectLst/>
              </a:rPr>
              <a:t>This type of business is entitled to an individual who owns all the profits and liabilities of the business. The entities do not require any incorporation by the registrar in Ghana. However, registration is necessary if the owner of the company wants to operate under a business name Read more: </a:t>
            </a:r>
            <a:r>
              <a:rPr lang="en-GB" dirty="0" smtClean="0">
                <a:effectLst/>
                <a:hlinkClick r:id="rId2"/>
              </a:rPr>
              <a:t>https://yen.com.gh/104632-types-business-organizations.html</a:t>
            </a:r>
            <a:r>
              <a:rPr lang="en-GB" dirty="0" smtClean="0">
                <a:effectLst/>
              </a:rPr>
              <a:t/>
            </a:r>
            <a:br>
              <a:rPr lang="en-GB" dirty="0" smtClean="0">
                <a:effectLst/>
              </a:rPr>
            </a:br>
            <a:endParaRPr lang="en-GB" dirty="0" smtClean="0">
              <a:effectLst/>
            </a:endParaRPr>
          </a:p>
          <a:p>
            <a:pPr marL="0" indent="0">
              <a:buNone/>
            </a:pPr>
            <a:endParaRPr lang="en-GB" dirty="0"/>
          </a:p>
        </p:txBody>
      </p:sp>
    </p:spTree>
    <p:extLst>
      <p:ext uri="{BB962C8B-B14F-4D97-AF65-F5344CB8AC3E}">
        <p14:creationId xmlns:p14="http://schemas.microsoft.com/office/powerpoint/2010/main" val="3944152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rPr>
              <a:t>External company</a:t>
            </a:r>
            <a:endParaRPr lang="en-GB" dirty="0"/>
          </a:p>
        </p:txBody>
      </p:sp>
      <p:sp>
        <p:nvSpPr>
          <p:cNvPr id="3" name="Content Placeholder 2"/>
          <p:cNvSpPr>
            <a:spLocks noGrp="1"/>
          </p:cNvSpPr>
          <p:nvPr>
            <p:ph idx="1"/>
          </p:nvPr>
        </p:nvSpPr>
        <p:spPr/>
        <p:txBody>
          <a:bodyPr/>
          <a:lstStyle/>
          <a:p>
            <a:pPr marL="0" indent="0">
              <a:buNone/>
            </a:pPr>
            <a:r>
              <a:rPr lang="en-GB" dirty="0" smtClean="0">
                <a:effectLst/>
              </a:rPr>
              <a:t>This is an outside corporate body seeking to do business in Ghana through registration. The company may be subject to the tax laws of Ghana but it is regulated by the company of its original incorporation. Read more: </a:t>
            </a:r>
            <a:r>
              <a:rPr lang="en-GB" dirty="0" smtClean="0">
                <a:effectLst/>
                <a:hlinkClick r:id="rId2"/>
              </a:rPr>
              <a:t>https://yen.com.gh/104632-types-business-organizations.html</a:t>
            </a:r>
            <a:r>
              <a:rPr lang="en-GB" dirty="0" smtClean="0">
                <a:effectLst/>
              </a:rPr>
              <a:t/>
            </a:r>
            <a:br>
              <a:rPr lang="en-GB" dirty="0" smtClean="0">
                <a:effectLst/>
              </a:rPr>
            </a:br>
            <a:endParaRPr lang="en-GB" dirty="0" smtClean="0">
              <a:effectLst/>
            </a:endParaRPr>
          </a:p>
          <a:p>
            <a:pPr marL="0" indent="0">
              <a:buNone/>
            </a:pPr>
            <a:endParaRPr lang="en-GB" dirty="0"/>
          </a:p>
        </p:txBody>
      </p:sp>
    </p:spTree>
    <p:extLst>
      <p:ext uri="{BB962C8B-B14F-4D97-AF65-F5344CB8AC3E}">
        <p14:creationId xmlns:p14="http://schemas.microsoft.com/office/powerpoint/2010/main" val="894212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rPr>
              <a:t>Incorporated partnership</a:t>
            </a:r>
            <a:endParaRPr lang="en-GB" dirty="0"/>
          </a:p>
        </p:txBody>
      </p:sp>
      <p:sp>
        <p:nvSpPr>
          <p:cNvPr id="3" name="Content Placeholder 2"/>
          <p:cNvSpPr>
            <a:spLocks noGrp="1"/>
          </p:cNvSpPr>
          <p:nvPr>
            <p:ph idx="1"/>
          </p:nvPr>
        </p:nvSpPr>
        <p:spPr/>
        <p:txBody>
          <a:bodyPr/>
          <a:lstStyle/>
          <a:p>
            <a:pPr marL="0" indent="0">
              <a:buNone/>
            </a:pPr>
            <a:r>
              <a:rPr lang="en-GB" dirty="0" smtClean="0">
                <a:effectLst/>
              </a:rPr>
              <a:t>This refers to an arrangement where two or more people decide to come together in a business arrangement for joint profit making. They could do this through an incorporated partnership registered at the registrar. In this arrangement, the partner’s personal wealth is not protected. The act of one partner will bind the entire partnership Read more: </a:t>
            </a:r>
            <a:r>
              <a:rPr lang="en-GB" dirty="0" smtClean="0">
                <a:effectLst/>
                <a:hlinkClick r:id="rId2"/>
              </a:rPr>
              <a:t>https://yen.com.gh/104632-types-business-organizations.html</a:t>
            </a:r>
            <a:r>
              <a:rPr lang="en-GB" dirty="0" smtClean="0">
                <a:effectLst/>
              </a:rPr>
              <a:t/>
            </a:r>
            <a:br>
              <a:rPr lang="en-GB" dirty="0" smtClean="0">
                <a:effectLst/>
              </a:rPr>
            </a:br>
            <a:endParaRPr lang="en-GB" dirty="0" smtClean="0">
              <a:effectLst/>
            </a:endParaRPr>
          </a:p>
          <a:p>
            <a:pPr marL="0" indent="0">
              <a:buNone/>
            </a:pPr>
            <a:endParaRPr lang="en-GB" dirty="0"/>
          </a:p>
        </p:txBody>
      </p:sp>
    </p:spTree>
    <p:extLst>
      <p:ext uri="{BB962C8B-B14F-4D97-AF65-F5344CB8AC3E}">
        <p14:creationId xmlns:p14="http://schemas.microsoft.com/office/powerpoint/2010/main" val="1041564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Sole proprietorship</a:t>
            </a:r>
            <a:br>
              <a:rPr lang="en-GB" b="1" dirty="0" smtClean="0"/>
            </a:br>
            <a:endParaRPr lang="en-GB" dirty="0"/>
          </a:p>
        </p:txBody>
      </p:sp>
      <p:sp>
        <p:nvSpPr>
          <p:cNvPr id="3" name="Content Placeholder 2"/>
          <p:cNvSpPr>
            <a:spLocks noGrp="1"/>
          </p:cNvSpPr>
          <p:nvPr>
            <p:ph idx="1"/>
          </p:nvPr>
        </p:nvSpPr>
        <p:spPr/>
        <p:txBody>
          <a:bodyPr/>
          <a:lstStyle/>
          <a:p>
            <a:pPr marL="0" indent="0">
              <a:buNone/>
            </a:pPr>
            <a:r>
              <a:rPr lang="en-GB" dirty="0" smtClean="0"/>
              <a:t>The most common and the simplest type of business ownership is the sole proprietorship. In a sole proprietorship, a single individual engages in a business activity without necessity of formal organization. </a:t>
            </a:r>
          </a:p>
          <a:p>
            <a:pPr marL="0" indent="0">
              <a:buNone/>
            </a:pPr>
            <a:r>
              <a:rPr lang="en-GB" dirty="0" smtClean="0"/>
              <a:t>If the business is conducted under an assumed name (a name other than the surname of the individual), then an assumed name certificate  should be filed with the state or county. </a:t>
            </a:r>
          </a:p>
          <a:p>
            <a:pPr marL="0" indent="0">
              <a:buNone/>
            </a:pPr>
            <a:r>
              <a:rPr lang="en-GB" dirty="0" smtClean="0"/>
              <a:t>A sole proprietorship is not considered to be an entity separate from the owner, may not be owned by more than one person, and provides no protection against liability to the owner. Profits are treated as income of the owner, and losses are deductible to the owner.</a:t>
            </a:r>
            <a:endParaRPr lang="en-GB" dirty="0"/>
          </a:p>
        </p:txBody>
      </p:sp>
    </p:spTree>
    <p:extLst>
      <p:ext uri="{BB962C8B-B14F-4D97-AF65-F5344CB8AC3E}">
        <p14:creationId xmlns:p14="http://schemas.microsoft.com/office/powerpoint/2010/main" val="1999041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General partnership</a:t>
            </a:r>
            <a:endParaRPr lang="en-GB" b="1" dirty="0"/>
          </a:p>
        </p:txBody>
      </p:sp>
      <p:sp>
        <p:nvSpPr>
          <p:cNvPr id="3" name="Content Placeholder 2"/>
          <p:cNvSpPr>
            <a:spLocks noGrp="1"/>
          </p:cNvSpPr>
          <p:nvPr>
            <p:ph idx="1"/>
          </p:nvPr>
        </p:nvSpPr>
        <p:spPr/>
        <p:txBody>
          <a:bodyPr/>
          <a:lstStyle/>
          <a:p>
            <a:pPr marL="0" indent="0">
              <a:buNone/>
            </a:pPr>
            <a:r>
              <a:rPr lang="en-GB" dirty="0" smtClean="0"/>
              <a:t>A general partnership is created when two or more persons associate to carry on a business for profit. A partnership generally operates in accordance with a partnership agreement. </a:t>
            </a:r>
          </a:p>
          <a:p>
            <a:pPr marL="0" indent="0">
              <a:buNone/>
            </a:pPr>
            <a:r>
              <a:rPr lang="en-GB" dirty="0" smtClean="0"/>
              <a:t>Partnership are usually terminable at will or at the death of any of the partners, and partnership interests cannot be sold or transferred without the consent of the other partners.</a:t>
            </a:r>
          </a:p>
          <a:p>
            <a:pPr marL="0" indent="0">
              <a:buNone/>
            </a:pPr>
            <a:r>
              <a:rPr lang="en-GB" dirty="0" smtClean="0"/>
              <a:t> Partnerships are considered is an entity separate from the partners, so that a partnership can own property and sue and be sued in its own name.</a:t>
            </a:r>
            <a:endParaRPr lang="en-GB" dirty="0"/>
          </a:p>
        </p:txBody>
      </p:sp>
    </p:spTree>
    <p:extLst>
      <p:ext uri="{BB962C8B-B14F-4D97-AF65-F5344CB8AC3E}">
        <p14:creationId xmlns:p14="http://schemas.microsoft.com/office/powerpoint/2010/main" val="4013317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However, a partnership provides no liability protection to its owners. In fact, each partner is jointly and severally liable for all debts of the partnership.</a:t>
            </a:r>
          </a:p>
          <a:p>
            <a:pPr marL="0" indent="0">
              <a:buNone/>
            </a:pPr>
            <a:r>
              <a:rPr lang="en-GB" dirty="0" smtClean="0"/>
              <a:t>Each partner’s share of the profits is taxed as income of that partner, and each partner’s share of any losses is deductible.</a:t>
            </a:r>
            <a:endParaRPr lang="en-GB" dirty="0"/>
          </a:p>
        </p:txBody>
      </p:sp>
    </p:spTree>
    <p:extLst>
      <p:ext uri="{BB962C8B-B14F-4D97-AF65-F5344CB8AC3E}">
        <p14:creationId xmlns:p14="http://schemas.microsoft.com/office/powerpoint/2010/main" val="755178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Corporation</a:t>
            </a:r>
            <a:br>
              <a:rPr lang="en-GB" b="1" dirty="0" smtClean="0"/>
            </a:br>
            <a:endParaRPr lang="en-GB" dirty="0"/>
          </a:p>
        </p:txBody>
      </p:sp>
      <p:sp>
        <p:nvSpPr>
          <p:cNvPr id="3" name="Content Placeholder 2"/>
          <p:cNvSpPr>
            <a:spLocks noGrp="1"/>
          </p:cNvSpPr>
          <p:nvPr>
            <p:ph idx="1"/>
          </p:nvPr>
        </p:nvSpPr>
        <p:spPr/>
        <p:txBody>
          <a:bodyPr/>
          <a:lstStyle/>
          <a:p>
            <a:pPr marL="0" indent="0">
              <a:buNone/>
            </a:pPr>
            <a:r>
              <a:rPr lang="en-GB" dirty="0" smtClean="0"/>
              <a:t>A corporation is a legal person, separate from its owners, with the characteristics of limited liability, centralization of management, perpetual duration, and ease of transferability of ownership interests. The owners of a corporation are called “shareholders.” The persons who manage the business and affairs of a corporation are called “directors.” However, state corporate law does provide for shareholders to enter into shareholders’ agreements to eliminate the directors and provide for shareholder management. Choosing the best management structure for your corporation is a decision you make with the advice of an attorney. Shareholders are not liable for the debts of the corporation. </a:t>
            </a:r>
            <a:endParaRPr lang="en-GB" dirty="0"/>
          </a:p>
        </p:txBody>
      </p:sp>
    </p:spTree>
    <p:extLst>
      <p:ext uri="{BB962C8B-B14F-4D97-AF65-F5344CB8AC3E}">
        <p14:creationId xmlns:p14="http://schemas.microsoft.com/office/powerpoint/2010/main" val="187842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Limited Liability Company</a:t>
            </a:r>
            <a:br>
              <a:rPr lang="en-GB" b="1" dirty="0" smtClean="0"/>
            </a:b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A limited liability company is created by filing a documents with the state. The limited liability company (LLC) is not a partnership or a corporation but rather is a distinct type of entity that has the powers of both a corporation and a partnership. Depending on how the LLC is structured, it may be likened to a general partnership with limited liability, or to a limited partnership where all the owners are free to participate in management and all have limited liability.</a:t>
            </a:r>
          </a:p>
          <a:p>
            <a:pPr marL="0" indent="0">
              <a:buNone/>
            </a:pPr>
            <a:r>
              <a:rPr lang="en-GB" dirty="0" smtClean="0"/>
              <a:t>The owners of an LLC are called “members.” A member can be an individual, partnership, corporation, trust, and any other legal or commercial entity. Generally, the liability of the members is limited to their investment and they may enjoy the pass-through tax treatment afforded to partners in a partnership</a:t>
            </a:r>
            <a:endParaRPr lang="en-GB" dirty="0"/>
          </a:p>
        </p:txBody>
      </p:sp>
    </p:spTree>
    <p:extLst>
      <p:ext uri="{BB962C8B-B14F-4D97-AF65-F5344CB8AC3E}">
        <p14:creationId xmlns:p14="http://schemas.microsoft.com/office/powerpoint/2010/main" val="2868919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GB" dirty="0"/>
          </a:p>
        </p:txBody>
      </p:sp>
      <p:sp>
        <p:nvSpPr>
          <p:cNvPr id="3" name="Content Placeholder 2"/>
          <p:cNvSpPr>
            <a:spLocks noGrp="1"/>
          </p:cNvSpPr>
          <p:nvPr>
            <p:ph idx="1"/>
          </p:nvPr>
        </p:nvSpPr>
        <p:spPr/>
        <p:txBody>
          <a:bodyPr/>
          <a:lstStyle/>
          <a:p>
            <a:pPr marL="0" indent="0">
              <a:buNone/>
            </a:pPr>
            <a:r>
              <a:rPr lang="en-GB" dirty="0" smtClean="0"/>
              <a:t>A limited liability company can be managed by managers or by its members. The management structure must be stated in the certificate of formation. Management structure is a determination that is made by the LLC and its members</a:t>
            </a:r>
            <a:endParaRPr lang="en-GB" dirty="0"/>
          </a:p>
        </p:txBody>
      </p:sp>
    </p:spTree>
    <p:extLst>
      <p:ext uri="{BB962C8B-B14F-4D97-AF65-F5344CB8AC3E}">
        <p14:creationId xmlns:p14="http://schemas.microsoft.com/office/powerpoint/2010/main" val="563292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Limited Partnership</a:t>
            </a:r>
            <a:br>
              <a:rPr lang="en-GB" b="1" dirty="0" smtClean="0"/>
            </a:br>
            <a:endParaRPr lang="en-GB" dirty="0"/>
          </a:p>
        </p:txBody>
      </p:sp>
      <p:sp>
        <p:nvSpPr>
          <p:cNvPr id="3" name="Content Placeholder 2"/>
          <p:cNvSpPr>
            <a:spLocks noGrp="1"/>
          </p:cNvSpPr>
          <p:nvPr>
            <p:ph idx="1"/>
          </p:nvPr>
        </p:nvSpPr>
        <p:spPr/>
        <p:txBody>
          <a:bodyPr/>
          <a:lstStyle/>
          <a:p>
            <a:pPr marL="0" indent="0">
              <a:buNone/>
            </a:pPr>
            <a:r>
              <a:rPr lang="en-GB" dirty="0" smtClean="0"/>
              <a:t>A limited partnership is a partnership formed by two or more persons and having one or more general partners and one or more limited partners. This type of business ownership operates in accordance with a partnership agreement, written or oral, of the partners as to the affairs of the limited partnership and the conduct of its business. While the partnership agreement is not filed for public record, the limited partnership must file a certificate of formation with state. General partners are fully liable for the debts of the partnership, while limited partners are not liable for the debts of the partnership, but may not participate in management of the business. Limited partnerships are taxed exactly like general partnerships.</a:t>
            </a:r>
            <a:endParaRPr lang="en-GB" dirty="0"/>
          </a:p>
        </p:txBody>
      </p:sp>
    </p:spTree>
    <p:extLst>
      <p:ext uri="{BB962C8B-B14F-4D97-AF65-F5344CB8AC3E}">
        <p14:creationId xmlns:p14="http://schemas.microsoft.com/office/powerpoint/2010/main" val="3061784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The Ghanaian Framework </a:t>
            </a:r>
            <a:br>
              <a:rPr lang="en-GB" b="1" dirty="0" smtClean="0"/>
            </a:b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solidFill>
                  <a:srgbClr val="FF0000"/>
                </a:solidFill>
                <a:effectLst/>
              </a:rPr>
              <a:t>Company limited by Shares:</a:t>
            </a:r>
          </a:p>
          <a:p>
            <a:pPr marL="0" indent="0">
              <a:buNone/>
            </a:pPr>
            <a:r>
              <a:rPr lang="en-GB" sz="3600" dirty="0" smtClean="0">
                <a:effectLst/>
              </a:rPr>
              <a:t>This business entity is registered at the registrar general department with at least two acting directors and one shareholder. The liabilities of the members are limited by their share value.( Read more: https://yen.com.gh/104632-types-business-organizations.html)</a:t>
            </a:r>
            <a:r>
              <a:rPr lang="en-GB" dirty="0" smtClean="0">
                <a:effectLst/>
              </a:rPr>
              <a:t/>
            </a:r>
            <a:br>
              <a:rPr lang="en-GB" dirty="0" smtClean="0">
                <a:effectLst/>
              </a:rPr>
            </a:br>
            <a:endParaRPr lang="en-GB" dirty="0" smtClean="0">
              <a:effectLst/>
            </a:endParaRPr>
          </a:p>
          <a:p>
            <a:pPr marL="0" indent="0">
              <a:buNone/>
            </a:pPr>
            <a:r>
              <a:rPr lang="en-GB" dirty="0" smtClean="0">
                <a:effectLst/>
              </a:rPr>
              <a:t/>
            </a:r>
            <a:br>
              <a:rPr lang="en-GB" dirty="0" smtClean="0">
                <a:effectLst/>
              </a:rPr>
            </a:br>
            <a:endParaRPr lang="en-GB" dirty="0" smtClean="0">
              <a:effectLst/>
            </a:endParaRPr>
          </a:p>
          <a:p>
            <a:pPr marL="0" indent="0">
              <a:buNone/>
            </a:pPr>
            <a:endParaRPr lang="en-GB" dirty="0"/>
          </a:p>
        </p:txBody>
      </p:sp>
    </p:spTree>
    <p:extLst>
      <p:ext uri="{BB962C8B-B14F-4D97-AF65-F5344CB8AC3E}">
        <p14:creationId xmlns:p14="http://schemas.microsoft.com/office/powerpoint/2010/main" val="595090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1015</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Types of Business Ownership </vt:lpstr>
      <vt:lpstr>Sole proprietorship </vt:lpstr>
      <vt:lpstr>General partnership</vt:lpstr>
      <vt:lpstr>PowerPoint Presentation</vt:lpstr>
      <vt:lpstr>Corporation </vt:lpstr>
      <vt:lpstr>Limited Liability Company </vt:lpstr>
      <vt:lpstr>Cont..</vt:lpstr>
      <vt:lpstr>Limited Partnership </vt:lpstr>
      <vt:lpstr>The Ghanaian Framework  </vt:lpstr>
      <vt:lpstr>Company limited by guarantee</vt:lpstr>
      <vt:lpstr>Company unlimited shares</vt:lpstr>
      <vt:lpstr>Sole proprietorship</vt:lpstr>
      <vt:lpstr>External company</vt:lpstr>
      <vt:lpstr>Incorporated partnership</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Business Ownership</dc:title>
  <dc:creator>Gustave Gameli Kodjo Amuzu</dc:creator>
  <cp:lastModifiedBy>Gustave Gameli Kodjo Amuzu</cp:lastModifiedBy>
  <cp:revision>7</cp:revision>
  <dcterms:created xsi:type="dcterms:W3CDTF">2019-10-03T04:25:38Z</dcterms:created>
  <dcterms:modified xsi:type="dcterms:W3CDTF">2019-10-03T10:28:59Z</dcterms:modified>
</cp:coreProperties>
</file>