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8"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0" r:id="rId19"/>
    <p:sldId id="273" r:id="rId20"/>
    <p:sldId id="274" r:id="rId21"/>
    <p:sldId id="275" r:id="rId22"/>
    <p:sldId id="276" r:id="rId23"/>
    <p:sldId id="277"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FB70A4-0978-4E5E-832B-4560DD3BDFB0}"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7E7D1-43F6-4DDC-ADF6-327CD1A82277}" type="slidenum">
              <a:rPr lang="en-US" smtClean="0"/>
              <a:t>‹#›</a:t>
            </a:fld>
            <a:endParaRPr lang="en-US"/>
          </a:p>
        </p:txBody>
      </p:sp>
    </p:spTree>
    <p:extLst>
      <p:ext uri="{BB962C8B-B14F-4D97-AF65-F5344CB8AC3E}">
        <p14:creationId xmlns:p14="http://schemas.microsoft.com/office/powerpoint/2010/main" val="34623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FB70A4-0978-4E5E-832B-4560DD3BDFB0}"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7E7D1-43F6-4DDC-ADF6-327CD1A82277}" type="slidenum">
              <a:rPr lang="en-US" smtClean="0"/>
              <a:t>‹#›</a:t>
            </a:fld>
            <a:endParaRPr lang="en-US"/>
          </a:p>
        </p:txBody>
      </p:sp>
    </p:spTree>
    <p:extLst>
      <p:ext uri="{BB962C8B-B14F-4D97-AF65-F5344CB8AC3E}">
        <p14:creationId xmlns:p14="http://schemas.microsoft.com/office/powerpoint/2010/main" val="232877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AFB70A4-0978-4E5E-832B-4560DD3BDFB0}"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7E7D1-43F6-4DDC-ADF6-327CD1A82277}" type="slidenum">
              <a:rPr lang="en-US" smtClean="0"/>
              <a:t>‹#›</a:t>
            </a:fld>
            <a:endParaRPr lang="en-US"/>
          </a:p>
        </p:txBody>
      </p:sp>
    </p:spTree>
    <p:extLst>
      <p:ext uri="{BB962C8B-B14F-4D97-AF65-F5344CB8AC3E}">
        <p14:creationId xmlns:p14="http://schemas.microsoft.com/office/powerpoint/2010/main" val="4040809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EAFB70A4-0978-4E5E-832B-4560DD3BDFB0}"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D7E7D1-43F6-4DDC-ADF6-327CD1A82277}" type="slidenum">
              <a:rPr lang="en-US" smtClean="0"/>
              <a:t>‹#›</a:t>
            </a:fld>
            <a:endParaRPr lang="en-US"/>
          </a:p>
        </p:txBody>
      </p:sp>
    </p:spTree>
    <p:extLst>
      <p:ext uri="{BB962C8B-B14F-4D97-AF65-F5344CB8AC3E}">
        <p14:creationId xmlns:p14="http://schemas.microsoft.com/office/powerpoint/2010/main" val="3712095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FB70A4-0978-4E5E-832B-4560DD3BDFB0}"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7E7D1-43F6-4DDC-ADF6-327CD1A82277}" type="slidenum">
              <a:rPr lang="en-US" smtClean="0"/>
              <a:t>‹#›</a:t>
            </a:fld>
            <a:endParaRPr lang="en-US"/>
          </a:p>
        </p:txBody>
      </p:sp>
    </p:spTree>
    <p:extLst>
      <p:ext uri="{BB962C8B-B14F-4D97-AF65-F5344CB8AC3E}">
        <p14:creationId xmlns:p14="http://schemas.microsoft.com/office/powerpoint/2010/main" val="2583123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FB70A4-0978-4E5E-832B-4560DD3BDFB0}"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7E7D1-43F6-4DDC-ADF6-327CD1A82277}" type="slidenum">
              <a:rPr lang="en-US" smtClean="0"/>
              <a:t>‹#›</a:t>
            </a:fld>
            <a:endParaRPr lang="en-US"/>
          </a:p>
        </p:txBody>
      </p:sp>
    </p:spTree>
    <p:extLst>
      <p:ext uri="{BB962C8B-B14F-4D97-AF65-F5344CB8AC3E}">
        <p14:creationId xmlns:p14="http://schemas.microsoft.com/office/powerpoint/2010/main" val="940495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FB70A4-0978-4E5E-832B-4560DD3BDFB0}"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7E7D1-43F6-4DDC-ADF6-327CD1A82277}" type="slidenum">
              <a:rPr lang="en-US" smtClean="0"/>
              <a:t>‹#›</a:t>
            </a:fld>
            <a:endParaRPr lang="en-US"/>
          </a:p>
        </p:txBody>
      </p:sp>
    </p:spTree>
    <p:extLst>
      <p:ext uri="{BB962C8B-B14F-4D97-AF65-F5344CB8AC3E}">
        <p14:creationId xmlns:p14="http://schemas.microsoft.com/office/powerpoint/2010/main" val="322817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FB70A4-0978-4E5E-832B-4560DD3BDFB0}"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7E7D1-43F6-4DDC-ADF6-327CD1A82277}" type="slidenum">
              <a:rPr lang="en-US" smtClean="0"/>
              <a:t>‹#›</a:t>
            </a:fld>
            <a:endParaRPr lang="en-US"/>
          </a:p>
        </p:txBody>
      </p:sp>
    </p:spTree>
    <p:extLst>
      <p:ext uri="{BB962C8B-B14F-4D97-AF65-F5344CB8AC3E}">
        <p14:creationId xmlns:p14="http://schemas.microsoft.com/office/powerpoint/2010/main" val="2248156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FB70A4-0978-4E5E-832B-4560DD3BDFB0}"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7E7D1-43F6-4DDC-ADF6-327CD1A82277}" type="slidenum">
              <a:rPr lang="en-US" smtClean="0"/>
              <a:t>‹#›</a:t>
            </a:fld>
            <a:endParaRPr lang="en-US"/>
          </a:p>
        </p:txBody>
      </p:sp>
    </p:spTree>
    <p:extLst>
      <p:ext uri="{BB962C8B-B14F-4D97-AF65-F5344CB8AC3E}">
        <p14:creationId xmlns:p14="http://schemas.microsoft.com/office/powerpoint/2010/main" val="258184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FB70A4-0978-4E5E-832B-4560DD3BDFB0}"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7E7D1-43F6-4DDC-ADF6-327CD1A82277}" type="slidenum">
              <a:rPr lang="en-US" smtClean="0"/>
              <a:t>‹#›</a:t>
            </a:fld>
            <a:endParaRPr lang="en-US"/>
          </a:p>
        </p:txBody>
      </p:sp>
    </p:spTree>
    <p:extLst>
      <p:ext uri="{BB962C8B-B14F-4D97-AF65-F5344CB8AC3E}">
        <p14:creationId xmlns:p14="http://schemas.microsoft.com/office/powerpoint/2010/main" val="147405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FB70A4-0978-4E5E-832B-4560DD3BDFB0}"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7E7D1-43F6-4DDC-ADF6-327CD1A82277}" type="slidenum">
              <a:rPr lang="en-US" smtClean="0"/>
              <a:t>‹#›</a:t>
            </a:fld>
            <a:endParaRPr lang="en-US"/>
          </a:p>
        </p:txBody>
      </p:sp>
    </p:spTree>
    <p:extLst>
      <p:ext uri="{BB962C8B-B14F-4D97-AF65-F5344CB8AC3E}">
        <p14:creationId xmlns:p14="http://schemas.microsoft.com/office/powerpoint/2010/main" val="367870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B70A4-0978-4E5E-832B-4560DD3BDFB0}"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D7E7D1-43F6-4DDC-ADF6-327CD1A82277}" type="slidenum">
              <a:rPr lang="en-US" smtClean="0"/>
              <a:t>‹#›</a:t>
            </a:fld>
            <a:endParaRPr lang="en-US"/>
          </a:p>
        </p:txBody>
      </p:sp>
    </p:spTree>
    <p:extLst>
      <p:ext uri="{BB962C8B-B14F-4D97-AF65-F5344CB8AC3E}">
        <p14:creationId xmlns:p14="http://schemas.microsoft.com/office/powerpoint/2010/main" val="913613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FB70A4-0978-4E5E-832B-4560DD3BDFB0}"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7E7D1-43F6-4DDC-ADF6-327CD1A82277}" type="slidenum">
              <a:rPr lang="en-US" smtClean="0"/>
              <a:t>‹#›</a:t>
            </a:fld>
            <a:endParaRPr lang="en-US"/>
          </a:p>
        </p:txBody>
      </p:sp>
    </p:spTree>
    <p:extLst>
      <p:ext uri="{BB962C8B-B14F-4D97-AF65-F5344CB8AC3E}">
        <p14:creationId xmlns:p14="http://schemas.microsoft.com/office/powerpoint/2010/main" val="101483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AFB70A4-0978-4E5E-832B-4560DD3BDFB0}" type="datetimeFigureOut">
              <a:rPr lang="en-US" smtClean="0"/>
              <a:t>12/7/2023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1D7E7D1-43F6-4DDC-ADF6-327CD1A82277}" type="slidenum">
              <a:rPr lang="en-US" smtClean="0"/>
              <a:t>‹#›</a:t>
            </a:fld>
            <a:endParaRPr lang="en-US"/>
          </a:p>
        </p:txBody>
      </p:sp>
    </p:spTree>
    <p:extLst>
      <p:ext uri="{BB962C8B-B14F-4D97-AF65-F5344CB8AC3E}">
        <p14:creationId xmlns:p14="http://schemas.microsoft.com/office/powerpoint/2010/main" val="263405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AFB70A4-0978-4E5E-832B-4560DD3BDFB0}" type="datetimeFigureOut">
              <a:rPr lang="en-US" smtClean="0"/>
              <a:t>12/7/2023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1D7E7D1-43F6-4DDC-ADF6-327CD1A82277}" type="slidenum">
              <a:rPr lang="en-US" smtClean="0"/>
              <a:t>‹#›</a:t>
            </a:fld>
            <a:endParaRPr lang="en-US"/>
          </a:p>
        </p:txBody>
      </p:sp>
    </p:spTree>
    <p:extLst>
      <p:ext uri="{BB962C8B-B14F-4D97-AF65-F5344CB8AC3E}">
        <p14:creationId xmlns:p14="http://schemas.microsoft.com/office/powerpoint/2010/main" val="10385509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A936-6013-15FA-ACE9-49FD75139A28}"/>
              </a:ext>
            </a:extLst>
          </p:cNvPr>
          <p:cNvSpPr>
            <a:spLocks noGrp="1"/>
          </p:cNvSpPr>
          <p:nvPr>
            <p:ph type="ctrTitle"/>
          </p:nvPr>
        </p:nvSpPr>
        <p:spPr>
          <a:xfrm>
            <a:off x="405000" y="759655"/>
            <a:ext cx="11381999" cy="2669345"/>
          </a:xfrm>
        </p:spPr>
        <p:txBody>
          <a:bodyPr/>
          <a:lstStyle/>
          <a:p>
            <a:r>
              <a:rPr lang="en-US" dirty="0"/>
              <a:t> </a:t>
            </a:r>
            <a:br>
              <a:rPr lang="en-US" dirty="0"/>
            </a:br>
            <a:br>
              <a:rPr lang="en-US" dirty="0"/>
            </a:br>
            <a:br>
              <a:rPr lang="en-US" dirty="0"/>
            </a:br>
            <a:r>
              <a:rPr lang="en-US" dirty="0"/>
              <a:t>You open a business today who would you like to work with?</a:t>
            </a:r>
          </a:p>
        </p:txBody>
      </p:sp>
      <p:sp>
        <p:nvSpPr>
          <p:cNvPr id="3" name="Subtitle 2">
            <a:extLst>
              <a:ext uri="{FF2B5EF4-FFF2-40B4-BE49-F238E27FC236}">
                <a16:creationId xmlns:a16="http://schemas.microsoft.com/office/drawing/2014/main" id="{65C56A04-96B4-509D-A02B-E55B2E4EA5E9}"/>
              </a:ext>
            </a:extLst>
          </p:cNvPr>
          <p:cNvSpPr>
            <a:spLocks noGrp="1"/>
          </p:cNvSpPr>
          <p:nvPr>
            <p:ph type="subTitle" idx="1"/>
          </p:nvPr>
        </p:nvSpPr>
        <p:spPr/>
        <p:txBody>
          <a:bodyPr/>
          <a:lstStyle/>
          <a:p>
            <a:r>
              <a:rPr lang="en-US" dirty="0"/>
              <a:t>Today Topic</a:t>
            </a:r>
          </a:p>
        </p:txBody>
      </p:sp>
    </p:spTree>
    <p:extLst>
      <p:ext uri="{BB962C8B-B14F-4D97-AF65-F5344CB8AC3E}">
        <p14:creationId xmlns:p14="http://schemas.microsoft.com/office/powerpoint/2010/main" val="2310640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33631-A7EB-468B-5F6B-B5F0847C1C49}"/>
              </a:ext>
            </a:extLst>
          </p:cNvPr>
          <p:cNvSpPr>
            <a:spLocks noGrp="1"/>
          </p:cNvSpPr>
          <p:nvPr>
            <p:ph idx="1"/>
          </p:nvPr>
        </p:nvSpPr>
        <p:spPr>
          <a:xfrm>
            <a:off x="0" y="196539"/>
            <a:ext cx="12192000" cy="6541886"/>
          </a:xfrm>
        </p:spPr>
        <p:txBody>
          <a:bodyPr>
            <a:normAutofit fontScale="32500" lnSpcReduction="20000"/>
          </a:bodyPr>
          <a:lstStyle/>
          <a:p>
            <a:pPr algn="l" fontAlgn="base">
              <a:buFont typeface="Arial" panose="020B0604020202020204" pitchFamily="34" charset="0"/>
              <a:buChar char="•"/>
            </a:pPr>
            <a:r>
              <a:rPr lang="en-US" sz="12800" b="1" i="0" dirty="0">
                <a:solidFill>
                  <a:srgbClr val="373D3F"/>
                </a:solidFill>
                <a:effectLst/>
                <a:latin typeface="proxima-nova"/>
              </a:rPr>
              <a:t>The Plant.</a:t>
            </a:r>
            <a:r>
              <a:rPr lang="en-US" sz="12800" b="0" i="0" dirty="0">
                <a:solidFill>
                  <a:srgbClr val="373D3F"/>
                </a:solidFill>
                <a:effectLst/>
                <a:latin typeface="proxima-nova"/>
              </a:rPr>
              <a:t> Creative, imaginative. Solves problems.</a:t>
            </a:r>
          </a:p>
          <a:p>
            <a:pPr algn="l" fontAlgn="base">
              <a:buFont typeface="Arial" panose="020B0604020202020204" pitchFamily="34" charset="0"/>
              <a:buChar char="•"/>
            </a:pPr>
            <a:r>
              <a:rPr lang="en-US" sz="12800" b="1" i="0" dirty="0">
                <a:solidFill>
                  <a:srgbClr val="373D3F"/>
                </a:solidFill>
                <a:effectLst/>
                <a:latin typeface="proxima-nova"/>
              </a:rPr>
              <a:t>The Resource Investigator.</a:t>
            </a:r>
            <a:r>
              <a:rPr lang="en-US" sz="12800" b="0" i="0" dirty="0">
                <a:solidFill>
                  <a:srgbClr val="373D3F"/>
                </a:solidFill>
                <a:effectLst/>
                <a:latin typeface="proxima-nova"/>
              </a:rPr>
              <a:t> Communicative. Explores opportunities and develops contacts.</a:t>
            </a:r>
          </a:p>
          <a:p>
            <a:pPr algn="l" fontAlgn="base">
              <a:buFont typeface="Arial" panose="020B0604020202020204" pitchFamily="34" charset="0"/>
              <a:buChar char="•"/>
            </a:pPr>
            <a:r>
              <a:rPr lang="en-US" sz="12800" b="1" i="0" dirty="0">
                <a:solidFill>
                  <a:srgbClr val="373D3F"/>
                </a:solidFill>
                <a:effectLst/>
                <a:latin typeface="proxima-nova"/>
              </a:rPr>
              <a:t>The Coordinator.</a:t>
            </a:r>
            <a:r>
              <a:rPr lang="en-US" sz="12800" b="0" i="0" dirty="0">
                <a:solidFill>
                  <a:srgbClr val="373D3F"/>
                </a:solidFill>
                <a:effectLst/>
                <a:latin typeface="proxima-nova"/>
              </a:rPr>
              <a:t> Clarifies goals, and promotes decision-making.</a:t>
            </a:r>
          </a:p>
          <a:p>
            <a:pPr algn="l" fontAlgn="base">
              <a:buFont typeface="Arial" panose="020B0604020202020204" pitchFamily="34" charset="0"/>
              <a:buChar char="•"/>
            </a:pPr>
            <a:r>
              <a:rPr lang="en-US" sz="12800" b="1" i="0" dirty="0">
                <a:solidFill>
                  <a:srgbClr val="373D3F"/>
                </a:solidFill>
                <a:effectLst/>
                <a:latin typeface="proxima-nova"/>
              </a:rPr>
              <a:t>The Shaper.</a:t>
            </a:r>
            <a:r>
              <a:rPr lang="en-US" sz="12800" b="0" i="0" dirty="0">
                <a:solidFill>
                  <a:srgbClr val="373D3F"/>
                </a:solidFill>
                <a:effectLst/>
                <a:latin typeface="proxima-nova"/>
              </a:rPr>
              <a:t> Dynamic, challenging, thrives on pressure. Overcomes obstacles.</a:t>
            </a:r>
          </a:p>
          <a:p>
            <a:pPr algn="l" fontAlgn="base">
              <a:buFont typeface="Arial" panose="020B0604020202020204" pitchFamily="34" charset="0"/>
              <a:buChar char="•"/>
            </a:pPr>
            <a:r>
              <a:rPr lang="en-US" sz="12800" b="1" i="0" dirty="0">
                <a:solidFill>
                  <a:srgbClr val="373D3F"/>
                </a:solidFill>
                <a:effectLst/>
                <a:latin typeface="proxima-nova"/>
              </a:rPr>
              <a:t>The Monitor-Evaluator.</a:t>
            </a:r>
            <a:r>
              <a:rPr lang="en-US" sz="12800" b="0" i="0" dirty="0">
                <a:solidFill>
                  <a:srgbClr val="373D3F"/>
                </a:solidFill>
                <a:effectLst/>
                <a:latin typeface="proxima-nova"/>
              </a:rPr>
              <a:t> Strategic and discerning. Sees all options and judges accurately.</a:t>
            </a:r>
          </a:p>
          <a:p>
            <a:endParaRPr lang="en-US" dirty="0"/>
          </a:p>
        </p:txBody>
      </p:sp>
    </p:spTree>
    <p:extLst>
      <p:ext uri="{BB962C8B-B14F-4D97-AF65-F5344CB8AC3E}">
        <p14:creationId xmlns:p14="http://schemas.microsoft.com/office/powerpoint/2010/main" val="228729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F85B2-FC3E-2C00-D47F-D88A111C0F1A}"/>
              </a:ext>
            </a:extLst>
          </p:cNvPr>
          <p:cNvSpPr>
            <a:spLocks noGrp="1"/>
          </p:cNvSpPr>
          <p:nvPr>
            <p:ph idx="1"/>
          </p:nvPr>
        </p:nvSpPr>
        <p:spPr>
          <a:xfrm>
            <a:off x="0" y="-14514"/>
            <a:ext cx="12191999" cy="6724357"/>
          </a:xfrm>
        </p:spPr>
        <p:txBody>
          <a:bodyPr/>
          <a:lstStyle/>
          <a:p>
            <a:pPr algn="l" fontAlgn="base">
              <a:buFont typeface="Arial" panose="020B0604020202020204" pitchFamily="34" charset="0"/>
              <a:buChar char="•"/>
            </a:pPr>
            <a:r>
              <a:rPr lang="en-US" sz="3200" b="1" i="0" dirty="0">
                <a:solidFill>
                  <a:srgbClr val="373D3F"/>
                </a:solidFill>
                <a:effectLst/>
                <a:latin typeface="proxima-nova"/>
              </a:rPr>
              <a:t>The Team worker.</a:t>
            </a:r>
            <a:r>
              <a:rPr lang="en-US" sz="3200" b="0" i="0" dirty="0">
                <a:solidFill>
                  <a:srgbClr val="373D3F"/>
                </a:solidFill>
                <a:effectLst/>
                <a:latin typeface="proxima-nova"/>
              </a:rPr>
              <a:t> Co-operative and perceptive. Listens, builds, averts conflict.</a:t>
            </a:r>
          </a:p>
          <a:p>
            <a:pPr algn="l" fontAlgn="base">
              <a:buFont typeface="Arial" panose="020B0604020202020204" pitchFamily="34" charset="0"/>
              <a:buChar char="•"/>
            </a:pPr>
            <a:r>
              <a:rPr lang="en-US" sz="3200" b="1" i="0" dirty="0">
                <a:solidFill>
                  <a:srgbClr val="373D3F"/>
                </a:solidFill>
                <a:effectLst/>
                <a:latin typeface="proxima-nova"/>
              </a:rPr>
              <a:t>The Implementer.</a:t>
            </a:r>
            <a:r>
              <a:rPr lang="en-US" sz="3200" b="0" i="0" dirty="0">
                <a:solidFill>
                  <a:srgbClr val="373D3F"/>
                </a:solidFill>
                <a:effectLst/>
                <a:latin typeface="proxima-nova"/>
              </a:rPr>
              <a:t> Conservative and efficient. Turns ideas into practical actions.</a:t>
            </a:r>
          </a:p>
          <a:p>
            <a:pPr algn="l" fontAlgn="base">
              <a:buFont typeface="Arial" panose="020B0604020202020204" pitchFamily="34" charset="0"/>
              <a:buChar char="•"/>
            </a:pPr>
            <a:r>
              <a:rPr lang="en-US" sz="3200" b="1" i="0" dirty="0">
                <a:solidFill>
                  <a:srgbClr val="373D3F"/>
                </a:solidFill>
                <a:effectLst/>
                <a:latin typeface="proxima-nova"/>
              </a:rPr>
              <a:t>The Completer/Finisher.</a:t>
            </a:r>
            <a:r>
              <a:rPr lang="en-US" sz="3200" b="0" i="0" dirty="0">
                <a:solidFill>
                  <a:srgbClr val="373D3F"/>
                </a:solidFill>
                <a:effectLst/>
                <a:latin typeface="proxima-nova"/>
              </a:rPr>
              <a:t> Conscientious. Searches out errors meet deadlines.</a:t>
            </a:r>
          </a:p>
          <a:p>
            <a:pPr algn="l" fontAlgn="base">
              <a:buFont typeface="Arial" panose="020B0604020202020204" pitchFamily="34" charset="0"/>
              <a:buChar char="•"/>
            </a:pPr>
            <a:r>
              <a:rPr lang="en-US" sz="3200" b="1" i="0" dirty="0">
                <a:solidFill>
                  <a:srgbClr val="373D3F"/>
                </a:solidFill>
                <a:effectLst/>
                <a:latin typeface="proxima-nova"/>
              </a:rPr>
              <a:t>The Specialist.</a:t>
            </a:r>
            <a:r>
              <a:rPr lang="en-US" sz="3200" b="0" i="0" dirty="0">
                <a:solidFill>
                  <a:srgbClr val="373D3F"/>
                </a:solidFill>
                <a:effectLst/>
                <a:latin typeface="proxima-nova"/>
              </a:rPr>
              <a:t> Self-starting and dedicated. Provides knowledge/skills in rare supply.</a:t>
            </a:r>
          </a:p>
          <a:p>
            <a:endParaRPr lang="en-US" dirty="0"/>
          </a:p>
        </p:txBody>
      </p:sp>
    </p:spTree>
    <p:extLst>
      <p:ext uri="{BB962C8B-B14F-4D97-AF65-F5344CB8AC3E}">
        <p14:creationId xmlns:p14="http://schemas.microsoft.com/office/powerpoint/2010/main" val="2413711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6FC2-01B2-4A27-F5B6-2E8D893DC4E7}"/>
              </a:ext>
            </a:extLst>
          </p:cNvPr>
          <p:cNvSpPr>
            <a:spLocks noGrp="1"/>
          </p:cNvSpPr>
          <p:nvPr>
            <p:ph type="title"/>
          </p:nvPr>
        </p:nvSpPr>
        <p:spPr>
          <a:xfrm>
            <a:off x="239151" y="196948"/>
            <a:ext cx="11952849" cy="1356081"/>
          </a:xfrm>
        </p:spPr>
        <p:txBody>
          <a:bodyPr/>
          <a:lstStyle/>
          <a:p>
            <a:r>
              <a:rPr lang="en-US" sz="3200" b="0" i="0" dirty="0">
                <a:solidFill>
                  <a:srgbClr val="373D3F"/>
                </a:solidFill>
                <a:effectLst/>
                <a:latin typeface="proxima-nova"/>
              </a:rPr>
              <a:t>Managers need to understand the strengths each team member brings to the table and select members for the team with those strengths in mind.</a:t>
            </a:r>
            <a:endParaRPr lang="en-US" sz="3200" dirty="0"/>
          </a:p>
        </p:txBody>
      </p:sp>
      <p:sp>
        <p:nvSpPr>
          <p:cNvPr id="3" name="Content Placeholder 2">
            <a:extLst>
              <a:ext uri="{FF2B5EF4-FFF2-40B4-BE49-F238E27FC236}">
                <a16:creationId xmlns:a16="http://schemas.microsoft.com/office/drawing/2014/main" id="{C4468710-2683-E74F-FABB-6D433C9074CC}"/>
              </a:ext>
            </a:extLst>
          </p:cNvPr>
          <p:cNvSpPr>
            <a:spLocks noGrp="1"/>
          </p:cNvSpPr>
          <p:nvPr>
            <p:ph idx="1"/>
          </p:nvPr>
        </p:nvSpPr>
        <p:spPr>
          <a:xfrm>
            <a:off x="0" y="2235200"/>
            <a:ext cx="12192000" cy="3623598"/>
          </a:xfrm>
        </p:spPr>
        <p:txBody>
          <a:bodyPr>
            <a:noAutofit/>
          </a:bodyPr>
          <a:lstStyle/>
          <a:p>
            <a:r>
              <a:rPr lang="en-US" sz="3200" b="1" dirty="0"/>
              <a:t>Team Diversity</a:t>
            </a:r>
          </a:p>
          <a:p>
            <a:r>
              <a:rPr lang="en-US" sz="3200" dirty="0"/>
              <a:t>The diversity of a team also plays a deciding factor in how productive and successful the team is. Of course, there needs to be a diversity of skills, but if a team also features members of diverse age, gender, education, functional background, and experience, this bodes well for them. </a:t>
            </a:r>
          </a:p>
        </p:txBody>
      </p:sp>
    </p:spTree>
    <p:extLst>
      <p:ext uri="{BB962C8B-B14F-4D97-AF65-F5344CB8AC3E}">
        <p14:creationId xmlns:p14="http://schemas.microsoft.com/office/powerpoint/2010/main" val="2207842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63C01-1BD4-0A47-0C98-CC07584E8F05}"/>
              </a:ext>
            </a:extLst>
          </p:cNvPr>
          <p:cNvSpPr>
            <a:spLocks noGrp="1"/>
          </p:cNvSpPr>
          <p:nvPr>
            <p:ph idx="1"/>
          </p:nvPr>
        </p:nvSpPr>
        <p:spPr>
          <a:xfrm>
            <a:off x="0" y="1322365"/>
            <a:ext cx="12192000" cy="3868614"/>
          </a:xfrm>
        </p:spPr>
        <p:txBody>
          <a:bodyPr>
            <a:normAutofit/>
          </a:bodyPr>
          <a:lstStyle/>
          <a:p>
            <a:pPr marL="0" indent="0">
              <a:buNone/>
            </a:pPr>
            <a:r>
              <a:rPr lang="en-US" sz="3200" dirty="0"/>
              <a:t>Keep in mind, however, that having a team with individuals from various cultures on a single team often does not spell instant success, as team members have a longer learning curve understanding how to work with one another.</a:t>
            </a:r>
          </a:p>
        </p:txBody>
      </p:sp>
    </p:spTree>
    <p:extLst>
      <p:ext uri="{BB962C8B-B14F-4D97-AF65-F5344CB8AC3E}">
        <p14:creationId xmlns:p14="http://schemas.microsoft.com/office/powerpoint/2010/main" val="1307343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1DF4-1B35-CC5E-19DA-85BE8D0727B0}"/>
              </a:ext>
            </a:extLst>
          </p:cNvPr>
          <p:cNvSpPr>
            <a:spLocks noGrp="1"/>
          </p:cNvSpPr>
          <p:nvPr>
            <p:ph type="title"/>
          </p:nvPr>
        </p:nvSpPr>
        <p:spPr>
          <a:xfrm>
            <a:off x="827424" y="151767"/>
            <a:ext cx="10571998" cy="678227"/>
          </a:xfrm>
        </p:spPr>
        <p:txBody>
          <a:bodyPr/>
          <a:lstStyle/>
          <a:p>
            <a:pPr algn="ctr"/>
            <a:r>
              <a:rPr lang="en-US" sz="3200" dirty="0"/>
              <a:t>Team Size</a:t>
            </a:r>
          </a:p>
        </p:txBody>
      </p:sp>
      <p:sp>
        <p:nvSpPr>
          <p:cNvPr id="3" name="Content Placeholder 2">
            <a:extLst>
              <a:ext uri="{FF2B5EF4-FFF2-40B4-BE49-F238E27FC236}">
                <a16:creationId xmlns:a16="http://schemas.microsoft.com/office/drawing/2014/main" id="{BD756D42-0BE7-8ACF-FDAB-431C6A155B03}"/>
              </a:ext>
            </a:extLst>
          </p:cNvPr>
          <p:cNvSpPr>
            <a:spLocks noGrp="1"/>
          </p:cNvSpPr>
          <p:nvPr>
            <p:ph idx="1"/>
          </p:nvPr>
        </p:nvSpPr>
        <p:spPr/>
        <p:txBody>
          <a:bodyPr>
            <a:normAutofit/>
          </a:bodyPr>
          <a:lstStyle/>
          <a:p>
            <a:r>
              <a:rPr lang="en-US" sz="3200" b="0" i="0" dirty="0">
                <a:solidFill>
                  <a:srgbClr val="373D3F"/>
                </a:solidFill>
                <a:effectLst/>
                <a:latin typeface="proxima-nova"/>
              </a:rPr>
              <a:t>The size of the team makes a difference in a team’s success. Studies show that a team should be made up of no more than ten people, and optimally, no more than exactly the number of team members that are necessary to do the work.</a:t>
            </a:r>
            <a:endParaRPr lang="en-US" sz="3200" dirty="0"/>
          </a:p>
        </p:txBody>
      </p:sp>
    </p:spTree>
    <p:extLst>
      <p:ext uri="{BB962C8B-B14F-4D97-AF65-F5344CB8AC3E}">
        <p14:creationId xmlns:p14="http://schemas.microsoft.com/office/powerpoint/2010/main" val="2592026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106E-ACA9-AE4F-A9B5-7BA7F832D4DF}"/>
              </a:ext>
            </a:extLst>
          </p:cNvPr>
          <p:cNvSpPr>
            <a:spLocks noGrp="1"/>
          </p:cNvSpPr>
          <p:nvPr>
            <p:ph type="title"/>
          </p:nvPr>
        </p:nvSpPr>
        <p:spPr>
          <a:xfrm>
            <a:off x="810000" y="239151"/>
            <a:ext cx="10880252" cy="1178487"/>
          </a:xfrm>
        </p:spPr>
        <p:txBody>
          <a:bodyPr/>
          <a:lstStyle/>
          <a:p>
            <a:r>
              <a:rPr lang="en-US" b="0" i="0" dirty="0">
                <a:solidFill>
                  <a:srgbClr val="333333"/>
                </a:solidFill>
                <a:effectLst/>
                <a:latin typeface="LearnosityMath"/>
              </a:rPr>
              <a:t>What issues must a manager address when considering the composition of the team?</a:t>
            </a:r>
            <a:endParaRPr lang="en-US" dirty="0"/>
          </a:p>
        </p:txBody>
      </p:sp>
      <p:sp>
        <p:nvSpPr>
          <p:cNvPr id="3" name="Content Placeholder 2">
            <a:extLst>
              <a:ext uri="{FF2B5EF4-FFF2-40B4-BE49-F238E27FC236}">
                <a16:creationId xmlns:a16="http://schemas.microsoft.com/office/drawing/2014/main" id="{913C182C-FE7D-44E3-4BE5-2B59CBE2A14A}"/>
              </a:ext>
            </a:extLst>
          </p:cNvPr>
          <p:cNvSpPr>
            <a:spLocks noGrp="1"/>
          </p:cNvSpPr>
          <p:nvPr>
            <p:ph idx="1"/>
          </p:nvPr>
        </p:nvSpPr>
        <p:spPr>
          <a:xfrm>
            <a:off x="810000" y="1983136"/>
            <a:ext cx="11237300" cy="4635713"/>
          </a:xfrm>
        </p:spPr>
        <p:txBody>
          <a:bodyPr>
            <a:normAutofit fontScale="77500" lnSpcReduction="20000"/>
          </a:bodyPr>
          <a:lstStyle/>
          <a:p>
            <a:r>
              <a:rPr lang="en-US" sz="4100" dirty="0"/>
              <a:t>The right design for the positions team members will hold</a:t>
            </a:r>
          </a:p>
          <a:p>
            <a:endParaRPr lang="en-US" sz="4100" dirty="0"/>
          </a:p>
          <a:p>
            <a:r>
              <a:rPr lang="en-US" sz="4100" dirty="0"/>
              <a:t>Abilities, personalities and diversity of team members</a:t>
            </a:r>
          </a:p>
          <a:p>
            <a:endParaRPr lang="en-US" sz="4100" dirty="0"/>
          </a:p>
          <a:p>
            <a:r>
              <a:rPr lang="en-US" sz="4100" dirty="0"/>
              <a:t>Common purpose, specific goals, and team efficacy</a:t>
            </a:r>
          </a:p>
          <a:p>
            <a:pPr marL="0" indent="0">
              <a:buNone/>
            </a:pPr>
            <a:endParaRPr lang="en-US" sz="4100" dirty="0"/>
          </a:p>
          <a:p>
            <a:r>
              <a:rPr lang="en-US" sz="4100" dirty="0"/>
              <a:t>A</a:t>
            </a:r>
            <a:r>
              <a:rPr lang="en-US" sz="4100"/>
              <a:t>dequate </a:t>
            </a:r>
            <a:r>
              <a:rPr lang="en-US" sz="4100" dirty="0"/>
              <a:t>resources, structure and trust.</a:t>
            </a:r>
          </a:p>
          <a:p>
            <a:endParaRPr lang="en-US" dirty="0"/>
          </a:p>
        </p:txBody>
      </p:sp>
    </p:spTree>
    <p:extLst>
      <p:ext uri="{BB962C8B-B14F-4D97-AF65-F5344CB8AC3E}">
        <p14:creationId xmlns:p14="http://schemas.microsoft.com/office/powerpoint/2010/main" val="4210710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FC0BE-F53C-DFED-C05B-BEC134C7D0B4}"/>
              </a:ext>
            </a:extLst>
          </p:cNvPr>
          <p:cNvSpPr>
            <a:spLocks noGrp="1"/>
          </p:cNvSpPr>
          <p:nvPr>
            <p:ph idx="1"/>
          </p:nvPr>
        </p:nvSpPr>
        <p:spPr>
          <a:xfrm>
            <a:off x="818712" y="2039815"/>
            <a:ext cx="10554574" cy="3818983"/>
          </a:xfrm>
        </p:spPr>
        <p:txBody>
          <a:bodyPr>
            <a:normAutofit/>
          </a:bodyPr>
          <a:lstStyle/>
          <a:p>
            <a:pPr algn="ctr"/>
            <a:r>
              <a:rPr lang="en-US" sz="3200" dirty="0"/>
              <a:t>POTENTIAL PITFALLS</a:t>
            </a:r>
          </a:p>
        </p:txBody>
      </p:sp>
    </p:spTree>
    <p:extLst>
      <p:ext uri="{BB962C8B-B14F-4D97-AF65-F5344CB8AC3E}">
        <p14:creationId xmlns:p14="http://schemas.microsoft.com/office/powerpoint/2010/main" val="1873152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33AA-369F-327C-4EC7-E02F1A577898}"/>
              </a:ext>
            </a:extLst>
          </p:cNvPr>
          <p:cNvSpPr>
            <a:spLocks noGrp="1"/>
          </p:cNvSpPr>
          <p:nvPr>
            <p:ph type="title"/>
          </p:nvPr>
        </p:nvSpPr>
        <p:spPr>
          <a:xfrm>
            <a:off x="792576" y="151767"/>
            <a:ext cx="10571998" cy="552014"/>
          </a:xfrm>
        </p:spPr>
        <p:txBody>
          <a:bodyPr/>
          <a:lstStyle/>
          <a:p>
            <a:pPr algn="ctr"/>
            <a:r>
              <a:rPr lang="en-US" dirty="0"/>
              <a:t>Managers should avoid:</a:t>
            </a:r>
          </a:p>
        </p:txBody>
      </p:sp>
      <p:sp>
        <p:nvSpPr>
          <p:cNvPr id="3" name="Content Placeholder 2">
            <a:extLst>
              <a:ext uri="{FF2B5EF4-FFF2-40B4-BE49-F238E27FC236}">
                <a16:creationId xmlns:a16="http://schemas.microsoft.com/office/drawing/2014/main" id="{734DCD8D-A95D-F9BD-8D2E-EF810145E2D8}"/>
              </a:ext>
            </a:extLst>
          </p:cNvPr>
          <p:cNvSpPr>
            <a:spLocks noGrp="1"/>
          </p:cNvSpPr>
          <p:nvPr>
            <p:ph idx="1"/>
          </p:nvPr>
        </p:nvSpPr>
        <p:spPr>
          <a:xfrm>
            <a:off x="168812" y="1480359"/>
            <a:ext cx="12023188" cy="5377641"/>
          </a:xfrm>
        </p:spPr>
        <p:txBody>
          <a:bodyPr>
            <a:noAutofit/>
          </a:bodyPr>
          <a:lstStyle/>
          <a:p>
            <a:r>
              <a:rPr lang="en-US" sz="3200" dirty="0"/>
              <a:t>Expecting a new team to perform effectively from the word go</a:t>
            </a:r>
          </a:p>
          <a:p>
            <a:r>
              <a:rPr lang="en-US" sz="3200" dirty="0"/>
              <a:t>Dominating the work of the team, whether intentionally or unconsciously</a:t>
            </a:r>
          </a:p>
          <a:p>
            <a:r>
              <a:rPr lang="en-US" sz="3200" dirty="0"/>
              <a:t> Exercising excessive control which may stifle creativity</a:t>
            </a:r>
          </a:p>
          <a:p>
            <a:r>
              <a:rPr lang="en-US" sz="3200" dirty="0"/>
              <a:t> Overlooking the influence of formal and informal team roles</a:t>
            </a:r>
          </a:p>
          <a:p>
            <a:r>
              <a:rPr lang="en-US" sz="3200" dirty="0"/>
              <a:t> Allowing the team to lose focus on the tasks to be completed</a:t>
            </a:r>
          </a:p>
        </p:txBody>
      </p:sp>
    </p:spTree>
    <p:extLst>
      <p:ext uri="{BB962C8B-B14F-4D97-AF65-F5344CB8AC3E}">
        <p14:creationId xmlns:p14="http://schemas.microsoft.com/office/powerpoint/2010/main" val="1686427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55036D-4526-F6A1-5184-9BDB0A381C37}"/>
              </a:ext>
            </a:extLst>
          </p:cNvPr>
          <p:cNvSpPr>
            <a:spLocks noGrp="1"/>
          </p:cNvSpPr>
          <p:nvPr>
            <p:ph idx="1"/>
          </p:nvPr>
        </p:nvSpPr>
        <p:spPr>
          <a:xfrm>
            <a:off x="0" y="506437"/>
            <a:ext cx="12192000" cy="6042074"/>
          </a:xfrm>
        </p:spPr>
        <p:txBody>
          <a:bodyPr>
            <a:normAutofit fontScale="85000" lnSpcReduction="10000"/>
          </a:bodyPr>
          <a:lstStyle/>
          <a:p>
            <a:r>
              <a:rPr lang="en-US" dirty="0"/>
              <a:t> </a:t>
            </a:r>
            <a:r>
              <a:rPr lang="en-US" sz="4100" dirty="0"/>
              <a:t>Let a team become too exclusive, in case it loses touch with the rest of the organization</a:t>
            </a:r>
          </a:p>
          <a:p>
            <a:r>
              <a:rPr lang="en-US" sz="4100" dirty="0"/>
              <a:t> Allowing individuals to take credit for the achievements of the team</a:t>
            </a:r>
          </a:p>
          <a:p>
            <a:pPr marL="0" indent="0">
              <a:buNone/>
            </a:pPr>
            <a:endParaRPr lang="en-US" sz="4100" dirty="0"/>
          </a:p>
          <a:p>
            <a:r>
              <a:rPr lang="en-US" sz="4100" dirty="0"/>
              <a:t>being overly dependent on providers of team building activities – these can help, but their role in</a:t>
            </a:r>
          </a:p>
          <a:p>
            <a:pPr marL="0" indent="0">
              <a:buNone/>
            </a:pPr>
            <a:r>
              <a:rPr lang="en-US" sz="4100" dirty="0"/>
              <a:t>developing a team needs to be carefully managed. A team does not automatically materialize at</a:t>
            </a:r>
          </a:p>
          <a:p>
            <a:pPr marL="0" indent="0">
              <a:buNone/>
            </a:pPr>
            <a:r>
              <a:rPr lang="en-US" sz="4100" dirty="0"/>
              <a:t>the end of a team-building course.</a:t>
            </a:r>
          </a:p>
          <a:p>
            <a:endParaRPr lang="en-US" sz="4100" dirty="0"/>
          </a:p>
          <a:p>
            <a:endParaRPr lang="en-US" sz="4100" dirty="0"/>
          </a:p>
        </p:txBody>
      </p:sp>
    </p:spTree>
    <p:extLst>
      <p:ext uri="{BB962C8B-B14F-4D97-AF65-F5344CB8AC3E}">
        <p14:creationId xmlns:p14="http://schemas.microsoft.com/office/powerpoint/2010/main" val="3525708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1F2C-554A-7CBB-1FB7-E3FC84875A00}"/>
              </a:ext>
            </a:extLst>
          </p:cNvPr>
          <p:cNvSpPr>
            <a:spLocks noGrp="1"/>
          </p:cNvSpPr>
          <p:nvPr>
            <p:ph type="title"/>
          </p:nvPr>
        </p:nvSpPr>
        <p:spPr/>
        <p:txBody>
          <a:bodyPr/>
          <a:lstStyle/>
          <a:p>
            <a:br>
              <a:rPr lang="en-US" b="0" i="0" dirty="0">
                <a:solidFill>
                  <a:srgbClr val="0C4A6C"/>
                </a:solidFill>
                <a:effectLst/>
                <a:latin typeface="Dupla"/>
              </a:rPr>
            </a:br>
            <a:endParaRPr lang="en-US" dirty="0"/>
          </a:p>
        </p:txBody>
      </p:sp>
      <p:sp>
        <p:nvSpPr>
          <p:cNvPr id="3" name="Content Placeholder 2">
            <a:extLst>
              <a:ext uri="{FF2B5EF4-FFF2-40B4-BE49-F238E27FC236}">
                <a16:creationId xmlns:a16="http://schemas.microsoft.com/office/drawing/2014/main" id="{9DC2D291-68FC-ABE2-21BB-D04CA679397F}"/>
              </a:ext>
            </a:extLst>
          </p:cNvPr>
          <p:cNvSpPr>
            <a:spLocks noGrp="1"/>
          </p:cNvSpPr>
          <p:nvPr>
            <p:ph idx="1"/>
          </p:nvPr>
        </p:nvSpPr>
        <p:spPr/>
        <p:txBody>
          <a:bodyPr>
            <a:normAutofit/>
          </a:bodyPr>
          <a:lstStyle/>
          <a:p>
            <a:pPr algn="ctr"/>
            <a:r>
              <a:rPr lang="en-US" sz="3200" b="0" i="0" dirty="0">
                <a:solidFill>
                  <a:srgbClr val="0C4A6C"/>
                </a:solidFill>
                <a:effectLst/>
                <a:latin typeface="Dupla"/>
              </a:rPr>
              <a:t>Why is team effectiveness important?</a:t>
            </a:r>
            <a:endParaRPr lang="en-US" sz="3200" dirty="0"/>
          </a:p>
        </p:txBody>
      </p:sp>
    </p:spTree>
    <p:extLst>
      <p:ext uri="{BB962C8B-B14F-4D97-AF65-F5344CB8AC3E}">
        <p14:creationId xmlns:p14="http://schemas.microsoft.com/office/powerpoint/2010/main" val="311312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408A-BD29-79AF-08EE-436856905890}"/>
              </a:ext>
            </a:extLst>
          </p:cNvPr>
          <p:cNvSpPr>
            <a:spLocks noGrp="1"/>
          </p:cNvSpPr>
          <p:nvPr>
            <p:ph type="ctrTitle"/>
          </p:nvPr>
        </p:nvSpPr>
        <p:spPr>
          <a:xfrm>
            <a:off x="810001" y="1449148"/>
            <a:ext cx="10572000" cy="689142"/>
          </a:xfrm>
        </p:spPr>
        <p:txBody>
          <a:bodyPr/>
          <a:lstStyle/>
          <a:p>
            <a:pPr algn="ctr" fontAlgn="base"/>
            <a:r>
              <a:rPr lang="en-US" b="1" i="0" dirty="0">
                <a:solidFill>
                  <a:schemeClr val="accent4">
                    <a:lumMod val="20000"/>
                    <a:lumOff val="80000"/>
                  </a:schemeClr>
                </a:solidFill>
                <a:effectLst/>
                <a:latin typeface="proxima-nova"/>
              </a:rPr>
              <a:t>Building Effective Teams</a:t>
            </a:r>
          </a:p>
        </p:txBody>
      </p:sp>
      <p:pic>
        <p:nvPicPr>
          <p:cNvPr id="1026" name="Picture 2" descr="Four football players from two different teams on a field, with one player holding a football and crossing the goal line.">
            <a:extLst>
              <a:ext uri="{FF2B5EF4-FFF2-40B4-BE49-F238E27FC236}">
                <a16:creationId xmlns:a16="http://schemas.microsoft.com/office/drawing/2014/main" id="{CC912588-C9AB-BFC6-DBEF-41A0477D3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93146"/>
            <a:ext cx="12192000" cy="4764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366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027E8-22E4-10C9-636A-E6D2EE1756A1}"/>
              </a:ext>
            </a:extLst>
          </p:cNvPr>
          <p:cNvSpPr>
            <a:spLocks noGrp="1"/>
          </p:cNvSpPr>
          <p:nvPr>
            <p:ph idx="1"/>
          </p:nvPr>
        </p:nvSpPr>
        <p:spPr>
          <a:xfrm>
            <a:off x="495155" y="168404"/>
            <a:ext cx="11532722" cy="6584088"/>
          </a:xfrm>
        </p:spPr>
        <p:txBody>
          <a:bodyPr>
            <a:normAutofit/>
          </a:bodyPr>
          <a:lstStyle/>
          <a:p>
            <a:r>
              <a:rPr lang="en-US" sz="3200" dirty="0"/>
              <a:t>Team effectiveness is important because high-performing teams deliver results and it’s what your employees want – 37% say “working with a great team” is their primary reason for staying with an employer.</a:t>
            </a:r>
          </a:p>
          <a:p>
            <a:pPr marL="0" indent="0">
              <a:buNone/>
            </a:pPr>
            <a:endParaRPr lang="en-US" sz="3200" dirty="0"/>
          </a:p>
          <a:p>
            <a:r>
              <a:rPr lang="en-US" sz="3200" dirty="0"/>
              <a:t> When deep trust and high expectations work together, businesses see higher employee engagement, better business outcomes, and significant boosts in ROI.</a:t>
            </a:r>
          </a:p>
        </p:txBody>
      </p:sp>
    </p:spTree>
    <p:extLst>
      <p:ext uri="{BB962C8B-B14F-4D97-AF65-F5344CB8AC3E}">
        <p14:creationId xmlns:p14="http://schemas.microsoft.com/office/powerpoint/2010/main" val="2712917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1FC4A6-BAAF-C548-FD8F-5459EE45BDCF}"/>
              </a:ext>
            </a:extLst>
          </p:cNvPr>
          <p:cNvSpPr>
            <a:spLocks noGrp="1"/>
          </p:cNvSpPr>
          <p:nvPr>
            <p:ph idx="1"/>
          </p:nvPr>
        </p:nvSpPr>
        <p:spPr>
          <a:xfrm>
            <a:off x="173501" y="189709"/>
            <a:ext cx="11844997" cy="6478581"/>
          </a:xfrm>
        </p:spPr>
        <p:txBody>
          <a:bodyPr>
            <a:noAutofit/>
          </a:bodyPr>
          <a:lstStyle/>
          <a:p>
            <a:r>
              <a:rPr lang="en-US" sz="3200" dirty="0"/>
              <a:t>Research shows that engaged and effective teams show 21% greater profitability (Source: Gallup) and that 72% of organizations say team performance has a positive impact on productivity (Source: Brandon Hall).</a:t>
            </a:r>
          </a:p>
          <a:p>
            <a:endParaRPr lang="en-US" sz="3200" dirty="0"/>
          </a:p>
          <a:p>
            <a:r>
              <a:rPr lang="en-US" sz="3200" dirty="0"/>
              <a:t>In their book “Teams that Work—The Seven Drivers of Effectiveness,” authors Tannenbaum and Salas tell us that effective teams benefit from the following:</a:t>
            </a:r>
          </a:p>
        </p:txBody>
      </p:sp>
    </p:spTree>
    <p:extLst>
      <p:ext uri="{BB962C8B-B14F-4D97-AF65-F5344CB8AC3E}">
        <p14:creationId xmlns:p14="http://schemas.microsoft.com/office/powerpoint/2010/main" val="2401943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5442E2-1FDB-98BA-0EFD-32FEF93BE071}"/>
              </a:ext>
            </a:extLst>
          </p:cNvPr>
          <p:cNvSpPr>
            <a:spLocks noGrp="1"/>
          </p:cNvSpPr>
          <p:nvPr>
            <p:ph idx="1"/>
          </p:nvPr>
        </p:nvSpPr>
        <p:spPr>
          <a:xfrm>
            <a:off x="428113" y="242463"/>
            <a:ext cx="11335774" cy="6373073"/>
          </a:xfrm>
        </p:spPr>
        <p:txBody>
          <a:bodyPr/>
          <a:lstStyle/>
          <a:p>
            <a:r>
              <a:rPr lang="en-US" sz="3200" dirty="0"/>
              <a:t>Sustained team performance: The team generates positive results over time.</a:t>
            </a:r>
          </a:p>
          <a:p>
            <a:r>
              <a:rPr lang="en-US" sz="3200" dirty="0"/>
              <a:t>Team resilience: They work through challenges and bounce back from adversity.</a:t>
            </a:r>
          </a:p>
          <a:p>
            <a:r>
              <a:rPr lang="en-US" sz="3200" dirty="0"/>
              <a:t>Vitality: The team maintains energy, vibrancy, and resources needed for future success</a:t>
            </a:r>
            <a:r>
              <a:rPr lang="en-US" dirty="0"/>
              <a:t>.</a:t>
            </a:r>
          </a:p>
        </p:txBody>
      </p:sp>
    </p:spTree>
    <p:extLst>
      <p:ext uri="{BB962C8B-B14F-4D97-AF65-F5344CB8AC3E}">
        <p14:creationId xmlns:p14="http://schemas.microsoft.com/office/powerpoint/2010/main" val="2484113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AD18A2-4CBE-6BC6-09B9-1C6266A6AE45}"/>
              </a:ext>
            </a:extLst>
          </p:cNvPr>
          <p:cNvSpPr>
            <a:spLocks noGrp="1"/>
          </p:cNvSpPr>
          <p:nvPr>
            <p:ph idx="1"/>
          </p:nvPr>
        </p:nvSpPr>
        <p:spPr/>
        <p:txBody>
          <a:bodyPr/>
          <a:lstStyle/>
          <a:p>
            <a:pPr algn="ctr"/>
            <a:r>
              <a:rPr lang="en-US" sz="3200" b="0" i="0" dirty="0">
                <a:solidFill>
                  <a:srgbClr val="0C4A6C"/>
                </a:solidFill>
                <a:effectLst/>
                <a:latin typeface="Dupla"/>
              </a:rPr>
              <a:t>What does a high-performing team look like?</a:t>
            </a:r>
            <a:br>
              <a:rPr lang="en-US" b="0" i="0" dirty="0">
                <a:solidFill>
                  <a:srgbClr val="0C4A6C"/>
                </a:solidFill>
                <a:effectLst/>
                <a:latin typeface="Dupla"/>
              </a:rPr>
            </a:br>
            <a:endParaRPr lang="en-US" dirty="0"/>
          </a:p>
        </p:txBody>
      </p:sp>
    </p:spTree>
    <p:extLst>
      <p:ext uri="{BB962C8B-B14F-4D97-AF65-F5344CB8AC3E}">
        <p14:creationId xmlns:p14="http://schemas.microsoft.com/office/powerpoint/2010/main" val="2330932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4D1F6-06B0-CFA8-893B-95A05C02C37E}"/>
              </a:ext>
            </a:extLst>
          </p:cNvPr>
          <p:cNvSpPr>
            <a:spLocks noGrp="1"/>
          </p:cNvSpPr>
          <p:nvPr>
            <p:ph type="title"/>
          </p:nvPr>
        </p:nvSpPr>
        <p:spPr/>
        <p:txBody>
          <a:bodyPr/>
          <a:lstStyle/>
          <a:p>
            <a:pPr algn="ctr"/>
            <a:r>
              <a:rPr lang="en-US" dirty="0"/>
              <a:t>Deep Trust</a:t>
            </a:r>
          </a:p>
        </p:txBody>
      </p:sp>
      <p:sp>
        <p:nvSpPr>
          <p:cNvPr id="3" name="Content Placeholder 2">
            <a:extLst>
              <a:ext uri="{FF2B5EF4-FFF2-40B4-BE49-F238E27FC236}">
                <a16:creationId xmlns:a16="http://schemas.microsoft.com/office/drawing/2014/main" id="{C929BDEC-3456-FB38-69FC-CA033A2EC5E9}"/>
              </a:ext>
            </a:extLst>
          </p:cNvPr>
          <p:cNvSpPr>
            <a:spLocks noGrp="1"/>
          </p:cNvSpPr>
          <p:nvPr>
            <p:ph idx="1"/>
          </p:nvPr>
        </p:nvSpPr>
        <p:spPr>
          <a:xfrm>
            <a:off x="678035" y="1955001"/>
            <a:ext cx="11363910" cy="4783424"/>
          </a:xfrm>
        </p:spPr>
        <p:txBody>
          <a:bodyPr>
            <a:noAutofit/>
          </a:bodyPr>
          <a:lstStyle/>
          <a:p>
            <a:r>
              <a:rPr lang="en-US" sz="3200" dirty="0"/>
              <a:t>Team members know and appreciate each other as individuals.</a:t>
            </a:r>
          </a:p>
          <a:p>
            <a:r>
              <a:rPr lang="en-US" sz="3200" dirty="0"/>
              <a:t>Each person can show up, speak up, and contribute without fear of punishment, humiliation, or manipulation.</a:t>
            </a:r>
          </a:p>
          <a:p>
            <a:r>
              <a:rPr lang="en-US" sz="3200" dirty="0"/>
              <a:t>Everyone receives authentic appreciation and constructive, candid feedback.</a:t>
            </a:r>
          </a:p>
          <a:p>
            <a:r>
              <a:rPr lang="en-US" sz="3200" dirty="0"/>
              <a:t>Productive and respectful dialogue and debate are fostered.</a:t>
            </a:r>
          </a:p>
        </p:txBody>
      </p:sp>
    </p:spTree>
    <p:extLst>
      <p:ext uri="{BB962C8B-B14F-4D97-AF65-F5344CB8AC3E}">
        <p14:creationId xmlns:p14="http://schemas.microsoft.com/office/powerpoint/2010/main" val="1659101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175E9-5B02-DFC0-C1FB-0FFC9E4B7920}"/>
              </a:ext>
            </a:extLst>
          </p:cNvPr>
          <p:cNvSpPr>
            <a:spLocks noGrp="1"/>
          </p:cNvSpPr>
          <p:nvPr>
            <p:ph type="title"/>
          </p:nvPr>
        </p:nvSpPr>
        <p:spPr>
          <a:xfrm>
            <a:off x="792576" y="151766"/>
            <a:ext cx="10571998" cy="552014"/>
          </a:xfrm>
        </p:spPr>
        <p:txBody>
          <a:bodyPr/>
          <a:lstStyle/>
          <a:p>
            <a:pPr algn="ctr"/>
            <a:r>
              <a:rPr lang="en-US" dirty="0"/>
              <a:t>High Expectations</a:t>
            </a:r>
          </a:p>
        </p:txBody>
      </p:sp>
      <p:sp>
        <p:nvSpPr>
          <p:cNvPr id="3" name="Content Placeholder 2">
            <a:extLst>
              <a:ext uri="{FF2B5EF4-FFF2-40B4-BE49-F238E27FC236}">
                <a16:creationId xmlns:a16="http://schemas.microsoft.com/office/drawing/2014/main" id="{85B05676-2DC7-8BC3-059A-027BAB683C4D}"/>
              </a:ext>
            </a:extLst>
          </p:cNvPr>
          <p:cNvSpPr>
            <a:spLocks noGrp="1"/>
          </p:cNvSpPr>
          <p:nvPr>
            <p:ph idx="1"/>
          </p:nvPr>
        </p:nvSpPr>
        <p:spPr>
          <a:xfrm>
            <a:off x="140677" y="1364566"/>
            <a:ext cx="11943471" cy="5341667"/>
          </a:xfrm>
        </p:spPr>
        <p:txBody>
          <a:bodyPr>
            <a:noAutofit/>
          </a:bodyPr>
          <a:lstStyle/>
          <a:p>
            <a:pPr algn="l">
              <a:buFont typeface="Arial" panose="020B0604020202020204" pitchFamily="34" charset="0"/>
              <a:buChar char="•"/>
            </a:pPr>
            <a:r>
              <a:rPr lang="en-US" sz="3200" b="0" i="0" dirty="0">
                <a:solidFill>
                  <a:srgbClr val="6D6E71"/>
                </a:solidFill>
                <a:effectLst/>
                <a:latin typeface="Dupla"/>
              </a:rPr>
              <a:t>Team purpose is explicit, consequential, strengthening, and aligning.</a:t>
            </a:r>
          </a:p>
          <a:p>
            <a:pPr algn="l">
              <a:buFont typeface="Arial" panose="020B0604020202020204" pitchFamily="34" charset="0"/>
              <a:buChar char="•"/>
            </a:pPr>
            <a:r>
              <a:rPr lang="en-US" sz="3200" b="0" i="0" dirty="0">
                <a:solidFill>
                  <a:srgbClr val="6D6E71"/>
                </a:solidFill>
                <a:effectLst/>
                <a:latin typeface="Dupla"/>
              </a:rPr>
              <a:t>Team and individual goals are compelling and require learning and teamwork to achieve.</a:t>
            </a:r>
          </a:p>
          <a:p>
            <a:pPr algn="l">
              <a:buFont typeface="Arial" panose="020B0604020202020204" pitchFamily="34" charset="0"/>
              <a:buChar char="•"/>
            </a:pPr>
            <a:r>
              <a:rPr lang="en-US" sz="3200" b="0" i="0" dirty="0">
                <a:solidFill>
                  <a:srgbClr val="6D6E71"/>
                </a:solidFill>
                <a:effectLst/>
                <a:latin typeface="Dupla"/>
              </a:rPr>
              <a:t>Team practices cultivate and value diverse perspectives, effective collaboration, and “group genius.”</a:t>
            </a:r>
          </a:p>
          <a:p>
            <a:pPr algn="l">
              <a:buFont typeface="Arial" panose="020B0604020202020204" pitchFamily="34" charset="0"/>
              <a:buChar char="•"/>
            </a:pPr>
            <a:r>
              <a:rPr lang="en-US" sz="3200" b="0" i="0" dirty="0">
                <a:solidFill>
                  <a:srgbClr val="6D6E71"/>
                </a:solidFill>
                <a:effectLst/>
                <a:latin typeface="Dupla"/>
              </a:rPr>
              <a:t>Team is committed to a high standard of excellence and the ongoing learning required to achieve it. </a:t>
            </a:r>
          </a:p>
          <a:p>
            <a:endParaRPr lang="en-US" sz="3200" dirty="0"/>
          </a:p>
        </p:txBody>
      </p:sp>
    </p:spTree>
    <p:extLst>
      <p:ext uri="{BB962C8B-B14F-4D97-AF65-F5344CB8AC3E}">
        <p14:creationId xmlns:p14="http://schemas.microsoft.com/office/powerpoint/2010/main" val="1421412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1A5378-8135-5E97-33D8-217CDF9BDDD4}"/>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14270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E2EB-4EF3-F185-7ABA-F1EAD0D9288C}"/>
              </a:ext>
            </a:extLst>
          </p:cNvPr>
          <p:cNvSpPr>
            <a:spLocks noGrp="1"/>
          </p:cNvSpPr>
          <p:nvPr>
            <p:ph type="title"/>
          </p:nvPr>
        </p:nvSpPr>
        <p:spPr>
          <a:xfrm>
            <a:off x="801288" y="222105"/>
            <a:ext cx="10571998" cy="777097"/>
          </a:xfrm>
        </p:spPr>
        <p:txBody>
          <a:bodyPr/>
          <a:lstStyle/>
          <a:p>
            <a:pPr algn="ctr"/>
            <a:r>
              <a:rPr lang="en-US" dirty="0"/>
              <a:t>Creating an All-Star team</a:t>
            </a:r>
          </a:p>
        </p:txBody>
      </p:sp>
      <p:sp>
        <p:nvSpPr>
          <p:cNvPr id="3" name="Content Placeholder 2">
            <a:extLst>
              <a:ext uri="{FF2B5EF4-FFF2-40B4-BE49-F238E27FC236}">
                <a16:creationId xmlns:a16="http://schemas.microsoft.com/office/drawing/2014/main" id="{16A3E18B-374A-88C1-B135-1D038E6F12FE}"/>
              </a:ext>
            </a:extLst>
          </p:cNvPr>
          <p:cNvSpPr>
            <a:spLocks noGrp="1"/>
          </p:cNvSpPr>
          <p:nvPr>
            <p:ph idx="1"/>
          </p:nvPr>
        </p:nvSpPr>
        <p:spPr>
          <a:xfrm>
            <a:off x="182880" y="999202"/>
            <a:ext cx="11901268" cy="5858798"/>
          </a:xfrm>
        </p:spPr>
        <p:txBody>
          <a:bodyPr>
            <a:noAutofit/>
          </a:bodyPr>
          <a:lstStyle/>
          <a:p>
            <a:r>
              <a:rPr lang="en-US" sz="3200" dirty="0"/>
              <a:t>1. Develop your leadership skills</a:t>
            </a:r>
          </a:p>
          <a:p>
            <a:r>
              <a:rPr lang="en-US" sz="3200" dirty="0"/>
              <a:t>2. Set SMART goals</a:t>
            </a:r>
          </a:p>
          <a:p>
            <a:r>
              <a:rPr lang="en-US" sz="3200" dirty="0"/>
              <a:t>3. Establish meaning and purpose</a:t>
            </a:r>
          </a:p>
          <a:p>
            <a:r>
              <a:rPr lang="en-US" sz="3200" dirty="0"/>
              <a:t>4. Define roles and responsibilities</a:t>
            </a:r>
          </a:p>
          <a:p>
            <a:r>
              <a:rPr lang="en-US" sz="3200" dirty="0"/>
              <a:t>5. Embrace diversity</a:t>
            </a:r>
          </a:p>
          <a:p>
            <a:r>
              <a:rPr lang="en-US" sz="3200" dirty="0"/>
              <a:t>6.Make hiring a team effort</a:t>
            </a:r>
          </a:p>
          <a:p>
            <a:r>
              <a:rPr lang="en-US" sz="3200" dirty="0"/>
              <a:t>7. Communicate effectively</a:t>
            </a:r>
          </a:p>
          <a:p>
            <a:r>
              <a:rPr lang="en-US" sz="3200" dirty="0"/>
              <a:t>8.Focus on relationships </a:t>
            </a:r>
          </a:p>
          <a:p>
            <a:r>
              <a:rPr lang="en-US" sz="3200" dirty="0"/>
              <a:t>9. Invest in team development</a:t>
            </a:r>
          </a:p>
        </p:txBody>
      </p:sp>
    </p:spTree>
    <p:extLst>
      <p:ext uri="{BB962C8B-B14F-4D97-AF65-F5344CB8AC3E}">
        <p14:creationId xmlns:p14="http://schemas.microsoft.com/office/powerpoint/2010/main" val="654303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BC245-3687-E5F2-10C3-3D6121CB9A08}"/>
              </a:ext>
            </a:extLst>
          </p:cNvPr>
          <p:cNvSpPr>
            <a:spLocks noGrp="1"/>
          </p:cNvSpPr>
          <p:nvPr>
            <p:ph idx="1"/>
          </p:nvPr>
        </p:nvSpPr>
        <p:spPr>
          <a:xfrm>
            <a:off x="436098" y="658710"/>
            <a:ext cx="11605847" cy="6114488"/>
          </a:xfrm>
        </p:spPr>
        <p:txBody>
          <a:bodyPr>
            <a:normAutofit fontScale="47500" lnSpcReduction="20000"/>
          </a:bodyPr>
          <a:lstStyle/>
          <a:p>
            <a:endParaRPr lang="en-US" sz="5800" dirty="0"/>
          </a:p>
          <a:p>
            <a:r>
              <a:rPr lang="en-US" sz="5800" dirty="0"/>
              <a:t>A team is only as good as the person coaching it. Identify your leadership strengths and weaknesses and work to develop strong communication skills with active listening.</a:t>
            </a:r>
          </a:p>
          <a:p>
            <a:pPr marL="0" indent="0">
              <a:buNone/>
            </a:pPr>
            <a:endParaRPr lang="en-US" sz="5800" dirty="0"/>
          </a:p>
          <a:p>
            <a:pPr algn="l"/>
            <a:r>
              <a:rPr lang="en-US" sz="5800" b="0" i="0" dirty="0">
                <a:solidFill>
                  <a:srgbClr val="6D6E71"/>
                </a:solidFill>
                <a:effectLst/>
                <a:latin typeface="Dupla"/>
              </a:rPr>
              <a:t>The key to developing your leadership skills is to focus on skills that every manager, regardless of personality, needs to have including:</a:t>
            </a:r>
          </a:p>
          <a:p>
            <a:pPr algn="l">
              <a:buFont typeface="Arial" panose="020B0604020202020204" pitchFamily="34" charset="0"/>
              <a:buChar char="•"/>
            </a:pPr>
            <a:r>
              <a:rPr lang="en-US" sz="5800" b="0" i="0" dirty="0">
                <a:solidFill>
                  <a:srgbClr val="6D6E71"/>
                </a:solidFill>
                <a:effectLst/>
                <a:latin typeface="Dupla"/>
              </a:rPr>
              <a:t>A growth mindset</a:t>
            </a:r>
          </a:p>
          <a:p>
            <a:pPr algn="l">
              <a:buFont typeface="Arial" panose="020B0604020202020204" pitchFamily="34" charset="0"/>
              <a:buChar char="•"/>
            </a:pPr>
            <a:r>
              <a:rPr lang="en-US" sz="5800" b="0" i="0" dirty="0">
                <a:solidFill>
                  <a:srgbClr val="6D6E71"/>
                </a:solidFill>
                <a:effectLst/>
                <a:latin typeface="Dupla"/>
              </a:rPr>
              <a:t>Empathy and high emotional intelligence (EQ)</a:t>
            </a:r>
          </a:p>
          <a:p>
            <a:pPr algn="l">
              <a:buFont typeface="Arial" panose="020B0604020202020204" pitchFamily="34" charset="0"/>
              <a:buChar char="•"/>
            </a:pPr>
            <a:r>
              <a:rPr lang="en-US" sz="5800" b="0" i="0" dirty="0">
                <a:solidFill>
                  <a:srgbClr val="6D6E71"/>
                </a:solidFill>
                <a:effectLst/>
                <a:latin typeface="Dupla"/>
              </a:rPr>
              <a:t>Robust communication skills</a:t>
            </a:r>
          </a:p>
          <a:p>
            <a:pPr algn="l">
              <a:buFont typeface="Arial" panose="020B0604020202020204" pitchFamily="34" charset="0"/>
              <a:buChar char="•"/>
            </a:pPr>
            <a:r>
              <a:rPr lang="en-US" sz="5800" b="0" i="0" dirty="0">
                <a:solidFill>
                  <a:srgbClr val="6D6E71"/>
                </a:solidFill>
                <a:effectLst/>
                <a:latin typeface="Dupla"/>
              </a:rPr>
              <a:t>Agility, flexibility, and reliability</a:t>
            </a:r>
          </a:p>
          <a:p>
            <a:pPr algn="l">
              <a:buFont typeface="Arial" panose="020B0604020202020204" pitchFamily="34" charset="0"/>
              <a:buChar char="•"/>
            </a:pPr>
            <a:r>
              <a:rPr lang="en-US" sz="5800" b="0" i="0" dirty="0">
                <a:solidFill>
                  <a:srgbClr val="6D6E71"/>
                </a:solidFill>
                <a:effectLst/>
                <a:latin typeface="Dupla"/>
              </a:rPr>
              <a:t>Ability to receive, and give, effective and construction feedback</a:t>
            </a:r>
          </a:p>
          <a:p>
            <a:pPr algn="l">
              <a:buFont typeface="Arial" panose="020B0604020202020204" pitchFamily="34" charset="0"/>
              <a:buChar char="•"/>
            </a:pPr>
            <a:r>
              <a:rPr lang="en-US" sz="5800" b="0" i="0" dirty="0">
                <a:solidFill>
                  <a:srgbClr val="6D6E71"/>
                </a:solidFill>
                <a:effectLst/>
                <a:latin typeface="Dupla"/>
              </a:rPr>
              <a:t>Decisiveness </a:t>
            </a:r>
          </a:p>
          <a:p>
            <a:pPr marL="0" indent="0">
              <a:buNone/>
            </a:pPr>
            <a:endParaRPr lang="en-US" dirty="0"/>
          </a:p>
        </p:txBody>
      </p:sp>
      <p:sp>
        <p:nvSpPr>
          <p:cNvPr id="6" name="Title 1">
            <a:extLst>
              <a:ext uri="{FF2B5EF4-FFF2-40B4-BE49-F238E27FC236}">
                <a16:creationId xmlns:a16="http://schemas.microsoft.com/office/drawing/2014/main" id="{B38645AB-9531-8082-AEB7-439CCDE266D8}"/>
              </a:ext>
            </a:extLst>
          </p:cNvPr>
          <p:cNvSpPr>
            <a:spLocks noGrp="1"/>
          </p:cNvSpPr>
          <p:nvPr>
            <p:ph type="title"/>
          </p:nvPr>
        </p:nvSpPr>
        <p:spPr>
          <a:xfrm>
            <a:off x="1058735" y="84802"/>
            <a:ext cx="10572750" cy="914400"/>
          </a:xfrm>
        </p:spPr>
        <p:txBody>
          <a:bodyPr/>
          <a:lstStyle/>
          <a:p>
            <a:br>
              <a:rPr lang="en-US" sz="4000" dirty="0"/>
            </a:br>
            <a:br>
              <a:rPr lang="en-US" sz="4000" dirty="0"/>
            </a:br>
            <a:endParaRPr lang="en-US" dirty="0"/>
          </a:p>
        </p:txBody>
      </p:sp>
      <p:sp>
        <p:nvSpPr>
          <p:cNvPr id="7" name="Title 1">
            <a:extLst>
              <a:ext uri="{FF2B5EF4-FFF2-40B4-BE49-F238E27FC236}">
                <a16:creationId xmlns:a16="http://schemas.microsoft.com/office/drawing/2014/main" id="{247B9A04-34FB-BCE4-C41D-0D4E780238A9}"/>
              </a:ext>
            </a:extLst>
          </p:cNvPr>
          <p:cNvSpPr txBox="1">
            <a:spLocks/>
          </p:cNvSpPr>
          <p:nvPr/>
        </p:nvSpPr>
        <p:spPr>
          <a:xfrm>
            <a:off x="1357887" y="658710"/>
            <a:ext cx="10571998" cy="64345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dirty="0"/>
            </a:br>
            <a:br>
              <a:rPr lang="en-US" dirty="0"/>
            </a:br>
            <a:endParaRPr lang="en-US" dirty="0"/>
          </a:p>
          <a:p>
            <a:endParaRPr lang="en-US" dirty="0"/>
          </a:p>
          <a:p>
            <a:endParaRPr lang="en-US" dirty="0"/>
          </a:p>
          <a:p>
            <a:endParaRPr lang="en-US" dirty="0"/>
          </a:p>
          <a:p>
            <a:endParaRPr lang="en-US" dirty="0"/>
          </a:p>
          <a:p>
            <a:endParaRPr lang="en-US" dirty="0"/>
          </a:p>
          <a:p>
            <a:r>
              <a:rPr lang="en-US" dirty="0"/>
              <a:t>Develop your leadership skills</a:t>
            </a:r>
            <a:br>
              <a:rPr lang="en-US" dirty="0"/>
            </a:br>
            <a:endParaRPr lang="en-US" dirty="0"/>
          </a:p>
        </p:txBody>
      </p:sp>
    </p:spTree>
    <p:extLst>
      <p:ext uri="{BB962C8B-B14F-4D97-AF65-F5344CB8AC3E}">
        <p14:creationId xmlns:p14="http://schemas.microsoft.com/office/powerpoint/2010/main" val="1984899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52CD-3554-6757-81EE-983CAD6B4034}"/>
              </a:ext>
            </a:extLst>
          </p:cNvPr>
          <p:cNvSpPr>
            <a:spLocks noGrp="1"/>
          </p:cNvSpPr>
          <p:nvPr>
            <p:ph type="title"/>
          </p:nvPr>
        </p:nvSpPr>
        <p:spPr>
          <a:xfrm>
            <a:off x="792576" y="151766"/>
            <a:ext cx="10571998" cy="748566"/>
          </a:xfrm>
        </p:spPr>
        <p:txBody>
          <a:bodyPr/>
          <a:lstStyle/>
          <a:p>
            <a:pPr algn="ctr"/>
            <a:br>
              <a:rPr lang="en-US" b="0" i="0" dirty="0">
                <a:solidFill>
                  <a:srgbClr val="0C4A6C"/>
                </a:solidFill>
                <a:effectLst/>
                <a:latin typeface="Dupla"/>
              </a:rPr>
            </a:br>
            <a:br>
              <a:rPr lang="en-US" b="0" i="0" dirty="0">
                <a:solidFill>
                  <a:srgbClr val="0C4A6C"/>
                </a:solidFill>
                <a:effectLst/>
                <a:latin typeface="Dupla"/>
              </a:rPr>
            </a:br>
            <a:r>
              <a:rPr lang="en-US" b="0" i="0" dirty="0">
                <a:solidFill>
                  <a:srgbClr val="0C4A6C"/>
                </a:solidFill>
                <a:effectLst/>
                <a:latin typeface="Dupla"/>
              </a:rPr>
              <a:t>2. Set SMART goals</a:t>
            </a:r>
            <a:endParaRPr lang="en-US" dirty="0"/>
          </a:p>
        </p:txBody>
      </p:sp>
      <p:sp>
        <p:nvSpPr>
          <p:cNvPr id="3" name="Content Placeholder 2">
            <a:extLst>
              <a:ext uri="{FF2B5EF4-FFF2-40B4-BE49-F238E27FC236}">
                <a16:creationId xmlns:a16="http://schemas.microsoft.com/office/drawing/2014/main" id="{BE95026C-8C76-24FA-9F0C-4C6AAC8050BC}"/>
              </a:ext>
            </a:extLst>
          </p:cNvPr>
          <p:cNvSpPr>
            <a:spLocks noGrp="1"/>
          </p:cNvSpPr>
          <p:nvPr>
            <p:ph idx="1"/>
          </p:nvPr>
        </p:nvSpPr>
        <p:spPr>
          <a:xfrm>
            <a:off x="878313" y="1096871"/>
            <a:ext cx="11121429" cy="5761129"/>
          </a:xfrm>
        </p:spPr>
        <p:txBody>
          <a:bodyPr>
            <a:normAutofit fontScale="25000" lnSpcReduction="20000"/>
          </a:bodyPr>
          <a:lstStyle/>
          <a:p>
            <a:pPr marL="0" indent="0">
              <a:buNone/>
            </a:pPr>
            <a:endParaRPr lang="en-US" sz="3200" b="0" i="0" dirty="0">
              <a:solidFill>
                <a:srgbClr val="6D6E71"/>
              </a:solidFill>
              <a:effectLst/>
              <a:latin typeface="Dupla"/>
            </a:endParaRPr>
          </a:p>
          <a:p>
            <a:pPr marL="0" indent="0">
              <a:buNone/>
            </a:pPr>
            <a:endParaRPr lang="en-US" sz="3200" b="0" i="0" dirty="0">
              <a:solidFill>
                <a:srgbClr val="6D6E71"/>
              </a:solidFill>
              <a:effectLst/>
              <a:latin typeface="Dupla"/>
            </a:endParaRPr>
          </a:p>
          <a:p>
            <a:pPr marL="0" indent="0">
              <a:buNone/>
            </a:pPr>
            <a:endParaRPr lang="en-US" sz="3200" dirty="0">
              <a:solidFill>
                <a:srgbClr val="6D6E71"/>
              </a:solidFill>
              <a:latin typeface="Dupla"/>
            </a:endParaRPr>
          </a:p>
          <a:p>
            <a:pPr marL="0" indent="0">
              <a:buNone/>
            </a:pPr>
            <a:endParaRPr lang="en-US" sz="3200" b="0" i="0" dirty="0">
              <a:solidFill>
                <a:srgbClr val="6D6E71"/>
              </a:solidFill>
              <a:effectLst/>
              <a:latin typeface="Dupla"/>
            </a:endParaRPr>
          </a:p>
          <a:p>
            <a:pPr marL="0" indent="0">
              <a:buNone/>
            </a:pPr>
            <a:endParaRPr lang="en-US" sz="12800" b="0" i="0" dirty="0">
              <a:solidFill>
                <a:srgbClr val="6D6E71"/>
              </a:solidFill>
              <a:effectLst/>
              <a:latin typeface="Dupla"/>
            </a:endParaRPr>
          </a:p>
          <a:p>
            <a:pPr marL="0" indent="0">
              <a:buNone/>
            </a:pPr>
            <a:endParaRPr lang="en-US" sz="12800" b="0" i="0" dirty="0">
              <a:solidFill>
                <a:srgbClr val="6D6E71"/>
              </a:solidFill>
              <a:effectLst/>
              <a:latin typeface="Dupla"/>
            </a:endParaRPr>
          </a:p>
          <a:p>
            <a:pPr marL="0" indent="0">
              <a:buNone/>
            </a:pPr>
            <a:r>
              <a:rPr lang="en-US" sz="12800" b="0" i="0" dirty="0">
                <a:solidFill>
                  <a:srgbClr val="6D6E71"/>
                </a:solidFill>
                <a:effectLst/>
                <a:latin typeface="Dupla"/>
              </a:rPr>
              <a:t>The SMART in SMART goals stands for Specific, Measurable, Achievable, Relevant, and Time-Bound and utilizing this approach can help your team stay accountable. It eliminates generalities and guesswork, sets a clear timeline, and makes it easier to track progress and identify missed milestones.</a:t>
            </a:r>
          </a:p>
          <a:p>
            <a:pPr algn="l"/>
            <a:r>
              <a:rPr lang="en-US" sz="12800" b="0" i="0" dirty="0">
                <a:solidFill>
                  <a:srgbClr val="6D6E71"/>
                </a:solidFill>
                <a:effectLst/>
                <a:latin typeface="Dupla"/>
              </a:rPr>
              <a:t>SMART goals are:</a:t>
            </a:r>
          </a:p>
          <a:p>
            <a:pPr algn="l">
              <a:buFont typeface="Arial" panose="020B0604020202020204" pitchFamily="34" charset="0"/>
              <a:buChar char="•"/>
            </a:pPr>
            <a:r>
              <a:rPr lang="en-US" sz="12800" b="1" i="0" dirty="0">
                <a:solidFill>
                  <a:srgbClr val="6D6E71"/>
                </a:solidFill>
                <a:effectLst/>
                <a:latin typeface="Dupla"/>
              </a:rPr>
              <a:t>S</a:t>
            </a:r>
            <a:r>
              <a:rPr lang="en-US" sz="12800" b="0" i="0" dirty="0">
                <a:solidFill>
                  <a:srgbClr val="6D6E71"/>
                </a:solidFill>
                <a:effectLst/>
                <a:latin typeface="Dupla"/>
              </a:rPr>
              <a:t>pecific: Well defined, clear, and unambiguous.</a:t>
            </a:r>
          </a:p>
          <a:p>
            <a:pPr algn="l">
              <a:buFont typeface="Arial" panose="020B0604020202020204" pitchFamily="34" charset="0"/>
              <a:buChar char="•"/>
            </a:pPr>
            <a:r>
              <a:rPr lang="en-US" sz="12800" b="1" i="0" dirty="0">
                <a:solidFill>
                  <a:srgbClr val="6D6E71"/>
                </a:solidFill>
                <a:effectLst/>
                <a:latin typeface="Dupla"/>
              </a:rPr>
              <a:t>M</a:t>
            </a:r>
            <a:r>
              <a:rPr lang="en-US" sz="12800" b="0" i="0" dirty="0">
                <a:solidFill>
                  <a:srgbClr val="6D6E71"/>
                </a:solidFill>
                <a:effectLst/>
                <a:latin typeface="Dupla"/>
              </a:rPr>
              <a:t>easurable: With specific criteria that measure your progress toward the accomplishment of the goal.</a:t>
            </a:r>
          </a:p>
          <a:p>
            <a:pPr algn="l">
              <a:buFont typeface="Arial" panose="020B0604020202020204" pitchFamily="34" charset="0"/>
              <a:buChar char="•"/>
            </a:pPr>
            <a:r>
              <a:rPr lang="en-US" sz="12800" b="1" i="0" dirty="0">
                <a:solidFill>
                  <a:srgbClr val="6D6E71"/>
                </a:solidFill>
                <a:effectLst/>
                <a:latin typeface="Dupla"/>
              </a:rPr>
              <a:t>A</a:t>
            </a:r>
            <a:r>
              <a:rPr lang="en-US" sz="12800" b="0" i="0" dirty="0">
                <a:solidFill>
                  <a:srgbClr val="6D6E71"/>
                </a:solidFill>
                <a:effectLst/>
                <a:latin typeface="Dupla"/>
              </a:rPr>
              <a:t>chievable: Attainable and not impossible to achieve.</a:t>
            </a:r>
          </a:p>
          <a:p>
            <a:pPr algn="l">
              <a:buFont typeface="Arial" panose="020B0604020202020204" pitchFamily="34" charset="0"/>
              <a:buChar char="•"/>
            </a:pPr>
            <a:r>
              <a:rPr lang="en-US" sz="12800" b="1" i="0" dirty="0">
                <a:solidFill>
                  <a:srgbClr val="6D6E71"/>
                </a:solidFill>
                <a:effectLst/>
                <a:latin typeface="Dupla"/>
              </a:rPr>
              <a:t>R</a:t>
            </a:r>
            <a:r>
              <a:rPr lang="en-US" sz="12800" b="0" i="0" dirty="0">
                <a:solidFill>
                  <a:srgbClr val="6D6E71"/>
                </a:solidFill>
                <a:effectLst/>
                <a:latin typeface="Dupla"/>
              </a:rPr>
              <a:t>ealistic: Within reach, realistic, and relevant to your purpose.</a:t>
            </a:r>
          </a:p>
          <a:p>
            <a:pPr algn="l">
              <a:buFont typeface="Arial" panose="020B0604020202020204" pitchFamily="34" charset="0"/>
              <a:buChar char="•"/>
            </a:pPr>
            <a:r>
              <a:rPr lang="en-US" sz="12800" b="1" i="0" dirty="0">
                <a:solidFill>
                  <a:srgbClr val="6D6E71"/>
                </a:solidFill>
                <a:effectLst/>
                <a:latin typeface="Dupla"/>
              </a:rPr>
              <a:t>T</a:t>
            </a:r>
            <a:r>
              <a:rPr lang="en-US" sz="12800" b="0" i="0" dirty="0">
                <a:solidFill>
                  <a:srgbClr val="6D6E71"/>
                </a:solidFill>
                <a:effectLst/>
                <a:latin typeface="Dupla"/>
              </a:rPr>
              <a:t>imely: With a clearly defined timeline, including a starting date and a target date. The purpose is to create urgency.</a:t>
            </a:r>
          </a:p>
          <a:p>
            <a:pPr marL="0" indent="0">
              <a:buNone/>
            </a:pPr>
            <a:endParaRPr lang="en-US" sz="8000" b="0" i="0" dirty="0">
              <a:solidFill>
                <a:srgbClr val="6D6E71"/>
              </a:solidFill>
              <a:effectLst/>
              <a:latin typeface="Dupla"/>
            </a:endParaRPr>
          </a:p>
          <a:p>
            <a:endParaRPr lang="en-US" sz="8000" b="0" i="0" dirty="0">
              <a:solidFill>
                <a:srgbClr val="6D6E71"/>
              </a:solidFill>
              <a:effectLst/>
              <a:latin typeface="Dupla"/>
            </a:endParaRPr>
          </a:p>
          <a:p>
            <a:endParaRPr lang="en-US" sz="8000" b="0" i="0" dirty="0">
              <a:solidFill>
                <a:srgbClr val="6D6E71"/>
              </a:solidFill>
              <a:effectLst/>
              <a:latin typeface="Dupla"/>
            </a:endParaRPr>
          </a:p>
          <a:p>
            <a:endParaRPr lang="en-US" sz="3200" dirty="0">
              <a:solidFill>
                <a:srgbClr val="6D6E71"/>
              </a:solidFill>
              <a:latin typeface="Dupla"/>
            </a:endParaRPr>
          </a:p>
          <a:p>
            <a:endParaRPr lang="en-US" sz="3200" dirty="0">
              <a:solidFill>
                <a:srgbClr val="6D6E71"/>
              </a:solidFill>
              <a:latin typeface="Dupla"/>
            </a:endParaRPr>
          </a:p>
          <a:p>
            <a:endParaRPr lang="en-US" sz="3200" dirty="0">
              <a:solidFill>
                <a:srgbClr val="6D6E71"/>
              </a:solidFill>
              <a:latin typeface="Dupla"/>
            </a:endParaRPr>
          </a:p>
          <a:p>
            <a:endParaRPr lang="en-US" sz="3200" dirty="0">
              <a:solidFill>
                <a:srgbClr val="6D6E71"/>
              </a:solidFill>
              <a:latin typeface="Dupla"/>
            </a:endParaRPr>
          </a:p>
          <a:p>
            <a:pPr marL="0" indent="0">
              <a:buNone/>
            </a:pPr>
            <a:endParaRPr lang="en-US" sz="3200" dirty="0"/>
          </a:p>
        </p:txBody>
      </p:sp>
    </p:spTree>
    <p:extLst>
      <p:ext uri="{BB962C8B-B14F-4D97-AF65-F5344CB8AC3E}">
        <p14:creationId xmlns:p14="http://schemas.microsoft.com/office/powerpoint/2010/main" val="3741650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9DC17-9DE6-D34E-CA3E-7C0F3FA78E86}"/>
              </a:ext>
            </a:extLst>
          </p:cNvPr>
          <p:cNvSpPr>
            <a:spLocks noGrp="1"/>
          </p:cNvSpPr>
          <p:nvPr>
            <p:ph idx="1"/>
          </p:nvPr>
        </p:nvSpPr>
        <p:spPr>
          <a:xfrm>
            <a:off x="818713" y="2039815"/>
            <a:ext cx="10554574" cy="1603717"/>
          </a:xfrm>
        </p:spPr>
        <p:txBody>
          <a:bodyPr>
            <a:normAutofit/>
          </a:bodyPr>
          <a:lstStyle/>
          <a:p>
            <a:pPr marL="0" indent="0" algn="ctr">
              <a:buNone/>
            </a:pPr>
            <a:r>
              <a:rPr lang="en-US" sz="4000" dirty="0"/>
              <a:t>A TEAM</a:t>
            </a:r>
          </a:p>
        </p:txBody>
      </p:sp>
    </p:spTree>
    <p:extLst>
      <p:ext uri="{BB962C8B-B14F-4D97-AF65-F5344CB8AC3E}">
        <p14:creationId xmlns:p14="http://schemas.microsoft.com/office/powerpoint/2010/main" val="839220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9EE8-B1E6-0893-6B5C-4E0CC529292B}"/>
              </a:ext>
            </a:extLst>
          </p:cNvPr>
          <p:cNvSpPr>
            <a:spLocks noGrp="1"/>
          </p:cNvSpPr>
          <p:nvPr>
            <p:ph type="title"/>
          </p:nvPr>
        </p:nvSpPr>
        <p:spPr>
          <a:xfrm>
            <a:off x="810000" y="447188"/>
            <a:ext cx="10571998" cy="804837"/>
          </a:xfrm>
        </p:spPr>
        <p:txBody>
          <a:bodyPr/>
          <a:lstStyle/>
          <a:p>
            <a:pPr algn="ctr"/>
            <a:r>
              <a:rPr lang="en-US" sz="3200" b="0" i="0" dirty="0">
                <a:solidFill>
                  <a:srgbClr val="0C4A6C"/>
                </a:solidFill>
                <a:effectLst/>
                <a:latin typeface="Dupla"/>
              </a:rPr>
              <a:t>3. Establish meaning and purpose</a:t>
            </a:r>
            <a:br>
              <a:rPr lang="en-US" b="0" i="0" dirty="0">
                <a:solidFill>
                  <a:srgbClr val="0C4A6C"/>
                </a:solidFill>
                <a:effectLst/>
                <a:latin typeface="Dupla"/>
              </a:rPr>
            </a:br>
            <a:endParaRPr lang="en-US" dirty="0"/>
          </a:p>
        </p:txBody>
      </p:sp>
      <p:sp>
        <p:nvSpPr>
          <p:cNvPr id="3" name="Content Placeholder 2">
            <a:extLst>
              <a:ext uri="{FF2B5EF4-FFF2-40B4-BE49-F238E27FC236}">
                <a16:creationId xmlns:a16="http://schemas.microsoft.com/office/drawing/2014/main" id="{C3032F78-69B3-26D3-8730-47D52D134518}"/>
              </a:ext>
            </a:extLst>
          </p:cNvPr>
          <p:cNvSpPr>
            <a:spLocks noGrp="1"/>
          </p:cNvSpPr>
          <p:nvPr>
            <p:ph idx="1"/>
          </p:nvPr>
        </p:nvSpPr>
        <p:spPr>
          <a:xfrm>
            <a:off x="-1589649" y="2222287"/>
            <a:ext cx="13781649" cy="3636511"/>
          </a:xfrm>
        </p:spPr>
        <p:txBody>
          <a:bodyPr>
            <a:normAutofit fontScale="92500" lnSpcReduction="10000"/>
          </a:bodyPr>
          <a:lstStyle/>
          <a:p>
            <a:pPr lvl="4"/>
            <a:endParaRPr lang="en-US" sz="2600" dirty="0"/>
          </a:p>
          <a:p>
            <a:pPr lvl="4"/>
            <a:r>
              <a:rPr lang="en-US" sz="2600" dirty="0"/>
              <a:t>As a leader, it’s your job to help your employees and teams find meaning in their work. To uplevel productivity and motivation, have discussions around the “why” of your team’s tasks. Have them meet with customers (both internal and external) and learn how their work affects their lives or jobs.</a:t>
            </a:r>
          </a:p>
          <a:p>
            <a:pPr marL="1828800" lvl="4" indent="0">
              <a:buNone/>
            </a:pPr>
            <a:endParaRPr lang="en-US" sz="2600" dirty="0"/>
          </a:p>
          <a:p>
            <a:pPr lvl="4"/>
            <a:r>
              <a:rPr lang="en-US" sz="2600" dirty="0"/>
              <a:t>Look for areas of opportunity to increase skills sets and recognize when team members are improving. Pair people together so they can build relationships, create trust, and deepen connections.</a:t>
            </a:r>
          </a:p>
          <a:p>
            <a:pPr lvl="4"/>
            <a:endParaRPr lang="en-US" sz="26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982830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7079-0AC4-CAE4-958E-D10CB483F876}"/>
              </a:ext>
            </a:extLst>
          </p:cNvPr>
          <p:cNvSpPr>
            <a:spLocks noGrp="1"/>
          </p:cNvSpPr>
          <p:nvPr>
            <p:ph type="title"/>
          </p:nvPr>
        </p:nvSpPr>
        <p:spPr/>
        <p:txBody>
          <a:bodyPr/>
          <a:lstStyle/>
          <a:p>
            <a:r>
              <a:rPr lang="en-US" b="0" i="0" dirty="0">
                <a:solidFill>
                  <a:srgbClr val="0C4A6C"/>
                </a:solidFill>
                <a:effectLst/>
                <a:latin typeface="Dupla"/>
              </a:rPr>
              <a:t>4. Define roles and responsibilities</a:t>
            </a:r>
            <a:br>
              <a:rPr lang="en-US" b="0" i="0" dirty="0">
                <a:solidFill>
                  <a:srgbClr val="0C4A6C"/>
                </a:solidFill>
                <a:effectLst/>
                <a:latin typeface="Dupla"/>
              </a:rPr>
            </a:br>
            <a:endParaRPr lang="en-US" dirty="0"/>
          </a:p>
        </p:txBody>
      </p:sp>
      <p:sp>
        <p:nvSpPr>
          <p:cNvPr id="3" name="Content Placeholder 2">
            <a:extLst>
              <a:ext uri="{FF2B5EF4-FFF2-40B4-BE49-F238E27FC236}">
                <a16:creationId xmlns:a16="http://schemas.microsoft.com/office/drawing/2014/main" id="{C74AD034-9C24-8464-429D-80A26F59ACB6}"/>
              </a:ext>
            </a:extLst>
          </p:cNvPr>
          <p:cNvSpPr>
            <a:spLocks noGrp="1"/>
          </p:cNvSpPr>
          <p:nvPr>
            <p:ph idx="1"/>
          </p:nvPr>
        </p:nvSpPr>
        <p:spPr>
          <a:xfrm>
            <a:off x="253219" y="2222287"/>
            <a:ext cx="11662116" cy="3636511"/>
          </a:xfrm>
        </p:spPr>
        <p:txBody>
          <a:bodyPr>
            <a:normAutofit fontScale="92500" lnSpcReduction="20000"/>
          </a:bodyPr>
          <a:lstStyle/>
          <a:p>
            <a:r>
              <a:rPr lang="en-US" sz="3200" dirty="0"/>
              <a:t>Teams function most efficiently when members share a common understanding of each others’ roles and responsibilities. </a:t>
            </a:r>
          </a:p>
          <a:p>
            <a:endParaRPr lang="en-US" sz="3200" dirty="0"/>
          </a:p>
          <a:p>
            <a:pPr marL="0" indent="0">
              <a:buNone/>
            </a:pPr>
            <a:r>
              <a:rPr lang="en-US" sz="3200" dirty="0"/>
              <a:t>When roles and responsibilities are clearly defined, team members are more productive. There is less duplication of effort; less confusion, disappointment, and frustration; and greater productivity.</a:t>
            </a:r>
          </a:p>
          <a:p>
            <a:endParaRPr lang="en-US" sz="32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65058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8E71A-8C1B-F544-8842-87298C291C42}"/>
              </a:ext>
            </a:extLst>
          </p:cNvPr>
          <p:cNvSpPr>
            <a:spLocks noGrp="1"/>
          </p:cNvSpPr>
          <p:nvPr>
            <p:ph idx="1"/>
          </p:nvPr>
        </p:nvSpPr>
        <p:spPr>
          <a:xfrm>
            <a:off x="301502" y="238743"/>
            <a:ext cx="11890497" cy="6619257"/>
          </a:xfrm>
        </p:spPr>
        <p:txBody>
          <a:bodyPr>
            <a:normAutofit/>
          </a:bodyPr>
          <a:lstStyle/>
          <a:p>
            <a:r>
              <a:rPr lang="en-US" sz="3200" dirty="0"/>
              <a:t>A team is more than just a group of people who happen to work together. </a:t>
            </a:r>
          </a:p>
          <a:p>
            <a:pPr marL="0" indent="0">
              <a:buNone/>
            </a:pPr>
            <a:endParaRPr lang="en-US" sz="3200" dirty="0"/>
          </a:p>
          <a:p>
            <a:r>
              <a:rPr lang="en-US" sz="3200" dirty="0"/>
              <a:t>It is a group of people working towards common goals and objectives and sharing responsibility for the outcomes. </a:t>
            </a:r>
          </a:p>
          <a:p>
            <a:pPr marL="0" indent="0">
              <a:buNone/>
            </a:pPr>
            <a:endParaRPr lang="en-US" sz="3200" dirty="0"/>
          </a:p>
          <a:p>
            <a:r>
              <a:rPr lang="en-US" sz="3200" dirty="0"/>
              <a:t> A team may be composed of people drawn from different functions, departments, and disciplines who have been brought together for a specific project.</a:t>
            </a:r>
          </a:p>
        </p:txBody>
      </p:sp>
    </p:spTree>
    <p:extLst>
      <p:ext uri="{BB962C8B-B14F-4D97-AF65-F5344CB8AC3E}">
        <p14:creationId xmlns:p14="http://schemas.microsoft.com/office/powerpoint/2010/main" val="30135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1D34B-9B46-0934-FB1C-08280F212D65}"/>
              </a:ext>
            </a:extLst>
          </p:cNvPr>
          <p:cNvSpPr>
            <a:spLocks noGrp="1"/>
          </p:cNvSpPr>
          <p:nvPr>
            <p:ph idx="1"/>
          </p:nvPr>
        </p:nvSpPr>
        <p:spPr>
          <a:xfrm>
            <a:off x="818712" y="2222287"/>
            <a:ext cx="10554574" cy="2180901"/>
          </a:xfrm>
        </p:spPr>
        <p:txBody>
          <a:bodyPr>
            <a:normAutofit/>
          </a:bodyPr>
          <a:lstStyle/>
          <a:p>
            <a:pPr algn="ctr"/>
            <a:r>
              <a:rPr lang="en-US" sz="4000" i="0" dirty="0">
                <a:solidFill>
                  <a:srgbClr val="202020"/>
                </a:solidFill>
                <a:effectLst/>
                <a:latin typeface="GT Walsheim Pro"/>
              </a:rPr>
              <a:t>   Effective Team in Business</a:t>
            </a:r>
            <a:endParaRPr lang="en-US" sz="4000" dirty="0"/>
          </a:p>
        </p:txBody>
      </p:sp>
    </p:spTree>
    <p:extLst>
      <p:ext uri="{BB962C8B-B14F-4D97-AF65-F5344CB8AC3E}">
        <p14:creationId xmlns:p14="http://schemas.microsoft.com/office/powerpoint/2010/main" val="72153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62D21-195F-9570-39F5-9BF4CECB9407}"/>
              </a:ext>
            </a:extLst>
          </p:cNvPr>
          <p:cNvSpPr>
            <a:spLocks noGrp="1"/>
          </p:cNvSpPr>
          <p:nvPr>
            <p:ph idx="1"/>
          </p:nvPr>
        </p:nvSpPr>
        <p:spPr>
          <a:xfrm>
            <a:off x="818711" y="2222287"/>
            <a:ext cx="11209165" cy="3636511"/>
          </a:xfrm>
        </p:spPr>
        <p:txBody>
          <a:bodyPr>
            <a:normAutofit/>
          </a:bodyPr>
          <a:lstStyle/>
          <a:p>
            <a:r>
              <a:rPr lang="en-US" sz="3200" dirty="0"/>
              <a:t> An effective team in business is a group of individuals working together collaboratively to achieve common goals and objectives.</a:t>
            </a:r>
          </a:p>
        </p:txBody>
      </p:sp>
    </p:spTree>
    <p:extLst>
      <p:ext uri="{BB962C8B-B14F-4D97-AF65-F5344CB8AC3E}">
        <p14:creationId xmlns:p14="http://schemas.microsoft.com/office/powerpoint/2010/main" val="195150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6DEC3-F829-CB1F-1469-E4049648DDAF}"/>
              </a:ext>
            </a:extLst>
          </p:cNvPr>
          <p:cNvSpPr>
            <a:spLocks noGrp="1"/>
          </p:cNvSpPr>
          <p:nvPr>
            <p:ph idx="1"/>
          </p:nvPr>
        </p:nvSpPr>
        <p:spPr/>
        <p:txBody>
          <a:bodyPr/>
          <a:lstStyle/>
          <a:p>
            <a:pPr algn="ctr"/>
            <a:r>
              <a:rPr lang="en-US" sz="3200" b="0" i="0" dirty="0">
                <a:solidFill>
                  <a:srgbClr val="202020"/>
                </a:solidFill>
                <a:effectLst/>
                <a:latin typeface="GT Walsheim Pro"/>
              </a:rPr>
              <a:t>What Makes an Effective Team in Business?</a:t>
            </a:r>
          </a:p>
          <a:p>
            <a:endParaRPr lang="en-US" dirty="0"/>
          </a:p>
        </p:txBody>
      </p:sp>
    </p:spTree>
    <p:extLst>
      <p:ext uri="{BB962C8B-B14F-4D97-AF65-F5344CB8AC3E}">
        <p14:creationId xmlns:p14="http://schemas.microsoft.com/office/powerpoint/2010/main" val="143727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E2DEFA-3763-02BB-3A65-7C368D4EAA66}"/>
              </a:ext>
            </a:extLst>
          </p:cNvPr>
          <p:cNvSpPr>
            <a:spLocks noGrp="1"/>
          </p:cNvSpPr>
          <p:nvPr>
            <p:ph idx="1"/>
          </p:nvPr>
        </p:nvSpPr>
        <p:spPr>
          <a:xfrm>
            <a:off x="818713" y="2813539"/>
            <a:ext cx="10554574" cy="1688123"/>
          </a:xfrm>
        </p:spPr>
        <p:txBody>
          <a:bodyPr>
            <a:normAutofit/>
          </a:bodyPr>
          <a:lstStyle/>
          <a:p>
            <a:r>
              <a:rPr lang="en-US" sz="3200" b="0" i="0" dirty="0">
                <a:solidFill>
                  <a:srgbClr val="262626"/>
                </a:solidFill>
                <a:effectLst/>
                <a:latin typeface="GT Walsheim Pro"/>
              </a:rPr>
              <a:t>who you should include in your team. </a:t>
            </a:r>
            <a:endParaRPr lang="en-US" sz="3200" dirty="0"/>
          </a:p>
          <a:p>
            <a:endParaRPr lang="en-US" sz="3200" dirty="0"/>
          </a:p>
        </p:txBody>
      </p:sp>
    </p:spTree>
    <p:extLst>
      <p:ext uri="{BB962C8B-B14F-4D97-AF65-F5344CB8AC3E}">
        <p14:creationId xmlns:p14="http://schemas.microsoft.com/office/powerpoint/2010/main" val="1506723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13A1-6CDD-20F8-957F-FC13CE774C99}"/>
              </a:ext>
            </a:extLst>
          </p:cNvPr>
          <p:cNvSpPr>
            <a:spLocks noGrp="1"/>
          </p:cNvSpPr>
          <p:nvPr>
            <p:ph type="title"/>
          </p:nvPr>
        </p:nvSpPr>
        <p:spPr>
          <a:xfrm>
            <a:off x="792576" y="151767"/>
            <a:ext cx="10571998" cy="678227"/>
          </a:xfrm>
        </p:spPr>
        <p:txBody>
          <a:bodyPr/>
          <a:lstStyle/>
          <a:p>
            <a:pPr algn="ctr"/>
            <a:r>
              <a:rPr lang="en-US" dirty="0"/>
              <a:t>Team Roles</a:t>
            </a:r>
          </a:p>
        </p:txBody>
      </p:sp>
      <p:sp>
        <p:nvSpPr>
          <p:cNvPr id="3" name="Content Placeholder 2">
            <a:extLst>
              <a:ext uri="{FF2B5EF4-FFF2-40B4-BE49-F238E27FC236}">
                <a16:creationId xmlns:a16="http://schemas.microsoft.com/office/drawing/2014/main" id="{4DEEC82C-5947-C498-E131-AEDF7FEA1181}"/>
              </a:ext>
            </a:extLst>
          </p:cNvPr>
          <p:cNvSpPr>
            <a:spLocks noGrp="1"/>
          </p:cNvSpPr>
          <p:nvPr>
            <p:ph idx="1"/>
          </p:nvPr>
        </p:nvSpPr>
        <p:spPr>
          <a:xfrm>
            <a:off x="295422" y="998398"/>
            <a:ext cx="11535507" cy="5261725"/>
          </a:xfrm>
        </p:spPr>
        <p:txBody>
          <a:bodyPr>
            <a:normAutofit/>
          </a:bodyPr>
          <a:lstStyle/>
          <a:p>
            <a:r>
              <a:rPr lang="en-US" sz="3200" dirty="0"/>
              <a:t> Members of a team should be selected with an eye toward filling all the roles that need to be allocated.</a:t>
            </a:r>
          </a:p>
          <a:p>
            <a:endParaRPr lang="en-US" sz="3200" dirty="0"/>
          </a:p>
          <a:p>
            <a:r>
              <a:rPr lang="en-US" sz="3200" dirty="0"/>
              <a:t> There are about nine different roles needed on a team and, while members can fill more than one of these roles, members should be matched to those team role demands.</a:t>
            </a:r>
          </a:p>
        </p:txBody>
      </p:sp>
    </p:spTree>
    <p:extLst>
      <p:ext uri="{BB962C8B-B14F-4D97-AF65-F5344CB8AC3E}">
        <p14:creationId xmlns:p14="http://schemas.microsoft.com/office/powerpoint/2010/main" val="4027351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269</TotalTime>
  <Words>1397</Words>
  <Application>Microsoft Office PowerPoint</Application>
  <PresentationFormat>Widescreen</PresentationFormat>
  <Paragraphs>139</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Century Gothic</vt:lpstr>
      <vt:lpstr>Dupla</vt:lpstr>
      <vt:lpstr>GT Walsheim Pro</vt:lpstr>
      <vt:lpstr>LearnosityMath</vt:lpstr>
      <vt:lpstr>proxima-nova</vt:lpstr>
      <vt:lpstr>Wingdings 2</vt:lpstr>
      <vt:lpstr>Quotable</vt:lpstr>
      <vt:lpstr>    You open a business today who would you like to work with?</vt:lpstr>
      <vt:lpstr>Building Effective Teams</vt:lpstr>
      <vt:lpstr>PowerPoint Presentation</vt:lpstr>
      <vt:lpstr>PowerPoint Presentation</vt:lpstr>
      <vt:lpstr>PowerPoint Presentation</vt:lpstr>
      <vt:lpstr>PowerPoint Presentation</vt:lpstr>
      <vt:lpstr>PowerPoint Presentation</vt:lpstr>
      <vt:lpstr>PowerPoint Presentation</vt:lpstr>
      <vt:lpstr>Team Roles</vt:lpstr>
      <vt:lpstr>PowerPoint Presentation</vt:lpstr>
      <vt:lpstr>PowerPoint Presentation</vt:lpstr>
      <vt:lpstr>Managers need to understand the strengths each team member brings to the table and select members for the team with those strengths in mind.</vt:lpstr>
      <vt:lpstr>PowerPoint Presentation</vt:lpstr>
      <vt:lpstr>Team Size</vt:lpstr>
      <vt:lpstr>What issues must a manager address when considering the composition of the team?</vt:lpstr>
      <vt:lpstr>PowerPoint Presentation</vt:lpstr>
      <vt:lpstr>Managers should avoid:</vt:lpstr>
      <vt:lpstr>PowerPoint Presentation</vt:lpstr>
      <vt:lpstr> </vt:lpstr>
      <vt:lpstr>PowerPoint Presentation</vt:lpstr>
      <vt:lpstr>PowerPoint Presentation</vt:lpstr>
      <vt:lpstr>PowerPoint Presentation</vt:lpstr>
      <vt:lpstr>PowerPoint Presentation</vt:lpstr>
      <vt:lpstr>Deep Trust</vt:lpstr>
      <vt:lpstr>High Expectations</vt:lpstr>
      <vt:lpstr>PowerPoint Presentation</vt:lpstr>
      <vt:lpstr>Creating an All-Star team</vt:lpstr>
      <vt:lpstr>  </vt:lpstr>
      <vt:lpstr>  2. Set SMART goals</vt:lpstr>
      <vt:lpstr>3. Establish meaning and purpose </vt:lpstr>
      <vt:lpstr>4. Define roles and responsibilities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Effective Teams</dc:title>
  <dc:creator>UDYK</dc:creator>
  <cp:lastModifiedBy>UDYK</cp:lastModifiedBy>
  <cp:revision>11</cp:revision>
  <dcterms:created xsi:type="dcterms:W3CDTF">2023-12-05T20:24:36Z</dcterms:created>
  <dcterms:modified xsi:type="dcterms:W3CDTF">2023-12-07T13:07:12Z</dcterms:modified>
</cp:coreProperties>
</file>