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5" r:id="rId1"/>
  </p:sldMasterIdLst>
  <p:sldIdLst>
    <p:sldId id="257" r:id="rId2"/>
    <p:sldId id="259" r:id="rId3"/>
    <p:sldId id="260" r:id="rId4"/>
    <p:sldId id="261" r:id="rId5"/>
    <p:sldId id="263" r:id="rId6"/>
    <p:sldId id="264" r:id="rId7"/>
    <p:sldId id="265"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C6F83DF-E293-4196-96EA-95F6590F9B4A}" type="datetimeFigureOut">
              <a:rPr lang="en-US" smtClean="0"/>
              <a:t>11/24/2023</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511927C-56CF-47E3-A9D8-F6FA0F8DEDFF}" type="slidenum">
              <a:rPr lang="en-US" smtClean="0"/>
              <a:t>‹#›</a:t>
            </a:fld>
            <a:endParaRPr 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1796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F83DF-E293-4196-96EA-95F6590F9B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1120545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F83DF-E293-4196-96EA-95F6590F9B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344706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6F83DF-E293-4196-96EA-95F6590F9B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1550691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6F83DF-E293-4196-96EA-95F6590F9B4A}"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11927C-56CF-47E3-A9D8-F6FA0F8DEDFF}" type="slidenum">
              <a:rPr lang="en-US" smtClean="0"/>
              <a:t>‹#›</a:t>
            </a:fld>
            <a:endParaRPr 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36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6F83DF-E293-4196-96EA-95F6590F9B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1015012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6F83DF-E293-4196-96EA-95F6590F9B4A}" type="datetimeFigureOut">
              <a:rPr lang="en-US" smtClean="0"/>
              <a:t>11/24/2023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117385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6F83DF-E293-4196-96EA-95F6590F9B4A}" type="datetimeFigureOut">
              <a:rPr lang="en-US" smtClean="0"/>
              <a:t>11/24/2023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1696096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F83DF-E293-4196-96EA-95F6590F9B4A}" type="datetimeFigureOut">
              <a:rPr lang="en-US" smtClean="0"/>
              <a:t>11/24/2023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296417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6F83DF-E293-4196-96EA-95F6590F9B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101486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6F83DF-E293-4196-96EA-95F6590F9B4A}" type="datetimeFigureOut">
              <a:rPr lang="en-US" smtClean="0"/>
              <a:t>11/24/2023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11927C-56CF-47E3-A9D8-F6FA0F8DEDFF}" type="slidenum">
              <a:rPr lang="en-US" smtClean="0"/>
              <a:t>‹#›</a:t>
            </a:fld>
            <a:endParaRPr lang="en-US"/>
          </a:p>
        </p:txBody>
      </p:sp>
    </p:spTree>
    <p:extLst>
      <p:ext uri="{BB962C8B-B14F-4D97-AF65-F5344CB8AC3E}">
        <p14:creationId xmlns:p14="http://schemas.microsoft.com/office/powerpoint/2010/main" val="4037004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C6F83DF-E293-4196-96EA-95F6590F9B4A}" type="datetimeFigureOut">
              <a:rPr lang="en-US" smtClean="0"/>
              <a:t>11/24/2023</a:t>
            </a:fld>
            <a:endParaRPr 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511927C-56CF-47E3-A9D8-F6FA0F8DEDFF}" type="slidenum">
              <a:rPr lang="en-US" smtClean="0"/>
              <a:t>‹#›</a:t>
            </a:fld>
            <a:endParaRPr lang="en-US"/>
          </a:p>
        </p:txBody>
      </p:sp>
    </p:spTree>
    <p:extLst>
      <p:ext uri="{BB962C8B-B14F-4D97-AF65-F5344CB8AC3E}">
        <p14:creationId xmlns:p14="http://schemas.microsoft.com/office/powerpoint/2010/main" val="1812566866"/>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5A2B-3E74-7813-335C-94E9E2864E68}"/>
              </a:ext>
            </a:extLst>
          </p:cNvPr>
          <p:cNvSpPr>
            <a:spLocks noGrp="1"/>
          </p:cNvSpPr>
          <p:nvPr>
            <p:ph type="title"/>
          </p:nvPr>
        </p:nvSpPr>
        <p:spPr>
          <a:xfrm>
            <a:off x="2723321" y="947530"/>
            <a:ext cx="6745357" cy="662609"/>
          </a:xfrm>
        </p:spPr>
        <p:txBody>
          <a:bodyPr>
            <a:normAutofit fontScale="90000"/>
          </a:bodyPr>
          <a:lstStyle/>
          <a:p>
            <a:pPr algn="ctr"/>
            <a:r>
              <a:rPr lang="en-US" b="1" dirty="0"/>
              <a:t>Business Plan development</a:t>
            </a:r>
          </a:p>
        </p:txBody>
      </p:sp>
      <p:sp>
        <p:nvSpPr>
          <p:cNvPr id="8" name="TextBox 7">
            <a:extLst>
              <a:ext uri="{FF2B5EF4-FFF2-40B4-BE49-F238E27FC236}">
                <a16:creationId xmlns:a16="http://schemas.microsoft.com/office/drawing/2014/main" id="{6B2F14EA-6AE2-3547-AEFE-77994D0DADAD}"/>
              </a:ext>
            </a:extLst>
          </p:cNvPr>
          <p:cNvSpPr txBox="1"/>
          <p:nvPr/>
        </p:nvSpPr>
        <p:spPr>
          <a:xfrm>
            <a:off x="563216" y="3136612"/>
            <a:ext cx="11065565" cy="584775"/>
          </a:xfrm>
          <a:prstGeom prst="rect">
            <a:avLst/>
          </a:prstGeom>
          <a:noFill/>
        </p:spPr>
        <p:txBody>
          <a:bodyPr wrap="square">
            <a:spAutoFit/>
          </a:bodyPr>
          <a:lstStyle/>
          <a:p>
            <a:pPr eaLnBrk="1" fontAlgn="auto" hangingPunct="1">
              <a:spcAft>
                <a:spcPts val="0"/>
              </a:spcAft>
              <a:defRPr/>
            </a:pPr>
            <a:r>
              <a:rPr lang="en-US" sz="3200" b="1" dirty="0"/>
              <a:t>Create a Business Plan as the first step on your path to success</a:t>
            </a:r>
          </a:p>
        </p:txBody>
      </p:sp>
    </p:spTree>
    <p:extLst>
      <p:ext uri="{BB962C8B-B14F-4D97-AF65-F5344CB8AC3E}">
        <p14:creationId xmlns:p14="http://schemas.microsoft.com/office/powerpoint/2010/main" val="283071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1C6DF-C392-4F3E-D1AA-803C82E681EE}"/>
              </a:ext>
            </a:extLst>
          </p:cNvPr>
          <p:cNvSpPr>
            <a:spLocks noGrp="1"/>
          </p:cNvSpPr>
          <p:nvPr>
            <p:ph type="title"/>
          </p:nvPr>
        </p:nvSpPr>
        <p:spPr>
          <a:xfrm>
            <a:off x="1143000" y="609600"/>
            <a:ext cx="9875520" cy="503583"/>
          </a:xfrm>
        </p:spPr>
        <p:txBody>
          <a:bodyPr>
            <a:normAutofit fontScale="90000"/>
          </a:bodyPr>
          <a:lstStyle/>
          <a:p>
            <a:pPr algn="ctr"/>
            <a:r>
              <a:rPr lang="en-US" altLang="en-US" b="1" dirty="0"/>
              <a:t>Assembling a Business Plan</a:t>
            </a:r>
            <a:endParaRPr lang="en-US" b="1" dirty="0"/>
          </a:p>
        </p:txBody>
      </p:sp>
      <p:sp>
        <p:nvSpPr>
          <p:cNvPr id="3" name="Content Placeholder 2">
            <a:extLst>
              <a:ext uri="{FF2B5EF4-FFF2-40B4-BE49-F238E27FC236}">
                <a16:creationId xmlns:a16="http://schemas.microsoft.com/office/drawing/2014/main" id="{C17414D5-31EA-2278-C36C-4B8B231A56F5}"/>
              </a:ext>
            </a:extLst>
          </p:cNvPr>
          <p:cNvSpPr>
            <a:spLocks noGrp="1"/>
          </p:cNvSpPr>
          <p:nvPr>
            <p:ph idx="1"/>
          </p:nvPr>
        </p:nvSpPr>
        <p:spPr>
          <a:xfrm>
            <a:off x="1023730" y="1553816"/>
            <a:ext cx="10704444" cy="4979505"/>
          </a:xfrm>
        </p:spPr>
        <p:txBody>
          <a:bodyPr>
            <a:noAutofit/>
          </a:bodyPr>
          <a:lstStyle/>
          <a:p>
            <a:pPr eaLnBrk="1" hangingPunct="1">
              <a:buFont typeface="Wingdings" panose="05000000000000000000" pitchFamily="2" charset="2"/>
              <a:buNone/>
            </a:pPr>
            <a:r>
              <a:rPr lang="en-US" altLang="en-US" sz="2800" dirty="0">
                <a:solidFill>
                  <a:schemeClr val="tx1"/>
                </a:solidFill>
              </a:rPr>
              <a:t>Every Business Plan should include some essential components: </a:t>
            </a:r>
          </a:p>
          <a:p>
            <a:pPr lvl="1" eaLnBrk="1" hangingPunct="1"/>
            <a:r>
              <a:rPr lang="en-US" altLang="en-US" sz="2800" b="1" dirty="0">
                <a:solidFill>
                  <a:schemeClr val="tx1"/>
                </a:solidFill>
              </a:rPr>
              <a:t>Overview of the Business</a:t>
            </a:r>
            <a:r>
              <a:rPr lang="en-US" altLang="en-US" sz="2800" dirty="0">
                <a:solidFill>
                  <a:schemeClr val="tx1"/>
                </a:solidFill>
              </a:rPr>
              <a:t>: Describes the business, including its products and services.</a:t>
            </a:r>
          </a:p>
          <a:p>
            <a:pPr lvl="1" eaLnBrk="1" hangingPunct="1"/>
            <a:r>
              <a:rPr lang="en-US" altLang="en-US" sz="2800" b="1" dirty="0">
                <a:solidFill>
                  <a:schemeClr val="tx1"/>
                </a:solidFill>
              </a:rPr>
              <a:t>The Marketing Plan</a:t>
            </a:r>
            <a:r>
              <a:rPr lang="en-US" altLang="en-US" sz="2800" dirty="0">
                <a:solidFill>
                  <a:schemeClr val="tx1"/>
                </a:solidFill>
              </a:rPr>
              <a:t>: Describes the target market for your product and explains how you will reach that market.</a:t>
            </a:r>
          </a:p>
          <a:p>
            <a:pPr lvl="1" eaLnBrk="1" hangingPunct="1"/>
            <a:r>
              <a:rPr lang="en-US" altLang="en-US" sz="2800" b="1" dirty="0">
                <a:solidFill>
                  <a:schemeClr val="tx1"/>
                </a:solidFill>
              </a:rPr>
              <a:t>The Financial Management Plan</a:t>
            </a:r>
            <a:r>
              <a:rPr lang="en-US" altLang="en-US" sz="2800" dirty="0">
                <a:solidFill>
                  <a:schemeClr val="tx1"/>
                </a:solidFill>
              </a:rPr>
              <a:t>: Details the costs associated with operating your business and explains how you will pay for those costs, including the amount of financing you may need.</a:t>
            </a:r>
          </a:p>
          <a:p>
            <a:pPr lvl="1" eaLnBrk="1" hangingPunct="1"/>
            <a:r>
              <a:rPr lang="en-US" altLang="en-US" sz="2800" b="1" dirty="0">
                <a:solidFill>
                  <a:schemeClr val="tx1"/>
                </a:solidFill>
              </a:rPr>
              <a:t>The Operations and Management Plan</a:t>
            </a:r>
            <a:r>
              <a:rPr lang="en-US" altLang="en-US" sz="2800" dirty="0">
                <a:solidFill>
                  <a:schemeClr val="tx1"/>
                </a:solidFill>
              </a:rPr>
              <a:t>: Describes how you will manage the core processes of your business, including use of human resources.</a:t>
            </a:r>
          </a:p>
          <a:p>
            <a:endParaRPr lang="en-US" sz="2800" dirty="0"/>
          </a:p>
        </p:txBody>
      </p:sp>
    </p:spTree>
    <p:extLst>
      <p:ext uri="{BB962C8B-B14F-4D97-AF65-F5344CB8AC3E}">
        <p14:creationId xmlns:p14="http://schemas.microsoft.com/office/powerpoint/2010/main" val="3822962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F774D-4F7B-0B4F-61D0-6DD73BBF0A76}"/>
              </a:ext>
            </a:extLst>
          </p:cNvPr>
          <p:cNvSpPr>
            <a:spLocks noGrp="1"/>
          </p:cNvSpPr>
          <p:nvPr>
            <p:ph type="title"/>
          </p:nvPr>
        </p:nvSpPr>
        <p:spPr>
          <a:xfrm>
            <a:off x="1143000" y="463826"/>
            <a:ext cx="9875520" cy="536713"/>
          </a:xfrm>
        </p:spPr>
        <p:txBody>
          <a:bodyPr>
            <a:normAutofit/>
          </a:bodyPr>
          <a:lstStyle/>
          <a:p>
            <a:pPr algn="ctr"/>
            <a:r>
              <a:rPr lang="en-US" altLang="en-US" sz="3200" b="1" dirty="0"/>
              <a:t>Seven Common Parts of a Good Business Plan</a:t>
            </a:r>
            <a:endParaRPr lang="en-US" sz="3200" b="1" dirty="0"/>
          </a:p>
        </p:txBody>
      </p:sp>
      <p:sp>
        <p:nvSpPr>
          <p:cNvPr id="3" name="Content Placeholder 2">
            <a:extLst>
              <a:ext uri="{FF2B5EF4-FFF2-40B4-BE49-F238E27FC236}">
                <a16:creationId xmlns:a16="http://schemas.microsoft.com/office/drawing/2014/main" id="{230CA3C1-E780-78E7-426C-938B4182B9EE}"/>
              </a:ext>
            </a:extLst>
          </p:cNvPr>
          <p:cNvSpPr>
            <a:spLocks noGrp="1"/>
          </p:cNvSpPr>
          <p:nvPr>
            <p:ph idx="1"/>
          </p:nvPr>
        </p:nvSpPr>
        <p:spPr>
          <a:xfrm>
            <a:off x="1143000" y="1673086"/>
            <a:ext cx="10452652" cy="4721087"/>
          </a:xfrm>
        </p:spPr>
        <p:txBody>
          <a:bodyPr>
            <a:normAutofit fontScale="85000" lnSpcReduction="10000"/>
          </a:bodyPr>
          <a:lstStyle/>
          <a:p>
            <a:pPr eaLnBrk="1" hangingPunct="1">
              <a:lnSpc>
                <a:spcPct val="90000"/>
              </a:lnSpc>
            </a:pPr>
            <a:r>
              <a:rPr lang="en-US" altLang="en-US" sz="3800" dirty="0">
                <a:solidFill>
                  <a:schemeClr val="tx1"/>
                </a:solidFill>
              </a:rPr>
              <a:t>Business plans must help investors understand and gain confidence on how you will meet your customers’ needs. </a:t>
            </a:r>
          </a:p>
          <a:p>
            <a:pPr eaLnBrk="1" hangingPunct="1">
              <a:lnSpc>
                <a:spcPct val="90000"/>
              </a:lnSpc>
            </a:pPr>
            <a:r>
              <a:rPr lang="en-US" altLang="en-US" sz="3800" dirty="0">
                <a:solidFill>
                  <a:schemeClr val="tx1"/>
                </a:solidFill>
              </a:rPr>
              <a:t>Seven common parts of a good Business Plan are:</a:t>
            </a:r>
          </a:p>
          <a:p>
            <a:pPr marL="860425" lvl="1" indent="-457200" eaLnBrk="1" hangingPunct="1">
              <a:lnSpc>
                <a:spcPct val="90000"/>
              </a:lnSpc>
              <a:buFont typeface="Calibri" panose="020F0502020204030204" pitchFamily="34" charset="0"/>
              <a:buAutoNum type="arabicPeriod"/>
            </a:pPr>
            <a:r>
              <a:rPr lang="en-US" altLang="en-US" sz="3800" dirty="0">
                <a:solidFill>
                  <a:schemeClr val="tx1"/>
                </a:solidFill>
              </a:rPr>
              <a:t>Executive Summary</a:t>
            </a:r>
          </a:p>
          <a:p>
            <a:pPr marL="860425" lvl="1" indent="-457200" eaLnBrk="1" hangingPunct="1">
              <a:lnSpc>
                <a:spcPct val="90000"/>
              </a:lnSpc>
              <a:buFont typeface="Calibri" panose="020F0502020204030204" pitchFamily="34" charset="0"/>
              <a:buAutoNum type="arabicPeriod"/>
            </a:pPr>
            <a:r>
              <a:rPr lang="en-US" altLang="en-US" sz="3800" dirty="0">
                <a:solidFill>
                  <a:schemeClr val="tx1"/>
                </a:solidFill>
              </a:rPr>
              <a:t>Business Concept</a:t>
            </a:r>
          </a:p>
          <a:p>
            <a:pPr marL="860425" lvl="1" indent="-457200" eaLnBrk="1" hangingPunct="1">
              <a:lnSpc>
                <a:spcPct val="90000"/>
              </a:lnSpc>
              <a:buFont typeface="Calibri" panose="020F0502020204030204" pitchFamily="34" charset="0"/>
              <a:buAutoNum type="arabicPeriod"/>
            </a:pPr>
            <a:r>
              <a:rPr lang="en-US" altLang="en-US" sz="3800" dirty="0">
                <a:solidFill>
                  <a:schemeClr val="tx1"/>
                </a:solidFill>
              </a:rPr>
              <a:t>Market Analysis</a:t>
            </a:r>
          </a:p>
          <a:p>
            <a:pPr marL="860425" lvl="1" indent="-457200" eaLnBrk="1" hangingPunct="1">
              <a:lnSpc>
                <a:spcPct val="90000"/>
              </a:lnSpc>
              <a:buFont typeface="Calibri" panose="020F0502020204030204" pitchFamily="34" charset="0"/>
              <a:buAutoNum type="arabicPeriod"/>
            </a:pPr>
            <a:r>
              <a:rPr lang="en-US" altLang="en-US" sz="3800" dirty="0">
                <a:solidFill>
                  <a:schemeClr val="tx1"/>
                </a:solidFill>
              </a:rPr>
              <a:t>Management Team </a:t>
            </a:r>
          </a:p>
          <a:p>
            <a:pPr marL="860425" lvl="1" indent="-457200" eaLnBrk="1" hangingPunct="1">
              <a:lnSpc>
                <a:spcPct val="90000"/>
              </a:lnSpc>
              <a:buFont typeface="Calibri" panose="020F0502020204030204" pitchFamily="34" charset="0"/>
              <a:buAutoNum type="arabicPeriod"/>
            </a:pPr>
            <a:r>
              <a:rPr lang="en-US" altLang="en-US" sz="3800" dirty="0">
                <a:solidFill>
                  <a:schemeClr val="tx1"/>
                </a:solidFill>
              </a:rPr>
              <a:t>Marketing Plan</a:t>
            </a:r>
          </a:p>
          <a:p>
            <a:pPr marL="860425" lvl="1" indent="-457200" eaLnBrk="1" hangingPunct="1">
              <a:lnSpc>
                <a:spcPct val="90000"/>
              </a:lnSpc>
              <a:buFont typeface="Calibri" panose="020F0502020204030204" pitchFamily="34" charset="0"/>
              <a:buAutoNum type="arabicPeriod"/>
            </a:pPr>
            <a:r>
              <a:rPr lang="en-US" altLang="en-US" sz="3800" dirty="0">
                <a:solidFill>
                  <a:schemeClr val="tx1"/>
                </a:solidFill>
              </a:rPr>
              <a:t>Financial Plan</a:t>
            </a:r>
          </a:p>
          <a:p>
            <a:pPr marL="860425" lvl="1" indent="-457200" eaLnBrk="1" hangingPunct="1">
              <a:lnSpc>
                <a:spcPct val="90000"/>
              </a:lnSpc>
              <a:buFont typeface="Calibri" panose="020F0502020204030204" pitchFamily="34" charset="0"/>
              <a:buAutoNum type="arabicPeriod"/>
            </a:pPr>
            <a:r>
              <a:rPr lang="en-US" altLang="en-US" sz="3800" dirty="0">
                <a:solidFill>
                  <a:schemeClr val="tx1"/>
                </a:solidFill>
              </a:rPr>
              <a:t>Operations and Management Plan</a:t>
            </a:r>
          </a:p>
          <a:p>
            <a:endParaRPr lang="en-US" dirty="0"/>
          </a:p>
        </p:txBody>
      </p:sp>
    </p:spTree>
    <p:extLst>
      <p:ext uri="{BB962C8B-B14F-4D97-AF65-F5344CB8AC3E}">
        <p14:creationId xmlns:p14="http://schemas.microsoft.com/office/powerpoint/2010/main" val="888954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517D8-EDA1-7D70-A9AB-4E54AD577288}"/>
              </a:ext>
            </a:extLst>
          </p:cNvPr>
          <p:cNvSpPr>
            <a:spLocks noGrp="1"/>
          </p:cNvSpPr>
          <p:nvPr>
            <p:ph type="title"/>
          </p:nvPr>
        </p:nvSpPr>
        <p:spPr>
          <a:xfrm>
            <a:off x="1140351" y="470452"/>
            <a:ext cx="9875520" cy="583096"/>
          </a:xfrm>
        </p:spPr>
        <p:txBody>
          <a:bodyPr>
            <a:normAutofit fontScale="90000"/>
          </a:bodyPr>
          <a:lstStyle/>
          <a:p>
            <a:pPr algn="ctr"/>
            <a:r>
              <a:rPr lang="en-US" altLang="en-US" dirty="0"/>
              <a:t>Part 1: Executive Summary</a:t>
            </a:r>
            <a:endParaRPr lang="en-US" dirty="0"/>
          </a:p>
        </p:txBody>
      </p:sp>
      <p:sp>
        <p:nvSpPr>
          <p:cNvPr id="3" name="Content Placeholder 2">
            <a:extLst>
              <a:ext uri="{FF2B5EF4-FFF2-40B4-BE49-F238E27FC236}">
                <a16:creationId xmlns:a16="http://schemas.microsoft.com/office/drawing/2014/main" id="{F8C4C90F-6E09-5AFE-B1A0-352122E582A8}"/>
              </a:ext>
            </a:extLst>
          </p:cNvPr>
          <p:cNvSpPr>
            <a:spLocks noGrp="1"/>
          </p:cNvSpPr>
          <p:nvPr>
            <p:ph idx="1"/>
          </p:nvPr>
        </p:nvSpPr>
        <p:spPr>
          <a:xfrm>
            <a:off x="1036983" y="1409699"/>
            <a:ext cx="10571921" cy="5083865"/>
          </a:xfrm>
        </p:spPr>
        <p:txBody>
          <a:bodyPr>
            <a:normAutofit fontScale="32500" lnSpcReduction="20000"/>
          </a:bodyPr>
          <a:lstStyle/>
          <a:p>
            <a:pPr eaLnBrk="1" hangingPunct="1"/>
            <a:r>
              <a:rPr lang="en-US" altLang="en-US" sz="7000" dirty="0">
                <a:solidFill>
                  <a:schemeClr val="tx1"/>
                </a:solidFill>
              </a:rPr>
              <a:t>The Executive Summary of a Business Plan is a 3-5 page introduction to your Business Plan. </a:t>
            </a:r>
          </a:p>
          <a:p>
            <a:pPr eaLnBrk="1" hangingPunct="1"/>
            <a:r>
              <a:rPr lang="en-US" altLang="en-US" sz="7000" dirty="0">
                <a:solidFill>
                  <a:schemeClr val="tx1"/>
                </a:solidFill>
              </a:rPr>
              <a:t>The Executive Summary is critical, because </a:t>
            </a:r>
            <a:r>
              <a:rPr lang="en-US" altLang="en-US" sz="7000" b="1" dirty="0">
                <a:solidFill>
                  <a:schemeClr val="tx1"/>
                </a:solidFill>
              </a:rPr>
              <a:t>many individuals (including venture capitalists) only read the summary.</a:t>
            </a:r>
          </a:p>
          <a:p>
            <a:pPr eaLnBrk="1" hangingPunct="1"/>
            <a:r>
              <a:rPr lang="en-US" altLang="en-US" sz="7000" dirty="0">
                <a:solidFill>
                  <a:schemeClr val="tx1"/>
                </a:solidFill>
              </a:rPr>
              <a:t>The Executive Summary  section includes:</a:t>
            </a:r>
          </a:p>
          <a:p>
            <a:pPr lvl="1" eaLnBrk="1" hangingPunct="1"/>
            <a:r>
              <a:rPr lang="en-US" altLang="en-US" sz="7000" dirty="0">
                <a:solidFill>
                  <a:schemeClr val="tx1"/>
                </a:solidFill>
              </a:rPr>
              <a:t>A first paragraph that introduces your business.</a:t>
            </a:r>
          </a:p>
          <a:p>
            <a:pPr lvl="2" eaLnBrk="1" hangingPunct="1">
              <a:spcBef>
                <a:spcPct val="0"/>
              </a:spcBef>
            </a:pPr>
            <a:r>
              <a:rPr lang="en-US" altLang="en-US" sz="7000" dirty="0">
                <a:solidFill>
                  <a:schemeClr val="tx1"/>
                </a:solidFill>
              </a:rPr>
              <a:t>Your business name and location.</a:t>
            </a:r>
          </a:p>
          <a:p>
            <a:pPr lvl="2" eaLnBrk="1" hangingPunct="1">
              <a:spcBef>
                <a:spcPct val="0"/>
              </a:spcBef>
            </a:pPr>
            <a:r>
              <a:rPr lang="en-US" altLang="en-US" sz="7000" dirty="0">
                <a:solidFill>
                  <a:schemeClr val="tx1"/>
                </a:solidFill>
              </a:rPr>
              <a:t>A brief explanation of customer needs and your products or services.</a:t>
            </a:r>
          </a:p>
          <a:p>
            <a:pPr lvl="2" eaLnBrk="1" hangingPunct="1">
              <a:spcBef>
                <a:spcPct val="0"/>
              </a:spcBef>
            </a:pPr>
            <a:r>
              <a:rPr lang="en-US" altLang="en-US" sz="7000" dirty="0">
                <a:solidFill>
                  <a:schemeClr val="tx1"/>
                </a:solidFill>
              </a:rPr>
              <a:t>The ways that the product or service meets or exceeds the customer needs.</a:t>
            </a:r>
          </a:p>
          <a:p>
            <a:pPr lvl="2" eaLnBrk="1" hangingPunct="1">
              <a:spcBef>
                <a:spcPct val="0"/>
              </a:spcBef>
            </a:pPr>
            <a:r>
              <a:rPr lang="en-US" altLang="en-US" sz="7000" dirty="0">
                <a:solidFill>
                  <a:schemeClr val="tx1"/>
                </a:solidFill>
              </a:rPr>
              <a:t>An introduction of the team that will execute the Business Plan.</a:t>
            </a:r>
          </a:p>
          <a:p>
            <a:pPr marL="548640" lvl="2" indent="0" eaLnBrk="1" hangingPunct="1">
              <a:spcBef>
                <a:spcPct val="0"/>
              </a:spcBef>
              <a:buNone/>
            </a:pPr>
            <a:endParaRPr lang="en-US" altLang="en-US" sz="7000" dirty="0">
              <a:solidFill>
                <a:schemeClr val="tx1"/>
              </a:solidFill>
            </a:endParaRPr>
          </a:p>
          <a:p>
            <a:pPr lvl="1" eaLnBrk="1" hangingPunct="1"/>
            <a:r>
              <a:rPr lang="en-US" altLang="en-US" sz="7000" dirty="0">
                <a:solidFill>
                  <a:schemeClr val="tx1"/>
                </a:solidFill>
              </a:rPr>
              <a:t>Subsequent paragraphs that provide key details about your business, including projected sales and profits, unit sales, profitability, and keys to success. </a:t>
            </a:r>
          </a:p>
          <a:p>
            <a:pPr lvl="1" eaLnBrk="1" hangingPunct="1"/>
            <a:r>
              <a:rPr lang="en-US" altLang="en-US" sz="7000" dirty="0">
                <a:solidFill>
                  <a:schemeClr val="tx1"/>
                </a:solidFill>
              </a:rPr>
              <a:t>Visuals that help the reader see important information, including highlight charts, market share projections, and customer demand charts.</a:t>
            </a:r>
          </a:p>
          <a:p>
            <a:endParaRPr lang="en-US" dirty="0"/>
          </a:p>
        </p:txBody>
      </p:sp>
    </p:spTree>
    <p:extLst>
      <p:ext uri="{BB962C8B-B14F-4D97-AF65-F5344CB8AC3E}">
        <p14:creationId xmlns:p14="http://schemas.microsoft.com/office/powerpoint/2010/main" val="2677211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24A73-CB19-4847-9721-609ED6CB6199}"/>
              </a:ext>
            </a:extLst>
          </p:cNvPr>
          <p:cNvSpPr>
            <a:spLocks noGrp="1"/>
          </p:cNvSpPr>
          <p:nvPr>
            <p:ph type="title"/>
          </p:nvPr>
        </p:nvSpPr>
        <p:spPr>
          <a:xfrm>
            <a:off x="1140351" y="437322"/>
            <a:ext cx="9875520" cy="556592"/>
          </a:xfrm>
        </p:spPr>
        <p:txBody>
          <a:bodyPr>
            <a:normAutofit fontScale="90000"/>
          </a:bodyPr>
          <a:lstStyle/>
          <a:p>
            <a:pPr algn="ctr"/>
            <a:r>
              <a:rPr lang="en-US" altLang="en-US" b="1" dirty="0"/>
              <a:t>Part 2: Business Concept</a:t>
            </a:r>
            <a:endParaRPr lang="en-US" b="1" dirty="0"/>
          </a:p>
        </p:txBody>
      </p:sp>
      <p:sp>
        <p:nvSpPr>
          <p:cNvPr id="3" name="Content Placeholder 2">
            <a:extLst>
              <a:ext uri="{FF2B5EF4-FFF2-40B4-BE49-F238E27FC236}">
                <a16:creationId xmlns:a16="http://schemas.microsoft.com/office/drawing/2014/main" id="{0E25FE37-87FE-2F25-8550-F6C4C30971EF}"/>
              </a:ext>
            </a:extLst>
          </p:cNvPr>
          <p:cNvSpPr>
            <a:spLocks noGrp="1"/>
          </p:cNvSpPr>
          <p:nvPr>
            <p:ph idx="1"/>
          </p:nvPr>
        </p:nvSpPr>
        <p:spPr>
          <a:xfrm>
            <a:off x="755375" y="1409700"/>
            <a:ext cx="11012556" cy="5010978"/>
          </a:xfrm>
        </p:spPr>
        <p:txBody>
          <a:bodyPr>
            <a:normAutofit lnSpcReduction="10000"/>
          </a:bodyPr>
          <a:lstStyle/>
          <a:p>
            <a:pPr eaLnBrk="1" hangingPunct="1"/>
            <a:r>
              <a:rPr lang="en-US" altLang="en-US" sz="2800" dirty="0">
                <a:solidFill>
                  <a:schemeClr val="tx1"/>
                </a:solidFill>
              </a:rPr>
              <a:t>The business concept shows evidence that a product or service is viable and capable of fulfilling an organization's particular needs. </a:t>
            </a:r>
          </a:p>
          <a:p>
            <a:pPr eaLnBrk="1" hangingPunct="1"/>
            <a:r>
              <a:rPr lang="en-US" altLang="en-US" sz="2800" dirty="0">
                <a:solidFill>
                  <a:schemeClr val="tx1"/>
                </a:solidFill>
              </a:rPr>
              <a:t>The Business Concept section: </a:t>
            </a:r>
          </a:p>
          <a:p>
            <a:pPr lvl="1" eaLnBrk="1" hangingPunct="1"/>
            <a:r>
              <a:rPr lang="en-US" altLang="en-US" sz="2800" dirty="0">
                <a:solidFill>
                  <a:schemeClr val="tx1"/>
                </a:solidFill>
              </a:rPr>
              <a:t>Articulates the vision of the company, how you plan to meet the unique needs of your customer, and how you plan to make money doing that.</a:t>
            </a:r>
          </a:p>
          <a:p>
            <a:pPr lvl="1" eaLnBrk="1" hangingPunct="1"/>
            <a:r>
              <a:rPr lang="en-US" altLang="en-US" sz="2800" dirty="0">
                <a:solidFill>
                  <a:schemeClr val="tx1"/>
                </a:solidFill>
              </a:rPr>
              <a:t>Discusses feasibility studies that you have conducted for your products. </a:t>
            </a:r>
          </a:p>
          <a:p>
            <a:pPr lvl="1" eaLnBrk="1" hangingPunct="1"/>
            <a:r>
              <a:rPr lang="en-US" altLang="en-US" sz="2800" dirty="0">
                <a:solidFill>
                  <a:schemeClr val="tx1"/>
                </a:solidFill>
              </a:rPr>
              <a:t>Discusses diagnostics sessions you had with prospective customers for your services.</a:t>
            </a:r>
          </a:p>
          <a:p>
            <a:pPr lvl="1" eaLnBrk="1" hangingPunct="1"/>
            <a:r>
              <a:rPr lang="en-US" altLang="en-US" sz="2800" dirty="0">
                <a:solidFill>
                  <a:schemeClr val="tx1"/>
                </a:solidFill>
              </a:rPr>
              <a:t>Captures and highlights the value proposition in your product or service offerings. </a:t>
            </a:r>
          </a:p>
          <a:p>
            <a:endParaRPr lang="en-US" dirty="0"/>
          </a:p>
        </p:txBody>
      </p:sp>
    </p:spTree>
    <p:extLst>
      <p:ext uri="{BB962C8B-B14F-4D97-AF65-F5344CB8AC3E}">
        <p14:creationId xmlns:p14="http://schemas.microsoft.com/office/powerpoint/2010/main" val="285837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C669D-B418-E561-EA77-92A845D2512F}"/>
              </a:ext>
            </a:extLst>
          </p:cNvPr>
          <p:cNvSpPr>
            <a:spLocks noGrp="1"/>
          </p:cNvSpPr>
          <p:nvPr>
            <p:ph type="title"/>
          </p:nvPr>
        </p:nvSpPr>
        <p:spPr>
          <a:xfrm>
            <a:off x="1140351" y="377687"/>
            <a:ext cx="9875520" cy="768626"/>
          </a:xfrm>
        </p:spPr>
        <p:txBody>
          <a:bodyPr/>
          <a:lstStyle/>
          <a:p>
            <a:pPr algn="ctr"/>
            <a:r>
              <a:rPr lang="en-US" altLang="en-US" b="1" dirty="0"/>
              <a:t>Part 3: Market Analysis</a:t>
            </a:r>
            <a:endParaRPr lang="en-US" b="1" dirty="0"/>
          </a:p>
        </p:txBody>
      </p:sp>
      <p:sp>
        <p:nvSpPr>
          <p:cNvPr id="3" name="Content Placeholder 2">
            <a:extLst>
              <a:ext uri="{FF2B5EF4-FFF2-40B4-BE49-F238E27FC236}">
                <a16:creationId xmlns:a16="http://schemas.microsoft.com/office/drawing/2014/main" id="{E5DDCDBD-16CA-DBFD-9D26-35F2C71595DF}"/>
              </a:ext>
            </a:extLst>
          </p:cNvPr>
          <p:cNvSpPr>
            <a:spLocks noGrp="1"/>
          </p:cNvSpPr>
          <p:nvPr>
            <p:ph idx="1"/>
          </p:nvPr>
        </p:nvSpPr>
        <p:spPr>
          <a:xfrm>
            <a:off x="1140351" y="1409699"/>
            <a:ext cx="10680588" cy="5070613"/>
          </a:xfrm>
        </p:spPr>
        <p:txBody>
          <a:bodyPr>
            <a:noAutofit/>
          </a:bodyPr>
          <a:lstStyle/>
          <a:p>
            <a:pPr eaLnBrk="1" hangingPunct="1"/>
            <a:r>
              <a:rPr lang="en-US" altLang="en-US" sz="3200" dirty="0">
                <a:solidFill>
                  <a:schemeClr val="tx1"/>
                </a:solidFill>
              </a:rPr>
              <a:t>A Market Analysis defines the target market so that you can position your business to get its share of sales. </a:t>
            </a:r>
          </a:p>
          <a:p>
            <a:pPr eaLnBrk="1" hangingPunct="1"/>
            <a:r>
              <a:rPr lang="en-US" altLang="en-US" sz="3200" dirty="0">
                <a:solidFill>
                  <a:schemeClr val="tx1"/>
                </a:solidFill>
              </a:rPr>
              <a:t>A Market Analysis section:</a:t>
            </a:r>
          </a:p>
          <a:p>
            <a:pPr lvl="1" eaLnBrk="1" hangingPunct="1"/>
            <a:r>
              <a:rPr lang="en-US" altLang="en-US" sz="3200" dirty="0">
                <a:solidFill>
                  <a:schemeClr val="tx1"/>
                </a:solidFill>
              </a:rPr>
              <a:t>Defines your market.</a:t>
            </a:r>
          </a:p>
          <a:p>
            <a:pPr lvl="1" eaLnBrk="1" hangingPunct="1"/>
            <a:r>
              <a:rPr lang="en-US" altLang="en-US" sz="3200" dirty="0">
                <a:solidFill>
                  <a:schemeClr val="tx1"/>
                </a:solidFill>
              </a:rPr>
              <a:t>Segments your customers.</a:t>
            </a:r>
          </a:p>
          <a:p>
            <a:pPr lvl="1" eaLnBrk="1" hangingPunct="1"/>
            <a:r>
              <a:rPr lang="en-US" altLang="en-US" sz="3200" dirty="0">
                <a:solidFill>
                  <a:schemeClr val="tx1"/>
                </a:solidFill>
              </a:rPr>
              <a:t>Projects your market share.</a:t>
            </a:r>
          </a:p>
          <a:p>
            <a:pPr lvl="1" eaLnBrk="1" hangingPunct="1"/>
            <a:r>
              <a:rPr lang="en-US" altLang="en-US" sz="3200" dirty="0">
                <a:solidFill>
                  <a:schemeClr val="tx1"/>
                </a:solidFill>
              </a:rPr>
              <a:t>Positions your products and services.</a:t>
            </a:r>
          </a:p>
          <a:p>
            <a:pPr lvl="1" eaLnBrk="1" hangingPunct="1"/>
            <a:r>
              <a:rPr lang="en-US" altLang="en-US" sz="3200" dirty="0">
                <a:solidFill>
                  <a:schemeClr val="tx1"/>
                </a:solidFill>
              </a:rPr>
              <a:t>Discusses pricing and promotions.</a:t>
            </a:r>
          </a:p>
          <a:p>
            <a:pPr lvl="1" eaLnBrk="1" hangingPunct="1"/>
            <a:r>
              <a:rPr lang="en-US" altLang="en-US" sz="3200" dirty="0">
                <a:solidFill>
                  <a:schemeClr val="tx1"/>
                </a:solidFill>
              </a:rPr>
              <a:t>Identifies communication, sales, and distribution channels.</a:t>
            </a:r>
          </a:p>
          <a:p>
            <a:pPr lvl="1" eaLnBrk="1" hangingPunct="1"/>
            <a:endParaRPr lang="en-US" altLang="en-US" sz="3200" dirty="0"/>
          </a:p>
          <a:p>
            <a:endParaRPr lang="en-US" sz="3200" dirty="0"/>
          </a:p>
        </p:txBody>
      </p:sp>
    </p:spTree>
    <p:extLst>
      <p:ext uri="{BB962C8B-B14F-4D97-AF65-F5344CB8AC3E}">
        <p14:creationId xmlns:p14="http://schemas.microsoft.com/office/powerpoint/2010/main" val="2067744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D106D-DD5F-84D8-8F4E-4A6404B6BE2F}"/>
              </a:ext>
            </a:extLst>
          </p:cNvPr>
          <p:cNvSpPr>
            <a:spLocks noGrp="1"/>
          </p:cNvSpPr>
          <p:nvPr>
            <p:ph type="title"/>
          </p:nvPr>
        </p:nvSpPr>
        <p:spPr>
          <a:xfrm>
            <a:off x="1143000" y="424069"/>
            <a:ext cx="9875520" cy="675861"/>
          </a:xfrm>
        </p:spPr>
        <p:txBody>
          <a:bodyPr>
            <a:normAutofit fontScale="90000"/>
          </a:bodyPr>
          <a:lstStyle/>
          <a:p>
            <a:pPr algn="ctr"/>
            <a:r>
              <a:rPr lang="en-US" altLang="en-US" b="1" dirty="0"/>
              <a:t>Part 4: Management Team </a:t>
            </a:r>
            <a:endParaRPr lang="en-US" b="1" dirty="0"/>
          </a:p>
        </p:txBody>
      </p:sp>
      <p:sp>
        <p:nvSpPr>
          <p:cNvPr id="3" name="Content Placeholder 2">
            <a:extLst>
              <a:ext uri="{FF2B5EF4-FFF2-40B4-BE49-F238E27FC236}">
                <a16:creationId xmlns:a16="http://schemas.microsoft.com/office/drawing/2014/main" id="{6E780C92-A561-94CB-C315-150DB09457D9}"/>
              </a:ext>
            </a:extLst>
          </p:cNvPr>
          <p:cNvSpPr>
            <a:spLocks noGrp="1"/>
          </p:cNvSpPr>
          <p:nvPr>
            <p:ph idx="1"/>
          </p:nvPr>
        </p:nvSpPr>
        <p:spPr>
          <a:xfrm>
            <a:off x="1159564" y="1659833"/>
            <a:ext cx="10316819" cy="4774097"/>
          </a:xfrm>
        </p:spPr>
        <p:txBody>
          <a:bodyPr>
            <a:noAutofit/>
          </a:bodyPr>
          <a:lstStyle/>
          <a:p>
            <a:pPr eaLnBrk="1" fontAlgn="auto" hangingPunct="1">
              <a:spcAft>
                <a:spcPts val="0"/>
              </a:spcAft>
              <a:buFont typeface="Wingdings" panose="05000000000000000000" pitchFamily="2" charset="2"/>
              <a:buNone/>
              <a:defRPr/>
            </a:pPr>
            <a:r>
              <a:rPr lang="en-US" sz="3200" dirty="0">
                <a:solidFill>
                  <a:schemeClr val="tx1"/>
                </a:solidFill>
              </a:rPr>
              <a:t>The Management Team section outlines: </a:t>
            </a:r>
          </a:p>
          <a:p>
            <a:pPr lvl="1" eaLnBrk="1" fontAlgn="auto" hangingPunct="1">
              <a:spcAft>
                <a:spcPts val="0"/>
              </a:spcAft>
              <a:defRPr/>
            </a:pPr>
            <a:r>
              <a:rPr lang="en-US" sz="3200" b="1" dirty="0">
                <a:solidFill>
                  <a:schemeClr val="tx1"/>
                </a:solidFill>
              </a:rPr>
              <a:t>Organizational Structure: </a:t>
            </a:r>
            <a:r>
              <a:rPr lang="en-US" sz="3200" dirty="0">
                <a:solidFill>
                  <a:schemeClr val="tx1"/>
                </a:solidFill>
              </a:rPr>
              <a:t>Highlights the hierarchy and outlines responsibilities and decision-making powers.</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b="1" dirty="0">
                <a:solidFill>
                  <a:schemeClr val="tx1"/>
                </a:solidFill>
              </a:rPr>
              <a:t>Management Team: </a:t>
            </a:r>
            <a:r>
              <a:rPr lang="en-US" sz="3200" dirty="0">
                <a:solidFill>
                  <a:schemeClr val="tx1"/>
                </a:solidFill>
              </a:rPr>
              <a:t>Highlights the track record of the company’s managers. You may also offer details about key employees including qualifications, experiences, or outstanding skills, which could add a competitive edge to the image of the business.</a:t>
            </a:r>
          </a:p>
          <a:p>
            <a:endParaRPr lang="en-US" sz="3200" dirty="0"/>
          </a:p>
        </p:txBody>
      </p:sp>
    </p:spTree>
    <p:extLst>
      <p:ext uri="{BB962C8B-B14F-4D97-AF65-F5344CB8AC3E}">
        <p14:creationId xmlns:p14="http://schemas.microsoft.com/office/powerpoint/2010/main" val="1035311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CC9D9C-1F69-B15D-0C66-AE7BF55FB535}"/>
              </a:ext>
            </a:extLst>
          </p:cNvPr>
          <p:cNvSpPr>
            <a:spLocks noGrp="1"/>
          </p:cNvSpPr>
          <p:nvPr>
            <p:ph idx="1"/>
          </p:nvPr>
        </p:nvSpPr>
        <p:spPr>
          <a:xfrm>
            <a:off x="225287" y="347870"/>
            <a:ext cx="11675165" cy="6357730"/>
          </a:xfrm>
        </p:spPr>
        <p:txBody>
          <a:bodyPr>
            <a:noAutofit/>
          </a:bodyPr>
          <a:lstStyle/>
          <a:p>
            <a:pPr lvl="1" eaLnBrk="1" fontAlgn="auto" hangingPunct="1">
              <a:spcAft>
                <a:spcPts val="0"/>
              </a:spcAft>
              <a:defRPr/>
            </a:pPr>
            <a:r>
              <a:rPr lang="en-US" sz="3200" b="1" dirty="0">
                <a:solidFill>
                  <a:schemeClr val="tx1"/>
                </a:solidFill>
              </a:rPr>
              <a:t>Working Structure: </a:t>
            </a:r>
            <a:r>
              <a:rPr lang="en-US" sz="3200" dirty="0">
                <a:solidFill>
                  <a:schemeClr val="tx1"/>
                </a:solidFill>
              </a:rPr>
              <a:t>Highlights how your management team will operate within your defined organizational structure.</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b="1" dirty="0">
                <a:solidFill>
                  <a:schemeClr val="tx1"/>
                </a:solidFill>
              </a:rPr>
              <a:t>Expertise: </a:t>
            </a:r>
            <a:r>
              <a:rPr lang="en-US" sz="3200" dirty="0">
                <a:solidFill>
                  <a:schemeClr val="tx1"/>
                </a:solidFill>
              </a:rPr>
              <a:t>Highlights the business expertise of your management and senior team. You may also include special knowledge of budget control, personnel management, public relations, and strategic planning.</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b="1" dirty="0">
                <a:solidFill>
                  <a:schemeClr val="tx1"/>
                </a:solidFill>
              </a:rPr>
              <a:t>Skills Gap: </a:t>
            </a:r>
            <a:r>
              <a:rPr lang="en-US" sz="3200" dirty="0">
                <a:solidFill>
                  <a:schemeClr val="tx1"/>
                </a:solidFill>
              </a:rPr>
              <a:t>Highlights plans to improve your company’s overall skills or expertise. In this section, you should discuss opportunities and plans to acquire new information and knowledge that will add value.</a:t>
            </a:r>
          </a:p>
          <a:p>
            <a:pPr lvl="1" eaLnBrk="1" fontAlgn="auto" hangingPunct="1">
              <a:spcAft>
                <a:spcPts val="0"/>
              </a:spcAft>
              <a:defRPr/>
            </a:pPr>
            <a:r>
              <a:rPr lang="en-US" sz="3200" b="1" dirty="0">
                <a:solidFill>
                  <a:schemeClr val="tx1"/>
                </a:solidFill>
              </a:rPr>
              <a:t>Personnel Plan: </a:t>
            </a:r>
            <a:r>
              <a:rPr lang="en-US" sz="3200" dirty="0">
                <a:solidFill>
                  <a:schemeClr val="tx1"/>
                </a:solidFill>
              </a:rPr>
              <a:t>Highlights current and future staffing requirements and related costs.</a:t>
            </a:r>
          </a:p>
          <a:p>
            <a:endParaRPr lang="en-US" sz="3200" dirty="0">
              <a:solidFill>
                <a:schemeClr val="tx1"/>
              </a:solidFill>
            </a:endParaRPr>
          </a:p>
        </p:txBody>
      </p:sp>
    </p:spTree>
    <p:extLst>
      <p:ext uri="{BB962C8B-B14F-4D97-AF65-F5344CB8AC3E}">
        <p14:creationId xmlns:p14="http://schemas.microsoft.com/office/powerpoint/2010/main" val="974730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CECC-07C7-804F-D68B-67ED6729A54E}"/>
              </a:ext>
            </a:extLst>
          </p:cNvPr>
          <p:cNvSpPr>
            <a:spLocks noGrp="1"/>
          </p:cNvSpPr>
          <p:nvPr>
            <p:ph type="title"/>
          </p:nvPr>
        </p:nvSpPr>
        <p:spPr>
          <a:xfrm>
            <a:off x="2305878" y="450574"/>
            <a:ext cx="7275444" cy="622852"/>
          </a:xfrm>
        </p:spPr>
        <p:txBody>
          <a:bodyPr>
            <a:normAutofit fontScale="90000"/>
          </a:bodyPr>
          <a:lstStyle/>
          <a:p>
            <a:pPr algn="ctr"/>
            <a:r>
              <a:rPr lang="en-US" altLang="en-US" b="1" dirty="0"/>
              <a:t>Part 5: Marketing Plan</a:t>
            </a:r>
            <a:endParaRPr lang="en-US" b="1" dirty="0"/>
          </a:p>
        </p:txBody>
      </p:sp>
      <p:sp>
        <p:nvSpPr>
          <p:cNvPr id="3" name="Content Placeholder 2">
            <a:extLst>
              <a:ext uri="{FF2B5EF4-FFF2-40B4-BE49-F238E27FC236}">
                <a16:creationId xmlns:a16="http://schemas.microsoft.com/office/drawing/2014/main" id="{7EBAD44A-6D8D-8224-1DF7-617FBF95A1C5}"/>
              </a:ext>
            </a:extLst>
          </p:cNvPr>
          <p:cNvSpPr>
            <a:spLocks noGrp="1"/>
          </p:cNvSpPr>
          <p:nvPr>
            <p:ph idx="1"/>
          </p:nvPr>
        </p:nvSpPr>
        <p:spPr>
          <a:xfrm>
            <a:off x="331304" y="1409700"/>
            <a:ext cx="11436626" cy="5123622"/>
          </a:xfrm>
        </p:spPr>
        <p:txBody>
          <a:bodyPr>
            <a:normAutofit/>
          </a:bodyPr>
          <a:lstStyle/>
          <a:p>
            <a:pPr marL="342900" lvl="1" indent="-342900" eaLnBrk="1" fontAlgn="auto" hangingPunct="1">
              <a:spcAft>
                <a:spcPts val="0"/>
              </a:spcAft>
              <a:buFont typeface="Wingdings" pitchFamily="2" charset="2"/>
              <a:buChar char="§"/>
              <a:defRPr/>
            </a:pPr>
            <a:r>
              <a:rPr lang="en-US" sz="3200" dirty="0">
                <a:solidFill>
                  <a:schemeClr val="tx1"/>
                </a:solidFill>
              </a:rPr>
              <a:t>The Marketing Plan section details what you propose to accomplish, and is critical in obtaining funding to pursue new initiatives. </a:t>
            </a:r>
          </a:p>
          <a:p>
            <a:pPr marL="342900" lvl="1" indent="-342900" eaLnBrk="1" fontAlgn="auto" hangingPunct="1">
              <a:spcAft>
                <a:spcPts val="0"/>
              </a:spcAft>
              <a:buFont typeface="Wingdings" pitchFamily="2" charset="2"/>
              <a:buChar char="§"/>
              <a:defRPr/>
            </a:pPr>
            <a:r>
              <a:rPr lang="en-US" sz="3200" dirty="0">
                <a:solidFill>
                  <a:schemeClr val="tx1"/>
                </a:solidFill>
              </a:rPr>
              <a:t>The Marketing Plan section:</a:t>
            </a:r>
          </a:p>
          <a:p>
            <a:pPr lvl="1" eaLnBrk="1" fontAlgn="auto" hangingPunct="1">
              <a:spcAft>
                <a:spcPts val="0"/>
              </a:spcAft>
              <a:defRPr/>
            </a:pPr>
            <a:r>
              <a:rPr lang="en-US" sz="3200" dirty="0">
                <a:solidFill>
                  <a:schemeClr val="tx1"/>
                </a:solidFill>
              </a:rPr>
              <a:t>Explains (from an internal perspective) the impacts and results of past marketing decisions.</a:t>
            </a:r>
          </a:p>
          <a:p>
            <a:endParaRPr lang="en-US" dirty="0"/>
          </a:p>
        </p:txBody>
      </p:sp>
    </p:spTree>
    <p:extLst>
      <p:ext uri="{BB962C8B-B14F-4D97-AF65-F5344CB8AC3E}">
        <p14:creationId xmlns:p14="http://schemas.microsoft.com/office/powerpoint/2010/main" val="2632182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39BD0-F7B2-4BFF-7A84-7DD73422EE5B}"/>
              </a:ext>
            </a:extLst>
          </p:cNvPr>
          <p:cNvSpPr>
            <a:spLocks noGrp="1"/>
          </p:cNvSpPr>
          <p:nvPr>
            <p:ph idx="1"/>
          </p:nvPr>
        </p:nvSpPr>
        <p:spPr>
          <a:xfrm>
            <a:off x="437322" y="344557"/>
            <a:ext cx="11396869" cy="6202017"/>
          </a:xfrm>
        </p:spPr>
        <p:txBody>
          <a:bodyPr/>
          <a:lstStyle/>
          <a:p>
            <a:pPr lvl="1" eaLnBrk="1" fontAlgn="auto" hangingPunct="1">
              <a:spcAft>
                <a:spcPts val="0"/>
              </a:spcAft>
              <a:defRPr/>
            </a:pPr>
            <a:r>
              <a:rPr lang="en-US" sz="3200" dirty="0">
                <a:solidFill>
                  <a:schemeClr val="tx1"/>
                </a:solidFill>
              </a:rPr>
              <a:t>Explains the external market in which the business is competing.</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dirty="0">
                <a:solidFill>
                  <a:schemeClr val="tx1"/>
                </a:solidFill>
              </a:rPr>
              <a:t>Sets goals to direct future marketing efforts.</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dirty="0">
                <a:solidFill>
                  <a:schemeClr val="tx1"/>
                </a:solidFill>
              </a:rPr>
              <a:t>Sets clear, realistic, and measurable targets.</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dirty="0">
                <a:solidFill>
                  <a:schemeClr val="tx1"/>
                </a:solidFill>
              </a:rPr>
              <a:t>Includes deadlines for meeting those targets.</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dirty="0">
                <a:solidFill>
                  <a:schemeClr val="tx1"/>
                </a:solidFill>
              </a:rPr>
              <a:t>Provides a budget for all marketing activities.</a:t>
            </a:r>
          </a:p>
          <a:p>
            <a:pPr lvl="1" eaLnBrk="1" fontAlgn="auto" hangingPunct="1">
              <a:spcAft>
                <a:spcPts val="0"/>
              </a:spcAft>
              <a:defRPr/>
            </a:pPr>
            <a:endParaRPr lang="en-US" sz="3200" dirty="0">
              <a:solidFill>
                <a:schemeClr val="tx1"/>
              </a:solidFill>
            </a:endParaRPr>
          </a:p>
          <a:p>
            <a:pPr lvl="1" eaLnBrk="1" fontAlgn="auto" hangingPunct="1">
              <a:spcAft>
                <a:spcPts val="0"/>
              </a:spcAft>
              <a:defRPr/>
            </a:pPr>
            <a:r>
              <a:rPr lang="en-US" sz="3200" dirty="0">
                <a:solidFill>
                  <a:schemeClr val="tx1"/>
                </a:solidFill>
              </a:rPr>
              <a:t>Specifies accountability and measures for all activities.</a:t>
            </a:r>
          </a:p>
          <a:p>
            <a:endParaRPr lang="en-US" dirty="0"/>
          </a:p>
        </p:txBody>
      </p:sp>
    </p:spTree>
    <p:extLst>
      <p:ext uri="{BB962C8B-B14F-4D97-AF65-F5344CB8AC3E}">
        <p14:creationId xmlns:p14="http://schemas.microsoft.com/office/powerpoint/2010/main" val="7486932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EA8F-6BEB-235D-EDBC-B59DD029DB84}"/>
              </a:ext>
            </a:extLst>
          </p:cNvPr>
          <p:cNvSpPr>
            <a:spLocks noGrp="1"/>
          </p:cNvSpPr>
          <p:nvPr>
            <p:ph type="title"/>
          </p:nvPr>
        </p:nvSpPr>
        <p:spPr>
          <a:xfrm>
            <a:off x="1158240" y="397565"/>
            <a:ext cx="9875520" cy="609600"/>
          </a:xfrm>
        </p:spPr>
        <p:txBody>
          <a:bodyPr>
            <a:normAutofit fontScale="90000"/>
          </a:bodyPr>
          <a:lstStyle/>
          <a:p>
            <a:pPr algn="ctr"/>
            <a:r>
              <a:rPr lang="en-US" altLang="en-US" b="1" dirty="0"/>
              <a:t>Part 6: Financial Plan  </a:t>
            </a:r>
            <a:r>
              <a:rPr lang="en-US" altLang="en-US" sz="2400" i="1" dirty="0"/>
              <a:t>(Slide 1 of 2)</a:t>
            </a:r>
            <a:endParaRPr lang="en-US" dirty="0"/>
          </a:p>
        </p:txBody>
      </p:sp>
      <p:sp>
        <p:nvSpPr>
          <p:cNvPr id="3" name="Content Placeholder 2">
            <a:extLst>
              <a:ext uri="{FF2B5EF4-FFF2-40B4-BE49-F238E27FC236}">
                <a16:creationId xmlns:a16="http://schemas.microsoft.com/office/drawing/2014/main" id="{D73AFD33-E7F7-1A2F-214B-145C43E4C968}"/>
              </a:ext>
            </a:extLst>
          </p:cNvPr>
          <p:cNvSpPr>
            <a:spLocks noGrp="1"/>
          </p:cNvSpPr>
          <p:nvPr>
            <p:ph idx="1"/>
          </p:nvPr>
        </p:nvSpPr>
        <p:spPr>
          <a:xfrm>
            <a:off x="371061" y="1007165"/>
            <a:ext cx="11529392" cy="5453269"/>
          </a:xfrm>
        </p:spPr>
        <p:txBody>
          <a:bodyPr/>
          <a:lstStyle/>
          <a:p>
            <a:pPr eaLnBrk="1" hangingPunct="1"/>
            <a:r>
              <a:rPr lang="en-US" altLang="en-US" sz="3200" dirty="0">
                <a:solidFill>
                  <a:schemeClr val="tx1"/>
                </a:solidFill>
              </a:rPr>
              <a:t>The Financial Plan translates your company's goals into specific financial targets. </a:t>
            </a:r>
          </a:p>
          <a:p>
            <a:pPr eaLnBrk="1" hangingPunct="1"/>
            <a:r>
              <a:rPr lang="en-US" altLang="en-US" sz="3200" dirty="0">
                <a:solidFill>
                  <a:schemeClr val="tx1"/>
                </a:solidFill>
              </a:rPr>
              <a:t>The Financial Plan section:</a:t>
            </a:r>
          </a:p>
          <a:p>
            <a:pPr lvl="1" eaLnBrk="1" hangingPunct="1"/>
            <a:r>
              <a:rPr lang="en-US" altLang="en-US" sz="3200" b="1" dirty="0">
                <a:solidFill>
                  <a:schemeClr val="tx1"/>
                </a:solidFill>
              </a:rPr>
              <a:t>Clearly defines what a successful outcome entails. </a:t>
            </a:r>
            <a:r>
              <a:rPr lang="en-US" altLang="en-US" sz="3200" dirty="0">
                <a:solidFill>
                  <a:schemeClr val="tx1"/>
                </a:solidFill>
              </a:rPr>
              <a:t>The plan isn't merely a prediction; it implies a commitment to making the targeted results happen and establishes milestones for gauging progress.</a:t>
            </a:r>
          </a:p>
          <a:p>
            <a:r>
              <a:rPr lang="en-US" altLang="en-US" sz="3200" b="1" dirty="0">
                <a:solidFill>
                  <a:schemeClr val="tx1"/>
                </a:solidFill>
              </a:rPr>
              <a:t>Provides you with a vital feedback-and-control tool. </a:t>
            </a:r>
            <a:r>
              <a:rPr lang="en-US" altLang="en-US" sz="3200" dirty="0">
                <a:solidFill>
                  <a:schemeClr val="tx1"/>
                </a:solidFill>
              </a:rPr>
              <a:t>Variances from projections provide early warnings of problems. When variances occur, the plan can provide a framework for determining the financial impact and the effects of various corrective actions.</a:t>
            </a:r>
          </a:p>
          <a:p>
            <a:endParaRPr lang="en-US" dirty="0"/>
          </a:p>
        </p:txBody>
      </p:sp>
    </p:spTree>
    <p:extLst>
      <p:ext uri="{BB962C8B-B14F-4D97-AF65-F5344CB8AC3E}">
        <p14:creationId xmlns:p14="http://schemas.microsoft.com/office/powerpoint/2010/main" val="300777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86FFD-FC2E-61C4-098C-DA18850E6D55}"/>
              </a:ext>
            </a:extLst>
          </p:cNvPr>
          <p:cNvSpPr>
            <a:spLocks noGrp="1"/>
          </p:cNvSpPr>
          <p:nvPr>
            <p:ph type="title"/>
          </p:nvPr>
        </p:nvSpPr>
        <p:spPr>
          <a:xfrm>
            <a:off x="1934817" y="503582"/>
            <a:ext cx="8076537" cy="874643"/>
          </a:xfrm>
        </p:spPr>
        <p:txBody>
          <a:bodyPr/>
          <a:lstStyle/>
          <a:p>
            <a:pPr algn="ctr"/>
            <a:r>
              <a:rPr lang="en-US" altLang="en-US" b="1" dirty="0"/>
              <a:t>Learning Objectives</a:t>
            </a:r>
            <a:endParaRPr lang="en-US" b="1" dirty="0"/>
          </a:p>
        </p:txBody>
      </p:sp>
      <p:sp>
        <p:nvSpPr>
          <p:cNvPr id="3" name="Content Placeholder 2">
            <a:extLst>
              <a:ext uri="{FF2B5EF4-FFF2-40B4-BE49-F238E27FC236}">
                <a16:creationId xmlns:a16="http://schemas.microsoft.com/office/drawing/2014/main" id="{E2DBD991-22D3-E69B-BDE5-D06CE387C69C}"/>
              </a:ext>
            </a:extLst>
          </p:cNvPr>
          <p:cNvSpPr>
            <a:spLocks noGrp="1"/>
          </p:cNvSpPr>
          <p:nvPr>
            <p:ph idx="1"/>
          </p:nvPr>
        </p:nvSpPr>
        <p:spPr>
          <a:xfrm>
            <a:off x="1036649" y="1540566"/>
            <a:ext cx="9872871" cy="4038600"/>
          </a:xfrm>
        </p:spPr>
        <p:txBody>
          <a:bodyPr/>
          <a:lstStyle/>
          <a:p>
            <a:pPr eaLnBrk="1" hangingPunct="1">
              <a:buFont typeface="Wingdings" panose="05000000000000000000" pitchFamily="2" charset="2"/>
              <a:buNone/>
            </a:pPr>
            <a:r>
              <a:rPr lang="en-US" altLang="en-US" sz="3200" dirty="0">
                <a:solidFill>
                  <a:schemeClr val="tx1"/>
                </a:solidFill>
              </a:rPr>
              <a:t>At the end of this module, you will be able to:</a:t>
            </a:r>
          </a:p>
          <a:p>
            <a:pPr lvl="1" eaLnBrk="1" hangingPunct="1"/>
            <a:r>
              <a:rPr lang="en-US" altLang="en-US" sz="3200" dirty="0">
                <a:solidFill>
                  <a:schemeClr val="tx1"/>
                </a:solidFill>
              </a:rPr>
              <a:t>Identify the essential elements of a Business Plan.</a:t>
            </a:r>
          </a:p>
          <a:p>
            <a:pPr lvl="1" eaLnBrk="1" hangingPunct="1"/>
            <a:endParaRPr lang="en-US" altLang="en-US" sz="3200" dirty="0">
              <a:solidFill>
                <a:schemeClr val="tx1"/>
              </a:solidFill>
            </a:endParaRPr>
          </a:p>
          <a:p>
            <a:pPr lvl="1" eaLnBrk="1" hangingPunct="1"/>
            <a:r>
              <a:rPr lang="en-US" altLang="en-US" sz="3200" dirty="0">
                <a:solidFill>
                  <a:schemeClr val="tx1"/>
                </a:solidFill>
              </a:rPr>
              <a:t>Identify how a good Business Plan can create an anchor for continued success.</a:t>
            </a:r>
          </a:p>
          <a:p>
            <a:pPr lvl="1" eaLnBrk="1" hangingPunct="1"/>
            <a:endParaRPr lang="en-US" altLang="en-US" sz="3200" dirty="0">
              <a:solidFill>
                <a:schemeClr val="tx1"/>
              </a:solidFill>
            </a:endParaRPr>
          </a:p>
          <a:p>
            <a:pPr lvl="1" eaLnBrk="1" hangingPunct="1"/>
            <a:r>
              <a:rPr lang="en-US" altLang="en-US" sz="3200" dirty="0">
                <a:solidFill>
                  <a:schemeClr val="tx1"/>
                </a:solidFill>
              </a:rPr>
              <a:t>List additional resources that can help you develop an effective Business Plan.</a:t>
            </a:r>
          </a:p>
          <a:p>
            <a:endParaRPr lang="en-US" dirty="0"/>
          </a:p>
        </p:txBody>
      </p:sp>
    </p:spTree>
    <p:extLst>
      <p:ext uri="{BB962C8B-B14F-4D97-AF65-F5344CB8AC3E}">
        <p14:creationId xmlns:p14="http://schemas.microsoft.com/office/powerpoint/2010/main" val="4056206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1924B-31DA-B91F-4BC2-237E7CD08D55}"/>
              </a:ext>
            </a:extLst>
          </p:cNvPr>
          <p:cNvSpPr>
            <a:spLocks noGrp="1"/>
          </p:cNvSpPr>
          <p:nvPr>
            <p:ph idx="1"/>
          </p:nvPr>
        </p:nvSpPr>
        <p:spPr>
          <a:xfrm>
            <a:off x="1143000" y="1285461"/>
            <a:ext cx="9872871" cy="4810539"/>
          </a:xfrm>
        </p:spPr>
        <p:txBody>
          <a:bodyPr>
            <a:normAutofit/>
          </a:bodyPr>
          <a:lstStyle/>
          <a:p>
            <a:r>
              <a:rPr lang="en-US" altLang="en-US" sz="3200" b="1" dirty="0">
                <a:solidFill>
                  <a:schemeClr val="tx1"/>
                </a:solidFill>
              </a:rPr>
              <a:t>Anticipate problems. </a:t>
            </a:r>
            <a:r>
              <a:rPr lang="en-US" altLang="en-US" sz="3200" dirty="0">
                <a:solidFill>
                  <a:schemeClr val="tx1"/>
                </a:solidFill>
              </a:rPr>
              <a:t>If rapid growth creates a cash shortage due to investment in receivables and inventory, the forecast should show this. If next year's projections depend on certain milestones this year, the assumptions should spell this out.</a:t>
            </a:r>
          </a:p>
          <a:p>
            <a:endParaRPr lang="en-US" sz="3200" dirty="0"/>
          </a:p>
        </p:txBody>
      </p:sp>
    </p:spTree>
    <p:extLst>
      <p:ext uri="{BB962C8B-B14F-4D97-AF65-F5344CB8AC3E}">
        <p14:creationId xmlns:p14="http://schemas.microsoft.com/office/powerpoint/2010/main" val="256198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D057C-816A-D401-FF26-FEDEE4B0DD73}"/>
              </a:ext>
            </a:extLst>
          </p:cNvPr>
          <p:cNvSpPr>
            <a:spLocks noGrp="1"/>
          </p:cNvSpPr>
          <p:nvPr>
            <p:ph type="title"/>
          </p:nvPr>
        </p:nvSpPr>
        <p:spPr>
          <a:xfrm>
            <a:off x="1143000" y="397565"/>
            <a:ext cx="9875520" cy="728870"/>
          </a:xfrm>
        </p:spPr>
        <p:txBody>
          <a:bodyPr/>
          <a:lstStyle/>
          <a:p>
            <a:pPr algn="ctr"/>
            <a:r>
              <a:rPr lang="en-US" altLang="en-US" b="1" dirty="0"/>
              <a:t>Part 6: Financial Plan  </a:t>
            </a:r>
            <a:r>
              <a:rPr lang="en-US" altLang="en-US" sz="2400" b="1" i="1" dirty="0"/>
              <a:t>(Slide 2 of 2)</a:t>
            </a:r>
            <a:endParaRPr lang="en-US" b="1" dirty="0"/>
          </a:p>
        </p:txBody>
      </p:sp>
      <p:sp>
        <p:nvSpPr>
          <p:cNvPr id="3" name="Content Placeholder 2">
            <a:extLst>
              <a:ext uri="{FF2B5EF4-FFF2-40B4-BE49-F238E27FC236}">
                <a16:creationId xmlns:a16="http://schemas.microsoft.com/office/drawing/2014/main" id="{3A3675ED-81F4-538D-4827-8E386FBBC2C7}"/>
              </a:ext>
            </a:extLst>
          </p:cNvPr>
          <p:cNvSpPr>
            <a:spLocks noGrp="1"/>
          </p:cNvSpPr>
          <p:nvPr>
            <p:ph idx="1"/>
          </p:nvPr>
        </p:nvSpPr>
        <p:spPr>
          <a:xfrm>
            <a:off x="463826" y="1126435"/>
            <a:ext cx="11343861" cy="5333999"/>
          </a:xfrm>
        </p:spPr>
        <p:txBody>
          <a:bodyPr>
            <a:noAutofit/>
          </a:bodyPr>
          <a:lstStyle/>
          <a:p>
            <a:pPr eaLnBrk="1" hangingPunct="1"/>
            <a:r>
              <a:rPr lang="en-US" altLang="en-US" sz="2800" dirty="0">
                <a:solidFill>
                  <a:schemeClr val="tx1"/>
                </a:solidFill>
              </a:rPr>
              <a:t>The Financial Plan is the most essential part of your Business Plan. It shows investors the timeframes you have scheduled to make profits. </a:t>
            </a:r>
          </a:p>
          <a:p>
            <a:pPr eaLnBrk="1" hangingPunct="1"/>
            <a:r>
              <a:rPr lang="en-US" altLang="en-US" sz="2800" dirty="0">
                <a:solidFill>
                  <a:schemeClr val="tx1"/>
                </a:solidFill>
              </a:rPr>
              <a:t>Some elements of the Financial Plan include:</a:t>
            </a:r>
          </a:p>
          <a:p>
            <a:pPr lvl="1" eaLnBrk="1" hangingPunct="1"/>
            <a:r>
              <a:rPr lang="en-US" altLang="en-US" sz="2800" dirty="0">
                <a:solidFill>
                  <a:schemeClr val="tx1"/>
                </a:solidFill>
              </a:rPr>
              <a:t>Important Assumptions</a:t>
            </a:r>
          </a:p>
          <a:p>
            <a:pPr lvl="1" eaLnBrk="1" hangingPunct="1"/>
            <a:r>
              <a:rPr lang="en-US" altLang="en-US" sz="2800" dirty="0">
                <a:solidFill>
                  <a:schemeClr val="tx1"/>
                </a:solidFill>
              </a:rPr>
              <a:t>Key Financial Indicators</a:t>
            </a:r>
          </a:p>
          <a:p>
            <a:pPr lvl="1" eaLnBrk="1" hangingPunct="1"/>
            <a:r>
              <a:rPr lang="en-US" altLang="en-US" sz="2800" dirty="0">
                <a:solidFill>
                  <a:schemeClr val="tx1"/>
                </a:solidFill>
              </a:rPr>
              <a:t>Break-even Analysis</a:t>
            </a:r>
          </a:p>
          <a:p>
            <a:pPr lvl="1" eaLnBrk="1" hangingPunct="1"/>
            <a:r>
              <a:rPr lang="en-US" altLang="en-US" sz="2800" dirty="0">
                <a:solidFill>
                  <a:schemeClr val="tx1"/>
                </a:solidFill>
              </a:rPr>
              <a:t>Projected Profit and Loss</a:t>
            </a:r>
          </a:p>
          <a:p>
            <a:pPr lvl="1" eaLnBrk="1" hangingPunct="1"/>
            <a:r>
              <a:rPr lang="en-US" altLang="en-US" sz="2800" dirty="0">
                <a:solidFill>
                  <a:schemeClr val="tx1"/>
                </a:solidFill>
              </a:rPr>
              <a:t>Projected Cash Flow</a:t>
            </a:r>
          </a:p>
          <a:p>
            <a:pPr lvl="1" eaLnBrk="1" hangingPunct="1"/>
            <a:r>
              <a:rPr lang="en-US" altLang="en-US" sz="2800" dirty="0">
                <a:solidFill>
                  <a:schemeClr val="tx1"/>
                </a:solidFill>
              </a:rPr>
              <a:t>Projected Balance Sheet</a:t>
            </a:r>
          </a:p>
          <a:p>
            <a:pPr lvl="1" eaLnBrk="1" hangingPunct="1"/>
            <a:r>
              <a:rPr lang="en-US" altLang="en-US" sz="2800" dirty="0">
                <a:solidFill>
                  <a:schemeClr val="tx1"/>
                </a:solidFill>
              </a:rPr>
              <a:t>Business Ratios</a:t>
            </a:r>
          </a:p>
          <a:p>
            <a:pPr lvl="1" eaLnBrk="1" hangingPunct="1"/>
            <a:r>
              <a:rPr lang="en-US" altLang="en-US" sz="2800" dirty="0">
                <a:solidFill>
                  <a:schemeClr val="tx1"/>
                </a:solidFill>
              </a:rPr>
              <a:t>Long-term Plan</a:t>
            </a:r>
            <a:endParaRPr lang="en-US" sz="2800" dirty="0">
              <a:solidFill>
                <a:schemeClr val="tx1"/>
              </a:solidFill>
            </a:endParaRPr>
          </a:p>
        </p:txBody>
      </p:sp>
    </p:spTree>
    <p:extLst>
      <p:ext uri="{BB962C8B-B14F-4D97-AF65-F5344CB8AC3E}">
        <p14:creationId xmlns:p14="http://schemas.microsoft.com/office/powerpoint/2010/main" val="2090760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FE72F-1040-903A-70CE-FAA9FED83630}"/>
              </a:ext>
            </a:extLst>
          </p:cNvPr>
          <p:cNvSpPr>
            <a:spLocks noGrp="1"/>
          </p:cNvSpPr>
          <p:nvPr>
            <p:ph type="title"/>
          </p:nvPr>
        </p:nvSpPr>
        <p:spPr>
          <a:xfrm>
            <a:off x="858742" y="437322"/>
            <a:ext cx="10157129" cy="1020417"/>
          </a:xfrm>
        </p:spPr>
        <p:txBody>
          <a:bodyPr>
            <a:normAutofit fontScale="90000"/>
          </a:bodyPr>
          <a:lstStyle/>
          <a:p>
            <a:r>
              <a:rPr lang="en-US" altLang="en-US" b="1" dirty="0"/>
              <a:t>Different Financial Planning Options </a:t>
            </a:r>
            <a:r>
              <a:rPr lang="en-US" altLang="en-US" sz="2400" b="1" i="1" dirty="0"/>
              <a:t>(Slide 1 of 2)</a:t>
            </a:r>
            <a:endParaRPr lang="en-US" b="1" dirty="0"/>
          </a:p>
        </p:txBody>
      </p:sp>
      <p:sp>
        <p:nvSpPr>
          <p:cNvPr id="3" name="Content Placeholder 2">
            <a:extLst>
              <a:ext uri="{FF2B5EF4-FFF2-40B4-BE49-F238E27FC236}">
                <a16:creationId xmlns:a16="http://schemas.microsoft.com/office/drawing/2014/main" id="{0ADB586F-4AF3-F0CF-0B91-9E73411BE94D}"/>
              </a:ext>
            </a:extLst>
          </p:cNvPr>
          <p:cNvSpPr>
            <a:spLocks noGrp="1"/>
          </p:cNvSpPr>
          <p:nvPr>
            <p:ph idx="1"/>
          </p:nvPr>
        </p:nvSpPr>
        <p:spPr>
          <a:xfrm>
            <a:off x="636104" y="1676400"/>
            <a:ext cx="11264347" cy="4744278"/>
          </a:xfrm>
        </p:spPr>
        <p:txBody>
          <a:bodyPr>
            <a:normAutofit fontScale="92500" lnSpcReduction="20000"/>
          </a:bodyPr>
          <a:lstStyle/>
          <a:p>
            <a:pPr marL="342900" indent="-342900" eaLnBrk="1" fontAlgn="auto" hangingPunct="1">
              <a:spcBef>
                <a:spcPct val="20000"/>
              </a:spcBef>
              <a:spcAft>
                <a:spcPts val="0"/>
              </a:spcAft>
              <a:buFont typeface="Wingdings" pitchFamily="2" charset="2"/>
              <a:buChar char="§"/>
              <a:defRPr/>
            </a:pPr>
            <a:r>
              <a:rPr lang="en-US" sz="3200" b="1" dirty="0">
                <a:solidFill>
                  <a:schemeClr val="tx1"/>
                </a:solidFill>
                <a:latin typeface="+mn-lt"/>
                <a:cs typeface="+mn-cs"/>
              </a:rPr>
              <a:t>Short-term Forecast:  </a:t>
            </a:r>
            <a:r>
              <a:rPr lang="en-US" sz="3200" dirty="0">
                <a:solidFill>
                  <a:schemeClr val="tx1"/>
                </a:solidFill>
                <a:latin typeface="+mn-lt"/>
                <a:cs typeface="+mn-cs"/>
              </a:rPr>
              <a:t>Projects either the current year or a rolling 12-month period by month. This type of forecast should be updated at least monthly and become the main planning and monitoring vehicle. </a:t>
            </a:r>
          </a:p>
          <a:p>
            <a:pPr marL="342900" indent="-342900" eaLnBrk="1" fontAlgn="auto" hangingPunct="1">
              <a:spcBef>
                <a:spcPct val="20000"/>
              </a:spcBef>
              <a:spcAft>
                <a:spcPts val="0"/>
              </a:spcAft>
              <a:buFont typeface="Wingdings" pitchFamily="2" charset="2"/>
              <a:buChar char="§"/>
              <a:defRPr/>
            </a:pPr>
            <a:r>
              <a:rPr lang="en-US" sz="3200" b="1" dirty="0">
                <a:solidFill>
                  <a:schemeClr val="tx1"/>
                </a:solidFill>
                <a:latin typeface="+mn-lt"/>
                <a:cs typeface="+mn-cs"/>
              </a:rPr>
              <a:t>Budget:  </a:t>
            </a:r>
            <a:r>
              <a:rPr lang="en-US" sz="3200" dirty="0">
                <a:solidFill>
                  <a:schemeClr val="tx1"/>
                </a:solidFill>
                <a:latin typeface="+mn-lt"/>
                <a:cs typeface="+mn-cs"/>
              </a:rPr>
              <a:t>Translates goals into detailed actions and interim targets. A budget should provide details, such as specific staffing plans and line-item expenditures. </a:t>
            </a:r>
          </a:p>
          <a:p>
            <a:pPr marL="688975" lvl="1" indent="-285750" eaLnBrk="1" hangingPunct="1">
              <a:spcBef>
                <a:spcPct val="20000"/>
              </a:spcBef>
              <a:buFont typeface="Arial" charset="0"/>
              <a:buChar char="–"/>
              <a:defRPr/>
            </a:pPr>
            <a:r>
              <a:rPr lang="en-US" sz="3200" dirty="0">
                <a:solidFill>
                  <a:schemeClr val="tx1"/>
                </a:solidFill>
                <a:latin typeface="+mn-lt"/>
                <a:cs typeface="+mn-cs"/>
              </a:rPr>
              <a:t>The size of a company may determine whether the same model used to prepare the 12-month forecast can be appropriate for budgeting. </a:t>
            </a:r>
          </a:p>
          <a:p>
            <a:pPr marL="688975" lvl="1" indent="-285750" eaLnBrk="1" hangingPunct="1">
              <a:spcBef>
                <a:spcPct val="20000"/>
              </a:spcBef>
              <a:buFont typeface="Arial" charset="0"/>
              <a:buChar char="–"/>
              <a:defRPr/>
            </a:pPr>
            <a:r>
              <a:rPr lang="en-US" sz="3200" dirty="0">
                <a:solidFill>
                  <a:schemeClr val="tx1"/>
                </a:solidFill>
                <a:latin typeface="+mn-lt"/>
                <a:cs typeface="+mn-cs"/>
              </a:rPr>
              <a:t>In any case, unlike the 12-month forecast, a budget should generally be frozen at the time they are approved.</a:t>
            </a:r>
          </a:p>
          <a:p>
            <a:endParaRPr lang="en-US" dirty="0"/>
          </a:p>
        </p:txBody>
      </p:sp>
    </p:spTree>
    <p:extLst>
      <p:ext uri="{BB962C8B-B14F-4D97-AF65-F5344CB8AC3E}">
        <p14:creationId xmlns:p14="http://schemas.microsoft.com/office/powerpoint/2010/main" val="50341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95650-ED65-8AA3-9791-E1486B973C15}"/>
              </a:ext>
            </a:extLst>
          </p:cNvPr>
          <p:cNvSpPr>
            <a:spLocks noGrp="1"/>
          </p:cNvSpPr>
          <p:nvPr>
            <p:ph type="title"/>
          </p:nvPr>
        </p:nvSpPr>
        <p:spPr>
          <a:xfrm>
            <a:off x="1140351" y="437323"/>
            <a:ext cx="9875520" cy="662608"/>
          </a:xfrm>
        </p:spPr>
        <p:txBody>
          <a:bodyPr>
            <a:normAutofit fontScale="90000"/>
          </a:bodyPr>
          <a:lstStyle/>
          <a:p>
            <a:pPr algn="ctr"/>
            <a:r>
              <a:rPr lang="en-US" altLang="en-US" b="1" dirty="0"/>
              <a:t>Different Financial Planning Options </a:t>
            </a:r>
            <a:r>
              <a:rPr lang="en-US" altLang="en-US" sz="2400" b="1" i="1" dirty="0"/>
              <a:t>(Slide 2 of 2)</a:t>
            </a:r>
            <a:endParaRPr lang="en-US" b="1" dirty="0"/>
          </a:p>
        </p:txBody>
      </p:sp>
      <p:sp>
        <p:nvSpPr>
          <p:cNvPr id="3" name="Content Placeholder 2">
            <a:extLst>
              <a:ext uri="{FF2B5EF4-FFF2-40B4-BE49-F238E27FC236}">
                <a16:creationId xmlns:a16="http://schemas.microsoft.com/office/drawing/2014/main" id="{803515C7-1CD0-CE48-F018-1BBDCFD1579A}"/>
              </a:ext>
            </a:extLst>
          </p:cNvPr>
          <p:cNvSpPr>
            <a:spLocks noGrp="1"/>
          </p:cNvSpPr>
          <p:nvPr>
            <p:ph idx="1"/>
          </p:nvPr>
        </p:nvSpPr>
        <p:spPr>
          <a:xfrm>
            <a:off x="748748" y="1394791"/>
            <a:ext cx="11005929" cy="5025886"/>
          </a:xfrm>
        </p:spPr>
        <p:txBody>
          <a:bodyPr>
            <a:normAutofit/>
          </a:bodyPr>
          <a:lstStyle/>
          <a:p>
            <a:pPr marL="342900" indent="-342900" eaLnBrk="1" fontAlgn="auto" hangingPunct="1">
              <a:spcBef>
                <a:spcPct val="20000"/>
              </a:spcBef>
              <a:spcAft>
                <a:spcPts val="0"/>
              </a:spcAft>
              <a:buFont typeface="Wingdings" pitchFamily="2" charset="2"/>
              <a:buChar char="§"/>
              <a:defRPr/>
            </a:pPr>
            <a:r>
              <a:rPr lang="en-US" sz="3200" b="1" dirty="0">
                <a:solidFill>
                  <a:schemeClr val="tx1"/>
                </a:solidFill>
                <a:latin typeface="+mn-lt"/>
                <a:cs typeface="+mn-cs"/>
              </a:rPr>
              <a:t>Strategic Forecast:  </a:t>
            </a:r>
            <a:r>
              <a:rPr lang="en-US" sz="3200" dirty="0">
                <a:solidFill>
                  <a:schemeClr val="tx1"/>
                </a:solidFill>
                <a:latin typeface="+mn-lt"/>
                <a:cs typeface="+mn-cs"/>
              </a:rPr>
              <a:t>Incorporates the strategic goals of the company into the projections. For startup companies, the initial Business Plan should include a month-by-month projection for the first year, followed by annual projections for a minimum of three years. </a:t>
            </a:r>
          </a:p>
          <a:p>
            <a:pPr marL="342900" indent="-342900" eaLnBrk="1" fontAlgn="auto" hangingPunct="1">
              <a:spcBef>
                <a:spcPct val="20000"/>
              </a:spcBef>
              <a:spcAft>
                <a:spcPts val="0"/>
              </a:spcAft>
              <a:buFont typeface="Wingdings" pitchFamily="2" charset="2"/>
              <a:buChar char="§"/>
              <a:defRPr/>
            </a:pPr>
            <a:r>
              <a:rPr lang="en-US" sz="3200" b="1" dirty="0">
                <a:solidFill>
                  <a:schemeClr val="tx1"/>
                </a:solidFill>
                <a:latin typeface="+mn-lt"/>
                <a:cs typeface="+mn-cs"/>
              </a:rPr>
              <a:t>Cash Forecast: </a:t>
            </a:r>
            <a:r>
              <a:rPr lang="en-US" sz="3200" dirty="0">
                <a:solidFill>
                  <a:schemeClr val="tx1"/>
                </a:solidFill>
                <a:latin typeface="+mn-lt"/>
                <a:cs typeface="+mn-cs"/>
              </a:rPr>
              <a:t>Breaks down the budget and 12-month forecast into more detail. The focus  of these forecasts is on cash flow, rather than accounting profit, and periods may be as short as a week in order to capture fluctuations.</a:t>
            </a:r>
          </a:p>
          <a:p>
            <a:endParaRPr lang="en-US" dirty="0"/>
          </a:p>
        </p:txBody>
      </p:sp>
    </p:spTree>
    <p:extLst>
      <p:ext uri="{BB962C8B-B14F-4D97-AF65-F5344CB8AC3E}">
        <p14:creationId xmlns:p14="http://schemas.microsoft.com/office/powerpoint/2010/main" val="962642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78874-F69A-3AB8-2D2C-37BC362F18A2}"/>
              </a:ext>
            </a:extLst>
          </p:cNvPr>
          <p:cNvSpPr>
            <a:spLocks noGrp="1"/>
          </p:cNvSpPr>
          <p:nvPr>
            <p:ph type="title"/>
          </p:nvPr>
        </p:nvSpPr>
        <p:spPr>
          <a:xfrm>
            <a:off x="1842052" y="304801"/>
            <a:ext cx="9176468" cy="702364"/>
          </a:xfrm>
        </p:spPr>
        <p:txBody>
          <a:bodyPr>
            <a:normAutofit fontScale="90000"/>
          </a:bodyPr>
          <a:lstStyle/>
          <a:p>
            <a:pPr algn="ctr"/>
            <a:br>
              <a:rPr lang="en-US" altLang="en-US" dirty="0"/>
            </a:br>
            <a:r>
              <a:rPr lang="en-US" altLang="en-US" b="1" dirty="0"/>
              <a:t>Key Takeaways From This Module</a:t>
            </a:r>
            <a:br>
              <a:rPr lang="en-US" dirty="0"/>
            </a:br>
            <a:endParaRPr lang="en-US" dirty="0"/>
          </a:p>
        </p:txBody>
      </p:sp>
      <p:sp>
        <p:nvSpPr>
          <p:cNvPr id="3" name="Content Placeholder 2">
            <a:extLst>
              <a:ext uri="{FF2B5EF4-FFF2-40B4-BE49-F238E27FC236}">
                <a16:creationId xmlns:a16="http://schemas.microsoft.com/office/drawing/2014/main" id="{5C2277BD-4281-50D6-E2CD-02E19FE7A621}"/>
              </a:ext>
            </a:extLst>
          </p:cNvPr>
          <p:cNvSpPr>
            <a:spLocks noGrp="1"/>
          </p:cNvSpPr>
          <p:nvPr>
            <p:ph idx="1"/>
          </p:nvPr>
        </p:nvSpPr>
        <p:spPr>
          <a:xfrm>
            <a:off x="702365" y="1431236"/>
            <a:ext cx="11078818" cy="4664764"/>
          </a:xfrm>
        </p:spPr>
        <p:txBody>
          <a:bodyPr/>
          <a:lstStyle/>
          <a:p>
            <a:pPr marL="45720" indent="0">
              <a:buNone/>
            </a:pPr>
            <a:endParaRPr lang="en-US" dirty="0">
              <a:solidFill>
                <a:schemeClr val="tx1"/>
              </a:solidFill>
            </a:endParaRPr>
          </a:p>
          <a:p>
            <a:pPr eaLnBrk="1" hangingPunct="1"/>
            <a:r>
              <a:rPr lang="en-US" altLang="en-US" sz="3200" dirty="0">
                <a:solidFill>
                  <a:schemeClr val="tx1"/>
                </a:solidFill>
              </a:rPr>
              <a:t>Business Plans are critical for the success of a company. </a:t>
            </a:r>
          </a:p>
          <a:p>
            <a:pPr eaLnBrk="1" hangingPunct="1"/>
            <a:r>
              <a:rPr lang="en-US" altLang="en-US" sz="3200" dirty="0">
                <a:solidFill>
                  <a:schemeClr val="tx1"/>
                </a:solidFill>
              </a:rPr>
              <a:t>Different businesses will require different types of Business Plans. </a:t>
            </a:r>
          </a:p>
          <a:p>
            <a:pPr eaLnBrk="1" hangingPunct="1"/>
            <a:r>
              <a:rPr lang="en-US" altLang="en-US" sz="3200" dirty="0">
                <a:solidFill>
                  <a:schemeClr val="tx1"/>
                </a:solidFill>
              </a:rPr>
              <a:t>All Business Plans have some essential sections that explain the core aspects of the company. </a:t>
            </a:r>
          </a:p>
          <a:p>
            <a:pPr eaLnBrk="1" hangingPunct="1"/>
            <a:r>
              <a:rPr lang="en-US" altLang="en-US" sz="3200" dirty="0">
                <a:solidFill>
                  <a:schemeClr val="tx1"/>
                </a:solidFill>
              </a:rPr>
              <a:t>In order to help your company have a better chance of gaining interest and investors, a Business Plan should include seven essential sections:</a:t>
            </a:r>
            <a:endParaRPr lang="en-US" sz="3200" dirty="0">
              <a:solidFill>
                <a:schemeClr val="tx1"/>
              </a:solidFill>
            </a:endParaRPr>
          </a:p>
        </p:txBody>
      </p:sp>
    </p:spTree>
    <p:extLst>
      <p:ext uri="{BB962C8B-B14F-4D97-AF65-F5344CB8AC3E}">
        <p14:creationId xmlns:p14="http://schemas.microsoft.com/office/powerpoint/2010/main" val="1023371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12FC60-7268-9CED-A335-324E5F853223}"/>
              </a:ext>
            </a:extLst>
          </p:cNvPr>
          <p:cNvSpPr>
            <a:spLocks noGrp="1"/>
          </p:cNvSpPr>
          <p:nvPr>
            <p:ph idx="1"/>
          </p:nvPr>
        </p:nvSpPr>
        <p:spPr>
          <a:xfrm>
            <a:off x="357810" y="397565"/>
            <a:ext cx="11277600" cy="5950225"/>
          </a:xfrm>
        </p:spPr>
        <p:txBody>
          <a:bodyPr/>
          <a:lstStyle/>
          <a:p>
            <a:pPr marL="860425" lvl="1" indent="-457200" eaLnBrk="1" hangingPunct="1">
              <a:lnSpc>
                <a:spcPct val="90000"/>
              </a:lnSpc>
              <a:buFont typeface="Calibri" panose="020F0502020204030204" pitchFamily="34" charset="0"/>
              <a:buAutoNum type="arabicPeriod"/>
            </a:pPr>
            <a:endParaRPr lang="en-US" altLang="en-US" sz="3600" dirty="0">
              <a:solidFill>
                <a:schemeClr val="tx1"/>
              </a:solidFill>
            </a:endParaRPr>
          </a:p>
          <a:p>
            <a:pPr marL="860425" lvl="1" indent="-457200" eaLnBrk="1" hangingPunct="1">
              <a:lnSpc>
                <a:spcPct val="90000"/>
              </a:lnSpc>
              <a:buFont typeface="Calibri" panose="020F0502020204030204" pitchFamily="34" charset="0"/>
              <a:buAutoNum type="arabicPeriod"/>
            </a:pPr>
            <a:r>
              <a:rPr lang="en-US" altLang="en-US" sz="3600" dirty="0">
                <a:solidFill>
                  <a:schemeClr val="tx1"/>
                </a:solidFill>
              </a:rPr>
              <a:t>Executive Summary</a:t>
            </a:r>
          </a:p>
          <a:p>
            <a:pPr marL="860425" lvl="1" indent="-457200" eaLnBrk="1" hangingPunct="1">
              <a:lnSpc>
                <a:spcPct val="90000"/>
              </a:lnSpc>
              <a:buFont typeface="Calibri" panose="020F0502020204030204" pitchFamily="34" charset="0"/>
              <a:buAutoNum type="arabicPeriod"/>
            </a:pPr>
            <a:r>
              <a:rPr lang="en-US" altLang="en-US" sz="3600" dirty="0">
                <a:solidFill>
                  <a:schemeClr val="tx1"/>
                </a:solidFill>
              </a:rPr>
              <a:t>Business Concept</a:t>
            </a:r>
          </a:p>
          <a:p>
            <a:pPr marL="860425" lvl="1" indent="-457200" eaLnBrk="1" hangingPunct="1">
              <a:lnSpc>
                <a:spcPct val="90000"/>
              </a:lnSpc>
              <a:buFont typeface="Calibri" panose="020F0502020204030204" pitchFamily="34" charset="0"/>
              <a:buAutoNum type="arabicPeriod"/>
            </a:pPr>
            <a:r>
              <a:rPr lang="en-US" altLang="en-US" sz="3600" dirty="0">
                <a:solidFill>
                  <a:schemeClr val="tx1"/>
                </a:solidFill>
              </a:rPr>
              <a:t>Market Analysis</a:t>
            </a:r>
          </a:p>
          <a:p>
            <a:pPr marL="860425" lvl="1" indent="-457200" eaLnBrk="1" hangingPunct="1">
              <a:lnSpc>
                <a:spcPct val="90000"/>
              </a:lnSpc>
              <a:buFont typeface="Calibri" panose="020F0502020204030204" pitchFamily="34" charset="0"/>
              <a:buAutoNum type="arabicPeriod"/>
            </a:pPr>
            <a:r>
              <a:rPr lang="en-US" altLang="en-US" sz="3600" dirty="0">
                <a:solidFill>
                  <a:schemeClr val="tx1"/>
                </a:solidFill>
              </a:rPr>
              <a:t>Management Team </a:t>
            </a:r>
          </a:p>
          <a:p>
            <a:pPr marL="860425" lvl="1" indent="-457200" eaLnBrk="1" hangingPunct="1">
              <a:lnSpc>
                <a:spcPct val="90000"/>
              </a:lnSpc>
              <a:buFont typeface="Calibri" panose="020F0502020204030204" pitchFamily="34" charset="0"/>
              <a:buAutoNum type="arabicPeriod"/>
            </a:pPr>
            <a:r>
              <a:rPr lang="en-US" altLang="en-US" sz="3600" dirty="0">
                <a:solidFill>
                  <a:schemeClr val="tx1"/>
                </a:solidFill>
              </a:rPr>
              <a:t>Marketing Plan</a:t>
            </a:r>
          </a:p>
          <a:p>
            <a:pPr marL="860425" lvl="1" indent="-457200" eaLnBrk="1" hangingPunct="1">
              <a:lnSpc>
                <a:spcPct val="90000"/>
              </a:lnSpc>
              <a:buFont typeface="Calibri" panose="020F0502020204030204" pitchFamily="34" charset="0"/>
              <a:buAutoNum type="arabicPeriod"/>
            </a:pPr>
            <a:r>
              <a:rPr lang="en-US" altLang="en-US" sz="3600" dirty="0">
                <a:solidFill>
                  <a:schemeClr val="tx1"/>
                </a:solidFill>
              </a:rPr>
              <a:t>Financial Plan</a:t>
            </a:r>
          </a:p>
          <a:p>
            <a:pPr marL="860425" lvl="1" indent="-457200" eaLnBrk="1" hangingPunct="1">
              <a:lnSpc>
                <a:spcPct val="90000"/>
              </a:lnSpc>
              <a:buFont typeface="Calibri" panose="020F0502020204030204" pitchFamily="34" charset="0"/>
              <a:buAutoNum type="arabicPeriod"/>
            </a:pPr>
            <a:r>
              <a:rPr lang="en-US" altLang="en-US" sz="3600" dirty="0">
                <a:solidFill>
                  <a:schemeClr val="tx1"/>
                </a:solidFill>
              </a:rPr>
              <a:t>Operations and Management Plan</a:t>
            </a:r>
          </a:p>
          <a:p>
            <a:endParaRPr lang="en-US" dirty="0">
              <a:solidFill>
                <a:schemeClr val="tx1"/>
              </a:solidFill>
            </a:endParaRPr>
          </a:p>
        </p:txBody>
      </p:sp>
    </p:spTree>
    <p:extLst>
      <p:ext uri="{BB962C8B-B14F-4D97-AF65-F5344CB8AC3E}">
        <p14:creationId xmlns:p14="http://schemas.microsoft.com/office/powerpoint/2010/main" val="3475637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26C5-5DC9-36D9-79FE-F5346AA75993}"/>
              </a:ext>
            </a:extLst>
          </p:cNvPr>
          <p:cNvSpPr>
            <a:spLocks noGrp="1"/>
          </p:cNvSpPr>
          <p:nvPr>
            <p:ph type="title"/>
          </p:nvPr>
        </p:nvSpPr>
        <p:spPr>
          <a:xfrm>
            <a:off x="1143000" y="450574"/>
            <a:ext cx="9875520" cy="901148"/>
          </a:xfrm>
        </p:spPr>
        <p:txBody>
          <a:bodyPr>
            <a:normAutofit fontScale="90000"/>
          </a:bodyPr>
          <a:lstStyle/>
          <a:p>
            <a:r>
              <a:rPr lang="en-US" altLang="en-US" b="1" dirty="0">
                <a:solidFill>
                  <a:schemeClr val="tx1"/>
                </a:solidFill>
              </a:rPr>
              <a:t>About FDIC Small Business Resource Effort</a:t>
            </a:r>
            <a:endParaRPr lang="en-US" b="1" dirty="0">
              <a:solidFill>
                <a:schemeClr val="tx1"/>
              </a:solidFill>
            </a:endParaRPr>
          </a:p>
        </p:txBody>
      </p:sp>
      <p:sp>
        <p:nvSpPr>
          <p:cNvPr id="3" name="Content Placeholder 2">
            <a:extLst>
              <a:ext uri="{FF2B5EF4-FFF2-40B4-BE49-F238E27FC236}">
                <a16:creationId xmlns:a16="http://schemas.microsoft.com/office/drawing/2014/main" id="{640A9F5C-2E52-02F3-5A11-70D4311A98D3}"/>
              </a:ext>
            </a:extLst>
          </p:cNvPr>
          <p:cNvSpPr>
            <a:spLocks noGrp="1"/>
          </p:cNvSpPr>
          <p:nvPr>
            <p:ph idx="1"/>
          </p:nvPr>
        </p:nvSpPr>
        <p:spPr>
          <a:xfrm>
            <a:off x="662609" y="1580322"/>
            <a:ext cx="10919791" cy="4634948"/>
          </a:xfrm>
        </p:spPr>
        <p:txBody>
          <a:bodyPr>
            <a:normAutofit/>
          </a:bodyPr>
          <a:lstStyle/>
          <a:p>
            <a:pPr algn="just"/>
            <a:r>
              <a:rPr lang="en-US" altLang="en-US" sz="3200" dirty="0">
                <a:solidFill>
                  <a:schemeClr val="tx1"/>
                </a:solidFill>
              </a:rPr>
              <a:t>The Federal Deposit Insurance Corporation (“FDIC”) recognizes the important contributions made by small, veteran, and minority and women-owned businesses to our economy. For that reason, we strive to provide small businesses with opportunities to contract with the FDIC.  </a:t>
            </a:r>
          </a:p>
          <a:p>
            <a:pPr algn="just"/>
            <a:r>
              <a:rPr lang="en-US" altLang="en-US" sz="3200" dirty="0">
                <a:solidFill>
                  <a:schemeClr val="tx1"/>
                </a:solidFill>
              </a:rPr>
              <a:t>In furtherance of this goal, the FDIC has initiated the FDIC Small Business Resource Effort to assist the small vendors that provide products, services, and solutions to the FDIC.  </a:t>
            </a:r>
          </a:p>
          <a:p>
            <a:endParaRPr lang="en-US" dirty="0"/>
          </a:p>
        </p:txBody>
      </p:sp>
    </p:spTree>
    <p:extLst>
      <p:ext uri="{BB962C8B-B14F-4D97-AF65-F5344CB8AC3E}">
        <p14:creationId xmlns:p14="http://schemas.microsoft.com/office/powerpoint/2010/main" val="2556892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1A5253-EFE6-0BD5-0AB5-C26CDC881FB2}"/>
              </a:ext>
            </a:extLst>
          </p:cNvPr>
          <p:cNvSpPr>
            <a:spLocks noGrp="1"/>
          </p:cNvSpPr>
          <p:nvPr>
            <p:ph idx="1"/>
          </p:nvPr>
        </p:nvSpPr>
        <p:spPr>
          <a:xfrm>
            <a:off x="291548" y="424070"/>
            <a:ext cx="11595652" cy="6029739"/>
          </a:xfrm>
        </p:spPr>
        <p:txBody>
          <a:bodyPr>
            <a:normAutofit/>
          </a:bodyPr>
          <a:lstStyle/>
          <a:p>
            <a:pPr algn="just" eaLnBrk="1" hangingPunct="1">
              <a:lnSpc>
                <a:spcPct val="80000"/>
              </a:lnSpc>
            </a:pPr>
            <a:r>
              <a:rPr lang="en-US" altLang="en-US" sz="3200" dirty="0">
                <a:solidFill>
                  <a:schemeClr val="tx1"/>
                </a:solidFill>
              </a:rPr>
              <a:t>The objective of the Small Business Resource Effort is to provide information and the tools small vendors need to become better positioned to compete for contracts and subcontracts at the FDIC. To achieve this objective, the Small Business Resource Effort references outside resources critical for qualified vendors, leverages technology to provide education according to perceived needs, and offers connectivity through resourcing, accessibility, counseling, coaching, and guidance where applicable. </a:t>
            </a:r>
          </a:p>
          <a:p>
            <a:pPr algn="just" eaLnBrk="1" hangingPunct="1">
              <a:lnSpc>
                <a:spcPct val="80000"/>
              </a:lnSpc>
            </a:pPr>
            <a:endParaRPr lang="en-US" altLang="en-US" sz="3200" dirty="0">
              <a:solidFill>
                <a:schemeClr val="tx1"/>
              </a:solidFill>
            </a:endParaRPr>
          </a:p>
          <a:p>
            <a:pPr algn="just" eaLnBrk="1" hangingPunct="1">
              <a:lnSpc>
                <a:spcPct val="80000"/>
              </a:lnSpc>
            </a:pPr>
            <a:r>
              <a:rPr lang="en-US" altLang="en-US" sz="3200" dirty="0">
                <a:solidFill>
                  <a:schemeClr val="tx1"/>
                </a:solidFill>
              </a:rPr>
              <a:t>This product was developed by the FDIC Office of Minority and Women Inclusion (OMWI). OMWI has responsibility for oversight of the Small Business Resource Effort. </a:t>
            </a:r>
          </a:p>
          <a:p>
            <a:endParaRPr lang="en-US" dirty="0"/>
          </a:p>
        </p:txBody>
      </p:sp>
    </p:spTree>
    <p:extLst>
      <p:ext uri="{BB962C8B-B14F-4D97-AF65-F5344CB8AC3E}">
        <p14:creationId xmlns:p14="http://schemas.microsoft.com/office/powerpoint/2010/main" val="22731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D4984-1A85-C7BB-29E7-5DDF71FD67D0}"/>
              </a:ext>
            </a:extLst>
          </p:cNvPr>
          <p:cNvSpPr>
            <a:spLocks noGrp="1"/>
          </p:cNvSpPr>
          <p:nvPr>
            <p:ph type="title"/>
          </p:nvPr>
        </p:nvSpPr>
        <p:spPr>
          <a:xfrm>
            <a:off x="1143000" y="609600"/>
            <a:ext cx="9875520" cy="808383"/>
          </a:xfrm>
        </p:spPr>
        <p:txBody>
          <a:bodyPr/>
          <a:lstStyle/>
          <a:p>
            <a:pPr algn="ctr"/>
            <a:r>
              <a:rPr lang="en-US" altLang="en-US" dirty="0"/>
              <a:t>Executive Summary</a:t>
            </a:r>
            <a:endParaRPr lang="en-US" dirty="0"/>
          </a:p>
        </p:txBody>
      </p:sp>
      <p:sp>
        <p:nvSpPr>
          <p:cNvPr id="3" name="Content Placeholder 2">
            <a:extLst>
              <a:ext uri="{FF2B5EF4-FFF2-40B4-BE49-F238E27FC236}">
                <a16:creationId xmlns:a16="http://schemas.microsoft.com/office/drawing/2014/main" id="{03EB256A-4A0E-530E-7BD2-496EFBA01A29}"/>
              </a:ext>
            </a:extLst>
          </p:cNvPr>
          <p:cNvSpPr>
            <a:spLocks noGrp="1"/>
          </p:cNvSpPr>
          <p:nvPr>
            <p:ph idx="1"/>
          </p:nvPr>
        </p:nvSpPr>
        <p:spPr>
          <a:xfrm>
            <a:off x="1143000" y="2057400"/>
            <a:ext cx="10412896" cy="4038600"/>
          </a:xfrm>
        </p:spPr>
        <p:txBody>
          <a:bodyPr>
            <a:normAutofit lnSpcReduction="10000"/>
          </a:bodyPr>
          <a:lstStyle/>
          <a:p>
            <a:pPr eaLnBrk="1" hangingPunct="1"/>
            <a:r>
              <a:rPr lang="en-US" altLang="en-US" sz="3200" dirty="0">
                <a:solidFill>
                  <a:schemeClr val="tx1"/>
                </a:solidFill>
              </a:rPr>
              <a:t>A Business Plan identifies key areas of your business so you can maximize the time you spend on generating income.</a:t>
            </a:r>
          </a:p>
          <a:p>
            <a:pPr eaLnBrk="1" hangingPunct="1"/>
            <a:r>
              <a:rPr lang="en-US" altLang="en-US" sz="3200" dirty="0">
                <a:solidFill>
                  <a:schemeClr val="tx1"/>
                </a:solidFill>
              </a:rPr>
              <a:t>Key investors will want to look at your Business Plan before providing capital.  </a:t>
            </a:r>
          </a:p>
          <a:p>
            <a:pPr eaLnBrk="1" hangingPunct="1"/>
            <a:r>
              <a:rPr lang="en-US" altLang="en-US" sz="3200" dirty="0">
                <a:solidFill>
                  <a:schemeClr val="tx1"/>
                </a:solidFill>
              </a:rPr>
              <a:t>A Business Plan helps you start and keep your business on a successful path. </a:t>
            </a:r>
          </a:p>
          <a:p>
            <a:pPr eaLnBrk="1" hangingPunct="1"/>
            <a:r>
              <a:rPr lang="en-US" altLang="en-US" sz="3200" dirty="0">
                <a:solidFill>
                  <a:schemeClr val="tx1"/>
                </a:solidFill>
              </a:rPr>
              <a:t>You should prepare a Business Plan, although, in reality, many small business owners do not.</a:t>
            </a:r>
          </a:p>
          <a:p>
            <a:endParaRPr lang="en-US" dirty="0"/>
          </a:p>
        </p:txBody>
      </p:sp>
    </p:spTree>
    <p:extLst>
      <p:ext uri="{BB962C8B-B14F-4D97-AF65-F5344CB8AC3E}">
        <p14:creationId xmlns:p14="http://schemas.microsoft.com/office/powerpoint/2010/main" val="3625869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13F5D-E4A3-C3F4-C64F-F03BEB4B07CE}"/>
              </a:ext>
            </a:extLst>
          </p:cNvPr>
          <p:cNvSpPr>
            <a:spLocks noGrp="1"/>
          </p:cNvSpPr>
          <p:nvPr>
            <p:ph type="title"/>
          </p:nvPr>
        </p:nvSpPr>
        <p:spPr/>
        <p:txBody>
          <a:bodyPr/>
          <a:lstStyle/>
          <a:p>
            <a:pPr algn="ctr"/>
            <a:r>
              <a:rPr lang="en-US" altLang="en-US" b="1" dirty="0"/>
              <a:t>What is a Business Plan?</a:t>
            </a:r>
            <a:endParaRPr lang="en-US" b="1" dirty="0"/>
          </a:p>
        </p:txBody>
      </p:sp>
    </p:spTree>
    <p:extLst>
      <p:ext uri="{BB962C8B-B14F-4D97-AF65-F5344CB8AC3E}">
        <p14:creationId xmlns:p14="http://schemas.microsoft.com/office/powerpoint/2010/main" val="239303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AA3676-7612-E996-7C8E-3276E9423C3B}"/>
              </a:ext>
            </a:extLst>
          </p:cNvPr>
          <p:cNvSpPr>
            <a:spLocks noGrp="1"/>
          </p:cNvSpPr>
          <p:nvPr>
            <p:ph idx="1"/>
          </p:nvPr>
        </p:nvSpPr>
        <p:spPr>
          <a:xfrm>
            <a:off x="278296" y="344557"/>
            <a:ext cx="11622156" cy="6109251"/>
          </a:xfrm>
        </p:spPr>
        <p:txBody>
          <a:bodyPr>
            <a:normAutofit/>
          </a:bodyPr>
          <a:lstStyle/>
          <a:p>
            <a:pPr eaLnBrk="1" hangingPunct="1"/>
            <a:r>
              <a:rPr lang="en-US" altLang="en-US" sz="3200" dirty="0">
                <a:solidFill>
                  <a:schemeClr val="tx1"/>
                </a:solidFill>
              </a:rPr>
              <a:t>A Business Plan is a written document that defines the goals of your business and describes how you will attain those goals.</a:t>
            </a:r>
          </a:p>
          <a:p>
            <a:pPr eaLnBrk="1" hangingPunct="1"/>
            <a:endParaRPr lang="en-US" altLang="en-US" sz="3200" dirty="0">
              <a:solidFill>
                <a:schemeClr val="tx1"/>
              </a:solidFill>
            </a:endParaRPr>
          </a:p>
          <a:p>
            <a:pPr eaLnBrk="1" hangingPunct="1"/>
            <a:r>
              <a:rPr lang="en-US" altLang="en-US" sz="3200" dirty="0">
                <a:solidFill>
                  <a:schemeClr val="tx1"/>
                </a:solidFill>
              </a:rPr>
              <a:t>A Business Plan is worth your considerable investment of time, effort, and energy.</a:t>
            </a:r>
          </a:p>
          <a:p>
            <a:pPr eaLnBrk="1" hangingPunct="1"/>
            <a:endParaRPr lang="en-US" altLang="en-US" sz="3200" dirty="0">
              <a:solidFill>
                <a:schemeClr val="tx1"/>
              </a:solidFill>
            </a:endParaRPr>
          </a:p>
          <a:p>
            <a:pPr eaLnBrk="1" hangingPunct="1"/>
            <a:r>
              <a:rPr lang="en-US" altLang="en-US" sz="3200" dirty="0">
                <a:solidFill>
                  <a:schemeClr val="tx1"/>
                </a:solidFill>
              </a:rPr>
              <a:t>A Business Plan sets objectives, defines budgets, engages partners, and anticipates problems before they occur.</a:t>
            </a:r>
          </a:p>
        </p:txBody>
      </p:sp>
    </p:spTree>
    <p:extLst>
      <p:ext uri="{BB962C8B-B14F-4D97-AF65-F5344CB8AC3E}">
        <p14:creationId xmlns:p14="http://schemas.microsoft.com/office/powerpoint/2010/main" val="1309186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A64F7-E18F-C280-DF97-F72121EC4C43}"/>
              </a:ext>
            </a:extLst>
          </p:cNvPr>
          <p:cNvSpPr>
            <a:spLocks noGrp="1"/>
          </p:cNvSpPr>
          <p:nvPr>
            <p:ph type="title"/>
          </p:nvPr>
        </p:nvSpPr>
        <p:spPr>
          <a:xfrm>
            <a:off x="1143000" y="503582"/>
            <a:ext cx="9875520" cy="808383"/>
          </a:xfrm>
        </p:spPr>
        <p:txBody>
          <a:bodyPr>
            <a:normAutofit/>
          </a:bodyPr>
          <a:lstStyle/>
          <a:p>
            <a:pPr algn="ctr"/>
            <a:r>
              <a:rPr lang="en-US" altLang="en-US" sz="3200" b="1" dirty="0">
                <a:solidFill>
                  <a:schemeClr val="tx1"/>
                </a:solidFill>
              </a:rPr>
              <a:t>10 Reasons Why You Need a Strong Business Plan</a:t>
            </a:r>
            <a:endParaRPr lang="en-US" sz="3200" dirty="0"/>
          </a:p>
        </p:txBody>
      </p:sp>
      <p:sp>
        <p:nvSpPr>
          <p:cNvPr id="3" name="Content Placeholder 2">
            <a:extLst>
              <a:ext uri="{FF2B5EF4-FFF2-40B4-BE49-F238E27FC236}">
                <a16:creationId xmlns:a16="http://schemas.microsoft.com/office/drawing/2014/main" id="{6FAB2F5F-8DF1-7EFC-B316-EF30546A4F27}"/>
              </a:ext>
            </a:extLst>
          </p:cNvPr>
          <p:cNvSpPr>
            <a:spLocks noGrp="1"/>
          </p:cNvSpPr>
          <p:nvPr>
            <p:ph sz="half" idx="1"/>
          </p:nvPr>
        </p:nvSpPr>
        <p:spPr>
          <a:xfrm>
            <a:off x="596348" y="2057399"/>
            <a:ext cx="5301532" cy="4023360"/>
          </a:xfrm>
        </p:spPr>
        <p:txBody>
          <a:bodyPr>
            <a:normAutofit lnSpcReduction="10000"/>
          </a:bodyPr>
          <a:lstStyle/>
          <a:p>
            <a:pPr marL="514350" indent="-514350" eaLnBrk="1" fontAlgn="auto" hangingPunct="1">
              <a:spcAft>
                <a:spcPts val="0"/>
              </a:spcAft>
              <a:buFont typeface="+mj-lt"/>
              <a:buAutoNum type="arabicPeriod"/>
              <a:defRPr/>
            </a:pPr>
            <a:r>
              <a:rPr lang="en-US" sz="3200" b="1" dirty="0">
                <a:solidFill>
                  <a:schemeClr val="tx1"/>
                </a:solidFill>
              </a:rPr>
              <a:t>To attract investors.</a:t>
            </a:r>
          </a:p>
          <a:p>
            <a:pPr marL="514350" indent="-514350" eaLnBrk="1" fontAlgn="auto" hangingPunct="1">
              <a:spcAft>
                <a:spcPts val="0"/>
              </a:spcAft>
              <a:buFont typeface="+mj-lt"/>
              <a:buAutoNum type="arabicPeriod"/>
              <a:defRPr/>
            </a:pPr>
            <a:r>
              <a:rPr lang="en-US" sz="3200" b="1" dirty="0">
                <a:solidFill>
                  <a:schemeClr val="tx1"/>
                </a:solidFill>
              </a:rPr>
              <a:t>To see if your business ideas will work.</a:t>
            </a:r>
          </a:p>
          <a:p>
            <a:pPr marL="514350" indent="-514350" eaLnBrk="1" fontAlgn="auto" hangingPunct="1">
              <a:spcAft>
                <a:spcPts val="0"/>
              </a:spcAft>
              <a:buFont typeface="+mj-lt"/>
              <a:buAutoNum type="arabicPeriod"/>
              <a:defRPr/>
            </a:pPr>
            <a:r>
              <a:rPr lang="en-US" sz="3200" b="1" dirty="0">
                <a:solidFill>
                  <a:schemeClr val="tx1"/>
                </a:solidFill>
              </a:rPr>
              <a:t>To outline each area of the business.</a:t>
            </a:r>
          </a:p>
          <a:p>
            <a:pPr marL="514350" indent="-514350" eaLnBrk="1" fontAlgn="auto" hangingPunct="1">
              <a:spcAft>
                <a:spcPts val="0"/>
              </a:spcAft>
              <a:buFont typeface="+mj-lt"/>
              <a:buAutoNum type="arabicPeriod"/>
              <a:defRPr/>
            </a:pPr>
            <a:r>
              <a:rPr lang="en-US" sz="3200" b="1" dirty="0">
                <a:solidFill>
                  <a:schemeClr val="tx1"/>
                </a:solidFill>
              </a:rPr>
              <a:t>To set up milestones.</a:t>
            </a:r>
          </a:p>
          <a:p>
            <a:pPr marL="514350" indent="-514350" eaLnBrk="1" fontAlgn="auto" hangingPunct="1">
              <a:spcAft>
                <a:spcPts val="0"/>
              </a:spcAft>
              <a:buFont typeface="+mj-lt"/>
              <a:buAutoNum type="arabicPeriod"/>
              <a:defRPr/>
            </a:pPr>
            <a:r>
              <a:rPr lang="en-US" sz="3200" b="1" dirty="0">
                <a:solidFill>
                  <a:schemeClr val="tx1"/>
                </a:solidFill>
              </a:rPr>
              <a:t>To learn about the market.</a:t>
            </a:r>
          </a:p>
          <a:p>
            <a:endParaRPr lang="en-US" dirty="0"/>
          </a:p>
        </p:txBody>
      </p:sp>
      <p:sp>
        <p:nvSpPr>
          <p:cNvPr id="4" name="Content Placeholder 3">
            <a:extLst>
              <a:ext uri="{FF2B5EF4-FFF2-40B4-BE49-F238E27FC236}">
                <a16:creationId xmlns:a16="http://schemas.microsoft.com/office/drawing/2014/main" id="{36FBF2C5-9775-0314-8B10-B82B2D8ADEC3}"/>
              </a:ext>
            </a:extLst>
          </p:cNvPr>
          <p:cNvSpPr>
            <a:spLocks noGrp="1"/>
          </p:cNvSpPr>
          <p:nvPr>
            <p:ph sz="half" idx="2"/>
          </p:nvPr>
        </p:nvSpPr>
        <p:spPr>
          <a:xfrm>
            <a:off x="6267612" y="2057399"/>
            <a:ext cx="5434058" cy="4131365"/>
          </a:xfrm>
        </p:spPr>
        <p:txBody>
          <a:bodyPr>
            <a:normAutofit lnSpcReduction="10000"/>
          </a:bodyPr>
          <a:lstStyle/>
          <a:p>
            <a:pPr marL="0" indent="0" eaLnBrk="1" fontAlgn="auto" hangingPunct="1">
              <a:spcAft>
                <a:spcPts val="0"/>
              </a:spcAft>
              <a:buNone/>
              <a:defRPr/>
            </a:pPr>
            <a:r>
              <a:rPr lang="en-US" sz="2600" b="1" dirty="0"/>
              <a:t>6</a:t>
            </a:r>
            <a:r>
              <a:rPr lang="en-US" sz="3200" b="1" dirty="0">
                <a:solidFill>
                  <a:schemeClr val="tx1"/>
                </a:solidFill>
              </a:rPr>
              <a:t>. To secure additional funding or loans.</a:t>
            </a:r>
          </a:p>
          <a:p>
            <a:pPr marL="0" indent="0" eaLnBrk="1" fontAlgn="auto" hangingPunct="1">
              <a:spcAft>
                <a:spcPts val="0"/>
              </a:spcAft>
              <a:buNone/>
              <a:defRPr/>
            </a:pPr>
            <a:r>
              <a:rPr lang="en-US" sz="2600" b="1" dirty="0"/>
              <a:t>7</a:t>
            </a:r>
            <a:r>
              <a:rPr lang="en-US" sz="3200" b="1" dirty="0">
                <a:solidFill>
                  <a:schemeClr val="tx1"/>
                </a:solidFill>
              </a:rPr>
              <a:t>. To determine your financial needs.</a:t>
            </a:r>
          </a:p>
          <a:p>
            <a:pPr marL="0" indent="0" eaLnBrk="1" fontAlgn="auto" hangingPunct="1">
              <a:spcAft>
                <a:spcPts val="0"/>
              </a:spcAft>
              <a:buNone/>
              <a:defRPr/>
            </a:pPr>
            <a:r>
              <a:rPr lang="en-US" sz="2600" b="1" dirty="0"/>
              <a:t>8</a:t>
            </a:r>
            <a:r>
              <a:rPr lang="en-US" sz="3200" b="1" dirty="0">
                <a:solidFill>
                  <a:schemeClr val="tx1"/>
                </a:solidFill>
              </a:rPr>
              <a:t>. To attract top-level people.</a:t>
            </a:r>
          </a:p>
          <a:p>
            <a:pPr marL="0" indent="0" eaLnBrk="1" fontAlgn="auto" hangingPunct="1">
              <a:spcAft>
                <a:spcPts val="0"/>
              </a:spcAft>
              <a:buNone/>
              <a:defRPr/>
            </a:pPr>
            <a:r>
              <a:rPr lang="en-US" sz="2600" b="1" dirty="0"/>
              <a:t>9</a:t>
            </a:r>
            <a:r>
              <a:rPr lang="en-US" sz="3200" b="1" dirty="0">
                <a:solidFill>
                  <a:schemeClr val="tx1"/>
                </a:solidFill>
              </a:rPr>
              <a:t>. To monitor your business.</a:t>
            </a:r>
          </a:p>
          <a:p>
            <a:pPr marL="0" indent="0" eaLnBrk="1" fontAlgn="auto" hangingPunct="1">
              <a:spcAft>
                <a:spcPts val="0"/>
              </a:spcAft>
              <a:buNone/>
              <a:defRPr/>
            </a:pPr>
            <a:r>
              <a:rPr lang="en-US" sz="2600" b="1" dirty="0"/>
              <a:t>10</a:t>
            </a:r>
            <a:r>
              <a:rPr lang="en-US" sz="3200" b="1" dirty="0">
                <a:solidFill>
                  <a:schemeClr val="tx1"/>
                </a:solidFill>
              </a:rPr>
              <a:t>. To devise contingency plans.</a:t>
            </a:r>
          </a:p>
          <a:p>
            <a:endParaRPr lang="en-US" dirty="0"/>
          </a:p>
        </p:txBody>
      </p:sp>
    </p:spTree>
    <p:extLst>
      <p:ext uri="{BB962C8B-B14F-4D97-AF65-F5344CB8AC3E}">
        <p14:creationId xmlns:p14="http://schemas.microsoft.com/office/powerpoint/2010/main" val="203741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5D30-5A57-F915-D491-BAF950570A78}"/>
              </a:ext>
            </a:extLst>
          </p:cNvPr>
          <p:cNvSpPr>
            <a:spLocks noGrp="1"/>
          </p:cNvSpPr>
          <p:nvPr>
            <p:ph type="title"/>
          </p:nvPr>
        </p:nvSpPr>
        <p:spPr>
          <a:xfrm>
            <a:off x="1158240" y="337930"/>
            <a:ext cx="9875520" cy="596348"/>
          </a:xfrm>
        </p:spPr>
        <p:txBody>
          <a:bodyPr>
            <a:noAutofit/>
          </a:bodyPr>
          <a:lstStyle/>
          <a:p>
            <a:pPr algn="ctr"/>
            <a:r>
              <a:rPr lang="en-US" altLang="en-US" sz="3200" b="1" dirty="0"/>
              <a:t>How Detailed Should  Your Plan Be?</a:t>
            </a:r>
            <a:endParaRPr lang="en-US" sz="3200" b="1" dirty="0"/>
          </a:p>
        </p:txBody>
      </p:sp>
      <p:sp>
        <p:nvSpPr>
          <p:cNvPr id="3" name="Content Placeholder 2">
            <a:extLst>
              <a:ext uri="{FF2B5EF4-FFF2-40B4-BE49-F238E27FC236}">
                <a16:creationId xmlns:a16="http://schemas.microsoft.com/office/drawing/2014/main" id="{4DA8673A-FD8B-F460-4251-47F402C98B23}"/>
              </a:ext>
            </a:extLst>
          </p:cNvPr>
          <p:cNvSpPr>
            <a:spLocks noGrp="1"/>
          </p:cNvSpPr>
          <p:nvPr>
            <p:ph idx="1"/>
          </p:nvPr>
        </p:nvSpPr>
        <p:spPr>
          <a:xfrm>
            <a:off x="384313" y="1139688"/>
            <a:ext cx="11164956" cy="5102087"/>
          </a:xfrm>
        </p:spPr>
        <p:txBody>
          <a:bodyPr>
            <a:noAutofit/>
          </a:bodyPr>
          <a:lstStyle/>
          <a:p>
            <a:pPr eaLnBrk="1" hangingPunct="1"/>
            <a:r>
              <a:rPr lang="en-US" altLang="en-US" sz="2800" dirty="0">
                <a:solidFill>
                  <a:schemeClr val="tx1"/>
                </a:solidFill>
              </a:rPr>
              <a:t>Business plans differ widely in their length, appearance, content, and the emphasis placed on different aspects of the business.</a:t>
            </a:r>
          </a:p>
          <a:p>
            <a:pPr eaLnBrk="1" hangingPunct="1"/>
            <a:r>
              <a:rPr lang="en-US" altLang="en-US" sz="2800" dirty="0">
                <a:solidFill>
                  <a:schemeClr val="tx1"/>
                </a:solidFill>
              </a:rPr>
              <a:t>Depending on your business and your intended use, you may need a very different type of Business Plan:</a:t>
            </a:r>
          </a:p>
          <a:p>
            <a:pPr lvl="1" eaLnBrk="1" hangingPunct="1"/>
            <a:r>
              <a:rPr lang="en-US" altLang="en-US" sz="2800" b="1" dirty="0">
                <a:solidFill>
                  <a:schemeClr val="tx1"/>
                </a:solidFill>
              </a:rPr>
              <a:t>Mini-plan: </a:t>
            </a:r>
            <a:r>
              <a:rPr lang="en-US" altLang="en-US" sz="2800" dirty="0">
                <a:solidFill>
                  <a:schemeClr val="tx1"/>
                </a:solidFill>
              </a:rPr>
              <a:t>Less emphasis on critical details. Used to test your assumptions, concept, and measure the interest of potential investors.</a:t>
            </a:r>
          </a:p>
          <a:p>
            <a:pPr lvl="1" eaLnBrk="1" hangingPunct="1"/>
            <a:r>
              <a:rPr lang="en-US" altLang="en-US" sz="2800" b="1" dirty="0">
                <a:solidFill>
                  <a:schemeClr val="tx1"/>
                </a:solidFill>
              </a:rPr>
              <a:t>Working Plan: </a:t>
            </a:r>
            <a:r>
              <a:rPr lang="en-US" altLang="en-US" sz="2800" dirty="0">
                <a:solidFill>
                  <a:schemeClr val="tx1"/>
                </a:solidFill>
              </a:rPr>
              <a:t>Almost total emphasis on details. Used continuously to review business operations and progress. </a:t>
            </a:r>
          </a:p>
          <a:p>
            <a:pPr lvl="1" eaLnBrk="1" hangingPunct="1"/>
            <a:endParaRPr lang="en-US" altLang="en-US" sz="2800" dirty="0">
              <a:solidFill>
                <a:schemeClr val="tx1"/>
              </a:solidFill>
            </a:endParaRPr>
          </a:p>
          <a:p>
            <a:pPr lvl="1" eaLnBrk="1" hangingPunct="1"/>
            <a:r>
              <a:rPr lang="en-US" altLang="en-US" sz="2800" b="1" dirty="0">
                <a:solidFill>
                  <a:schemeClr val="tx1"/>
                </a:solidFill>
              </a:rPr>
              <a:t>Presentation Plan: </a:t>
            </a:r>
            <a:r>
              <a:rPr lang="en-US" altLang="en-US" sz="2800" dirty="0">
                <a:solidFill>
                  <a:schemeClr val="tx1"/>
                </a:solidFill>
              </a:rPr>
              <a:t>Emphasis on marketability of the business concept. Used to give information about the business to bankers, venture capitalists, and other external resources.</a:t>
            </a:r>
          </a:p>
          <a:p>
            <a:endParaRPr lang="en-US" sz="2800" dirty="0"/>
          </a:p>
        </p:txBody>
      </p:sp>
    </p:spTree>
    <p:extLst>
      <p:ext uri="{BB962C8B-B14F-4D97-AF65-F5344CB8AC3E}">
        <p14:creationId xmlns:p14="http://schemas.microsoft.com/office/powerpoint/2010/main" val="266648518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290</TotalTime>
  <Words>1822</Words>
  <Application>Microsoft Office PowerPoint</Application>
  <PresentationFormat>Widescreen</PresentationFormat>
  <Paragraphs>153</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vt:lpstr>
      <vt:lpstr>Basis</vt:lpstr>
      <vt:lpstr>Business Plan development</vt:lpstr>
      <vt:lpstr>Learning Objectives</vt:lpstr>
      <vt:lpstr>About FDIC Small Business Resource Effort</vt:lpstr>
      <vt:lpstr>PowerPoint Presentation</vt:lpstr>
      <vt:lpstr>Executive Summary</vt:lpstr>
      <vt:lpstr>What is a Business Plan?</vt:lpstr>
      <vt:lpstr>PowerPoint Presentation</vt:lpstr>
      <vt:lpstr>10 Reasons Why You Need a Strong Business Plan</vt:lpstr>
      <vt:lpstr>How Detailed Should  Your Plan Be?</vt:lpstr>
      <vt:lpstr>Assembling a Business Plan</vt:lpstr>
      <vt:lpstr>Seven Common Parts of a Good Business Plan</vt:lpstr>
      <vt:lpstr>Part 1: Executive Summary</vt:lpstr>
      <vt:lpstr>Part 2: Business Concept</vt:lpstr>
      <vt:lpstr>Part 3: Market Analysis</vt:lpstr>
      <vt:lpstr>Part 4: Management Team </vt:lpstr>
      <vt:lpstr>PowerPoint Presentation</vt:lpstr>
      <vt:lpstr>Part 5: Marketing Plan</vt:lpstr>
      <vt:lpstr>PowerPoint Presentation</vt:lpstr>
      <vt:lpstr>Part 6: Financial Plan  (Slide 1 of 2)</vt:lpstr>
      <vt:lpstr>PowerPoint Presentation</vt:lpstr>
      <vt:lpstr>Part 6: Financial Plan  (Slide 2 of 2)</vt:lpstr>
      <vt:lpstr>Different Financial Planning Options (Slide 1 of 2)</vt:lpstr>
      <vt:lpstr>Different Financial Planning Options (Slide 2 of 2)</vt:lpstr>
      <vt:lpstr> Key Takeaways From This Module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Plan development</dc:title>
  <dc:creator>UDYK</dc:creator>
  <cp:lastModifiedBy>UDYK</cp:lastModifiedBy>
  <cp:revision>5</cp:revision>
  <dcterms:created xsi:type="dcterms:W3CDTF">2023-11-22T08:26:52Z</dcterms:created>
  <dcterms:modified xsi:type="dcterms:W3CDTF">2023-11-24T09:03:01Z</dcterms:modified>
</cp:coreProperties>
</file>