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0" r:id="rId1"/>
  </p:sldMasterIdLst>
  <p:sldIdLst>
    <p:sldId id="257" r:id="rId2"/>
    <p:sldId id="259"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13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752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1185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05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560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099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49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452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236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860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315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30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276103"/>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263F-31DB-6D81-C1C4-5A1032E58EBC}"/>
              </a:ext>
            </a:extLst>
          </p:cNvPr>
          <p:cNvSpPr>
            <a:spLocks noGrp="1"/>
          </p:cNvSpPr>
          <p:nvPr>
            <p:ph type="ctrTitle"/>
          </p:nvPr>
        </p:nvSpPr>
        <p:spPr>
          <a:xfrm>
            <a:off x="1963047" y="821635"/>
            <a:ext cx="8689976" cy="2756453"/>
          </a:xfrm>
        </p:spPr>
        <p:txBody>
          <a:bodyPr>
            <a:normAutofit fontScale="90000"/>
          </a:bodyPr>
          <a:lstStyle/>
          <a:p>
            <a:pPr algn="ctr"/>
            <a:br>
              <a:rPr lang="en-US"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br>
            <a:br>
              <a:rPr lang="en-US"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br>
            <a:br>
              <a:rPr lang="en-US"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br>
            <a:endParaRPr lang="en-US" sz="4400" b="1" dirty="0"/>
          </a:p>
        </p:txBody>
      </p:sp>
      <p:sp>
        <p:nvSpPr>
          <p:cNvPr id="5" name="TextBox 4">
            <a:extLst>
              <a:ext uri="{FF2B5EF4-FFF2-40B4-BE49-F238E27FC236}">
                <a16:creationId xmlns:a16="http://schemas.microsoft.com/office/drawing/2014/main" id="{79C5FABB-EE5D-F6E2-4945-4FFDBEA35719}"/>
              </a:ext>
            </a:extLst>
          </p:cNvPr>
          <p:cNvSpPr txBox="1"/>
          <p:nvPr/>
        </p:nvSpPr>
        <p:spPr>
          <a:xfrm>
            <a:off x="1364973" y="1096114"/>
            <a:ext cx="9288049" cy="2554545"/>
          </a:xfrm>
          <a:prstGeom prst="rect">
            <a:avLst/>
          </a:prstGeom>
          <a:noFill/>
        </p:spPr>
        <p:txBody>
          <a:bodyPr wrap="square">
            <a:spAutoFit/>
          </a:bodyPr>
          <a:lstStyle/>
          <a:p>
            <a:pPr algn="ctr"/>
            <a:r>
              <a:rPr lang="en-US" sz="3200" b="1" dirty="0">
                <a:solidFill>
                  <a:srgbClr val="050505"/>
                </a:solidFill>
                <a:effectLst/>
                <a:latin typeface="+mj-lt"/>
                <a:ea typeface="Times New Roman" panose="02020603050405020304" pitchFamily="18" charset="0"/>
                <a:cs typeface="Times New Roman" panose="02020603050405020304" pitchFamily="18" charset="0"/>
              </a:rPr>
              <a:t>DEMONS OF ENTREPRENEURSHIP</a:t>
            </a:r>
            <a:br>
              <a:rPr lang="en-US" sz="3200"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br>
            <a:r>
              <a:rPr lang="en-US" sz="3200" b="1" dirty="0">
                <a:solidFill>
                  <a:srgbClr val="050505"/>
                </a:solidFill>
                <a:effectLst/>
                <a:latin typeface="+mj-lt"/>
                <a:ea typeface="Times New Roman" panose="02020603050405020304" pitchFamily="18" charset="0"/>
                <a:cs typeface="Times New Roman" panose="02020603050405020304" pitchFamily="18" charset="0"/>
              </a:rPr>
              <a:t>/</a:t>
            </a:r>
            <a:br>
              <a:rPr lang="en-US" sz="3200" b="1" dirty="0">
                <a:solidFill>
                  <a:srgbClr val="050505"/>
                </a:solidFill>
                <a:effectLst/>
                <a:latin typeface="+mj-lt"/>
                <a:ea typeface="Times New Roman" panose="02020603050405020304" pitchFamily="18" charset="0"/>
                <a:cs typeface="Times New Roman" panose="02020603050405020304" pitchFamily="18" charset="0"/>
              </a:rPr>
            </a:br>
            <a:r>
              <a:rPr lang="en-US" sz="3200" b="1" dirty="0">
                <a:effectLst/>
                <a:latin typeface="+mj-lt"/>
                <a:ea typeface="Calibri" panose="020F0502020204030204" pitchFamily="34" charset="0"/>
                <a:cs typeface="Times New Roman" panose="02020603050405020304" pitchFamily="18" charset="0"/>
              </a:rPr>
              <a:t>GENERAL NON ENTREPRENEURIAL PROFILES</a:t>
            </a:r>
          </a:p>
          <a:p>
            <a:pPr algn="ctr"/>
            <a:endParaRPr lang="en-US" sz="3200" dirty="0"/>
          </a:p>
        </p:txBody>
      </p:sp>
    </p:spTree>
    <p:extLst>
      <p:ext uri="{BB962C8B-B14F-4D97-AF65-F5344CB8AC3E}">
        <p14:creationId xmlns:p14="http://schemas.microsoft.com/office/powerpoint/2010/main" val="298935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3B60-C893-3D37-2BA9-901777FB54D8}"/>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Calibri" panose="020F0502020204030204" pitchFamily="34" charset="0"/>
              </a:rPr>
              <a:t>Inventor Irving</a:t>
            </a:r>
            <a:endParaRPr lang="en-US" dirty="0"/>
          </a:p>
        </p:txBody>
      </p:sp>
      <p:sp>
        <p:nvSpPr>
          <p:cNvPr id="3" name="Content Placeholder 2">
            <a:extLst>
              <a:ext uri="{FF2B5EF4-FFF2-40B4-BE49-F238E27FC236}">
                <a16:creationId xmlns:a16="http://schemas.microsoft.com/office/drawing/2014/main" id="{0472F8CD-C5BC-3CFD-0A71-C539C69AAF75}"/>
              </a:ext>
            </a:extLst>
          </p:cNvPr>
          <p:cNvSpPr>
            <a:spLocks noGrp="1"/>
          </p:cNvSpPr>
          <p:nvPr>
            <p:ph idx="1"/>
          </p:nvPr>
        </p:nvSpPr>
        <p:spPr/>
        <p:txBody>
          <a:bodyPr>
            <a:norm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inventor more than an entrepreneur who is more concerned with the invention itself rather than creating and sustaining a business.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38872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1895-94AE-0661-5A4E-99B5F75B227E}"/>
              </a:ext>
            </a:extLst>
          </p:cNvPr>
          <p:cNvSpPr>
            <a:spLocks noGrp="1"/>
          </p:cNvSpPr>
          <p:nvPr>
            <p:ph type="title"/>
          </p:nvPr>
        </p:nvSpPr>
        <p:spPr>
          <a:xfrm>
            <a:off x="837574" y="326969"/>
            <a:ext cx="10364451" cy="1596177"/>
          </a:xfrm>
        </p:spPr>
        <p:txBody>
          <a:bodyPr>
            <a:noAutofit/>
          </a:bodyPr>
          <a:lstStyle/>
          <a:p>
            <a:pPr algn="ctr"/>
            <a:r>
              <a:rPr lang="en-US" b="1" dirty="0">
                <a:solidFill>
                  <a:srgbClr val="050505"/>
                </a:solidFill>
                <a:effectLst/>
                <a:ea typeface="Times New Roman" panose="02020603050405020304" pitchFamily="18" charset="0"/>
                <a:cs typeface="Times New Roman" panose="02020603050405020304" pitchFamily="18" charset="0"/>
              </a:rPr>
              <a:t>DEMONS OF ENTREPRENEURSHIP</a:t>
            </a:r>
            <a:br>
              <a:rPr lang="en-US"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br>
            <a:r>
              <a:rPr lang="en-US"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t>/</a:t>
            </a:r>
            <a:br>
              <a:rPr lang="en-US" b="1" dirty="0">
                <a:solidFill>
                  <a:srgbClr val="050505"/>
                </a:solidFill>
                <a:effectLst/>
                <a:latin typeface="Segoe UI Historic" panose="020B0502040204020203" pitchFamily="34" charset="0"/>
                <a:ea typeface="Times New Roman" panose="02020603050405020304" pitchFamily="18" charset="0"/>
                <a:cs typeface="Times New Roman" panose="02020603050405020304" pitchFamily="18" charset="0"/>
              </a:rPr>
            </a:br>
            <a:br>
              <a:rPr lang="en-US" dirty="0">
                <a:effectLst/>
                <a:latin typeface="Calibri" panose="020F0502020204030204" pitchFamily="34" charset="0"/>
                <a:ea typeface="Calibri" panose="020F0502020204030204" pitchFamily="34" charset="0"/>
                <a:cs typeface="Times New Roman" panose="02020603050405020304" pitchFamily="18" charset="0"/>
              </a:rPr>
            </a:br>
            <a:r>
              <a:rPr lang="en-US" b="1" dirty="0"/>
              <a:t>General Non Entrepreneurial Profiles</a:t>
            </a:r>
            <a:endParaRPr lang="en-US" dirty="0"/>
          </a:p>
        </p:txBody>
      </p:sp>
      <p:sp>
        <p:nvSpPr>
          <p:cNvPr id="3" name="Content Placeholder 2">
            <a:extLst>
              <a:ext uri="{FF2B5EF4-FFF2-40B4-BE49-F238E27FC236}">
                <a16:creationId xmlns:a16="http://schemas.microsoft.com/office/drawing/2014/main" id="{98927F3A-43B9-749C-5097-49E699014550}"/>
              </a:ext>
            </a:extLst>
          </p:cNvPr>
          <p:cNvSpPr>
            <a:spLocks noGrp="1"/>
          </p:cNvSpPr>
          <p:nvPr>
            <p:ph sz="quarter" idx="13"/>
          </p:nvPr>
        </p:nvSpPr>
        <p:spPr>
          <a:xfrm>
            <a:off x="913774" y="2605631"/>
            <a:ext cx="5106026" cy="3424107"/>
          </a:xfrm>
        </p:spPr>
        <p:txBody>
          <a:bodyPr>
            <a:normAutofit/>
          </a:bodyPr>
          <a:lstStyle/>
          <a:p>
            <a:r>
              <a:rPr lang="en-US" sz="3200" dirty="0"/>
              <a:t>1. Shotgun Sam</a:t>
            </a:r>
          </a:p>
          <a:p>
            <a:r>
              <a:rPr lang="en-US" sz="3200" dirty="0"/>
              <a:t>2. Simplicity Sue</a:t>
            </a:r>
          </a:p>
          <a:p>
            <a:r>
              <a:rPr lang="en-US" sz="3200" dirty="0"/>
              <a:t>3. Prima Donna Paul</a:t>
            </a:r>
          </a:p>
          <a:p>
            <a:r>
              <a:rPr lang="en-US" sz="3200" dirty="0"/>
              <a:t>4. Ralph The Rookie</a:t>
            </a:r>
          </a:p>
        </p:txBody>
      </p:sp>
      <p:sp>
        <p:nvSpPr>
          <p:cNvPr id="4" name="Content Placeholder 3">
            <a:extLst>
              <a:ext uri="{FF2B5EF4-FFF2-40B4-BE49-F238E27FC236}">
                <a16:creationId xmlns:a16="http://schemas.microsoft.com/office/drawing/2014/main" id="{BB275794-9E4D-0E6B-125D-C3D4864FD459}"/>
              </a:ext>
            </a:extLst>
          </p:cNvPr>
          <p:cNvSpPr>
            <a:spLocks noGrp="1"/>
          </p:cNvSpPr>
          <p:nvPr>
            <p:ph sz="quarter" idx="14"/>
          </p:nvPr>
        </p:nvSpPr>
        <p:spPr>
          <a:xfrm>
            <a:off x="6172826" y="2605631"/>
            <a:ext cx="5105400" cy="3424107"/>
          </a:xfrm>
        </p:spPr>
        <p:txBody>
          <a:bodyPr/>
          <a:lstStyle/>
          <a:p>
            <a:r>
              <a:rPr lang="en-US" sz="3200" dirty="0"/>
              <a:t>5. Meticulous Mary</a:t>
            </a:r>
          </a:p>
          <a:p>
            <a:r>
              <a:rPr lang="en-US" sz="3200" dirty="0"/>
              <a:t>6. </a:t>
            </a:r>
            <a:r>
              <a:rPr lang="en-US" sz="3200" dirty="0" err="1"/>
              <a:t>UnderDog</a:t>
            </a:r>
            <a:r>
              <a:rPr lang="en-US" sz="3200" dirty="0"/>
              <a:t> ed</a:t>
            </a:r>
          </a:p>
          <a:p>
            <a:r>
              <a:rPr lang="en-US" sz="3200" dirty="0"/>
              <a:t>7. Hidden Agenda Harry</a:t>
            </a:r>
          </a:p>
          <a:p>
            <a:r>
              <a:rPr lang="en-US" sz="3200" dirty="0"/>
              <a:t>8. Inventor. Irving</a:t>
            </a:r>
          </a:p>
          <a:p>
            <a:endParaRPr lang="en-US" dirty="0"/>
          </a:p>
        </p:txBody>
      </p:sp>
    </p:spTree>
    <p:extLst>
      <p:ext uri="{BB962C8B-B14F-4D97-AF65-F5344CB8AC3E}">
        <p14:creationId xmlns:p14="http://schemas.microsoft.com/office/powerpoint/2010/main" val="208657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E2FC-93C2-1EF8-3A6B-8BF7620DA150}"/>
              </a:ext>
            </a:extLst>
          </p:cNvPr>
          <p:cNvSpPr>
            <a:spLocks noGrp="1"/>
          </p:cNvSpPr>
          <p:nvPr>
            <p:ph type="title"/>
          </p:nvPr>
        </p:nvSpPr>
        <p:spPr/>
        <p:txBody>
          <a:bodyPr/>
          <a:lstStyle/>
          <a:p>
            <a:pPr algn="ctr"/>
            <a:r>
              <a:rPr lang="en-US" b="1" dirty="0">
                <a:effectLst/>
                <a:latin typeface="Calibri" panose="020F0502020204030204" pitchFamily="34" charset="0"/>
                <a:ea typeface="Calibri" panose="020F0502020204030204" pitchFamily="34" charset="0"/>
                <a:cs typeface="Times New Roman" panose="02020603050405020304" pitchFamily="18" charset="0"/>
              </a:rPr>
              <a:t> Shotgun Sam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FB2BF19-B15A-C267-3AEB-304C28ECADA9}"/>
              </a:ext>
            </a:extLst>
          </p:cNvPr>
          <p:cNvSpPr>
            <a:spLocks noGrp="1"/>
          </p:cNvSpPr>
          <p:nvPr>
            <p:ph idx="1"/>
          </p:nvPr>
        </p:nvSpPr>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entrepreneurial type who quickly identifies new promising business opportunities but rarely if ever follows through on the opportunity to create a successful new venture.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330760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70B6-AA3F-E641-39FD-5A2629A4732F}"/>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Calibri" panose="020F0502020204030204" pitchFamily="34" charset="0"/>
              </a:rPr>
              <a:t>Simplicity Sue</a:t>
            </a:r>
            <a:endParaRPr lang="en-US" dirty="0"/>
          </a:p>
        </p:txBody>
      </p:sp>
      <p:sp>
        <p:nvSpPr>
          <p:cNvPr id="3" name="Content Placeholder 2">
            <a:extLst>
              <a:ext uri="{FF2B5EF4-FFF2-40B4-BE49-F238E27FC236}">
                <a16:creationId xmlns:a16="http://schemas.microsoft.com/office/drawing/2014/main" id="{6EAB80A7-6394-3A28-006F-8A2260CF0044}"/>
              </a:ext>
            </a:extLst>
          </p:cNvPr>
          <p:cNvSpPr>
            <a:spLocks noGrp="1"/>
          </p:cNvSpPr>
          <p:nvPr>
            <p:ph idx="1"/>
          </p:nvPr>
        </p:nvSpPr>
        <p:spPr/>
        <p:txBody>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One who thinks always everything is a lot simpler and feels one can create a successful business through one or two easy solutions. She is usually a great salesperson. This type can make the most improbable deal seem possible.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949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9ECB-F1FB-A371-FE36-5A9D696068D4}"/>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Calibri" panose="020F0502020204030204" pitchFamily="34" charset="0"/>
              </a:rPr>
              <a:t>Prima Donna Paul</a:t>
            </a:r>
            <a:endParaRPr lang="en-US" dirty="0"/>
          </a:p>
        </p:txBody>
      </p:sp>
      <p:sp>
        <p:nvSpPr>
          <p:cNvPr id="3" name="Content Placeholder 2">
            <a:extLst>
              <a:ext uri="{FF2B5EF4-FFF2-40B4-BE49-F238E27FC236}">
                <a16:creationId xmlns:a16="http://schemas.microsoft.com/office/drawing/2014/main" id="{FE594889-412C-515E-780D-441B63F8D9A0}"/>
              </a:ext>
            </a:extLst>
          </p:cNvPr>
          <p:cNvSpPr>
            <a:spLocks noGrp="1"/>
          </p:cNvSpPr>
          <p:nvPr>
            <p:ph idx="1"/>
          </p:nvPr>
        </p:nvSpPr>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entrepreneurial type so in love with his own idea that he feels everyone is out to take his idea and take advantage of him. This situation does not allow trust to be developed or help given.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424181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C90F-A25D-3920-856E-E5563CB99501}"/>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Calibri" panose="020F0502020204030204" pitchFamily="34" charset="0"/>
              </a:rPr>
              <a:t>Ralph the Rookie</a:t>
            </a:r>
            <a:endParaRPr lang="en-US" dirty="0"/>
          </a:p>
        </p:txBody>
      </p:sp>
      <p:sp>
        <p:nvSpPr>
          <p:cNvPr id="3" name="Content Placeholder 2">
            <a:extLst>
              <a:ext uri="{FF2B5EF4-FFF2-40B4-BE49-F238E27FC236}">
                <a16:creationId xmlns:a16="http://schemas.microsoft.com/office/drawing/2014/main" id="{353F6755-33AE-3D34-4D76-E5ABF6EC64E8}"/>
              </a:ext>
            </a:extLst>
          </p:cNvPr>
          <p:cNvSpPr>
            <a:spLocks noGrp="1"/>
          </p:cNvSpPr>
          <p:nvPr>
            <p:ph idx="1"/>
          </p:nvPr>
        </p:nvSpPr>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entrepreneurial type who is well grounded in theory but lacks real world business experience.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359529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AA3-E722-6A65-7994-3F3AD0C2A925}"/>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Calibri" panose="020F0502020204030204" pitchFamily="34" charset="0"/>
              </a:rPr>
              <a:t>Meticulous Mary</a:t>
            </a:r>
            <a:endParaRPr lang="en-US" dirty="0"/>
          </a:p>
        </p:txBody>
      </p:sp>
      <p:sp>
        <p:nvSpPr>
          <p:cNvPr id="3" name="Content Placeholder 2">
            <a:extLst>
              <a:ext uri="{FF2B5EF4-FFF2-40B4-BE49-F238E27FC236}">
                <a16:creationId xmlns:a16="http://schemas.microsoft.com/office/drawing/2014/main" id="{E71DAD75-C6E4-DA59-0D10-DDD3308D32FB}"/>
              </a:ext>
            </a:extLst>
          </p:cNvPr>
          <p:cNvSpPr>
            <a:spLocks noGrp="1"/>
          </p:cNvSpPr>
          <p:nvPr>
            <p:ph idx="1"/>
          </p:nvPr>
        </p:nvSpPr>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perfectionist entrepreneurial type who is so used to having things under control that she cannot manage during a catastrophe and cannot handle periods of ambiguity and chaos.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373483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7911-2723-560D-1928-4C98645A3A97}"/>
              </a:ext>
            </a:extLst>
          </p:cNvPr>
          <p:cNvSpPr>
            <a:spLocks noGrp="1"/>
          </p:cNvSpPr>
          <p:nvPr>
            <p:ph type="title"/>
          </p:nvPr>
        </p:nvSpPr>
        <p:spPr>
          <a:xfrm>
            <a:off x="1451578" y="486467"/>
            <a:ext cx="9603275" cy="1049235"/>
          </a:xfrm>
        </p:spPr>
        <p:txBody>
          <a:bodyPr>
            <a:normAutofit/>
          </a:bodyPr>
          <a:lstStyle/>
          <a:p>
            <a:pPr algn="ctr"/>
            <a:r>
              <a:rPr lang="en-US" b="1" dirty="0">
                <a:effectLst/>
                <a:latin typeface="Times New Roman" panose="02020603050405020304" pitchFamily="18" charset="0"/>
                <a:ea typeface="Calibri" panose="020F0502020204030204" pitchFamily="34" charset="0"/>
              </a:rPr>
              <a:t>Underdog Ed</a:t>
            </a:r>
            <a:endParaRPr lang="en-US" dirty="0"/>
          </a:p>
        </p:txBody>
      </p:sp>
      <p:sp>
        <p:nvSpPr>
          <p:cNvPr id="3" name="Content Placeholder 2">
            <a:extLst>
              <a:ext uri="{FF2B5EF4-FFF2-40B4-BE49-F238E27FC236}">
                <a16:creationId xmlns:a16="http://schemas.microsoft.com/office/drawing/2014/main" id="{9484813D-8EF2-5AD7-91B1-F5C68AFAB934}"/>
              </a:ext>
            </a:extLst>
          </p:cNvPr>
          <p:cNvSpPr>
            <a:spLocks noGrp="1"/>
          </p:cNvSpPr>
          <p:nvPr>
            <p:ph idx="1"/>
          </p:nvPr>
        </p:nvSpPr>
        <p:spPr>
          <a:xfrm>
            <a:off x="1451577" y="1896463"/>
            <a:ext cx="9603275" cy="4106772"/>
          </a:xfrm>
        </p:spPr>
        <p:txBody>
          <a:bodyPr>
            <a:no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entrepreneurial type who is not comfortable with actually transforming the invention into a tangible business success. He likes to attend seminars etc. but does not like putting things in action and is often “paralysis by analysis” He would need a strong managerial team which he probably cannot afford at this time.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411967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421F-D516-38BC-FC0C-54DDAE0D3583}"/>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Calibri" panose="020F0502020204030204" pitchFamily="34" charset="0"/>
              </a:rPr>
              <a:t>Hidden Agenda Harry</a:t>
            </a:r>
            <a:endParaRPr lang="en-US" dirty="0"/>
          </a:p>
        </p:txBody>
      </p:sp>
      <p:sp>
        <p:nvSpPr>
          <p:cNvPr id="3" name="Content Placeholder 2">
            <a:extLst>
              <a:ext uri="{FF2B5EF4-FFF2-40B4-BE49-F238E27FC236}">
                <a16:creationId xmlns:a16="http://schemas.microsoft.com/office/drawing/2014/main" id="{DF20CF71-705A-4D86-D11A-C8CC28DD4074}"/>
              </a:ext>
            </a:extLst>
          </p:cNvPr>
          <p:cNvSpPr>
            <a:spLocks noGrp="1"/>
          </p:cNvSpPr>
          <p:nvPr>
            <p:ph idx="1"/>
          </p:nvPr>
        </p:nvSpPr>
        <p:spPr/>
        <p:txBody>
          <a:bodyPr>
            <a:norm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entrepreneur who does not have the right motives and objectives for developing for starting a new venture.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20162533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208</TotalTime>
  <Words>332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Segoe UI Historic</vt:lpstr>
      <vt:lpstr>Times New Roman</vt:lpstr>
      <vt:lpstr>Gallery</vt:lpstr>
      <vt:lpstr>   </vt:lpstr>
      <vt:lpstr>DEMONS OF ENTREPRENEURSHIP /  General Non Entrepreneurial Profiles</vt:lpstr>
      <vt:lpstr> Shotgun Sam </vt:lpstr>
      <vt:lpstr>Simplicity Sue</vt:lpstr>
      <vt:lpstr>Prima Donna Paul</vt:lpstr>
      <vt:lpstr>Ralph the Rookie</vt:lpstr>
      <vt:lpstr>Meticulous Mary</vt:lpstr>
      <vt:lpstr>Underdog Ed</vt:lpstr>
      <vt:lpstr>Hidden Agenda Harry</vt:lpstr>
      <vt:lpstr>Inventor Irving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UDYK</dc:creator>
  <cp:lastModifiedBy>UDYK</cp:lastModifiedBy>
  <cp:revision>2</cp:revision>
  <dcterms:created xsi:type="dcterms:W3CDTF">2023-11-02T10:21:14Z</dcterms:created>
  <dcterms:modified xsi:type="dcterms:W3CDTF">2023-11-02T13:50:00Z</dcterms:modified>
</cp:coreProperties>
</file>