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62" r:id="rId4"/>
    <p:sldId id="261" r:id="rId5"/>
    <p:sldId id="263" r:id="rId6"/>
    <p:sldId id="266" r:id="rId7"/>
    <p:sldId id="268" r:id="rId8"/>
    <p:sldId id="270"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F4A4EB-3210-4481-9F29-4D29617AFDA5}">
          <p14:sldIdLst>
            <p14:sldId id="256"/>
            <p14:sldId id="257"/>
            <p14:sldId id="262"/>
            <p14:sldId id="261"/>
            <p14:sldId id="263"/>
            <p14:sldId id="266"/>
            <p14:sldId id="268"/>
            <p14:sldId id="270"/>
            <p14:sldId id="273"/>
            <p14:sldId id="274"/>
            <p14:sldId id="275"/>
            <p14:sldId id="276"/>
            <p14:sldId id="277"/>
            <p14:sldId id="278"/>
            <p14:sldId id="279"/>
            <p14:sldId id="280"/>
            <p14:sldId id="281"/>
            <p14:sldId id="282"/>
            <p14:sldId id="283"/>
            <p14:sldId id="284"/>
            <p14:sldId id="285"/>
            <p14:sldId id="286"/>
            <p14:sldId id="287"/>
            <p14:sldId id="288"/>
            <p14:sldId id="289"/>
            <p14:sldId id="29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75F0-F0EB-9DBC-0275-AFB681DC7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D8F928-43EF-25C2-E888-556AE0926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AA5A1B-F8A7-1D07-9D01-C881347D0F8E}"/>
              </a:ext>
            </a:extLst>
          </p:cNvPr>
          <p:cNvSpPr>
            <a:spLocks noGrp="1"/>
          </p:cNvSpPr>
          <p:nvPr>
            <p:ph type="dt" sz="half" idx="10"/>
          </p:nvPr>
        </p:nvSpPr>
        <p:spPr/>
        <p:txBody>
          <a:bodyPr/>
          <a:lstStyle/>
          <a:p>
            <a:fld id="{8256C2ED-54A4-480D-B5C8-65C0D62359B9}" type="datetime2">
              <a:rPr lang="en-US" smtClean="0"/>
              <a:pPr/>
              <a:t>Tuesday, October 1, 2024</a:t>
            </a:fld>
            <a:endParaRPr lang="en-US" dirty="0"/>
          </a:p>
        </p:txBody>
      </p:sp>
      <p:sp>
        <p:nvSpPr>
          <p:cNvPr id="5" name="Footer Placeholder 4">
            <a:extLst>
              <a:ext uri="{FF2B5EF4-FFF2-40B4-BE49-F238E27FC236}">
                <a16:creationId xmlns:a16="http://schemas.microsoft.com/office/drawing/2014/main" id="{1CA4388D-4CFC-72BF-F7EA-B6437DDCC413}"/>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6ED719F2-CE4C-8137-76CF-559E3973D823}"/>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40734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E609-F17F-E7A6-0CF6-6B66AA9E3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64116E-BB9D-500A-4904-0B55314D72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6093A-D720-F7A4-E85D-8442ABE646EB}"/>
              </a:ext>
            </a:extLst>
          </p:cNvPr>
          <p:cNvSpPr>
            <a:spLocks noGrp="1"/>
          </p:cNvSpPr>
          <p:nvPr>
            <p:ph type="dt" sz="half" idx="10"/>
          </p:nvPr>
        </p:nvSpPr>
        <p:spPr/>
        <p:txBody>
          <a:bodyPr/>
          <a:lstStyle/>
          <a:p>
            <a:fld id="{53CF612A-4CB0-4F57-9A87-F049CECB184D}" type="datetime2">
              <a:rPr lang="en-US" smtClean="0"/>
              <a:t>Tuesday, October 1, 2024</a:t>
            </a:fld>
            <a:endParaRPr lang="en-US"/>
          </a:p>
        </p:txBody>
      </p:sp>
      <p:sp>
        <p:nvSpPr>
          <p:cNvPr id="5" name="Footer Placeholder 4">
            <a:extLst>
              <a:ext uri="{FF2B5EF4-FFF2-40B4-BE49-F238E27FC236}">
                <a16:creationId xmlns:a16="http://schemas.microsoft.com/office/drawing/2014/main" id="{EE18EFC8-7C6D-6D56-B2C6-EB286D836C8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BEA55F0-2032-ADE4-DB83-22396C0FA25D}"/>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3762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5A4616-0D27-8E59-9A7D-636860DD52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908387-2A3E-5B15-AC13-9FDC4B7E2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94A438-EAA9-5AE2-FB58-31552421595D}"/>
              </a:ext>
            </a:extLst>
          </p:cNvPr>
          <p:cNvSpPr>
            <a:spLocks noGrp="1"/>
          </p:cNvSpPr>
          <p:nvPr>
            <p:ph type="dt" sz="half" idx="10"/>
          </p:nvPr>
        </p:nvSpPr>
        <p:spPr/>
        <p:txBody>
          <a:bodyPr/>
          <a:lstStyle/>
          <a:p>
            <a:fld id="{8F397F40-C8F7-4897-A6B8-241042F913A9}" type="datetime2">
              <a:rPr lang="en-US" smtClean="0"/>
              <a:t>Tuesday, October 1, 2024</a:t>
            </a:fld>
            <a:endParaRPr lang="en-US"/>
          </a:p>
        </p:txBody>
      </p:sp>
      <p:sp>
        <p:nvSpPr>
          <p:cNvPr id="5" name="Footer Placeholder 4">
            <a:extLst>
              <a:ext uri="{FF2B5EF4-FFF2-40B4-BE49-F238E27FC236}">
                <a16:creationId xmlns:a16="http://schemas.microsoft.com/office/drawing/2014/main" id="{8C9BB4E0-F0A1-CF47-1D7A-019E9255303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DAB0580-9161-00C5-6CE2-DE01DF2FAFE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380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1BE0-97FD-7AA9-0819-938CA2ACF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586A65-F342-95CA-9795-621C142106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0BE25-6BB4-F447-D89A-F6E7BCD095B0}"/>
              </a:ext>
            </a:extLst>
          </p:cNvPr>
          <p:cNvSpPr>
            <a:spLocks noGrp="1"/>
          </p:cNvSpPr>
          <p:nvPr>
            <p:ph type="dt" sz="half" idx="10"/>
          </p:nvPr>
        </p:nvSpPr>
        <p:spPr/>
        <p:txBody>
          <a:bodyPr/>
          <a:lstStyle/>
          <a:p>
            <a:fld id="{8256C2ED-54A4-480D-B5C8-65C0D62359B9}" type="datetime2">
              <a:rPr lang="en-US" smtClean="0"/>
              <a:pPr/>
              <a:t>Tuesday, October 1, 2024</a:t>
            </a:fld>
            <a:endParaRPr lang="en-US" dirty="0"/>
          </a:p>
        </p:txBody>
      </p:sp>
      <p:sp>
        <p:nvSpPr>
          <p:cNvPr id="5" name="Footer Placeholder 4">
            <a:extLst>
              <a:ext uri="{FF2B5EF4-FFF2-40B4-BE49-F238E27FC236}">
                <a16:creationId xmlns:a16="http://schemas.microsoft.com/office/drawing/2014/main" id="{61FA0812-FA04-CE6C-A927-D9164DF9F818}"/>
              </a:ext>
            </a:extLst>
          </p:cNvPr>
          <p:cNvSpPr>
            <a:spLocks noGrp="1"/>
          </p:cNvSpPr>
          <p:nvPr>
            <p:ph type="ftr" sz="quarter" idx="11"/>
          </p:nvPr>
        </p:nvSpPr>
        <p:spPr/>
        <p:txBody>
          <a:body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79A9D49A-F0BC-92B4-5324-4DAEFCF60E76}"/>
              </a:ext>
            </a:extLst>
          </p:cNvPr>
          <p:cNvSpPr>
            <a:spLocks noGrp="1"/>
          </p:cNvSpPr>
          <p:nvPr>
            <p:ph type="sldNum" sz="quarter" idx="12"/>
          </p:nvPr>
        </p:nvSpPr>
        <p:spPr/>
        <p:txBody>
          <a:body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347577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FA389-8078-F613-CE83-025F514E54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92176F-022B-9C3E-0487-772BDBC4E2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83D8CA-8792-A154-1490-4576136FDB82}"/>
              </a:ext>
            </a:extLst>
          </p:cNvPr>
          <p:cNvSpPr>
            <a:spLocks noGrp="1"/>
          </p:cNvSpPr>
          <p:nvPr>
            <p:ph type="dt" sz="half" idx="10"/>
          </p:nvPr>
        </p:nvSpPr>
        <p:spPr/>
        <p:txBody>
          <a:bodyPr/>
          <a:lstStyle/>
          <a:p>
            <a:fld id="{10EDCA73-0A86-4195-A787-75037827079D}" type="datetime2">
              <a:rPr lang="en-US" smtClean="0"/>
              <a:t>Tuesday, October 1, 2024</a:t>
            </a:fld>
            <a:endParaRPr lang="en-US"/>
          </a:p>
        </p:txBody>
      </p:sp>
      <p:sp>
        <p:nvSpPr>
          <p:cNvPr id="5" name="Footer Placeholder 4">
            <a:extLst>
              <a:ext uri="{FF2B5EF4-FFF2-40B4-BE49-F238E27FC236}">
                <a16:creationId xmlns:a16="http://schemas.microsoft.com/office/drawing/2014/main" id="{317099D4-62AC-2BAA-8C53-1BB04DFD145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BFEFF6C-8D0D-383D-B466-1D5AC19B90A9}"/>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233728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6220-7EC2-33E9-A823-7C50B3E52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8DFCC-5C18-A2CF-2595-FC1DFB5830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035519-70DF-EE70-506C-C55BBF01CB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EF363F-A12D-E29D-A7B8-B022DE996AF0}"/>
              </a:ext>
            </a:extLst>
          </p:cNvPr>
          <p:cNvSpPr>
            <a:spLocks noGrp="1"/>
          </p:cNvSpPr>
          <p:nvPr>
            <p:ph type="dt" sz="half" idx="10"/>
          </p:nvPr>
        </p:nvSpPr>
        <p:spPr/>
        <p:txBody>
          <a:bodyPr/>
          <a:lstStyle/>
          <a:p>
            <a:fld id="{83C75374-B296-498E-A935-80631EA9020D}" type="datetime2">
              <a:rPr lang="en-US" smtClean="0"/>
              <a:t>Tuesday, October 1, 2024</a:t>
            </a:fld>
            <a:endParaRPr lang="en-US"/>
          </a:p>
        </p:txBody>
      </p:sp>
      <p:sp>
        <p:nvSpPr>
          <p:cNvPr id="6" name="Footer Placeholder 5">
            <a:extLst>
              <a:ext uri="{FF2B5EF4-FFF2-40B4-BE49-F238E27FC236}">
                <a16:creationId xmlns:a16="http://schemas.microsoft.com/office/drawing/2014/main" id="{8B4BC8A8-75E2-58FD-B19D-7416B458DFB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8E671B9-A273-3641-5067-E1DB4E58CDFA}"/>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0583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20EC-4F7A-AC8C-7EF8-CC5E69F34B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711E0E-56FB-8BDC-8DFA-7524FB8EE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455468-8852-D376-98AA-5CED76E1A9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8118BD-1ED0-2662-A30D-3350FCE67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2391DE-AB88-0C95-FF75-04468274EA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70FF33-EBB0-0084-9063-F0ACEF2F3B78}"/>
              </a:ext>
            </a:extLst>
          </p:cNvPr>
          <p:cNvSpPr>
            <a:spLocks noGrp="1"/>
          </p:cNvSpPr>
          <p:nvPr>
            <p:ph type="dt" sz="half" idx="10"/>
          </p:nvPr>
        </p:nvSpPr>
        <p:spPr/>
        <p:txBody>
          <a:bodyPr/>
          <a:lstStyle/>
          <a:p>
            <a:fld id="{B098B728-214A-4ABC-8432-5B3A5A66A987}" type="datetime2">
              <a:rPr lang="en-US" smtClean="0"/>
              <a:t>Tuesday, October 1, 2024</a:t>
            </a:fld>
            <a:endParaRPr lang="en-US" dirty="0"/>
          </a:p>
        </p:txBody>
      </p:sp>
      <p:sp>
        <p:nvSpPr>
          <p:cNvPr id="8" name="Footer Placeholder 7">
            <a:extLst>
              <a:ext uri="{FF2B5EF4-FFF2-40B4-BE49-F238E27FC236}">
                <a16:creationId xmlns:a16="http://schemas.microsoft.com/office/drawing/2014/main" id="{90889F8C-190A-895C-0B4D-9888FAAB20DC}"/>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E9473E5A-661C-8997-74EC-BED372B93B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373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1EB6-F417-7802-E16F-9A265BC5F3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EA3F8C-5BEE-1498-2DA1-6CE907634210}"/>
              </a:ext>
            </a:extLst>
          </p:cNvPr>
          <p:cNvSpPr>
            <a:spLocks noGrp="1"/>
          </p:cNvSpPr>
          <p:nvPr>
            <p:ph type="dt" sz="half" idx="10"/>
          </p:nvPr>
        </p:nvSpPr>
        <p:spPr/>
        <p:txBody>
          <a:bodyPr/>
          <a:lstStyle/>
          <a:p>
            <a:fld id="{015F02D0-6806-43AF-9888-2359BF40C204}" type="datetime2">
              <a:rPr lang="en-US" smtClean="0"/>
              <a:t>Tuesday, October 1, 2024</a:t>
            </a:fld>
            <a:endParaRPr lang="en-US"/>
          </a:p>
        </p:txBody>
      </p:sp>
      <p:sp>
        <p:nvSpPr>
          <p:cNvPr id="4" name="Footer Placeholder 3">
            <a:extLst>
              <a:ext uri="{FF2B5EF4-FFF2-40B4-BE49-F238E27FC236}">
                <a16:creationId xmlns:a16="http://schemas.microsoft.com/office/drawing/2014/main" id="{76F33F7C-F453-C252-2172-3D061FF7C37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0754BBD0-2F6E-96FC-F352-CA31E94A540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11473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89316-E672-FE3B-5B70-2A8886C4D332}"/>
              </a:ext>
            </a:extLst>
          </p:cNvPr>
          <p:cNvSpPr>
            <a:spLocks noGrp="1"/>
          </p:cNvSpPr>
          <p:nvPr>
            <p:ph type="dt" sz="half" idx="10"/>
          </p:nvPr>
        </p:nvSpPr>
        <p:spPr/>
        <p:txBody>
          <a:bodyPr/>
          <a:lstStyle/>
          <a:p>
            <a:fld id="{8EE14D2D-B1AF-4197-82D6-FC1F8BD05681}" type="datetime2">
              <a:rPr lang="en-US" smtClean="0"/>
              <a:t>Tuesday, October 1, 2024</a:t>
            </a:fld>
            <a:endParaRPr lang="en-US"/>
          </a:p>
        </p:txBody>
      </p:sp>
      <p:sp>
        <p:nvSpPr>
          <p:cNvPr id="3" name="Footer Placeholder 2">
            <a:extLst>
              <a:ext uri="{FF2B5EF4-FFF2-40B4-BE49-F238E27FC236}">
                <a16:creationId xmlns:a16="http://schemas.microsoft.com/office/drawing/2014/main" id="{08097115-F393-96C9-6739-B417396AE2A4}"/>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ABF687B8-C4E1-A964-E90F-3857D18FE540}"/>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595959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64C32-6204-9F0C-41CF-5011F1F80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8B9135-3DC7-0DAE-F7BD-EC9884033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CD39F4-3EFE-9C16-6084-50940727A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18746-2795-DDC9-A1C0-DD1C5D75A791}"/>
              </a:ext>
            </a:extLst>
          </p:cNvPr>
          <p:cNvSpPr>
            <a:spLocks noGrp="1"/>
          </p:cNvSpPr>
          <p:nvPr>
            <p:ph type="dt" sz="half" idx="10"/>
          </p:nvPr>
        </p:nvSpPr>
        <p:spPr/>
        <p:txBody>
          <a:bodyPr/>
          <a:lstStyle/>
          <a:p>
            <a:fld id="{98771CEB-9838-4245-91B8-EFBAFE2D8B44}" type="datetime2">
              <a:rPr lang="en-US" smtClean="0"/>
              <a:t>Tuesday, October 1, 2024</a:t>
            </a:fld>
            <a:endParaRPr lang="en-US"/>
          </a:p>
        </p:txBody>
      </p:sp>
      <p:sp>
        <p:nvSpPr>
          <p:cNvPr id="6" name="Footer Placeholder 5">
            <a:extLst>
              <a:ext uri="{FF2B5EF4-FFF2-40B4-BE49-F238E27FC236}">
                <a16:creationId xmlns:a16="http://schemas.microsoft.com/office/drawing/2014/main" id="{8C3F32F3-CEF0-7BE3-5437-3A850F1E87FF}"/>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7560-9D47-3E72-43F3-5E902399681A}"/>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333158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0E13-C108-A948-F4DF-7A41EB79DC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C4282A-547B-1B73-7968-F7DC0DED7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B8F6FD-1703-988D-8493-7E1B2C8F1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BDC78-2A63-86AC-29E9-D846E8160622}"/>
              </a:ext>
            </a:extLst>
          </p:cNvPr>
          <p:cNvSpPr>
            <a:spLocks noGrp="1"/>
          </p:cNvSpPr>
          <p:nvPr>
            <p:ph type="dt" sz="half" idx="10"/>
          </p:nvPr>
        </p:nvSpPr>
        <p:spPr/>
        <p:txBody>
          <a:bodyPr/>
          <a:lstStyle/>
          <a:p>
            <a:fld id="{51D3F6BF-A585-41F8-88DF-7E5D069F892A}" type="datetime2">
              <a:rPr lang="en-US" smtClean="0"/>
              <a:t>Tuesday, October 1, 2024</a:t>
            </a:fld>
            <a:endParaRPr lang="en-US"/>
          </a:p>
        </p:txBody>
      </p:sp>
      <p:sp>
        <p:nvSpPr>
          <p:cNvPr id="6" name="Footer Placeholder 5">
            <a:extLst>
              <a:ext uri="{FF2B5EF4-FFF2-40B4-BE49-F238E27FC236}">
                <a16:creationId xmlns:a16="http://schemas.microsoft.com/office/drawing/2014/main" id="{5BBF4D9E-14C0-0C1E-7DFF-33DE0F52D10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5E8F98B-EF69-5A0C-3E36-80738B6B83C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844372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522A59-5655-452E-1FD1-D11946B8B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F0CF8F-2BE4-4946-1C24-4572EBA36A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DFE60-A55D-997D-ED78-DEC9A1D93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56C2ED-54A4-480D-B5C8-65C0D62359B9}" type="datetime2">
              <a:rPr lang="en-US" smtClean="0"/>
              <a:pPr/>
              <a:t>Tuesday, October 1, 2024</a:t>
            </a:fld>
            <a:endParaRPr lang="en-US" dirty="0"/>
          </a:p>
        </p:txBody>
      </p:sp>
      <p:sp>
        <p:nvSpPr>
          <p:cNvPr id="5" name="Footer Placeholder 4">
            <a:extLst>
              <a:ext uri="{FF2B5EF4-FFF2-40B4-BE49-F238E27FC236}">
                <a16:creationId xmlns:a16="http://schemas.microsoft.com/office/drawing/2014/main" id="{12EB35E4-9505-FF1A-5C6D-2F10AFA32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spc="200"/>
              <a:t>Sample Footer Text</a:t>
            </a:r>
            <a:endParaRPr lang="en-US" spc="200" dirty="0"/>
          </a:p>
        </p:txBody>
      </p:sp>
      <p:sp>
        <p:nvSpPr>
          <p:cNvPr id="6" name="Slide Number Placeholder 5">
            <a:extLst>
              <a:ext uri="{FF2B5EF4-FFF2-40B4-BE49-F238E27FC236}">
                <a16:creationId xmlns:a16="http://schemas.microsoft.com/office/drawing/2014/main" id="{272C6B25-A939-1C76-613D-B0641CDC26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51159373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027">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2" name="Title 1">
            <a:extLst>
              <a:ext uri="{FF2B5EF4-FFF2-40B4-BE49-F238E27FC236}">
                <a16:creationId xmlns:a16="http://schemas.microsoft.com/office/drawing/2014/main" id="{C00D69D6-4323-FD6E-88FF-59E2CD2E2FB8}"/>
              </a:ext>
            </a:extLst>
          </p:cNvPr>
          <p:cNvSpPr>
            <a:spLocks noGrp="1"/>
          </p:cNvSpPr>
          <p:nvPr>
            <p:ph type="ctrTitle"/>
          </p:nvPr>
        </p:nvSpPr>
        <p:spPr>
          <a:xfrm>
            <a:off x="1362635" y="1179871"/>
            <a:ext cx="4561369" cy="590303"/>
          </a:xfrm>
        </p:spPr>
        <p:txBody>
          <a:bodyPr anchor="b">
            <a:normAutofit/>
          </a:bodyPr>
          <a:lstStyle/>
          <a:p>
            <a:r>
              <a:rPr lang="en-US" sz="3200" b="1" dirty="0">
                <a:solidFill>
                  <a:srgbClr val="595959"/>
                </a:solidFill>
                <a:latin typeface="Century Gothic" panose="020B0502020202020204" pitchFamily="34" charset="0"/>
              </a:rPr>
              <a:t>ENTREPRENEURSHIP</a:t>
            </a:r>
          </a:p>
        </p:txBody>
      </p:sp>
      <p:pic>
        <p:nvPicPr>
          <p:cNvPr id="1026" name="Picture 2" descr="Innovation for entrepreneurship in your ...">
            <a:extLst>
              <a:ext uri="{FF2B5EF4-FFF2-40B4-BE49-F238E27FC236}">
                <a16:creationId xmlns:a16="http://schemas.microsoft.com/office/drawing/2014/main" id="{757BD5B1-DC4E-AC5F-4557-546B986E2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738" r="13694"/>
          <a:stretch/>
        </p:blipFill>
        <p:spPr bwMode="auto">
          <a:xfrm>
            <a:off x="6810935" y="1562398"/>
            <a:ext cx="4018430" cy="373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C90E-333E-EAFF-A160-AA233D683E63}"/>
              </a:ext>
            </a:extLst>
          </p:cNvPr>
          <p:cNvSpPr>
            <a:spLocks noGrp="1"/>
          </p:cNvSpPr>
          <p:nvPr>
            <p:ph type="title"/>
          </p:nvPr>
        </p:nvSpPr>
        <p:spPr>
          <a:xfrm>
            <a:off x="2095499" y="106515"/>
            <a:ext cx="8001000" cy="591575"/>
          </a:xfrm>
        </p:spPr>
        <p:txBody>
          <a:bodyPr>
            <a:normAutofit/>
          </a:bodyPr>
          <a:lstStyle/>
          <a:p>
            <a:pPr algn="ctr"/>
            <a:r>
              <a:rPr lang="en-US" sz="3200" b="1" dirty="0">
                <a:solidFill>
                  <a:srgbClr val="FF0000"/>
                </a:solidFill>
              </a:rPr>
              <a:t>2. LARGE COMPANY ENTREPRENEURSHIP</a:t>
            </a:r>
          </a:p>
        </p:txBody>
      </p:sp>
      <p:sp>
        <p:nvSpPr>
          <p:cNvPr id="3" name="Content Placeholder 2">
            <a:extLst>
              <a:ext uri="{FF2B5EF4-FFF2-40B4-BE49-F238E27FC236}">
                <a16:creationId xmlns:a16="http://schemas.microsoft.com/office/drawing/2014/main" id="{F9CB7DAF-B773-35AD-2C28-50BE1EE765CD}"/>
              </a:ext>
            </a:extLst>
          </p:cNvPr>
          <p:cNvSpPr>
            <a:spLocks noGrp="1"/>
          </p:cNvSpPr>
          <p:nvPr>
            <p:ph idx="1"/>
          </p:nvPr>
        </p:nvSpPr>
        <p:spPr>
          <a:xfrm>
            <a:off x="78657" y="1056835"/>
            <a:ext cx="12046515" cy="6041923"/>
          </a:xfrm>
        </p:spPr>
        <p:txBody>
          <a:bodyPr>
            <a:normAutofit/>
          </a:bodyPr>
          <a:lstStyle/>
          <a:p>
            <a:pPr marL="0" indent="0" algn="just">
              <a:buNone/>
            </a:pPr>
            <a:r>
              <a:rPr lang="en-US" sz="3200" b="1" dirty="0">
                <a:solidFill>
                  <a:srgbClr val="FF0000"/>
                </a:solidFill>
              </a:rPr>
              <a:t>Overview: </a:t>
            </a:r>
            <a:r>
              <a:rPr lang="en-US" sz="3200" dirty="0"/>
              <a:t>This involves creating new ventures within an existing large corporation. These intrapreneurs aim to innovate and stay competitive in the market by introducing new products, services, or business models.</a:t>
            </a:r>
          </a:p>
          <a:p>
            <a:pPr marL="0" indent="0" algn="just">
              <a:buNone/>
            </a:pPr>
            <a:endParaRPr lang="en-US" sz="3200" dirty="0"/>
          </a:p>
          <a:p>
            <a:pPr marL="0" indent="0" algn="just">
              <a:buNone/>
            </a:pPr>
            <a:r>
              <a:rPr lang="en-US" sz="3200" b="1" dirty="0">
                <a:solidFill>
                  <a:srgbClr val="FF0000"/>
                </a:solidFill>
              </a:rPr>
              <a:t>Goal: </a:t>
            </a:r>
            <a:r>
              <a:rPr lang="en-US" sz="3200" dirty="0"/>
              <a:t>To maintain market share and expand the company’s business.</a:t>
            </a:r>
          </a:p>
          <a:p>
            <a:pPr marL="0" indent="0" algn="just">
              <a:buNone/>
            </a:pPr>
            <a:r>
              <a:rPr lang="en-US" sz="3200" b="1" dirty="0">
                <a:solidFill>
                  <a:srgbClr val="FF0000"/>
                </a:solidFill>
              </a:rPr>
              <a:t>Scale: </a:t>
            </a:r>
            <a:r>
              <a:rPr lang="en-US" sz="3200" dirty="0"/>
              <a:t>Large corporations leverage resources for innovation and expansion.</a:t>
            </a:r>
          </a:p>
          <a:p>
            <a:pPr marL="0" indent="0" algn="just">
              <a:buNone/>
            </a:pPr>
            <a:r>
              <a:rPr lang="en-US" sz="3200" dirty="0"/>
              <a:t>Example: Google developing products like Gmail or Google Drive.</a:t>
            </a:r>
          </a:p>
          <a:p>
            <a:pPr marL="0" indent="0" algn="just">
              <a:buNone/>
            </a:pPr>
            <a:endParaRPr lang="en-US" sz="3200" dirty="0"/>
          </a:p>
        </p:txBody>
      </p:sp>
      <p:pic>
        <p:nvPicPr>
          <p:cNvPr id="4" name="Picture 4" descr="4 Types of Entrepreneurship – Entrepreneurial Management – ENTBUS 357">
            <a:extLst>
              <a:ext uri="{FF2B5EF4-FFF2-40B4-BE49-F238E27FC236}">
                <a16:creationId xmlns:a16="http://schemas.microsoft.com/office/drawing/2014/main" id="{466D66BE-7E0A-DA7E-7AEB-24D25465C7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57" y="0"/>
            <a:ext cx="1658483" cy="8665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4 Types of Entrepreneurship – Entrepreneurial Management – ENTBUS 357">
            <a:extLst>
              <a:ext uri="{FF2B5EF4-FFF2-40B4-BE49-F238E27FC236}">
                <a16:creationId xmlns:a16="http://schemas.microsoft.com/office/drawing/2014/main" id="{4658D000-EF3C-133C-3FAB-5151186CBB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66689" y="55810"/>
            <a:ext cx="1658483" cy="8665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4 Types of Entrepreneurship – Entrepreneurial Management – ENTBUS 357">
            <a:extLst>
              <a:ext uri="{FF2B5EF4-FFF2-40B4-BE49-F238E27FC236}">
                <a16:creationId xmlns:a16="http://schemas.microsoft.com/office/drawing/2014/main" id="{74084DD8-2CEC-9122-2978-3B0E8816C3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86008" y="6251403"/>
            <a:ext cx="1205991" cy="5507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4 Types of Entrepreneurship – Entrepreneurial Management – ENTBUS 357">
            <a:extLst>
              <a:ext uri="{FF2B5EF4-FFF2-40B4-BE49-F238E27FC236}">
                <a16:creationId xmlns:a16="http://schemas.microsoft.com/office/drawing/2014/main" id="{FA398804-0F83-E011-CBEB-99907A8988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30" y="6307213"/>
            <a:ext cx="1205991" cy="55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290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C90E-333E-EAFF-A160-AA233D683E63}"/>
              </a:ext>
            </a:extLst>
          </p:cNvPr>
          <p:cNvSpPr>
            <a:spLocks noGrp="1"/>
          </p:cNvSpPr>
          <p:nvPr>
            <p:ph type="title"/>
          </p:nvPr>
        </p:nvSpPr>
        <p:spPr>
          <a:xfrm>
            <a:off x="2095499" y="106515"/>
            <a:ext cx="8001000" cy="591575"/>
          </a:xfrm>
        </p:spPr>
        <p:txBody>
          <a:bodyPr>
            <a:normAutofit/>
          </a:bodyPr>
          <a:lstStyle/>
          <a:p>
            <a:pPr algn="ctr"/>
            <a:r>
              <a:rPr lang="en-US" sz="3200" b="1" dirty="0">
                <a:solidFill>
                  <a:srgbClr val="FF0000"/>
                </a:solidFill>
              </a:rPr>
              <a:t>3. SOCIAL ENTREPRENEURSHIP</a:t>
            </a:r>
          </a:p>
        </p:txBody>
      </p:sp>
      <p:sp>
        <p:nvSpPr>
          <p:cNvPr id="3" name="Content Placeholder 2">
            <a:extLst>
              <a:ext uri="{FF2B5EF4-FFF2-40B4-BE49-F238E27FC236}">
                <a16:creationId xmlns:a16="http://schemas.microsoft.com/office/drawing/2014/main" id="{F9CB7DAF-B773-35AD-2C28-50BE1EE765CD}"/>
              </a:ext>
            </a:extLst>
          </p:cNvPr>
          <p:cNvSpPr>
            <a:spLocks noGrp="1"/>
          </p:cNvSpPr>
          <p:nvPr>
            <p:ph idx="1"/>
          </p:nvPr>
        </p:nvSpPr>
        <p:spPr>
          <a:xfrm>
            <a:off x="78657" y="1056835"/>
            <a:ext cx="12046515" cy="6041923"/>
          </a:xfrm>
        </p:spPr>
        <p:txBody>
          <a:bodyPr>
            <a:normAutofit/>
          </a:bodyPr>
          <a:lstStyle/>
          <a:p>
            <a:pPr marL="0" indent="0" algn="just">
              <a:buNone/>
            </a:pPr>
            <a:r>
              <a:rPr lang="en-US" sz="3200" b="1" dirty="0">
                <a:solidFill>
                  <a:srgbClr val="FF0000"/>
                </a:solidFill>
              </a:rPr>
              <a:t>Overview: </a:t>
            </a:r>
            <a:r>
              <a:rPr lang="en-US" sz="3200" dirty="0"/>
              <a:t>Social entrepreneurs focus on solving social, environmental, or community-based problems. Their ventures often aim for a positive social impact rather than just profit.</a:t>
            </a:r>
          </a:p>
          <a:p>
            <a:pPr marL="0" indent="0" algn="just">
              <a:buNone/>
            </a:pPr>
            <a:endParaRPr lang="en-US" sz="3200" dirty="0"/>
          </a:p>
          <a:p>
            <a:pPr marL="0" indent="0" algn="just">
              <a:buNone/>
            </a:pPr>
            <a:r>
              <a:rPr lang="en-US" sz="3200" b="1" dirty="0">
                <a:solidFill>
                  <a:srgbClr val="FF0000"/>
                </a:solidFill>
              </a:rPr>
              <a:t>Goal: </a:t>
            </a:r>
            <a:r>
              <a:rPr lang="en-US" sz="3200" dirty="0"/>
              <a:t>To address social issues such as poverty, education, healthcare, or sustainability.</a:t>
            </a:r>
          </a:p>
          <a:p>
            <a:pPr marL="0" indent="0" algn="just">
              <a:buNone/>
            </a:pPr>
            <a:endParaRPr lang="en-US" sz="3200" dirty="0"/>
          </a:p>
          <a:p>
            <a:pPr marL="0" indent="0" algn="just">
              <a:buNone/>
            </a:pPr>
            <a:r>
              <a:rPr lang="en-US" sz="3200" b="1" dirty="0">
                <a:solidFill>
                  <a:srgbClr val="FF0000"/>
                </a:solidFill>
              </a:rPr>
              <a:t>Scale: </a:t>
            </a:r>
            <a:r>
              <a:rPr lang="en-US" sz="3200" dirty="0"/>
              <a:t>Can range from local initiatives to global movements.</a:t>
            </a:r>
          </a:p>
          <a:p>
            <a:pPr marL="0" indent="0" algn="just">
              <a:buNone/>
            </a:pPr>
            <a:r>
              <a:rPr lang="en-US" sz="3200" dirty="0"/>
              <a:t>Example: Organizations like TOMS Shoes or Grameen Bank.</a:t>
            </a:r>
          </a:p>
        </p:txBody>
      </p:sp>
      <p:pic>
        <p:nvPicPr>
          <p:cNvPr id="4" name="Picture 4" descr="4 Types of Entrepreneurship – Entrepreneurial Management – ENTBUS 357">
            <a:extLst>
              <a:ext uri="{FF2B5EF4-FFF2-40B4-BE49-F238E27FC236}">
                <a16:creationId xmlns:a16="http://schemas.microsoft.com/office/drawing/2014/main" id="{466D66BE-7E0A-DA7E-7AEB-24D25465C7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57" y="0"/>
            <a:ext cx="1658483" cy="8665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4 Types of Entrepreneurship – Entrepreneurial Management – ENTBUS 357">
            <a:extLst>
              <a:ext uri="{FF2B5EF4-FFF2-40B4-BE49-F238E27FC236}">
                <a16:creationId xmlns:a16="http://schemas.microsoft.com/office/drawing/2014/main" id="{4658D000-EF3C-133C-3FAB-5151186CBB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66689" y="55810"/>
            <a:ext cx="1658483" cy="8665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4 Types of Entrepreneurship – Entrepreneurial Management – ENTBUS 357">
            <a:extLst>
              <a:ext uri="{FF2B5EF4-FFF2-40B4-BE49-F238E27FC236}">
                <a16:creationId xmlns:a16="http://schemas.microsoft.com/office/drawing/2014/main" id="{74084DD8-2CEC-9122-2978-3B0E8816C3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86008" y="6251403"/>
            <a:ext cx="1205991" cy="5507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4 Types of Entrepreneurship – Entrepreneurial Management – ENTBUS 357">
            <a:extLst>
              <a:ext uri="{FF2B5EF4-FFF2-40B4-BE49-F238E27FC236}">
                <a16:creationId xmlns:a16="http://schemas.microsoft.com/office/drawing/2014/main" id="{FA398804-0F83-E011-CBEB-99907A8988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30" y="6307213"/>
            <a:ext cx="1205991" cy="55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360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C90E-333E-EAFF-A160-AA233D683E63}"/>
              </a:ext>
            </a:extLst>
          </p:cNvPr>
          <p:cNvSpPr>
            <a:spLocks noGrp="1"/>
          </p:cNvSpPr>
          <p:nvPr>
            <p:ph type="title"/>
          </p:nvPr>
        </p:nvSpPr>
        <p:spPr>
          <a:xfrm>
            <a:off x="2095499" y="106515"/>
            <a:ext cx="8001000" cy="591575"/>
          </a:xfrm>
        </p:spPr>
        <p:txBody>
          <a:bodyPr>
            <a:normAutofit/>
          </a:bodyPr>
          <a:lstStyle/>
          <a:p>
            <a:pPr algn="ctr"/>
            <a:r>
              <a:rPr lang="en-US" sz="3200" b="1" dirty="0">
                <a:solidFill>
                  <a:srgbClr val="FF0000"/>
                </a:solidFill>
              </a:rPr>
              <a:t>4. POLITICAL ENTREPRENEURSHIP</a:t>
            </a:r>
          </a:p>
        </p:txBody>
      </p:sp>
      <p:sp>
        <p:nvSpPr>
          <p:cNvPr id="3" name="Content Placeholder 2">
            <a:extLst>
              <a:ext uri="{FF2B5EF4-FFF2-40B4-BE49-F238E27FC236}">
                <a16:creationId xmlns:a16="http://schemas.microsoft.com/office/drawing/2014/main" id="{F9CB7DAF-B773-35AD-2C28-50BE1EE765CD}"/>
              </a:ext>
            </a:extLst>
          </p:cNvPr>
          <p:cNvSpPr>
            <a:spLocks noGrp="1"/>
          </p:cNvSpPr>
          <p:nvPr>
            <p:ph idx="1"/>
          </p:nvPr>
        </p:nvSpPr>
        <p:spPr>
          <a:xfrm>
            <a:off x="78657" y="1056835"/>
            <a:ext cx="12046515" cy="6041923"/>
          </a:xfrm>
        </p:spPr>
        <p:txBody>
          <a:bodyPr>
            <a:normAutofit/>
          </a:bodyPr>
          <a:lstStyle/>
          <a:p>
            <a:pPr marL="0" indent="0" algn="just">
              <a:buNone/>
            </a:pPr>
            <a:r>
              <a:rPr lang="en-US" sz="3200" dirty="0"/>
              <a:t>The main goal of political entrepreneurship is to </a:t>
            </a:r>
            <a:r>
              <a:rPr lang="en-US" sz="3200" b="1" dirty="0"/>
              <a:t>influence or create new public policies</a:t>
            </a:r>
            <a:r>
              <a:rPr lang="en-US" sz="3200" dirty="0"/>
              <a:t>, change political agendas, or introduce innovative ideas that solve public issues or address inefficiencies in the system.</a:t>
            </a:r>
          </a:p>
          <a:p>
            <a:pPr>
              <a:buFont typeface="Arial" panose="020B0604020202020204" pitchFamily="34" charset="0"/>
              <a:buChar char="•"/>
            </a:pPr>
            <a:r>
              <a:rPr lang="en-US" sz="3200" b="1" dirty="0"/>
              <a:t>Introduce reforms</a:t>
            </a:r>
            <a:r>
              <a:rPr lang="en-US" sz="3200" dirty="0"/>
              <a:t> to existing policies.</a:t>
            </a:r>
          </a:p>
          <a:p>
            <a:pPr>
              <a:buFont typeface="Arial" panose="020B0604020202020204" pitchFamily="34" charset="0"/>
              <a:buChar char="•"/>
            </a:pPr>
            <a:r>
              <a:rPr lang="en-US" sz="3200" b="1" dirty="0"/>
              <a:t>Challenge traditional political norms</a:t>
            </a:r>
            <a:r>
              <a:rPr lang="en-US" sz="3200" dirty="0"/>
              <a:t> and institutions.</a:t>
            </a:r>
          </a:p>
          <a:p>
            <a:pPr>
              <a:buFont typeface="Arial" panose="020B0604020202020204" pitchFamily="34" charset="0"/>
              <a:buChar char="•"/>
            </a:pPr>
            <a:r>
              <a:rPr lang="en-US" sz="3200" b="1" dirty="0"/>
              <a:t>Mobilize public support</a:t>
            </a:r>
            <a:r>
              <a:rPr lang="en-US" sz="3200" dirty="0"/>
              <a:t> around new ideas or social movements.</a:t>
            </a:r>
          </a:p>
          <a:p>
            <a:pPr>
              <a:buFont typeface="Arial" panose="020B0604020202020204" pitchFamily="34" charset="0"/>
              <a:buChar char="•"/>
            </a:pPr>
            <a:r>
              <a:rPr lang="en-US" sz="3200" b="1" dirty="0"/>
              <a:t>Address societal or political problems</a:t>
            </a:r>
            <a:r>
              <a:rPr lang="en-US" sz="3200" dirty="0"/>
              <a:t> with creative, out-of-the-box solutions.</a:t>
            </a:r>
          </a:p>
          <a:p>
            <a:pPr>
              <a:buFont typeface="Arial" panose="020B0604020202020204" pitchFamily="34" charset="0"/>
              <a:buChar char="•"/>
            </a:pPr>
            <a:r>
              <a:rPr lang="en-US" sz="3200" b="1" dirty="0"/>
              <a:t>Achieve social impact</a:t>
            </a:r>
            <a:r>
              <a:rPr lang="en-US" sz="3200" dirty="0"/>
              <a:t> through policy change or political action.</a:t>
            </a:r>
          </a:p>
          <a:p>
            <a:pPr marL="0" indent="0" algn="just">
              <a:buNone/>
            </a:pPr>
            <a:endParaRPr lang="en-US" sz="3200" dirty="0"/>
          </a:p>
        </p:txBody>
      </p:sp>
      <p:pic>
        <p:nvPicPr>
          <p:cNvPr id="4" name="Picture 4" descr="4 Types of Entrepreneurship – Entrepreneurial Management – ENTBUS 357">
            <a:extLst>
              <a:ext uri="{FF2B5EF4-FFF2-40B4-BE49-F238E27FC236}">
                <a16:creationId xmlns:a16="http://schemas.microsoft.com/office/drawing/2014/main" id="{466D66BE-7E0A-DA7E-7AEB-24D25465C7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57" y="0"/>
            <a:ext cx="1658483" cy="8665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4 Types of Entrepreneurship – Entrepreneurial Management – ENTBUS 357">
            <a:extLst>
              <a:ext uri="{FF2B5EF4-FFF2-40B4-BE49-F238E27FC236}">
                <a16:creationId xmlns:a16="http://schemas.microsoft.com/office/drawing/2014/main" id="{4658D000-EF3C-133C-3FAB-5151186CBB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66689" y="55810"/>
            <a:ext cx="1658483" cy="8665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4 Types of Entrepreneurship – Entrepreneurial Management – ENTBUS 357">
            <a:extLst>
              <a:ext uri="{FF2B5EF4-FFF2-40B4-BE49-F238E27FC236}">
                <a16:creationId xmlns:a16="http://schemas.microsoft.com/office/drawing/2014/main" id="{74084DD8-2CEC-9122-2978-3B0E8816C3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86008" y="6251403"/>
            <a:ext cx="1205991" cy="5507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4 Types of Entrepreneurship – Entrepreneurial Management – ENTBUS 357">
            <a:extLst>
              <a:ext uri="{FF2B5EF4-FFF2-40B4-BE49-F238E27FC236}">
                <a16:creationId xmlns:a16="http://schemas.microsoft.com/office/drawing/2014/main" id="{FA398804-0F83-E011-CBEB-99907A8988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30" y="6307213"/>
            <a:ext cx="1205991" cy="55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75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C90E-333E-EAFF-A160-AA233D683E63}"/>
              </a:ext>
            </a:extLst>
          </p:cNvPr>
          <p:cNvSpPr>
            <a:spLocks noGrp="1"/>
          </p:cNvSpPr>
          <p:nvPr>
            <p:ph type="title"/>
          </p:nvPr>
        </p:nvSpPr>
        <p:spPr>
          <a:xfrm>
            <a:off x="2095499" y="106515"/>
            <a:ext cx="8001000" cy="591575"/>
          </a:xfrm>
        </p:spPr>
        <p:txBody>
          <a:bodyPr>
            <a:normAutofit fontScale="90000"/>
          </a:bodyPr>
          <a:lstStyle/>
          <a:p>
            <a:pPr algn="ctr"/>
            <a:r>
              <a:rPr lang="en-US" sz="3200" b="1" dirty="0">
                <a:solidFill>
                  <a:srgbClr val="FF0000"/>
                </a:solidFill>
              </a:rPr>
              <a:t>EXAMPLE OF POLITICAL ENTREPRENEURSHIP</a:t>
            </a:r>
          </a:p>
        </p:txBody>
      </p:sp>
      <p:sp>
        <p:nvSpPr>
          <p:cNvPr id="3" name="Content Placeholder 2">
            <a:extLst>
              <a:ext uri="{FF2B5EF4-FFF2-40B4-BE49-F238E27FC236}">
                <a16:creationId xmlns:a16="http://schemas.microsoft.com/office/drawing/2014/main" id="{F9CB7DAF-B773-35AD-2C28-50BE1EE765CD}"/>
              </a:ext>
            </a:extLst>
          </p:cNvPr>
          <p:cNvSpPr>
            <a:spLocks noGrp="1"/>
          </p:cNvSpPr>
          <p:nvPr>
            <p:ph idx="1"/>
          </p:nvPr>
        </p:nvSpPr>
        <p:spPr>
          <a:xfrm>
            <a:off x="66828" y="933518"/>
            <a:ext cx="12046515" cy="6041923"/>
          </a:xfrm>
        </p:spPr>
        <p:txBody>
          <a:bodyPr>
            <a:normAutofit fontScale="85000" lnSpcReduction="20000"/>
          </a:bodyPr>
          <a:lstStyle/>
          <a:p>
            <a:pPr marL="0" indent="0" algn="just">
              <a:buNone/>
            </a:pPr>
            <a:r>
              <a:rPr lang="en-US" sz="3200" dirty="0"/>
              <a:t>One well-known example of political entrepreneurship is Greta Thunberg, a Swedish climate activist:</a:t>
            </a:r>
          </a:p>
          <a:p>
            <a:pPr marL="0" indent="0" algn="just">
              <a:buNone/>
            </a:pPr>
            <a:r>
              <a:rPr lang="en-US" sz="3200" b="1" dirty="0">
                <a:solidFill>
                  <a:srgbClr val="FF0000"/>
                </a:solidFill>
              </a:rPr>
              <a:t>Overview: </a:t>
            </a:r>
            <a:r>
              <a:rPr lang="en-US" sz="3200" dirty="0"/>
              <a:t>Greta started her activism by organizing school strikes to raise awareness about climate change. Her simple idea grew into a global movement known as "Fridays for Future."</a:t>
            </a:r>
          </a:p>
          <a:p>
            <a:pPr marL="0" indent="0" algn="just">
              <a:buNone/>
            </a:pPr>
            <a:r>
              <a:rPr lang="en-US" sz="3200" b="1" dirty="0">
                <a:solidFill>
                  <a:srgbClr val="FF0000"/>
                </a:solidFill>
              </a:rPr>
              <a:t>Goal: </a:t>
            </a:r>
            <a:r>
              <a:rPr lang="en-US" sz="3200" dirty="0"/>
              <a:t>To push for stronger climate action and policies aimed at mitigating climate change on both national and international levels.</a:t>
            </a:r>
          </a:p>
          <a:p>
            <a:pPr marL="0" indent="0" algn="just">
              <a:buNone/>
            </a:pPr>
            <a:r>
              <a:rPr lang="en-US" sz="3200" b="1" dirty="0">
                <a:solidFill>
                  <a:srgbClr val="FF0000"/>
                </a:solidFill>
              </a:rPr>
              <a:t>Scale: </a:t>
            </a:r>
            <a:r>
              <a:rPr lang="en-US" sz="3200" dirty="0"/>
              <a:t>Greta's activism began at the local level (in Sweden) but quickly grew into a global phenomenon, influencing governments, the United Nations, and millions of young activists worldwide.</a:t>
            </a:r>
          </a:p>
          <a:p>
            <a:pPr marL="0" indent="0" algn="just">
              <a:buNone/>
            </a:pPr>
            <a:r>
              <a:rPr lang="en-US" sz="3200" b="1" dirty="0">
                <a:solidFill>
                  <a:srgbClr val="FF0000"/>
                </a:solidFill>
              </a:rPr>
              <a:t>Example Impact: </a:t>
            </a:r>
            <a:r>
              <a:rPr lang="en-US" sz="3200" dirty="0"/>
              <a:t>Her political entrepreneurship led to greater public awareness of climate issues and influenced political leaders to prioritize environmental concerns in policy-making.</a:t>
            </a:r>
          </a:p>
          <a:p>
            <a:pPr marL="0" indent="0" algn="just">
              <a:buNone/>
            </a:pPr>
            <a:r>
              <a:rPr lang="en-US" sz="3200" dirty="0"/>
              <a:t>Other examples include Emmanuel Macron in France, who founded his own political movement, "En Marche!" which disrupted the traditional political landscape, or Nelson Mandela, who led the movement to end apartheid in South Africa, achieving profound political and social change.</a:t>
            </a:r>
          </a:p>
        </p:txBody>
      </p:sp>
      <p:pic>
        <p:nvPicPr>
          <p:cNvPr id="4" name="Picture 4" descr="4 Types of Entrepreneurship – Entrepreneurial Management – ENTBUS 357">
            <a:extLst>
              <a:ext uri="{FF2B5EF4-FFF2-40B4-BE49-F238E27FC236}">
                <a16:creationId xmlns:a16="http://schemas.microsoft.com/office/drawing/2014/main" id="{466D66BE-7E0A-DA7E-7AEB-24D25465C7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57" y="0"/>
            <a:ext cx="1658483" cy="8665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4 Types of Entrepreneurship – Entrepreneurial Management – ENTBUS 357">
            <a:extLst>
              <a:ext uri="{FF2B5EF4-FFF2-40B4-BE49-F238E27FC236}">
                <a16:creationId xmlns:a16="http://schemas.microsoft.com/office/drawing/2014/main" id="{4658D000-EF3C-133C-3FAB-5151186CBB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466689" y="55810"/>
            <a:ext cx="1658483" cy="8665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4 Types of Entrepreneurship – Entrepreneurial Management – ENTBUS 357">
            <a:extLst>
              <a:ext uri="{FF2B5EF4-FFF2-40B4-BE49-F238E27FC236}">
                <a16:creationId xmlns:a16="http://schemas.microsoft.com/office/drawing/2014/main" id="{74084DD8-2CEC-9122-2978-3B0E8816C3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86008" y="6251403"/>
            <a:ext cx="1205991" cy="5507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4 Types of Entrepreneurship – Entrepreneurial Management – ENTBUS 357">
            <a:extLst>
              <a:ext uri="{FF2B5EF4-FFF2-40B4-BE49-F238E27FC236}">
                <a16:creationId xmlns:a16="http://schemas.microsoft.com/office/drawing/2014/main" id="{FA398804-0F83-E011-CBEB-99907A8988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830" y="6535598"/>
            <a:ext cx="705925" cy="32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556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3" name="Rectangle 11272">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D7C90E-333E-EAFF-A160-AA233D683E63}"/>
              </a:ext>
            </a:extLst>
          </p:cNvPr>
          <p:cNvSpPr>
            <a:spLocks noGrp="1"/>
          </p:cNvSpPr>
          <p:nvPr>
            <p:ph type="title"/>
          </p:nvPr>
        </p:nvSpPr>
        <p:spPr>
          <a:xfrm>
            <a:off x="2789585" y="346669"/>
            <a:ext cx="4766330" cy="683064"/>
          </a:xfrm>
        </p:spPr>
        <p:txBody>
          <a:bodyPr>
            <a:normAutofit/>
          </a:bodyPr>
          <a:lstStyle/>
          <a:p>
            <a:r>
              <a:rPr lang="en-US" sz="3600" b="1" dirty="0">
                <a:solidFill>
                  <a:schemeClr val="tx2"/>
                </a:solidFill>
              </a:rPr>
              <a:t>ENTREPRENEUR</a:t>
            </a:r>
          </a:p>
        </p:txBody>
      </p:sp>
      <p:sp>
        <p:nvSpPr>
          <p:cNvPr id="3" name="Content Placeholder 2">
            <a:extLst>
              <a:ext uri="{FF2B5EF4-FFF2-40B4-BE49-F238E27FC236}">
                <a16:creationId xmlns:a16="http://schemas.microsoft.com/office/drawing/2014/main" id="{F9CB7DAF-B773-35AD-2C28-50BE1EE765CD}"/>
              </a:ext>
            </a:extLst>
          </p:cNvPr>
          <p:cNvSpPr>
            <a:spLocks noGrp="1"/>
          </p:cNvSpPr>
          <p:nvPr>
            <p:ph idx="1"/>
          </p:nvPr>
        </p:nvSpPr>
        <p:spPr>
          <a:xfrm>
            <a:off x="471110" y="1326407"/>
            <a:ext cx="6209880" cy="4424101"/>
          </a:xfrm>
        </p:spPr>
        <p:txBody>
          <a:bodyPr anchor="t">
            <a:noAutofit/>
          </a:bodyPr>
          <a:lstStyle/>
          <a:p>
            <a:pPr marL="0" indent="0" algn="just">
              <a:buNone/>
            </a:pPr>
            <a:r>
              <a:rPr lang="en-US" sz="3200" dirty="0">
                <a:solidFill>
                  <a:schemeClr val="tx2"/>
                </a:solidFill>
              </a:rPr>
              <a:t>An individual who, rather than working as an employee, runs a small business and assumes all the risk and reward of a given business venture, idea, or good or service offered for sale. The entrepreneur is commonly seen as a business leader and innovator of new ideas and business processes.</a:t>
            </a:r>
          </a:p>
        </p:txBody>
      </p:sp>
      <p:grpSp>
        <p:nvGrpSpPr>
          <p:cNvPr id="11277" name="Group 11276">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1278" name="Freeform: Shape 11277">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9" name="Freeform: Shape 11278">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0" name="Freeform: Shape 11279">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1" name="Freeform: Shape 11280">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2" descr="Small Business Ideas: A Guide to ...">
            <a:extLst>
              <a:ext uri="{FF2B5EF4-FFF2-40B4-BE49-F238E27FC236}">
                <a16:creationId xmlns:a16="http://schemas.microsoft.com/office/drawing/2014/main" id="{09E7EF27-1C0D-DCE8-46EE-BE2CB2A631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730947"/>
            <a:ext cx="4142232" cy="2319649"/>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Small Business Ideas: A Guide to ...">
            <a:extLst>
              <a:ext uri="{FF2B5EF4-FFF2-40B4-BE49-F238E27FC236}">
                <a16:creationId xmlns:a16="http://schemas.microsoft.com/office/drawing/2014/main" id="{6BB20071-6B00-A688-ABF5-79FB1BE32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7243" y="36125"/>
            <a:ext cx="1875931" cy="117569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women entrepreneurs in Africa ...">
            <a:extLst>
              <a:ext uri="{FF2B5EF4-FFF2-40B4-BE49-F238E27FC236}">
                <a16:creationId xmlns:a16="http://schemas.microsoft.com/office/drawing/2014/main" id="{CA6D80B2-E68A-7D8C-5DE6-E81DF6D30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737980" cy="12118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women entrepreneurs in Africa ...">
            <a:extLst>
              <a:ext uri="{FF2B5EF4-FFF2-40B4-BE49-F238E27FC236}">
                <a16:creationId xmlns:a16="http://schemas.microsoft.com/office/drawing/2014/main" id="{1784A3BD-86BB-7F0A-F3BF-DA1F956E7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46182"/>
            <a:ext cx="1737980" cy="1211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7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C96B54-B77D-CB58-9728-C490818DF7E6}"/>
              </a:ext>
            </a:extLst>
          </p:cNvPr>
          <p:cNvSpPr>
            <a:spLocks noGrp="1"/>
          </p:cNvSpPr>
          <p:nvPr>
            <p:ph type="title"/>
          </p:nvPr>
        </p:nvSpPr>
        <p:spPr>
          <a:xfrm>
            <a:off x="795528" y="386930"/>
            <a:ext cx="10357985" cy="1143696"/>
          </a:xfrm>
        </p:spPr>
        <p:txBody>
          <a:bodyPr vert="horz" lIns="91440" tIns="45720" rIns="91440" bIns="45720" rtlCol="0" anchor="b">
            <a:normAutofit/>
          </a:bodyPr>
          <a:lstStyle/>
          <a:p>
            <a:pPr algn="ctr"/>
            <a:r>
              <a:rPr lang="en-US" sz="3700" b="1" dirty="0">
                <a:solidFill>
                  <a:srgbClr val="FF0000"/>
                </a:solidFill>
              </a:rPr>
              <a:t>WHO IS AN ENTREPRENEUR/ WHAT CHARACTERISTICS DEFINE AN ENTREPRENEUR?</a:t>
            </a:r>
          </a:p>
        </p:txBody>
      </p:sp>
      <p:sp>
        <p:nvSpPr>
          <p:cNvPr id="14" name="Rectangle 1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an Entrepreneur ...">
            <a:extLst>
              <a:ext uri="{FF2B5EF4-FFF2-40B4-BE49-F238E27FC236}">
                <a16:creationId xmlns:a16="http://schemas.microsoft.com/office/drawing/2014/main" id="{6B2F138B-037F-F392-CA90-31C2874B33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529" r="14006" b="1"/>
          <a:stretch/>
        </p:blipFill>
        <p:spPr bwMode="auto">
          <a:xfrm>
            <a:off x="635295" y="2524715"/>
            <a:ext cx="5150277" cy="37142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762B985-FCCA-0F31-5AE9-E57E7425B55B}"/>
              </a:ext>
            </a:extLst>
          </p:cNvPr>
          <p:cNvSpPr txBox="1"/>
          <p:nvPr/>
        </p:nvSpPr>
        <p:spPr>
          <a:xfrm>
            <a:off x="6003236" y="2524715"/>
            <a:ext cx="5150277" cy="360772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2800" dirty="0"/>
              <a:t>Dan Sullivan Says that: “An entrepreneur is someone who does not expect compensation until he has created value for someone else.” </a:t>
            </a:r>
          </a:p>
          <a:p>
            <a:pPr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r>
              <a:rPr lang="en-US" sz="2800" dirty="0"/>
              <a:t>Jean-Baptist Say, Says that: “Entrepreneur is someone who takes resources from a lower level of productivity and raise them to a higher level.” </a:t>
            </a:r>
          </a:p>
        </p:txBody>
      </p:sp>
      <p:sp>
        <p:nvSpPr>
          <p:cNvPr id="18" name="Rectangle 1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9164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69B89-FC42-3AF0-4EFD-5E6F9CADCAC1}"/>
              </a:ext>
            </a:extLst>
          </p:cNvPr>
          <p:cNvSpPr>
            <a:spLocks noGrp="1"/>
          </p:cNvSpPr>
          <p:nvPr>
            <p:ph type="title"/>
          </p:nvPr>
        </p:nvSpPr>
        <p:spPr>
          <a:xfrm>
            <a:off x="838200" y="172830"/>
            <a:ext cx="10515600" cy="1016414"/>
          </a:xfrm>
        </p:spPr>
        <p:txBody>
          <a:bodyPr>
            <a:normAutofit/>
          </a:bodyPr>
          <a:lstStyle/>
          <a:p>
            <a:pPr algn="ctr"/>
            <a:r>
              <a:rPr lang="en-US" sz="3200" b="1" dirty="0">
                <a:solidFill>
                  <a:srgbClr val="FF0000"/>
                </a:solidFill>
              </a:rPr>
              <a:t>MAJOR OBSTACLES IN STARTING A COMPANY AND BECOMING ENTREPRENEUR?</a:t>
            </a:r>
          </a:p>
        </p:txBody>
      </p:sp>
      <p:sp>
        <p:nvSpPr>
          <p:cNvPr id="6" name="Content Placeholder 5">
            <a:extLst>
              <a:ext uri="{FF2B5EF4-FFF2-40B4-BE49-F238E27FC236}">
                <a16:creationId xmlns:a16="http://schemas.microsoft.com/office/drawing/2014/main" id="{EB9280E7-63AE-694F-35E5-F4F76560C7E6}"/>
              </a:ext>
            </a:extLst>
          </p:cNvPr>
          <p:cNvSpPr>
            <a:spLocks noGrp="1"/>
          </p:cNvSpPr>
          <p:nvPr>
            <p:ph idx="1"/>
          </p:nvPr>
        </p:nvSpPr>
        <p:spPr>
          <a:xfrm>
            <a:off x="208723" y="1467816"/>
            <a:ext cx="11857382" cy="5390184"/>
          </a:xfrm>
          <a:solidFill>
            <a:schemeClr val="accent2">
              <a:lumMod val="20000"/>
              <a:lumOff val="80000"/>
            </a:schemeClr>
          </a:solidFill>
        </p:spPr>
        <p:txBody>
          <a:bodyPr/>
          <a:lstStyle/>
          <a:p>
            <a:r>
              <a:rPr lang="en-US" dirty="0"/>
              <a:t>The life cycle of any business has four stages: </a:t>
            </a:r>
          </a:p>
          <a:p>
            <a:r>
              <a:rPr lang="en-US" dirty="0"/>
              <a:t>1. Starting a business </a:t>
            </a:r>
          </a:p>
          <a:p>
            <a:r>
              <a:rPr lang="en-US" dirty="0"/>
              <a:t>2. Staying in business </a:t>
            </a:r>
          </a:p>
          <a:p>
            <a:r>
              <a:rPr lang="en-US" dirty="0"/>
              <a:t>3. Growing a business </a:t>
            </a:r>
          </a:p>
          <a:p>
            <a:r>
              <a:rPr lang="en-US" dirty="0"/>
              <a:t>4. Exiting a business</a:t>
            </a:r>
          </a:p>
          <a:p>
            <a:endParaRPr lang="en-US" dirty="0"/>
          </a:p>
          <a:p>
            <a:r>
              <a:rPr lang="en-US" dirty="0"/>
              <a:t>AT every stage, companies and entrepreneurs face numerous obstacles. Each stage has </a:t>
            </a:r>
          </a:p>
          <a:p>
            <a:r>
              <a:rPr lang="en-US" dirty="0"/>
              <a:t>different challenges. For example, a player who is new to a sport will have different challenges a </a:t>
            </a:r>
          </a:p>
          <a:p>
            <a:r>
              <a:rPr lang="en-US" dirty="0"/>
              <a:t>player with 10 years of experience.</a:t>
            </a:r>
          </a:p>
        </p:txBody>
      </p:sp>
    </p:spTree>
    <p:extLst>
      <p:ext uri="{BB962C8B-B14F-4D97-AF65-F5344CB8AC3E}">
        <p14:creationId xmlns:p14="http://schemas.microsoft.com/office/powerpoint/2010/main" val="1848762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294E2-BBFE-D9EE-F709-BD3769FFAC29}"/>
              </a:ext>
            </a:extLst>
          </p:cNvPr>
          <p:cNvSpPr>
            <a:spLocks noGrp="1"/>
          </p:cNvSpPr>
          <p:nvPr>
            <p:ph idx="1"/>
          </p:nvPr>
        </p:nvSpPr>
        <p:spPr>
          <a:xfrm>
            <a:off x="0" y="0"/>
            <a:ext cx="12192000" cy="6748669"/>
          </a:xfrm>
          <a:solidFill>
            <a:schemeClr val="accent2">
              <a:lumMod val="20000"/>
              <a:lumOff val="80000"/>
            </a:schemeClr>
          </a:solidFill>
        </p:spPr>
        <p:txBody>
          <a:bodyPr>
            <a:normAutofit/>
          </a:bodyPr>
          <a:lstStyle/>
          <a:p>
            <a:endParaRPr lang="en-US" sz="3200" dirty="0"/>
          </a:p>
          <a:p>
            <a:r>
              <a:rPr lang="en-US" sz="3200" b="1" dirty="0">
                <a:solidFill>
                  <a:srgbClr val="FF0000"/>
                </a:solidFill>
              </a:rPr>
              <a:t>In the startup stage</a:t>
            </a:r>
            <a:r>
              <a:rPr lang="en-US" sz="3200" dirty="0"/>
              <a:t>, a company might be dealing with issue like funding, pricing a product, or strategies for service delivery. In the growing stage, the business look for new entry points or acquire a competitor to gain a bigger market share.</a:t>
            </a:r>
          </a:p>
        </p:txBody>
      </p:sp>
    </p:spTree>
    <p:extLst>
      <p:ext uri="{BB962C8B-B14F-4D97-AF65-F5344CB8AC3E}">
        <p14:creationId xmlns:p14="http://schemas.microsoft.com/office/powerpoint/2010/main" val="219301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1044-90C0-0273-7554-95B5BFAAB27B}"/>
              </a:ext>
            </a:extLst>
          </p:cNvPr>
          <p:cNvSpPr>
            <a:spLocks noGrp="1"/>
          </p:cNvSpPr>
          <p:nvPr>
            <p:ph type="title"/>
          </p:nvPr>
        </p:nvSpPr>
        <p:spPr>
          <a:xfrm>
            <a:off x="838200" y="69576"/>
            <a:ext cx="10515600" cy="626164"/>
          </a:xfrm>
          <a:solidFill>
            <a:schemeClr val="accent2">
              <a:lumMod val="20000"/>
              <a:lumOff val="80000"/>
            </a:schemeClr>
          </a:solidFill>
        </p:spPr>
        <p:txBody>
          <a:bodyPr>
            <a:normAutofit/>
          </a:bodyPr>
          <a:lstStyle/>
          <a:p>
            <a:pPr algn="ctr"/>
            <a:r>
              <a:rPr lang="en-US" sz="3200" b="1" dirty="0">
                <a:solidFill>
                  <a:srgbClr val="FF0000"/>
                </a:solidFill>
              </a:rPr>
              <a:t>CHARACTERISTICS OF AN ENTREPRENEUR:</a:t>
            </a:r>
          </a:p>
        </p:txBody>
      </p:sp>
      <p:sp>
        <p:nvSpPr>
          <p:cNvPr id="3" name="Content Placeholder 2">
            <a:extLst>
              <a:ext uri="{FF2B5EF4-FFF2-40B4-BE49-F238E27FC236}">
                <a16:creationId xmlns:a16="http://schemas.microsoft.com/office/drawing/2014/main" id="{7477BB14-53F1-4607-989A-338FDE9D97CF}"/>
              </a:ext>
            </a:extLst>
          </p:cNvPr>
          <p:cNvSpPr>
            <a:spLocks noGrp="1"/>
          </p:cNvSpPr>
          <p:nvPr>
            <p:ph idx="1"/>
          </p:nvPr>
        </p:nvSpPr>
        <p:spPr>
          <a:xfrm>
            <a:off x="119270" y="695740"/>
            <a:ext cx="12072730" cy="6092685"/>
          </a:xfrm>
          <a:solidFill>
            <a:schemeClr val="accent2">
              <a:lumMod val="20000"/>
              <a:lumOff val="80000"/>
            </a:schemeClr>
          </a:solidFill>
        </p:spPr>
        <p:txBody>
          <a:bodyPr>
            <a:normAutofit fontScale="85000" lnSpcReduction="20000"/>
          </a:bodyPr>
          <a:lstStyle/>
          <a:p>
            <a:r>
              <a:rPr lang="en-US" b="1" dirty="0">
                <a:solidFill>
                  <a:srgbClr val="FF0000"/>
                </a:solidFill>
              </a:rPr>
              <a:t>Ambition</a:t>
            </a:r>
          </a:p>
          <a:p>
            <a:r>
              <a:rPr lang="en-US" dirty="0"/>
              <a:t>A good entrepreneur is driven to make something of himself. He knows what he wants, </a:t>
            </a:r>
          </a:p>
          <a:p>
            <a:r>
              <a:rPr lang="en-US" dirty="0"/>
              <a:t>and he sets a course to get it. His motivation to achieve something can sometimes be </a:t>
            </a:r>
          </a:p>
          <a:p>
            <a:r>
              <a:rPr lang="en-US" dirty="0"/>
              <a:t>overwhelming, and the urge to establish himself can be quite consuming. An entrepreneur's </a:t>
            </a:r>
          </a:p>
          <a:p>
            <a:r>
              <a:rPr lang="en-US" dirty="0"/>
              <a:t>ambition is often the key ingredient that gets him off of his chair and puts him into action, </a:t>
            </a:r>
          </a:p>
          <a:p>
            <a:r>
              <a:rPr lang="en-US" dirty="0"/>
              <a:t>turning his daydreams into reality. </a:t>
            </a:r>
          </a:p>
          <a:p>
            <a:endParaRPr lang="en-US" dirty="0"/>
          </a:p>
          <a:p>
            <a:r>
              <a:rPr lang="en-US" b="1" dirty="0">
                <a:solidFill>
                  <a:srgbClr val="FF0000"/>
                </a:solidFill>
              </a:rPr>
              <a:t>Enthusiasm </a:t>
            </a:r>
          </a:p>
          <a:p>
            <a:r>
              <a:rPr lang="en-US" dirty="0"/>
              <a:t>Often coming hand-in-hand with ambition, enthusiasm plays a great role in the </a:t>
            </a:r>
          </a:p>
          <a:p>
            <a:r>
              <a:rPr lang="en-US" dirty="0"/>
              <a:t>entrepreneur's motivation. While ambition may be the key to the entrepreneur's ignition, </a:t>
            </a:r>
          </a:p>
          <a:p>
            <a:r>
              <a:rPr lang="en-US" dirty="0"/>
              <a:t>enthusiasm is the gas. Every successful entrepreneur has a positive outlook giving him the </a:t>
            </a:r>
          </a:p>
          <a:p>
            <a:r>
              <a:rPr lang="en-US" dirty="0"/>
              <a:t>energy to pursue his endeavors. Without enthusiasm, an entrepreneurial project will slowly </a:t>
            </a:r>
          </a:p>
          <a:p>
            <a:r>
              <a:rPr lang="en-US" dirty="0"/>
              <a:t>wither into inactivity and failure. </a:t>
            </a:r>
          </a:p>
        </p:txBody>
      </p:sp>
    </p:spTree>
    <p:extLst>
      <p:ext uri="{BB962C8B-B14F-4D97-AF65-F5344CB8AC3E}">
        <p14:creationId xmlns:p14="http://schemas.microsoft.com/office/powerpoint/2010/main" val="2940405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13883-DB33-3EBC-D9A6-6F200B13CD73}"/>
              </a:ext>
            </a:extLst>
          </p:cNvPr>
          <p:cNvSpPr>
            <a:spLocks noGrp="1"/>
          </p:cNvSpPr>
          <p:nvPr>
            <p:ph idx="1"/>
          </p:nvPr>
        </p:nvSpPr>
        <p:spPr>
          <a:xfrm>
            <a:off x="278296" y="119271"/>
            <a:ext cx="11817625" cy="6430616"/>
          </a:xfrm>
          <a:solidFill>
            <a:schemeClr val="accent2">
              <a:lumMod val="20000"/>
              <a:lumOff val="80000"/>
            </a:schemeClr>
          </a:solidFill>
        </p:spPr>
        <p:txBody>
          <a:bodyPr>
            <a:noAutofit/>
          </a:bodyPr>
          <a:lstStyle/>
          <a:p>
            <a:pPr algn="just"/>
            <a:r>
              <a:rPr lang="en-US" sz="2400" b="1" dirty="0">
                <a:solidFill>
                  <a:srgbClr val="FF0000"/>
                </a:solidFill>
              </a:rPr>
              <a:t>CREATIVITY </a:t>
            </a:r>
          </a:p>
          <a:p>
            <a:pPr marL="0" indent="0" algn="just">
              <a:buNone/>
            </a:pPr>
            <a:r>
              <a:rPr lang="en-US" sz="2400" dirty="0"/>
              <a:t>When problems do arise, you can count on creativity to bail you out. Creativity is  probably what led you to envision your company in the first place, and it'll be creativity that will  help you realize the possible solutions to any hitches that might come your way. Successful entrepreneurs find inspiration throughout the entire process, and often discover ways to turn  roadblocks into opportunities. </a:t>
            </a:r>
          </a:p>
          <a:p>
            <a:pPr marL="0" indent="0" algn="just">
              <a:buNone/>
            </a:pPr>
            <a:endParaRPr lang="en-US" sz="2400" dirty="0"/>
          </a:p>
          <a:p>
            <a:pPr algn="just"/>
            <a:r>
              <a:rPr lang="en-US" sz="2400" b="1" dirty="0">
                <a:solidFill>
                  <a:srgbClr val="FF0000"/>
                </a:solidFill>
              </a:rPr>
              <a:t>DECISION-MAKING </a:t>
            </a:r>
          </a:p>
          <a:p>
            <a:pPr marL="0" indent="0" algn="just">
              <a:buNone/>
            </a:pPr>
            <a:r>
              <a:rPr lang="en-US" sz="2400" dirty="0"/>
              <a:t>Entrepreneurs call all the necessary shots. While their creativity makes them men of  ideas, it's their ability to make decisions that will make them men of action. The decisions that entrepreneurs make will determine the fate of the company, and it's only through decision  making that things will actually happen. An entrepreneur with poor decision-making skills will  have his company caught in a state of inactivity and degradation; good decision-making skills,  on the other hand, will ensure that the best possible measures in putting up the business will be  enforced. </a:t>
            </a:r>
          </a:p>
        </p:txBody>
      </p:sp>
    </p:spTree>
    <p:extLst>
      <p:ext uri="{BB962C8B-B14F-4D97-AF65-F5344CB8AC3E}">
        <p14:creationId xmlns:p14="http://schemas.microsoft.com/office/powerpoint/2010/main" val="1714576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2050" name="Picture 2" descr="What is Entrepreneurship? - Napkin Finance">
            <a:extLst>
              <a:ext uri="{FF2B5EF4-FFF2-40B4-BE49-F238E27FC236}">
                <a16:creationId xmlns:a16="http://schemas.microsoft.com/office/drawing/2014/main" id="{D09C928A-E38F-1BEA-2459-EA7534FD9B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10935" y="1103510"/>
            <a:ext cx="4695265" cy="3185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A96D088-BA2F-5F0C-1E4B-C8D358C32B20}"/>
              </a:ext>
            </a:extLst>
          </p:cNvPr>
          <p:cNvSpPr txBox="1"/>
          <p:nvPr/>
        </p:nvSpPr>
        <p:spPr>
          <a:xfrm>
            <a:off x="894736" y="1103510"/>
            <a:ext cx="5916199" cy="3046988"/>
          </a:xfrm>
          <a:prstGeom prst="rect">
            <a:avLst/>
          </a:prstGeom>
          <a:noFill/>
        </p:spPr>
        <p:txBody>
          <a:bodyPr wrap="square">
            <a:spAutoFit/>
          </a:bodyPr>
          <a:lstStyle/>
          <a:p>
            <a:pPr algn="just"/>
            <a:r>
              <a:rPr lang="en-US" sz="3200" kern="1200" dirty="0">
                <a:solidFill>
                  <a:srgbClr val="595959"/>
                </a:solidFill>
                <a:latin typeface="+mj-lt"/>
                <a:ea typeface="+mj-ea"/>
                <a:cs typeface="+mj-cs"/>
              </a:rPr>
              <a:t>“Entrepreneurship is the act of being an entrepreneur, which can be defined as “one who undertakes innovations, finance and business acumen in an effort to transform innovations into economic goods.” </a:t>
            </a:r>
            <a:endParaRPr lang="en-US" sz="3200" dirty="0"/>
          </a:p>
        </p:txBody>
      </p:sp>
    </p:spTree>
    <p:extLst>
      <p:ext uri="{BB962C8B-B14F-4D97-AF65-F5344CB8AC3E}">
        <p14:creationId xmlns:p14="http://schemas.microsoft.com/office/powerpoint/2010/main" val="2981112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8B961-61F8-9C42-62C6-17CB3C4FC755}"/>
              </a:ext>
            </a:extLst>
          </p:cNvPr>
          <p:cNvSpPr>
            <a:spLocks noGrp="1"/>
          </p:cNvSpPr>
          <p:nvPr>
            <p:ph idx="1"/>
          </p:nvPr>
        </p:nvSpPr>
        <p:spPr>
          <a:xfrm>
            <a:off x="99391" y="89452"/>
            <a:ext cx="12092609" cy="6768548"/>
          </a:xfrm>
        </p:spPr>
        <p:txBody>
          <a:bodyPr/>
          <a:lstStyle/>
          <a:p>
            <a:pPr algn="just"/>
            <a:r>
              <a:rPr lang="en-US" b="1" dirty="0">
                <a:solidFill>
                  <a:srgbClr val="FF0000"/>
                </a:solidFill>
              </a:rPr>
              <a:t>PERSEVERANCE</a:t>
            </a:r>
            <a:r>
              <a:rPr lang="en-US" dirty="0"/>
              <a:t> </a:t>
            </a:r>
          </a:p>
          <a:p>
            <a:pPr marL="0" indent="0" algn="just">
              <a:buNone/>
            </a:pPr>
            <a:endParaRPr lang="en-US" dirty="0"/>
          </a:p>
          <a:p>
            <a:pPr marL="0" indent="0" algn="just">
              <a:buNone/>
            </a:pPr>
            <a:r>
              <a:rPr lang="en-US" dirty="0"/>
              <a:t>Perhaps the most important of all the characteristics of entrepreneurs is the ability to withstand the troubles that come with starting a business. </a:t>
            </a:r>
          </a:p>
          <a:p>
            <a:pPr marL="0" indent="0" algn="just">
              <a:buNone/>
            </a:pPr>
            <a:r>
              <a:rPr lang="en-US" dirty="0"/>
              <a:t>Beginning a new enterprise is an immensely difficult task, and as an entrepreneur, you'll have to stick through the storms and stress if you want your venture to be a success. It sometimes takes years for a good idea to start making you money, but when it does, you'll be glad you stood strong in the face of adversity. </a:t>
            </a:r>
          </a:p>
        </p:txBody>
      </p:sp>
    </p:spTree>
    <p:extLst>
      <p:ext uri="{BB962C8B-B14F-4D97-AF65-F5344CB8AC3E}">
        <p14:creationId xmlns:p14="http://schemas.microsoft.com/office/powerpoint/2010/main" val="1877001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CBE2-DB1D-B03C-7783-28707C2706CB}"/>
              </a:ext>
            </a:extLst>
          </p:cNvPr>
          <p:cNvSpPr>
            <a:spLocks noGrp="1"/>
          </p:cNvSpPr>
          <p:nvPr>
            <p:ph type="title"/>
          </p:nvPr>
        </p:nvSpPr>
        <p:spPr>
          <a:xfrm>
            <a:off x="3717235" y="0"/>
            <a:ext cx="4562060" cy="638727"/>
          </a:xfrm>
        </p:spPr>
        <p:txBody>
          <a:bodyPr>
            <a:normAutofit fontScale="90000"/>
          </a:bodyPr>
          <a:lstStyle/>
          <a:p>
            <a:pPr algn="ctr"/>
            <a:r>
              <a:rPr lang="en-US" sz="3200" b="1" dirty="0">
                <a:solidFill>
                  <a:srgbClr val="FF0000"/>
                </a:solidFill>
              </a:rPr>
              <a:t>ENTREPRENEURIAL TRAITS</a:t>
            </a:r>
          </a:p>
        </p:txBody>
      </p:sp>
      <p:sp>
        <p:nvSpPr>
          <p:cNvPr id="3" name="Content Placeholder 2">
            <a:extLst>
              <a:ext uri="{FF2B5EF4-FFF2-40B4-BE49-F238E27FC236}">
                <a16:creationId xmlns:a16="http://schemas.microsoft.com/office/drawing/2014/main" id="{0FE6BA83-BADB-AFA2-FD54-EFC81A544CCE}"/>
              </a:ext>
            </a:extLst>
          </p:cNvPr>
          <p:cNvSpPr>
            <a:spLocks noGrp="1"/>
          </p:cNvSpPr>
          <p:nvPr>
            <p:ph idx="1"/>
          </p:nvPr>
        </p:nvSpPr>
        <p:spPr>
          <a:xfrm>
            <a:off x="198783" y="1073425"/>
            <a:ext cx="11877260" cy="5648050"/>
          </a:xfrm>
        </p:spPr>
        <p:txBody>
          <a:bodyPr/>
          <a:lstStyle/>
          <a:p>
            <a:pPr marL="514350" indent="-514350" algn="just">
              <a:buAutoNum type="arabicPeriod"/>
            </a:pPr>
            <a:r>
              <a:rPr lang="en-US" b="1" dirty="0">
                <a:solidFill>
                  <a:srgbClr val="FF0000"/>
                </a:solidFill>
              </a:rPr>
              <a:t>Passion</a:t>
            </a:r>
            <a:r>
              <a:rPr lang="en-US" dirty="0"/>
              <a:t> comes from one of two sources: the topic of the business, or the game of business-building itself. Why do you need passion? Simply because you’re likely to be working too hard, for too long, for too little pay with no guarantee that it’ll work out… so you need to be motivated by something intrinsic and not money-related.</a:t>
            </a:r>
          </a:p>
          <a:p>
            <a:pPr marL="0" indent="0" algn="just">
              <a:buNone/>
            </a:pPr>
            <a:endParaRPr lang="en-US" dirty="0"/>
          </a:p>
          <a:p>
            <a:pPr marL="0" indent="0" algn="just">
              <a:buNone/>
            </a:pPr>
            <a:r>
              <a:rPr lang="en-US" b="1" dirty="0">
                <a:solidFill>
                  <a:srgbClr val="FF0000"/>
                </a:solidFill>
              </a:rPr>
              <a:t>2. Resilient</a:t>
            </a:r>
            <a:r>
              <a:rPr lang="en-US" dirty="0"/>
              <a:t> a spirit of determination coupled with a high pain tolerance. You’ll need to be willing and able to learn from your mistakes – to get knocked down repeatedly, get up, dust yourself off, and move forward with renewed motivation. </a:t>
            </a:r>
          </a:p>
        </p:txBody>
      </p:sp>
    </p:spTree>
    <p:extLst>
      <p:ext uri="{BB962C8B-B14F-4D97-AF65-F5344CB8AC3E}">
        <p14:creationId xmlns:p14="http://schemas.microsoft.com/office/powerpoint/2010/main" val="414935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886A3-EEDC-3DB5-9EDB-EB040FB792C3}"/>
              </a:ext>
            </a:extLst>
          </p:cNvPr>
          <p:cNvSpPr>
            <a:spLocks noGrp="1"/>
          </p:cNvSpPr>
          <p:nvPr>
            <p:ph idx="1"/>
          </p:nvPr>
        </p:nvSpPr>
        <p:spPr>
          <a:xfrm>
            <a:off x="0" y="69574"/>
            <a:ext cx="12192000" cy="6788425"/>
          </a:xfrm>
          <a:solidFill>
            <a:schemeClr val="accent2">
              <a:lumMod val="20000"/>
              <a:lumOff val="80000"/>
            </a:schemeClr>
          </a:solidFill>
        </p:spPr>
        <p:txBody>
          <a:bodyPr/>
          <a:lstStyle/>
          <a:p>
            <a:r>
              <a:rPr lang="en-US" b="1" dirty="0">
                <a:solidFill>
                  <a:srgbClr val="FF0000"/>
                </a:solidFill>
              </a:rPr>
              <a:t>3. Self-Possessed</a:t>
            </a:r>
          </a:p>
          <a:p>
            <a:pPr marL="0" indent="0">
              <a:buNone/>
            </a:pPr>
            <a:r>
              <a:rPr lang="en-US" dirty="0"/>
              <a:t>You need a strong sense of self. You can’t be threatened by being surrounded by talented, driven people. To truly succeed, you’ll need the self-confidence to surround yourself with people “who don’t look like you”… that is, people with skills, background and domain knowledge that complement your own. And check your ego at the door: you shouldn’t be too proud to make coffee for the team, empty the waste baskets, or do the bank runs. </a:t>
            </a:r>
            <a:endParaRPr lang="en-US" b="1" dirty="0">
              <a:solidFill>
                <a:srgbClr val="FF0000"/>
              </a:solidFill>
            </a:endParaRPr>
          </a:p>
          <a:p>
            <a:pPr marL="0" indent="0">
              <a:buNone/>
            </a:pPr>
            <a:endParaRPr lang="en-US" b="1" dirty="0">
              <a:solidFill>
                <a:srgbClr val="FF0000"/>
              </a:solidFill>
            </a:endParaRPr>
          </a:p>
          <a:p>
            <a:pPr marL="0" indent="0">
              <a:buNone/>
            </a:pPr>
            <a:r>
              <a:rPr lang="en-US" b="1" dirty="0">
                <a:solidFill>
                  <a:srgbClr val="FF0000"/>
                </a:solidFill>
              </a:rPr>
              <a:t>4. Decisive </a:t>
            </a:r>
            <a:r>
              <a:rPr lang="en-US" dirty="0"/>
              <a:t> Develop a comfort-level with uncertainly and ambiguity. Entrepreneurs gather as much information as they can in a short period of time, and then MOVE, MOVE, MOVE!! The attitude is that it’s not going to be perfect… We only have 9% or so of the data from which to base our decision… but if we wait to have all the information, we’ll never get moving… and be mired in indecision. (Big organizations are really good at this – the mired thing – saying, We don’t have enough information, so let’s continue to study… form a committee or a task force)</a:t>
            </a:r>
            <a:endParaRPr lang="en-US" b="1" dirty="0">
              <a:solidFill>
                <a:srgbClr val="FF0000"/>
              </a:solidFill>
            </a:endParaRPr>
          </a:p>
          <a:p>
            <a:pPr marL="0" indent="0">
              <a:buNone/>
            </a:pPr>
            <a:endParaRPr lang="en-US" b="1" dirty="0">
              <a:solidFill>
                <a:srgbClr val="FF0000"/>
              </a:solidFill>
            </a:endParaRPr>
          </a:p>
        </p:txBody>
      </p:sp>
    </p:spTree>
    <p:extLst>
      <p:ext uri="{BB962C8B-B14F-4D97-AF65-F5344CB8AC3E}">
        <p14:creationId xmlns:p14="http://schemas.microsoft.com/office/powerpoint/2010/main" val="962822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E52A-DE3A-CBA0-BDA6-A6CDDF08CDC8}"/>
              </a:ext>
            </a:extLst>
          </p:cNvPr>
          <p:cNvSpPr>
            <a:spLocks noGrp="1"/>
          </p:cNvSpPr>
          <p:nvPr>
            <p:ph type="title"/>
          </p:nvPr>
        </p:nvSpPr>
        <p:spPr>
          <a:xfrm>
            <a:off x="2521226" y="156405"/>
            <a:ext cx="6294783" cy="738118"/>
          </a:xfrm>
        </p:spPr>
        <p:txBody>
          <a:bodyPr>
            <a:normAutofit fontScale="90000"/>
          </a:bodyPr>
          <a:lstStyle/>
          <a:p>
            <a:r>
              <a:rPr lang="en-US" sz="3200" b="1" dirty="0">
                <a:solidFill>
                  <a:srgbClr val="FF0000"/>
                </a:solidFill>
              </a:rPr>
              <a:t>INTRAPRENEUR VS. ENTREPRENEURS</a:t>
            </a:r>
          </a:p>
        </p:txBody>
      </p:sp>
      <p:sp>
        <p:nvSpPr>
          <p:cNvPr id="3" name="Content Placeholder 2">
            <a:extLst>
              <a:ext uri="{FF2B5EF4-FFF2-40B4-BE49-F238E27FC236}">
                <a16:creationId xmlns:a16="http://schemas.microsoft.com/office/drawing/2014/main" id="{4923D727-17DF-1BA4-6B93-FC443F6774B6}"/>
              </a:ext>
            </a:extLst>
          </p:cNvPr>
          <p:cNvSpPr>
            <a:spLocks noGrp="1"/>
          </p:cNvSpPr>
          <p:nvPr>
            <p:ph idx="1"/>
          </p:nvPr>
        </p:nvSpPr>
        <p:spPr>
          <a:xfrm>
            <a:off x="129209" y="980799"/>
            <a:ext cx="11757991" cy="5720796"/>
          </a:xfrm>
          <a:solidFill>
            <a:schemeClr val="accent2">
              <a:lumMod val="20000"/>
              <a:lumOff val="80000"/>
            </a:schemeClr>
          </a:solidFill>
        </p:spPr>
        <p:txBody>
          <a:bodyPr>
            <a:normAutofit fontScale="92500" lnSpcReduction="10000"/>
          </a:bodyPr>
          <a:lstStyle/>
          <a:p>
            <a:pPr algn="just"/>
            <a:r>
              <a:rPr lang="en-US" sz="3200" b="1" dirty="0">
                <a:solidFill>
                  <a:srgbClr val="FF0000"/>
                </a:solidFill>
              </a:rPr>
              <a:t>Meaning of Intrapreneur: </a:t>
            </a:r>
            <a:r>
              <a:rPr lang="en-US" sz="3200" dirty="0"/>
              <a:t>“A person within a large corporation who takes direct responsibility for turning an idea into a profitable finished product through assertive risk-taking and innovation” </a:t>
            </a:r>
          </a:p>
          <a:p>
            <a:pPr marL="0" indent="0" algn="just">
              <a:buNone/>
            </a:pPr>
            <a:endParaRPr lang="en-US" sz="3200" dirty="0"/>
          </a:p>
          <a:p>
            <a:pPr marL="0" indent="0" algn="just">
              <a:buNone/>
            </a:pPr>
            <a:r>
              <a:rPr lang="en-US" sz="3200" dirty="0"/>
              <a:t>• Entrepreneurs provide the spark. Intrapreneur keep the flame going. </a:t>
            </a:r>
          </a:p>
          <a:p>
            <a:pPr marL="0" indent="0" algn="just">
              <a:buNone/>
            </a:pPr>
            <a:endParaRPr lang="en-US" sz="3200" dirty="0"/>
          </a:p>
          <a:p>
            <a:pPr marL="0" indent="0" algn="just">
              <a:buNone/>
            </a:pPr>
            <a:r>
              <a:rPr lang="en-US" sz="3200" dirty="0"/>
              <a:t>•Entrepreneurs are found anywhere their vision takes them. Intrapreneur work within the confines of an organization.</a:t>
            </a:r>
          </a:p>
          <a:p>
            <a:pPr marL="0" indent="0" algn="just">
              <a:buNone/>
            </a:pPr>
            <a:endParaRPr lang="en-US" sz="3200" dirty="0"/>
          </a:p>
          <a:p>
            <a:pPr marL="0" indent="0" algn="just">
              <a:buNone/>
            </a:pPr>
            <a:r>
              <a:rPr lang="en-US" sz="3200" dirty="0"/>
              <a:t>• Entrepreneurs face many hurdles, and are sometimes ridiculed and riddled with setbacks. Intrapreneurs may sometimes have to deal with conflict within the organization. </a:t>
            </a:r>
          </a:p>
        </p:txBody>
      </p:sp>
    </p:spTree>
    <p:extLst>
      <p:ext uri="{BB962C8B-B14F-4D97-AF65-F5344CB8AC3E}">
        <p14:creationId xmlns:p14="http://schemas.microsoft.com/office/powerpoint/2010/main" val="99231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6A294E-D76A-C711-C792-90ACF50C2E15}"/>
              </a:ext>
            </a:extLst>
          </p:cNvPr>
          <p:cNvSpPr>
            <a:spLocks noGrp="1"/>
          </p:cNvSpPr>
          <p:nvPr>
            <p:ph idx="1"/>
          </p:nvPr>
        </p:nvSpPr>
        <p:spPr>
          <a:xfrm>
            <a:off x="122583" y="86276"/>
            <a:ext cx="11946833" cy="6692211"/>
          </a:xfrm>
          <a:solidFill>
            <a:schemeClr val="accent2">
              <a:lumMod val="20000"/>
              <a:lumOff val="80000"/>
            </a:schemeClr>
          </a:solidFill>
        </p:spPr>
        <p:txBody>
          <a:bodyPr>
            <a:normAutofit/>
          </a:bodyPr>
          <a:lstStyle/>
          <a:p>
            <a:pPr algn="just"/>
            <a:r>
              <a:rPr lang="en-US" sz="3200" dirty="0"/>
              <a:t>Entrepreneurs may find it difficult to get resources. Intrapreneurs have their resources readily available to them. </a:t>
            </a:r>
          </a:p>
          <a:p>
            <a:pPr algn="just"/>
            <a:endParaRPr lang="en-US" sz="3200" dirty="0"/>
          </a:p>
          <a:p>
            <a:pPr marL="0" indent="0" algn="just">
              <a:buNone/>
            </a:pPr>
            <a:r>
              <a:rPr lang="en-US" sz="3200" dirty="0"/>
              <a:t>• Entrepreneurs may lose everything when they fail. Intrapreneurs still have a paycheck to look forward to (at least for now) if they fail.</a:t>
            </a:r>
          </a:p>
          <a:p>
            <a:pPr marL="0" indent="0" algn="just">
              <a:buNone/>
            </a:pPr>
            <a:r>
              <a:rPr lang="en-US" sz="3200" dirty="0"/>
              <a:t> </a:t>
            </a:r>
          </a:p>
          <a:p>
            <a:pPr marL="0" indent="0" algn="just">
              <a:buNone/>
            </a:pPr>
            <a:r>
              <a:rPr lang="en-US" sz="3200" dirty="0"/>
              <a:t>• Entrepreneurs know the business on a macro scale. Intrapreneurs are highly skilled and specialized.</a:t>
            </a:r>
          </a:p>
        </p:txBody>
      </p:sp>
    </p:spTree>
    <p:extLst>
      <p:ext uri="{BB962C8B-B14F-4D97-AF65-F5344CB8AC3E}">
        <p14:creationId xmlns:p14="http://schemas.microsoft.com/office/powerpoint/2010/main" val="1481923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838E-33D8-09BF-5691-A4F550CAA162}"/>
              </a:ext>
            </a:extLst>
          </p:cNvPr>
          <p:cNvSpPr>
            <a:spLocks noGrp="1"/>
          </p:cNvSpPr>
          <p:nvPr>
            <p:ph type="title"/>
          </p:nvPr>
        </p:nvSpPr>
        <p:spPr>
          <a:xfrm>
            <a:off x="2554358" y="235918"/>
            <a:ext cx="6202016" cy="559214"/>
          </a:xfrm>
        </p:spPr>
        <p:txBody>
          <a:bodyPr>
            <a:normAutofit/>
          </a:bodyPr>
          <a:lstStyle/>
          <a:p>
            <a:pPr algn="ctr"/>
            <a:r>
              <a:rPr lang="en-US" sz="3200" b="1" dirty="0">
                <a:solidFill>
                  <a:srgbClr val="FF0000"/>
                </a:solidFill>
              </a:rPr>
              <a:t>ENTREPRENEUR VS. MANAGER: </a:t>
            </a:r>
          </a:p>
        </p:txBody>
      </p:sp>
      <p:sp>
        <p:nvSpPr>
          <p:cNvPr id="3" name="Content Placeholder 2">
            <a:extLst>
              <a:ext uri="{FF2B5EF4-FFF2-40B4-BE49-F238E27FC236}">
                <a16:creationId xmlns:a16="http://schemas.microsoft.com/office/drawing/2014/main" id="{DA612134-8950-42C0-E7E1-850AE23ACB56}"/>
              </a:ext>
            </a:extLst>
          </p:cNvPr>
          <p:cNvSpPr>
            <a:spLocks noGrp="1"/>
          </p:cNvSpPr>
          <p:nvPr>
            <p:ph idx="1"/>
          </p:nvPr>
        </p:nvSpPr>
        <p:spPr>
          <a:xfrm>
            <a:off x="347870" y="1043608"/>
            <a:ext cx="11410121" cy="5814391"/>
          </a:xfrm>
          <a:solidFill>
            <a:schemeClr val="accent2">
              <a:lumMod val="20000"/>
              <a:lumOff val="80000"/>
            </a:schemeClr>
          </a:solidFill>
        </p:spPr>
        <p:txBody>
          <a:bodyPr>
            <a:normAutofit/>
          </a:bodyPr>
          <a:lstStyle/>
          <a:p>
            <a:r>
              <a:rPr lang="en-US" sz="3200" dirty="0"/>
              <a:t>The terms Entrepreneur and Manager are considered one and the same. But the two terms have different meanings. </a:t>
            </a:r>
          </a:p>
          <a:p>
            <a:pPr marL="0" indent="0">
              <a:buNone/>
            </a:pPr>
            <a:r>
              <a:rPr lang="en-US" sz="3200" dirty="0"/>
              <a:t>The following are some of the differences between a manager and an entrepreneur. </a:t>
            </a:r>
          </a:p>
          <a:p>
            <a:pPr marL="0" indent="0">
              <a:buNone/>
            </a:pPr>
            <a:endParaRPr lang="en-US" sz="3200" dirty="0"/>
          </a:p>
          <a:p>
            <a:pPr algn="just"/>
            <a:r>
              <a:rPr lang="en-US" sz="3200" dirty="0"/>
              <a:t>The main reason for an entrepreneur to start a business enterprise is because he comprehends the venture for his individual satisfaction and has personal stake in it where as a manager provides his services in an enterprise established by someone.</a:t>
            </a:r>
          </a:p>
          <a:p>
            <a:endParaRPr lang="en-US" sz="3200" dirty="0"/>
          </a:p>
          <a:p>
            <a:endParaRPr lang="en-US" sz="3200" dirty="0"/>
          </a:p>
        </p:txBody>
      </p:sp>
    </p:spTree>
    <p:extLst>
      <p:ext uri="{BB962C8B-B14F-4D97-AF65-F5344CB8AC3E}">
        <p14:creationId xmlns:p14="http://schemas.microsoft.com/office/powerpoint/2010/main" val="3840585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C4F47-64F1-4497-6963-C1A0BB373177}"/>
              </a:ext>
            </a:extLst>
          </p:cNvPr>
          <p:cNvSpPr>
            <a:spLocks noGrp="1"/>
          </p:cNvSpPr>
          <p:nvPr>
            <p:ph idx="1"/>
          </p:nvPr>
        </p:nvSpPr>
        <p:spPr>
          <a:xfrm>
            <a:off x="188843" y="0"/>
            <a:ext cx="11827566" cy="6788426"/>
          </a:xfrm>
          <a:solidFill>
            <a:schemeClr val="accent2">
              <a:lumMod val="20000"/>
              <a:lumOff val="80000"/>
            </a:schemeClr>
          </a:solidFill>
        </p:spPr>
        <p:txBody>
          <a:bodyPr/>
          <a:lstStyle/>
          <a:p>
            <a:pPr algn="just"/>
            <a:r>
              <a:rPr lang="en-US" dirty="0"/>
              <a:t>An entrepreneur and a manager differ in their standing, an entrepreneur is the owner of the organization and he bears all the risk and uncertainties involved in running an organization where as a manager is an employee and does not accept any risk. </a:t>
            </a:r>
          </a:p>
          <a:p>
            <a:pPr algn="just"/>
            <a:endParaRPr lang="en-US" dirty="0"/>
          </a:p>
          <a:p>
            <a:pPr algn="just"/>
            <a:r>
              <a:rPr lang="en-US" dirty="0"/>
              <a:t> An entrepreneur and a manager differ in their objectives. Entrepreneur’s objective is to innovate and create and he acts as a change agent where as a manager’s objective is to supervise and create routines. He implements the entrepreneur’s plans and ideas. ·</a:t>
            </a:r>
          </a:p>
          <a:p>
            <a:pPr algn="just"/>
            <a:endParaRPr lang="en-US" dirty="0"/>
          </a:p>
          <a:p>
            <a:pPr algn="just"/>
            <a:r>
              <a:rPr lang="en-US" dirty="0"/>
              <a:t> An entrepreneur is faced with more income uncertainties as his income is contingent on the performance of the firm where as a manager’s compensation is less dependent on the performance of the organization.</a:t>
            </a:r>
          </a:p>
        </p:txBody>
      </p:sp>
    </p:spTree>
    <p:extLst>
      <p:ext uri="{BB962C8B-B14F-4D97-AF65-F5344CB8AC3E}">
        <p14:creationId xmlns:p14="http://schemas.microsoft.com/office/powerpoint/2010/main" val="231085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TextBox 6">
            <a:extLst>
              <a:ext uri="{FF2B5EF4-FFF2-40B4-BE49-F238E27FC236}">
                <a16:creationId xmlns:a16="http://schemas.microsoft.com/office/drawing/2014/main" id="{4A96D088-BA2F-5F0C-1E4B-C8D358C32B20}"/>
              </a:ext>
            </a:extLst>
          </p:cNvPr>
          <p:cNvSpPr txBox="1"/>
          <p:nvPr/>
        </p:nvSpPr>
        <p:spPr>
          <a:xfrm>
            <a:off x="764458" y="1383890"/>
            <a:ext cx="6327058" cy="4031873"/>
          </a:xfrm>
          <a:prstGeom prst="rect">
            <a:avLst/>
          </a:prstGeom>
          <a:noFill/>
        </p:spPr>
        <p:txBody>
          <a:bodyPr wrap="square">
            <a:spAutoFit/>
          </a:bodyPr>
          <a:lstStyle/>
          <a:p>
            <a:pPr algn="just"/>
            <a:r>
              <a:rPr lang="en-US" sz="3200" b="1" dirty="0">
                <a:solidFill>
                  <a:srgbClr val="FF0000"/>
                </a:solidFill>
              </a:rPr>
              <a:t>Joseph Schumpeter </a:t>
            </a:r>
            <a:r>
              <a:rPr lang="en-US" sz="3200" dirty="0"/>
              <a:t>is known for defining entrepreneurship as the process of "creative destruction," where new innovations disrupt existing industries, leading to economic transformation and progress.</a:t>
            </a:r>
          </a:p>
          <a:p>
            <a:pPr algn="just"/>
            <a:endParaRPr lang="en-US" sz="3200" dirty="0"/>
          </a:p>
        </p:txBody>
      </p:sp>
      <p:pic>
        <p:nvPicPr>
          <p:cNvPr id="2" name="Picture 2" descr="The Role of Innovation in Entrepreneurship">
            <a:extLst>
              <a:ext uri="{FF2B5EF4-FFF2-40B4-BE49-F238E27FC236}">
                <a16:creationId xmlns:a16="http://schemas.microsoft.com/office/drawing/2014/main" id="{30C6A032-2714-EAAF-E9C3-B934DAED0B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858" y="1383890"/>
            <a:ext cx="4493342" cy="478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563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TextBox 6">
            <a:extLst>
              <a:ext uri="{FF2B5EF4-FFF2-40B4-BE49-F238E27FC236}">
                <a16:creationId xmlns:a16="http://schemas.microsoft.com/office/drawing/2014/main" id="{4A96D088-BA2F-5F0C-1E4B-C8D358C32B20}"/>
              </a:ext>
            </a:extLst>
          </p:cNvPr>
          <p:cNvSpPr txBox="1"/>
          <p:nvPr/>
        </p:nvSpPr>
        <p:spPr>
          <a:xfrm>
            <a:off x="806246" y="685801"/>
            <a:ext cx="10500851" cy="2062103"/>
          </a:xfrm>
          <a:prstGeom prst="rect">
            <a:avLst/>
          </a:prstGeom>
          <a:noFill/>
        </p:spPr>
        <p:txBody>
          <a:bodyPr wrap="square">
            <a:spAutoFit/>
          </a:bodyPr>
          <a:lstStyle/>
          <a:p>
            <a:pPr algn="just"/>
            <a:r>
              <a:rPr lang="en-US" sz="3200" dirty="0"/>
              <a:t>Entrepreneurship can create new organizations or develop a strategy to revitalize mature organizations in response to a perceived opportunity.</a:t>
            </a:r>
          </a:p>
          <a:p>
            <a:pPr algn="just"/>
            <a:endParaRPr lang="en-US" sz="3200" dirty="0"/>
          </a:p>
        </p:txBody>
      </p:sp>
      <p:pic>
        <p:nvPicPr>
          <p:cNvPr id="5122" name="Picture 2">
            <a:extLst>
              <a:ext uri="{FF2B5EF4-FFF2-40B4-BE49-F238E27FC236}">
                <a16:creationId xmlns:a16="http://schemas.microsoft.com/office/drawing/2014/main" id="{BE4034B8-584D-A35F-F1DE-E1A477EF30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156" y="2747904"/>
            <a:ext cx="6958044" cy="342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378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F05ACD0-FF4A-4F8F-B5C5-6A4EBD0D1B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4C9AFA28-B5ED-4346-9AF7-68A157F16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7" name="TextBox 6">
            <a:extLst>
              <a:ext uri="{FF2B5EF4-FFF2-40B4-BE49-F238E27FC236}">
                <a16:creationId xmlns:a16="http://schemas.microsoft.com/office/drawing/2014/main" id="{4A96D088-BA2F-5F0C-1E4B-C8D358C32B20}"/>
              </a:ext>
            </a:extLst>
          </p:cNvPr>
          <p:cNvSpPr txBox="1"/>
          <p:nvPr/>
        </p:nvSpPr>
        <p:spPr>
          <a:xfrm>
            <a:off x="685800" y="764459"/>
            <a:ext cx="10500851" cy="1569660"/>
          </a:xfrm>
          <a:prstGeom prst="rect">
            <a:avLst/>
          </a:prstGeom>
          <a:noFill/>
        </p:spPr>
        <p:txBody>
          <a:bodyPr wrap="square">
            <a:spAutoFit/>
          </a:bodyPr>
          <a:lstStyle/>
          <a:p>
            <a:pPr algn="just"/>
            <a:r>
              <a:rPr lang="en-US" sz="3200" dirty="0"/>
              <a:t>The most obvious form of entrepreneurship is that of starting a new business also called As “</a:t>
            </a:r>
            <a:r>
              <a:rPr lang="en-US" sz="3200" b="1" dirty="0">
                <a:solidFill>
                  <a:srgbClr val="FF0000"/>
                </a:solidFill>
              </a:rPr>
              <a:t>startup Company</a:t>
            </a:r>
            <a:r>
              <a:rPr lang="en-US" sz="3200" dirty="0"/>
              <a:t>”.</a:t>
            </a:r>
          </a:p>
        </p:txBody>
      </p:sp>
      <p:pic>
        <p:nvPicPr>
          <p:cNvPr id="6146" name="Picture 2" descr="startup company - Tribulant Blog">
            <a:extLst>
              <a:ext uri="{FF2B5EF4-FFF2-40B4-BE49-F238E27FC236}">
                <a16:creationId xmlns:a16="http://schemas.microsoft.com/office/drawing/2014/main" id="{30A9AD70-782B-E751-4EE3-D5BF9A929D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3174" y="1808922"/>
            <a:ext cx="5493026" cy="436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896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C90E-333E-EAFF-A160-AA233D683E63}"/>
              </a:ext>
            </a:extLst>
          </p:cNvPr>
          <p:cNvSpPr>
            <a:spLocks noGrp="1"/>
          </p:cNvSpPr>
          <p:nvPr>
            <p:ph type="title"/>
          </p:nvPr>
        </p:nvSpPr>
        <p:spPr/>
        <p:txBody>
          <a:bodyPr>
            <a:normAutofit/>
          </a:bodyPr>
          <a:lstStyle/>
          <a:p>
            <a:pPr algn="ctr"/>
            <a:r>
              <a:rPr lang="en-US" sz="3200" b="1" dirty="0">
                <a:solidFill>
                  <a:srgbClr val="FF0000"/>
                </a:solidFill>
              </a:rPr>
              <a:t>STARTUP COMPANY</a:t>
            </a:r>
            <a:endParaRPr lang="en-US" sz="3200" dirty="0"/>
          </a:p>
        </p:txBody>
      </p:sp>
      <p:sp>
        <p:nvSpPr>
          <p:cNvPr id="3" name="Content Placeholder 2">
            <a:extLst>
              <a:ext uri="{FF2B5EF4-FFF2-40B4-BE49-F238E27FC236}">
                <a16:creationId xmlns:a16="http://schemas.microsoft.com/office/drawing/2014/main" id="{F9CB7DAF-B773-35AD-2C28-50BE1EE765CD}"/>
              </a:ext>
            </a:extLst>
          </p:cNvPr>
          <p:cNvSpPr>
            <a:spLocks noGrp="1"/>
          </p:cNvSpPr>
          <p:nvPr>
            <p:ph idx="1"/>
          </p:nvPr>
        </p:nvSpPr>
        <p:spPr/>
        <p:txBody>
          <a:bodyPr>
            <a:normAutofit/>
          </a:bodyPr>
          <a:lstStyle/>
          <a:p>
            <a:pPr algn="just"/>
            <a:r>
              <a:rPr lang="en-US" sz="3200" dirty="0"/>
              <a:t>A </a:t>
            </a:r>
            <a:r>
              <a:rPr lang="en-US" sz="3200" b="1" dirty="0"/>
              <a:t>startup company</a:t>
            </a:r>
            <a:r>
              <a:rPr lang="en-US" sz="3200" dirty="0"/>
              <a:t> is a young, entrepreneurial venture that is typically characterized by innovation, fast growth, and the aim to solve a problem through new products or services. Startups often focus on scalable business models, frequently leveraging technology to disrupt traditional industries.</a:t>
            </a:r>
          </a:p>
        </p:txBody>
      </p:sp>
    </p:spTree>
    <p:extLst>
      <p:ext uri="{BB962C8B-B14F-4D97-AF65-F5344CB8AC3E}">
        <p14:creationId xmlns:p14="http://schemas.microsoft.com/office/powerpoint/2010/main" val="219209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C90E-333E-EAFF-A160-AA233D683E63}"/>
              </a:ext>
            </a:extLst>
          </p:cNvPr>
          <p:cNvSpPr>
            <a:spLocks noGrp="1"/>
          </p:cNvSpPr>
          <p:nvPr>
            <p:ph type="title"/>
          </p:nvPr>
        </p:nvSpPr>
        <p:spPr>
          <a:xfrm>
            <a:off x="2095500" y="204838"/>
            <a:ext cx="8001000" cy="952398"/>
          </a:xfrm>
        </p:spPr>
        <p:txBody>
          <a:bodyPr>
            <a:normAutofit/>
          </a:bodyPr>
          <a:lstStyle/>
          <a:p>
            <a:pPr algn="ctr"/>
            <a:r>
              <a:rPr lang="en-US" sz="3200" b="1" dirty="0">
                <a:solidFill>
                  <a:srgbClr val="FF0000"/>
                </a:solidFill>
              </a:rPr>
              <a:t>KEY CHARACTERISTICS OF A STARTUP:</a:t>
            </a:r>
          </a:p>
        </p:txBody>
      </p:sp>
      <p:sp>
        <p:nvSpPr>
          <p:cNvPr id="3" name="Content Placeholder 2">
            <a:extLst>
              <a:ext uri="{FF2B5EF4-FFF2-40B4-BE49-F238E27FC236}">
                <a16:creationId xmlns:a16="http://schemas.microsoft.com/office/drawing/2014/main" id="{F9CB7DAF-B773-35AD-2C28-50BE1EE765CD}"/>
              </a:ext>
            </a:extLst>
          </p:cNvPr>
          <p:cNvSpPr>
            <a:spLocks noGrp="1"/>
          </p:cNvSpPr>
          <p:nvPr>
            <p:ph idx="1"/>
          </p:nvPr>
        </p:nvSpPr>
        <p:spPr>
          <a:xfrm>
            <a:off x="414183" y="1198000"/>
            <a:ext cx="11363633" cy="5455162"/>
          </a:xfrm>
        </p:spPr>
        <p:txBody>
          <a:bodyPr>
            <a:normAutofit fontScale="85000" lnSpcReduction="20000"/>
          </a:bodyPr>
          <a:lstStyle/>
          <a:p>
            <a:pPr marL="514350" indent="-514350" algn="just">
              <a:buAutoNum type="arabicPeriod"/>
            </a:pPr>
            <a:r>
              <a:rPr lang="en-US" sz="3200" b="1" dirty="0">
                <a:solidFill>
                  <a:srgbClr val="FF0000"/>
                </a:solidFill>
              </a:rPr>
              <a:t>Innovation: </a:t>
            </a:r>
            <a:r>
              <a:rPr lang="en-US" sz="3200" dirty="0"/>
              <a:t>Startups are usually built around innovative ideas, often introducing new technology or improving existing solutions.</a:t>
            </a:r>
          </a:p>
          <a:p>
            <a:pPr marL="0" indent="0" algn="just">
              <a:buNone/>
            </a:pPr>
            <a:endParaRPr lang="en-US" sz="3200" dirty="0"/>
          </a:p>
          <a:p>
            <a:pPr marL="0" indent="0" algn="just">
              <a:buNone/>
            </a:pPr>
            <a:r>
              <a:rPr lang="en-US" sz="3200" b="1" dirty="0">
                <a:solidFill>
                  <a:srgbClr val="FF0000"/>
                </a:solidFill>
              </a:rPr>
              <a:t>2. Growth-Oriented: </a:t>
            </a:r>
            <a:r>
              <a:rPr lang="en-US" sz="3200" dirty="0"/>
              <a:t>Startups aim for rapid growth in their early stages, targeting scalability and expansion into larger markets.</a:t>
            </a:r>
          </a:p>
          <a:p>
            <a:pPr marL="0" indent="0" algn="just">
              <a:buNone/>
            </a:pPr>
            <a:endParaRPr lang="en-US" sz="3200" dirty="0"/>
          </a:p>
          <a:p>
            <a:pPr marL="0" indent="0" algn="just">
              <a:buNone/>
            </a:pPr>
            <a:r>
              <a:rPr lang="en-US" sz="3200" b="1" dirty="0">
                <a:solidFill>
                  <a:srgbClr val="FF0000"/>
                </a:solidFill>
              </a:rPr>
              <a:t>3. Risk and Uncertainty: </a:t>
            </a:r>
            <a:r>
              <a:rPr lang="en-US" sz="3200" dirty="0"/>
              <a:t>Due to new ideas and unproven markets, startups face higher risks but also the potential for higher rewards.</a:t>
            </a:r>
          </a:p>
          <a:p>
            <a:pPr marL="0" indent="0" algn="just">
              <a:buNone/>
            </a:pPr>
            <a:endParaRPr lang="en-US" sz="3200" dirty="0"/>
          </a:p>
          <a:p>
            <a:pPr marL="0" indent="0" algn="just">
              <a:buNone/>
            </a:pPr>
            <a:r>
              <a:rPr lang="en-US" sz="3200" b="1" dirty="0">
                <a:solidFill>
                  <a:srgbClr val="FF0000"/>
                </a:solidFill>
              </a:rPr>
              <a:t>4. Funding: </a:t>
            </a:r>
            <a:r>
              <a:rPr lang="en-US" sz="3200" dirty="0"/>
              <a:t>Startups often rely on external funding such as venture capital, angel investors, or crowdfunding to fuel their growth.</a:t>
            </a:r>
          </a:p>
          <a:p>
            <a:pPr marL="0" indent="0" algn="just">
              <a:buNone/>
            </a:pPr>
            <a:endParaRPr lang="en-US" sz="3200" dirty="0"/>
          </a:p>
          <a:p>
            <a:pPr marL="0" indent="0" algn="just">
              <a:buNone/>
            </a:pPr>
            <a:r>
              <a:rPr lang="en-US" sz="3200" b="1" dirty="0">
                <a:solidFill>
                  <a:srgbClr val="FF0000"/>
                </a:solidFill>
              </a:rPr>
              <a:t>5. Agility: </a:t>
            </a:r>
            <a:r>
              <a:rPr lang="en-US" sz="3200" dirty="0"/>
              <a:t>Startups are usually small teams that can adapt quickly to market changes and customer feedback.</a:t>
            </a:r>
          </a:p>
        </p:txBody>
      </p:sp>
    </p:spTree>
    <p:extLst>
      <p:ext uri="{BB962C8B-B14F-4D97-AF65-F5344CB8AC3E}">
        <p14:creationId xmlns:p14="http://schemas.microsoft.com/office/powerpoint/2010/main" val="3391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C90E-333E-EAFF-A160-AA233D683E63}"/>
              </a:ext>
            </a:extLst>
          </p:cNvPr>
          <p:cNvSpPr>
            <a:spLocks noGrp="1"/>
          </p:cNvSpPr>
          <p:nvPr>
            <p:ph type="title"/>
          </p:nvPr>
        </p:nvSpPr>
        <p:spPr>
          <a:xfrm>
            <a:off x="2095499" y="106515"/>
            <a:ext cx="8001000" cy="709562"/>
          </a:xfrm>
        </p:spPr>
        <p:txBody>
          <a:bodyPr>
            <a:normAutofit/>
          </a:bodyPr>
          <a:lstStyle/>
          <a:p>
            <a:pPr algn="ctr"/>
            <a:r>
              <a:rPr lang="en-US" sz="2800" b="1" dirty="0">
                <a:solidFill>
                  <a:srgbClr val="FF0000"/>
                </a:solidFill>
              </a:rPr>
              <a:t>COMMON STAGES OF A STARTUP</a:t>
            </a:r>
            <a:r>
              <a:rPr lang="en-US" sz="1200" dirty="0"/>
              <a:t>:</a:t>
            </a:r>
            <a:endParaRPr lang="en-US" sz="3200" b="1" dirty="0">
              <a:solidFill>
                <a:srgbClr val="FF0000"/>
              </a:solidFill>
            </a:endParaRPr>
          </a:p>
        </p:txBody>
      </p:sp>
      <p:sp>
        <p:nvSpPr>
          <p:cNvPr id="3" name="Content Placeholder 2">
            <a:extLst>
              <a:ext uri="{FF2B5EF4-FFF2-40B4-BE49-F238E27FC236}">
                <a16:creationId xmlns:a16="http://schemas.microsoft.com/office/drawing/2014/main" id="{F9CB7DAF-B773-35AD-2C28-50BE1EE765CD}"/>
              </a:ext>
            </a:extLst>
          </p:cNvPr>
          <p:cNvSpPr>
            <a:spLocks noGrp="1"/>
          </p:cNvSpPr>
          <p:nvPr>
            <p:ph idx="1"/>
          </p:nvPr>
        </p:nvSpPr>
        <p:spPr>
          <a:xfrm>
            <a:off x="414183" y="1140542"/>
            <a:ext cx="11246875" cy="5717458"/>
          </a:xfrm>
        </p:spPr>
        <p:txBody>
          <a:bodyPr>
            <a:normAutofit lnSpcReduction="10000"/>
          </a:bodyPr>
          <a:lstStyle/>
          <a:p>
            <a:pPr marL="514350" indent="-514350" algn="just">
              <a:buAutoNum type="arabicPeriod"/>
            </a:pPr>
            <a:r>
              <a:rPr lang="en-US" sz="3200" b="1" dirty="0">
                <a:solidFill>
                  <a:srgbClr val="FF0000"/>
                </a:solidFill>
              </a:rPr>
              <a:t>Idea Stage: </a:t>
            </a:r>
            <a:r>
              <a:rPr lang="en-US" sz="3200" dirty="0"/>
              <a:t>This is the initial phase, where the concept is born and initial market research is conducted.</a:t>
            </a:r>
          </a:p>
          <a:p>
            <a:pPr marL="514350" indent="-514350" algn="just">
              <a:buAutoNum type="arabicPeriod"/>
            </a:pPr>
            <a:r>
              <a:rPr lang="en-US" sz="3200" b="1" dirty="0">
                <a:solidFill>
                  <a:srgbClr val="FF0000"/>
                </a:solidFill>
              </a:rPr>
              <a:t>Seed Stage: </a:t>
            </a:r>
            <a:r>
              <a:rPr lang="en-US" sz="3200" dirty="0"/>
              <a:t>At this stage, the business plan is developed, and early-stage funding is often sought.</a:t>
            </a:r>
          </a:p>
          <a:p>
            <a:pPr marL="514350" indent="-514350" algn="just">
              <a:buAutoNum type="arabicPeriod"/>
            </a:pPr>
            <a:r>
              <a:rPr lang="en-US" sz="3200" b="1" dirty="0">
                <a:solidFill>
                  <a:srgbClr val="FF0000"/>
                </a:solidFill>
              </a:rPr>
              <a:t>Growth Stage: </a:t>
            </a:r>
            <a:r>
              <a:rPr lang="en-US" sz="3200" dirty="0"/>
              <a:t>As the product or service gains traction, the company begins expanding its operations and customer base.</a:t>
            </a:r>
          </a:p>
          <a:p>
            <a:pPr marL="514350" indent="-514350" algn="just">
              <a:buAutoNum type="arabicPeriod"/>
            </a:pPr>
            <a:r>
              <a:rPr lang="en-US" sz="3200" b="1" dirty="0">
                <a:solidFill>
                  <a:srgbClr val="FF0000"/>
                </a:solidFill>
              </a:rPr>
              <a:t>Scale Stage: </a:t>
            </a:r>
            <a:r>
              <a:rPr lang="en-US" sz="3200" dirty="0"/>
              <a:t>In this stage, the focus is on scaling the business model, often requiring additional funding and resources.</a:t>
            </a:r>
          </a:p>
          <a:p>
            <a:pPr marL="514350" indent="-514350" algn="just">
              <a:buAutoNum type="arabicPeriod"/>
            </a:pPr>
            <a:r>
              <a:rPr lang="en-US" sz="3200" b="1" dirty="0">
                <a:solidFill>
                  <a:srgbClr val="FF0000"/>
                </a:solidFill>
              </a:rPr>
              <a:t>Exit Stage: </a:t>
            </a:r>
            <a:r>
              <a:rPr lang="en-US" sz="3200" dirty="0"/>
              <a:t>Many startups aim for an exit strategy, such as being acquired by a larger company or going public (IPO).</a:t>
            </a:r>
          </a:p>
        </p:txBody>
      </p:sp>
    </p:spTree>
    <p:extLst>
      <p:ext uri="{BB962C8B-B14F-4D97-AF65-F5344CB8AC3E}">
        <p14:creationId xmlns:p14="http://schemas.microsoft.com/office/powerpoint/2010/main" val="400341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7C90E-333E-EAFF-A160-AA233D683E63}"/>
              </a:ext>
            </a:extLst>
          </p:cNvPr>
          <p:cNvSpPr>
            <a:spLocks noGrp="1"/>
          </p:cNvSpPr>
          <p:nvPr>
            <p:ph type="title"/>
          </p:nvPr>
        </p:nvSpPr>
        <p:spPr>
          <a:xfrm>
            <a:off x="2095499" y="106515"/>
            <a:ext cx="8001000" cy="591575"/>
          </a:xfrm>
        </p:spPr>
        <p:txBody>
          <a:bodyPr>
            <a:normAutofit/>
          </a:bodyPr>
          <a:lstStyle/>
          <a:p>
            <a:pPr algn="ctr"/>
            <a:r>
              <a:rPr lang="en-US" sz="3200" b="1" dirty="0">
                <a:solidFill>
                  <a:srgbClr val="FF0000"/>
                </a:solidFill>
              </a:rPr>
              <a:t>TYPES OF ENTREPRENEURSHIP</a:t>
            </a:r>
          </a:p>
        </p:txBody>
      </p:sp>
      <p:sp>
        <p:nvSpPr>
          <p:cNvPr id="3" name="Content Placeholder 2">
            <a:extLst>
              <a:ext uri="{FF2B5EF4-FFF2-40B4-BE49-F238E27FC236}">
                <a16:creationId xmlns:a16="http://schemas.microsoft.com/office/drawing/2014/main" id="{F9CB7DAF-B773-35AD-2C28-50BE1EE765CD}"/>
              </a:ext>
            </a:extLst>
          </p:cNvPr>
          <p:cNvSpPr>
            <a:spLocks noGrp="1"/>
          </p:cNvSpPr>
          <p:nvPr>
            <p:ph idx="1"/>
          </p:nvPr>
        </p:nvSpPr>
        <p:spPr>
          <a:xfrm>
            <a:off x="145485" y="780444"/>
            <a:ext cx="12046515" cy="6041923"/>
          </a:xfrm>
        </p:spPr>
        <p:txBody>
          <a:bodyPr>
            <a:normAutofit/>
          </a:bodyPr>
          <a:lstStyle/>
          <a:p>
            <a:pPr marL="0" indent="0" algn="just">
              <a:buNone/>
            </a:pPr>
            <a:r>
              <a:rPr lang="en-US" sz="3200" dirty="0"/>
              <a:t>There are several </a:t>
            </a:r>
            <a:r>
              <a:rPr lang="en-US" sz="3200" b="1" dirty="0"/>
              <a:t>types of entrepreneurship</a:t>
            </a:r>
            <a:r>
              <a:rPr lang="en-US" sz="3200" dirty="0"/>
              <a:t>, each characterized by the entrepreneur's goals, the business's scale, and its impact on the market.</a:t>
            </a:r>
            <a:endParaRPr lang="en-US" sz="3200" dirty="0">
              <a:solidFill>
                <a:schemeClr val="tx1">
                  <a:lumMod val="65000"/>
                  <a:lumOff val="35000"/>
                </a:schemeClr>
              </a:solidFill>
            </a:endParaRPr>
          </a:p>
          <a:p>
            <a:pPr marL="0" indent="0" algn="just">
              <a:buNone/>
            </a:pPr>
            <a:endParaRPr lang="en-US" sz="3200" dirty="0"/>
          </a:p>
        </p:txBody>
      </p:sp>
      <p:pic>
        <p:nvPicPr>
          <p:cNvPr id="4" name="Picture 4" descr="4 Types of Entrepreneurship – Entrepreneurial Management – ENTBUS 357">
            <a:extLst>
              <a:ext uri="{FF2B5EF4-FFF2-40B4-BE49-F238E27FC236}">
                <a16:creationId xmlns:a16="http://schemas.microsoft.com/office/drawing/2014/main" id="{466D66BE-7E0A-DA7E-7AEB-24D25465C7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57" y="0"/>
            <a:ext cx="1658483" cy="8665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0C4B2F9-F815-4264-04E2-36024DB063C7}"/>
              </a:ext>
            </a:extLst>
          </p:cNvPr>
          <p:cNvSpPr txBox="1"/>
          <p:nvPr/>
        </p:nvSpPr>
        <p:spPr>
          <a:xfrm>
            <a:off x="145485" y="2074659"/>
            <a:ext cx="11443519" cy="5016758"/>
          </a:xfrm>
          <a:prstGeom prst="rect">
            <a:avLst/>
          </a:prstGeom>
          <a:noFill/>
        </p:spPr>
        <p:txBody>
          <a:bodyPr wrap="square">
            <a:spAutoFit/>
          </a:bodyPr>
          <a:lstStyle/>
          <a:p>
            <a:r>
              <a:rPr lang="en-US" sz="3200" b="1" dirty="0">
                <a:solidFill>
                  <a:srgbClr val="FF0000"/>
                </a:solidFill>
              </a:rPr>
              <a:t>1. SCALABLE STARTUP ENTREPRENEURSHIP</a:t>
            </a:r>
          </a:p>
          <a:p>
            <a:pPr algn="just"/>
            <a:r>
              <a:rPr lang="en-US" sz="3200" b="1" dirty="0">
                <a:solidFill>
                  <a:srgbClr val="FF0000"/>
                </a:solidFill>
              </a:rPr>
              <a:t>Overview: </a:t>
            </a:r>
            <a:r>
              <a:rPr lang="en-US" sz="3200" dirty="0"/>
              <a:t>These startups aim for high growth and are often built around innovative ideas or technologies. They typically seek external investment to grow quickly and disrupt markets.</a:t>
            </a:r>
          </a:p>
          <a:p>
            <a:pPr algn="just"/>
            <a:r>
              <a:rPr lang="en-US" sz="3200" b="1" dirty="0">
                <a:solidFill>
                  <a:srgbClr val="FF0000"/>
                </a:solidFill>
              </a:rPr>
              <a:t>Goal: </a:t>
            </a:r>
            <a:r>
              <a:rPr lang="en-US" sz="3200" dirty="0"/>
              <a:t>To scale the business rapidly and become a large company.</a:t>
            </a:r>
          </a:p>
          <a:p>
            <a:pPr algn="just"/>
            <a:r>
              <a:rPr lang="en-US" sz="3200" b="1" dirty="0">
                <a:solidFill>
                  <a:srgbClr val="FF0000"/>
                </a:solidFill>
              </a:rPr>
              <a:t>Scale: </a:t>
            </a:r>
            <a:r>
              <a:rPr lang="en-US" sz="3200" dirty="0"/>
              <a:t>Focused on expanding nationally or globally, often with the goal of an IPO or acquisition.</a:t>
            </a:r>
          </a:p>
          <a:p>
            <a:pPr algn="just"/>
            <a:r>
              <a:rPr lang="en-US" sz="3200" dirty="0"/>
              <a:t>Example: Technology companies like Uber, Airbnb, or Facebook in their early stages. </a:t>
            </a:r>
          </a:p>
        </p:txBody>
      </p:sp>
      <p:pic>
        <p:nvPicPr>
          <p:cNvPr id="7" name="Picture 4" descr="4 Types of Entrepreneurship – Entrepreneurial Management – ENTBUS 357">
            <a:extLst>
              <a:ext uri="{FF2B5EF4-FFF2-40B4-BE49-F238E27FC236}">
                <a16:creationId xmlns:a16="http://schemas.microsoft.com/office/drawing/2014/main" id="{4658D000-EF3C-133C-3FAB-5151186CBB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533517" y="1992305"/>
            <a:ext cx="1658483" cy="8665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4 Types of Entrepreneurship – Entrepreneurial Management – ENTBUS 357">
            <a:extLst>
              <a:ext uri="{FF2B5EF4-FFF2-40B4-BE49-F238E27FC236}">
                <a16:creationId xmlns:a16="http://schemas.microsoft.com/office/drawing/2014/main" id="{74084DD8-2CEC-9122-2978-3B0E8816C3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986009" y="6307213"/>
            <a:ext cx="1205991" cy="550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048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288</TotalTime>
  <Words>2246</Words>
  <Application>Microsoft Office PowerPoint</Application>
  <PresentationFormat>Widescreen</PresentationFormat>
  <Paragraphs>129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Century Gothic</vt:lpstr>
      <vt:lpstr>Office Theme</vt:lpstr>
      <vt:lpstr>ENTREPRENEURSHIP</vt:lpstr>
      <vt:lpstr>PowerPoint Presentation</vt:lpstr>
      <vt:lpstr>PowerPoint Presentation</vt:lpstr>
      <vt:lpstr>PowerPoint Presentation</vt:lpstr>
      <vt:lpstr>PowerPoint Presentation</vt:lpstr>
      <vt:lpstr>STARTUP COMPANY</vt:lpstr>
      <vt:lpstr>KEY CHARACTERISTICS OF A STARTUP:</vt:lpstr>
      <vt:lpstr>COMMON STAGES OF A STARTUP:</vt:lpstr>
      <vt:lpstr>TYPES OF ENTREPRENEURSHIP</vt:lpstr>
      <vt:lpstr>2. LARGE COMPANY ENTREPRENEURSHIP</vt:lpstr>
      <vt:lpstr>3. SOCIAL ENTREPRENEURSHIP</vt:lpstr>
      <vt:lpstr>4. POLITICAL ENTREPRENEURSHIP</vt:lpstr>
      <vt:lpstr>EXAMPLE OF POLITICAL ENTREPRENEURSHIP</vt:lpstr>
      <vt:lpstr>ENTREPRENEUR</vt:lpstr>
      <vt:lpstr>WHO IS AN ENTREPRENEUR/ WHAT CHARACTERISTICS DEFINE AN ENTREPRENEUR?</vt:lpstr>
      <vt:lpstr>MAJOR OBSTACLES IN STARTING A COMPANY AND BECOMING ENTREPRENEUR?</vt:lpstr>
      <vt:lpstr>PowerPoint Presentation</vt:lpstr>
      <vt:lpstr>CHARACTERISTICS OF AN ENTREPRENEUR:</vt:lpstr>
      <vt:lpstr>PowerPoint Presentation</vt:lpstr>
      <vt:lpstr>PowerPoint Presentation</vt:lpstr>
      <vt:lpstr>ENTREPRENEURIAL TRAITS</vt:lpstr>
      <vt:lpstr>PowerPoint Presentation</vt:lpstr>
      <vt:lpstr>INTRAPRENEUR VS. ENTREPRENEURS</vt:lpstr>
      <vt:lpstr>PowerPoint Presentation</vt:lpstr>
      <vt:lpstr>ENTREPRENEUR VS. MANAGER: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Yao Dodzi Kpeteme</dc:creator>
  <cp:lastModifiedBy>Yao Dodzi Kpeteme</cp:lastModifiedBy>
  <cp:revision>9</cp:revision>
  <dcterms:created xsi:type="dcterms:W3CDTF">2024-10-01T08:24:22Z</dcterms:created>
  <dcterms:modified xsi:type="dcterms:W3CDTF">2024-10-01T13:12:41Z</dcterms:modified>
</cp:coreProperties>
</file>