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56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2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50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33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78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7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01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F76-73BF-4AD0-890B-868A65D989F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A0C463-F665-4C75-961A-5E0068194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39A0E9-241B-BAB2-921F-AF3070418F7F}"/>
              </a:ext>
            </a:extLst>
          </p:cNvPr>
          <p:cNvSpPr txBox="1"/>
          <p:nvPr/>
        </p:nvSpPr>
        <p:spPr>
          <a:xfrm>
            <a:off x="225287" y="1626101"/>
            <a:ext cx="9886122" cy="1222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FORMATION, OWNERSHIP, AND OPERATION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BUSINESS</a:t>
            </a:r>
            <a:endParaRPr lang="en-US" sz="3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3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97B5-983E-0C4F-53B6-D1E71C20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2D2D2D"/>
                </a:solidFill>
                <a:latin typeface="Noto Sans" panose="020B0502040204020203" pitchFamily="34" charset="0"/>
              </a:rPr>
              <a:t>A</a:t>
            </a:r>
            <a:r>
              <a:rPr lang="en-US" sz="3200" b="1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dvantages &amp; Disadvantages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1650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D1E2-B1F7-CB77-A81C-2BBBD4B2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56" y="53008"/>
            <a:ext cx="8596668" cy="4770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Sole Proprietorship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3EB8-2EDF-D1AB-94BE-BE409135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675861"/>
            <a:ext cx="11635409" cy="6003236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Total control of the business:</a:t>
            </a:r>
            <a:r>
              <a:rPr lang="en-US" sz="11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As the sole owner of your business, you have full control of business decisions and spending habits.</a:t>
            </a:r>
            <a:br>
              <a:rPr lang="en-US" sz="11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112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No public disclosure required:</a:t>
            </a:r>
            <a:r>
              <a:rPr lang="en-US" sz="11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Sole proprietorships are not required to file annual reports or other financial statements with the state or federal government.</a:t>
            </a:r>
            <a:br>
              <a:rPr lang="en-US" sz="11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112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Easy tax reporting:</a:t>
            </a:r>
            <a:r>
              <a:rPr lang="en-US" sz="11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Owners don't need to file any special tax forms with the IRS other than the Schedule C (Profit or Loss from Business) form.</a:t>
            </a:r>
            <a:br>
              <a:rPr lang="en-US" sz="11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112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Low start-up costs:</a:t>
            </a:r>
            <a:r>
              <a:rPr lang="en-US" sz="11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While you may need to register your business and obtain a business occupancy permit in some places, the costs of maintaining a sole proprietorship are much less than other business structures.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4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DC9D-63BF-ACD2-614D-4334C461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1" y="156238"/>
            <a:ext cx="8596668" cy="453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Sole Proprietorship Disadvantages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E910-1ACC-ED62-83BA-520C7CA0E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1126919"/>
            <a:ext cx="10455964" cy="557484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Unlimited liability:</a:t>
            </a:r>
            <a:r>
              <a:rPr lang="en-US" sz="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You are personally responsible for all business debts and company actions under this business structure.</a:t>
            </a:r>
            <a:br>
              <a:rPr lang="en-US" sz="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Lack of structure:</a:t>
            </a:r>
            <a:r>
              <a:rPr lang="en-US" sz="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Since you are not required to keep financial statements, there is a risk of becoming too relaxed when managing your money.</a:t>
            </a:r>
            <a:br>
              <a:rPr lang="en-US" sz="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Difficulty in raising funds:</a:t>
            </a:r>
            <a:r>
              <a:rPr lang="en-US" sz="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Investors typically favor corporations when lending money because they know that those businesses have strong financial records and other forms of security.</a:t>
            </a:r>
          </a:p>
        </p:txBody>
      </p:sp>
    </p:spTree>
    <p:extLst>
      <p:ext uri="{BB962C8B-B14F-4D97-AF65-F5344CB8AC3E}">
        <p14:creationId xmlns:p14="http://schemas.microsoft.com/office/powerpoint/2010/main" val="356221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36D3-51A0-7681-65D4-AA9C8E60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279"/>
            <a:ext cx="8596668" cy="5250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Advantages Partnership</a:t>
            </a:r>
            <a:br>
              <a:rPr lang="en-US" sz="3600" b="1" dirty="0"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0C9D-EC34-B92A-2E56-0F2E9BF8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073911"/>
            <a:ext cx="11277599" cy="5260628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8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Easy to establish:</a:t>
            </a:r>
            <a:r>
              <a:rPr lang="en-US" sz="1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Compared to other business structures, partnerships require minimal paperwork and legal documents to establish.</a:t>
            </a:r>
            <a:br>
              <a:rPr lang="en-US" sz="1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1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8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Partners can combine expertise:</a:t>
            </a:r>
            <a:r>
              <a:rPr lang="en-US" sz="1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With more than one like-minded individual, there are more opportunities to increase their collaborative skill set.</a:t>
            </a:r>
            <a:br>
              <a:rPr lang="en-US" sz="1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128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8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Distributed workload:</a:t>
            </a:r>
            <a:r>
              <a:rPr lang="en-US" sz="128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People in partnerships commonly share responsibilities so that one person doesn't have to do all the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C0BC-F686-57AC-3BAC-58B9B67F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51" y="318052"/>
            <a:ext cx="8596668" cy="4985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Disadvantages Partnership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DC1D-93DA-FDAD-ECE5-E4934EF6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6" y="1100414"/>
            <a:ext cx="11675164" cy="5644943"/>
          </a:xfrm>
        </p:spPr>
        <p:txBody>
          <a:bodyPr>
            <a:noAutofit/>
          </a:bodyPr>
          <a:lstStyle/>
          <a:p>
            <a:r>
              <a:rPr lang="en-US" sz="3200" b="1" dirty="0"/>
              <a:t>Possibility for disagreements</a:t>
            </a:r>
            <a:r>
              <a:rPr lang="en-US" sz="3200" dirty="0"/>
              <a:t>: By having more than one person involved in business decisions, partners may disagree on some aspects of the operation.</a:t>
            </a:r>
          </a:p>
          <a:p>
            <a:r>
              <a:rPr lang="en-US" sz="3200" b="1" dirty="0"/>
              <a:t>Difficulty in transferring ownership: </a:t>
            </a:r>
            <a:r>
              <a:rPr lang="en-US" sz="3200" dirty="0"/>
              <a:t>Without a formal agreement that explicitly states processes, a business may come to a halt if partners disagree and choose to end their partnership.</a:t>
            </a:r>
          </a:p>
          <a:p>
            <a:r>
              <a:rPr lang="en-US" sz="3200" b="1" dirty="0"/>
              <a:t>Full liability: </a:t>
            </a:r>
            <a:r>
              <a:rPr lang="en-US" sz="3200" dirty="0"/>
              <a:t>In a partnership, all members are personally liable for business-related debts and may be pursued in a lawsuit.</a:t>
            </a:r>
          </a:p>
        </p:txBody>
      </p:sp>
    </p:spTree>
    <p:extLst>
      <p:ext uri="{BB962C8B-B14F-4D97-AF65-F5344CB8AC3E}">
        <p14:creationId xmlns:p14="http://schemas.microsoft.com/office/powerpoint/2010/main" val="259085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7E81-3D48-38E4-54FF-BF0DDB29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1548"/>
            <a:ext cx="8596668" cy="5250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Advantages Limited Liability Company (LLC)</a:t>
            </a:r>
            <a:br>
              <a:rPr lang="en-US" sz="3600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598E-6B05-D41F-8648-A532E56FA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002169"/>
            <a:ext cx="11145078" cy="6041362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Limited liability: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As the name states, owners and managers have limited personal liability for business debts, whereas individuals assume full responsibility in a sole proprietorship or partnership.</a:t>
            </a:r>
            <a:b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46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Pass-through taxation: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Owners of LLCs may take advantage of "pass-through" taxation, which allows them to avoid LLC and corporation taxes, and owners pay personal taxes on business profits.</a:t>
            </a:r>
            <a:b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46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Flexible management: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LLCs lack a formal business structure, meaning that their owners are free to make choices regarding the operation of their businesses.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4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1DC8-8116-6663-CA7E-8AE2AE27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99" y="313055"/>
            <a:ext cx="8596668" cy="5035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Disadvantages Limited Liability Company (LLC)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096A-F075-3927-DE2F-2DA839589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0" y="1102671"/>
            <a:ext cx="11077344" cy="544227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Associated costs:</a:t>
            </a:r>
            <a:r>
              <a:rPr lang="en-US" sz="3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The start-up costs associated with an LLC are more expensive than setting up a sole proprietorship or partnership, and there are annual fees involved as well.</a:t>
            </a:r>
            <a:br>
              <a:rPr lang="en-US" sz="3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32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Separate records:</a:t>
            </a:r>
            <a:r>
              <a:rPr lang="en-US" sz="3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Owners of LLCs must take care to keep their personal and business expenses separate, including any company records, whereas sole proprietorships are less formal.</a:t>
            </a:r>
            <a:br>
              <a:rPr lang="en-US" sz="3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32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Taxes:</a:t>
            </a:r>
            <a:r>
              <a:rPr lang="en-US" sz="32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In regards to unemployment compensation, owners may have to pay it themselves.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5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E891-153D-5A66-0900-9C74686D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4666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Advantages Corporation</a:t>
            </a:r>
            <a:br>
              <a:rPr lang="en-US" sz="3600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C54D-CAF5-726F-18E8-B4D1430FA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72876"/>
            <a:ext cx="11368892" cy="588512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Owners aren't responsible for business debts: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In general, the shareholders of a corporation are not liable for its debts. Instead, shareholders risk their equity.</a:t>
            </a:r>
            <a:b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46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Tax exemptions: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Corporations can deduct expenses related to company benefits, including health insurance premiums, wages, taxes, travel, equipment and more.</a:t>
            </a:r>
            <a:b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46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Quick capital through stocks: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To raise additional funds for the business, shareholders may sell shares in the corporation.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7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471A-5DB9-ADE2-FD15-97A6ED2E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908" y="145773"/>
            <a:ext cx="8596668" cy="4323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0" dirty="0">
                <a:effectLst/>
                <a:latin typeface="Söhne"/>
              </a:rPr>
              <a:t>Disadvantages  Corporation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C44C-4E5B-8CB4-12E5-3F951C0E0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0902"/>
            <a:ext cx="11236370" cy="5691325"/>
          </a:xfrm>
        </p:spPr>
        <p:txBody>
          <a:bodyPr>
            <a:noAutofit/>
          </a:bodyPr>
          <a:lstStyle/>
          <a:p>
            <a:r>
              <a:rPr lang="en-US" sz="3200" b="1" dirty="0"/>
              <a:t>Double taxation for C-corporations: </a:t>
            </a:r>
            <a:r>
              <a:rPr lang="en-US" sz="3200" dirty="0"/>
              <a:t>The corporation must pay income tax at the corporate rate before profits transfer to the shareholders, who must then pay taxes on an individual level.</a:t>
            </a:r>
          </a:p>
          <a:p>
            <a:r>
              <a:rPr lang="en-US" sz="3200" b="1" dirty="0"/>
              <a:t>Annual record-keeping requirements: </a:t>
            </a:r>
            <a:r>
              <a:rPr lang="en-US" sz="3200" dirty="0"/>
              <a:t>With the exception of an S-corporation, the corporate business structure involves a substantial amount of paperwork.</a:t>
            </a:r>
          </a:p>
          <a:p>
            <a:r>
              <a:rPr lang="en-US" sz="3200" b="1" dirty="0"/>
              <a:t>Owners are less involved than managers: </a:t>
            </a:r>
            <a:r>
              <a:rPr lang="en-US" sz="3200" dirty="0"/>
              <a:t>When there are several investors with no clear majority interest, the management team may direct business operations rather than the owners.</a:t>
            </a:r>
          </a:p>
        </p:txBody>
      </p:sp>
    </p:spTree>
    <p:extLst>
      <p:ext uri="{BB962C8B-B14F-4D97-AF65-F5344CB8AC3E}">
        <p14:creationId xmlns:p14="http://schemas.microsoft.com/office/powerpoint/2010/main" val="203915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288D-F614-364C-97C3-18CDD179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99" y="290154"/>
            <a:ext cx="8596668" cy="4254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Advantages of S Corporation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F55C-BCCD-91CD-01B5-5415D29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966498"/>
            <a:ext cx="10600266" cy="5891501"/>
          </a:xfrm>
        </p:spPr>
        <p:txBody>
          <a:bodyPr>
            <a:noAutofit/>
          </a:bodyPr>
          <a:lstStyle/>
          <a:p>
            <a:r>
              <a:rPr lang="en-US" sz="2400" b="1" dirty="0"/>
              <a:t>Pass-Through Taxation:</a:t>
            </a:r>
          </a:p>
          <a:p>
            <a:pPr marL="0" indent="0">
              <a:buNone/>
            </a:pPr>
            <a:r>
              <a:rPr lang="en-US" sz="2400" dirty="0"/>
              <a:t>Income, losses, deductions, and credits “pass-through" the business and are reported on the shareholders' individual tax returns. This avoids the double taxation that is characteristic of regular C Corporations.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Limited Liability:</a:t>
            </a:r>
          </a:p>
          <a:p>
            <a:pPr marL="0" indent="0">
              <a:buNone/>
            </a:pPr>
            <a:r>
              <a:rPr lang="en-US" sz="2400" dirty="0"/>
              <a:t>Shareholders have limited personal liability for the business's debts and obligations. Their personal assets are generally protected from business creditors.</a:t>
            </a:r>
          </a:p>
          <a:p>
            <a:endParaRPr lang="en-US" sz="2400" dirty="0"/>
          </a:p>
          <a:p>
            <a:r>
              <a:rPr lang="en-US" sz="2400" b="1" dirty="0"/>
              <a:t>Ease of Transferability:</a:t>
            </a:r>
          </a:p>
          <a:p>
            <a:pPr marL="0" indent="0">
              <a:buNone/>
            </a:pPr>
            <a:r>
              <a:rPr lang="en-US" sz="2400" dirty="0"/>
              <a:t>Shares of stock in an S Corporation can be easily transferred without triggering adverse tax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4627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oose the Right Kind of Business">
            <a:extLst>
              <a:ext uri="{FF2B5EF4-FFF2-40B4-BE49-F238E27FC236}">
                <a16:creationId xmlns:a16="http://schemas.microsoft.com/office/drawing/2014/main" id="{A1B06535-FCD9-D4F8-5894-EFFE57462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1" y="-1260090"/>
            <a:ext cx="11732457" cy="103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831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76D5-A0A3-2866-AD9B-C9173E62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8" y="167281"/>
            <a:ext cx="7392193" cy="5218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Disadvantages of S Corporation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567B-0B09-8FAA-317F-A05988878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93" y="829890"/>
            <a:ext cx="10891814" cy="5860829"/>
          </a:xfrm>
        </p:spPr>
        <p:txBody>
          <a:bodyPr>
            <a:noAutofit/>
          </a:bodyPr>
          <a:lstStyle/>
          <a:p>
            <a:r>
              <a:rPr lang="en-US" sz="2400" b="1" dirty="0"/>
              <a:t>Restrictions on Ownership:</a:t>
            </a:r>
          </a:p>
          <a:p>
            <a:pPr marL="0" indent="0">
              <a:buNone/>
            </a:pPr>
            <a:r>
              <a:rPr lang="en-US" sz="2400" dirty="0"/>
              <a:t>S Corporations are limited to 100 shareholders, and they must be U.S. citizens or residents. Certain trusts and exempt organizations may also qualify as shareholders.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Limited Classes of Stock:</a:t>
            </a:r>
          </a:p>
          <a:p>
            <a:pPr marL="0" indent="0">
              <a:buNone/>
            </a:pPr>
            <a:r>
              <a:rPr lang="en-US" sz="2400" dirty="0"/>
              <a:t>An S Corporation can only have one class of stock, which can restrict the flexibility in structuring the ownership and distribution of profits.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Formation and Operational Formalities:</a:t>
            </a:r>
          </a:p>
          <a:p>
            <a:pPr marL="0" indent="0">
              <a:buNone/>
            </a:pPr>
            <a:r>
              <a:rPr lang="en-US" sz="2400" dirty="0"/>
              <a:t>Similar to C Corporations, S Corporations must adhere to formalities such as holding regular shareholder meetings, keeping minutes, and adopting bylaws, which may be more administrative work compared to other structures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21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D98A-F6A4-B355-0C66-924C95EA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815"/>
            <a:ext cx="8596668" cy="5830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Advantages </a:t>
            </a:r>
            <a:r>
              <a:rPr lang="en-US" sz="3600" b="1" i="0" dirty="0">
                <a:effectLst/>
                <a:latin typeface="Söhne"/>
              </a:rPr>
              <a:t>Nonprofit Organization</a:t>
            </a:r>
            <a:br>
              <a:rPr lang="en-US" sz="3600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BD41-BBBE-3687-0F96-2FE0AAF5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6" y="1108186"/>
            <a:ext cx="11164186" cy="5483999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Tax Exemption: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Nonprofits are often exempt from federal and state income taxes, as well as certain local taxes. Additionally, donors to nonprofits may be eligible for tax deductions.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Mission-Driven: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Nonprofits can focus on their mission rather than profit. This can attract individuals who are passionate about a cause and may be willing to volunteer or donate.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Access to Grants and Funding: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Nonprofits are eligible to apply for grants from government agencies, foundations, and other funding sources. These funds can support their programs and operations.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59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28A0-FD41-7ED6-0990-6E1B0D32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9803"/>
            <a:ext cx="8596668" cy="5433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Nonprofit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A845-5A43-EAA6-C19D-831F9597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462" y="1108186"/>
            <a:ext cx="11239076" cy="6014858"/>
          </a:xfrm>
        </p:spPr>
        <p:txBody>
          <a:bodyPr>
            <a:noAutofit/>
          </a:bodyPr>
          <a:lstStyle/>
          <a:p>
            <a:r>
              <a:rPr lang="en-US" sz="2400" b="1" dirty="0"/>
              <a:t>Limited Revenue Generation:</a:t>
            </a:r>
          </a:p>
          <a:p>
            <a:pPr marL="0" indent="0">
              <a:buNone/>
            </a:pPr>
            <a:r>
              <a:rPr lang="en-US" sz="2400" dirty="0"/>
              <a:t>Nonprofits face restrictions on revenue-generating activities. While they can earn income through services or donations, there are limitations on the extent of profit-generating activities.</a:t>
            </a:r>
          </a:p>
          <a:p>
            <a:endParaRPr lang="en-US" sz="2400" dirty="0"/>
          </a:p>
          <a:p>
            <a:r>
              <a:rPr lang="en-US" sz="2400" b="1" dirty="0"/>
              <a:t>Fundraising Challenges:</a:t>
            </a:r>
          </a:p>
          <a:p>
            <a:pPr marL="0" indent="0">
              <a:buNone/>
            </a:pPr>
            <a:r>
              <a:rPr lang="en-US" sz="2400" dirty="0"/>
              <a:t>Nonprofits often rely on fundraising for a significant portion of their income. This can be challenging, and the success of fundraising efforts can vary.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Regulatory Compliance:</a:t>
            </a:r>
          </a:p>
          <a:p>
            <a:pPr marL="0" indent="0">
              <a:buNone/>
            </a:pPr>
            <a:r>
              <a:rPr lang="en-US" sz="2400" dirty="0"/>
              <a:t>Nonprofits must comply with complex and specific regulations to maintain their tax-exempt status. This includes restrictions on lobbying and political activities.</a:t>
            </a:r>
          </a:p>
        </p:txBody>
      </p:sp>
    </p:spTree>
    <p:extLst>
      <p:ext uri="{BB962C8B-B14F-4D97-AF65-F5344CB8AC3E}">
        <p14:creationId xmlns:p14="http://schemas.microsoft.com/office/powerpoint/2010/main" val="66243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B37-107D-D79D-BF05-CDC021E1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093"/>
            <a:ext cx="9253475" cy="751367"/>
          </a:xfrm>
        </p:spPr>
        <p:txBody>
          <a:bodyPr/>
          <a:lstStyle/>
          <a:p>
            <a:pPr algn="ctr"/>
            <a:r>
              <a:rPr lang="en-US" b="1" dirty="0"/>
              <a:t>Advantages of Cooperative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7B6C-44DB-4F30-B614-391A9E2C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99082"/>
            <a:ext cx="10507501" cy="4810825"/>
          </a:xfrm>
        </p:spPr>
        <p:txBody>
          <a:bodyPr>
            <a:normAutofit fontScale="70000" lnSpcReduction="20000"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40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Greater funding options:</a:t>
            </a:r>
            <a:r>
              <a:rPr lang="en-US" sz="40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Cooperatives have access to government-sponsored grant programs, like the USDA Rural Development program, depending on the type of cooperative.</a:t>
            </a:r>
            <a:br>
              <a:rPr lang="en-US" sz="40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40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0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Democratic structure:</a:t>
            </a:r>
            <a:r>
              <a:rPr lang="en-US" sz="40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Members of a cooperative follow the "one member, one vote" philosophy, meaning that everyone has a say, regardless of their investment in the co-op.</a:t>
            </a:r>
            <a:br>
              <a:rPr lang="en-US" sz="40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40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40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Less disruption:</a:t>
            </a:r>
            <a:r>
              <a:rPr lang="en-US" sz="40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Cooperatives allow members to join and leave the business without disrupting its structure or dissolving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18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C958-411E-8349-1C2D-84F853EE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291548"/>
            <a:ext cx="8400405" cy="6361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Disadvantages of Cooperative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D078-3465-1017-4881-88B04DE0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15" y="1365459"/>
            <a:ext cx="10043675" cy="4545011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Raising capital: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Larger investors may choose to invest in other business structures that allow them to earn a larger share, as the cooperative structure treats all investors the same, both large and small.</a:t>
            </a:r>
            <a:b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sz="4600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6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Lack of accountability:</a:t>
            </a:r>
            <a:r>
              <a:rPr lang="en-US" sz="4600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Cooperatives are more relaxed in terms of structure, so members who don't fully participate or contribute to the business leave others at a disadvantage and risk turning other members away.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5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C78C-A3AC-0AEE-01CB-40AF9E7A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Noto Sans" panose="020B0502040504020204" pitchFamily="34" charset="0"/>
              </a:rPr>
              <a:t>How do you choose a form of business?</a:t>
            </a:r>
            <a:b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0B88-D3ED-CB22-0DA1-F1ADB7C7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5" y="1524000"/>
            <a:ext cx="11117100" cy="5334000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1. Find your passion</a:t>
            </a:r>
          </a:p>
          <a:p>
            <a:r>
              <a:rPr lang="en-US" sz="2000" dirty="0">
                <a:solidFill>
                  <a:srgbClr val="2D2D2D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Successful business owners build a business around what they love doing the most. </a:t>
            </a:r>
            <a:endParaRPr lang="en-US" sz="2000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sz="3200" b="1" dirty="0">
                <a:solidFill>
                  <a:srgbClr val="2D2D2D"/>
                </a:solidFill>
                <a:latin typeface="Noto Sans" panose="020B0502040504020204" pitchFamily="34" charset="0"/>
              </a:rPr>
              <a:t>2. </a:t>
            </a:r>
            <a:r>
              <a:rPr lang="en-US" sz="3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Discuss the details</a:t>
            </a:r>
          </a:p>
          <a:p>
            <a:r>
              <a:rPr lang="en-US" sz="2000" dirty="0">
                <a:solidFill>
                  <a:srgbClr val="2D2D2D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Discuss your final business plan with other members of your business, if applicable, to ensure that everyone clearly understands future business operations. </a:t>
            </a:r>
            <a:endParaRPr lang="en-US" sz="2000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en-US" sz="3200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sz="3200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3. Review the common business structures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D2D2D"/>
                </a:solidFill>
                <a:latin typeface="Noto Sans" panose="020B0502040504020204" pitchFamily="34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2D2D2D"/>
                </a:solidFill>
                <a:effectLst/>
                <a:latin typeface="Noto Sans" panose="020B0502040504020204" pitchFamily="34" charset="0"/>
                <a:ea typeface="Times New Roman" panose="02020603050405020304" pitchFamily="18" charset="0"/>
              </a:rPr>
              <a:t>he most important details related to your business, you can decide which business structure works best for your plan.</a:t>
            </a:r>
            <a:endParaRPr lang="en-US" sz="2000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en-US" sz="2000" b="1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2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3C44-A1AB-59C1-DC4C-689F7072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Mergers and Acquisitions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40B4F3-3998-741D-1CF8-A1299C33B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00" y="1603997"/>
            <a:ext cx="11049366" cy="4757046"/>
          </a:xfrm>
        </p:spPr>
        <p:txBody>
          <a:bodyPr/>
          <a:lstStyle/>
          <a:p>
            <a:r>
              <a:rPr lang="en-US" sz="3200" dirty="0"/>
              <a:t>A merger occurs when two companies combine to form a new company.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An acquisition is the purchase of one company by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C3E3-8B59-D2C2-F40D-06E42B7D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99" y="318053"/>
            <a:ext cx="8596668" cy="781878"/>
          </a:xfrm>
        </p:spPr>
        <p:txBody>
          <a:bodyPr/>
          <a:lstStyle/>
          <a:p>
            <a:r>
              <a:rPr lang="en-US" dirty="0"/>
              <a:t>Motives behind Mergers and Acquisitions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BC6E-31D0-F75C-6036-73F214D5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71" y="1299198"/>
            <a:ext cx="10732789" cy="5240749"/>
          </a:xfrm>
        </p:spPr>
        <p:txBody>
          <a:bodyPr>
            <a:normAutofit/>
          </a:bodyPr>
          <a:lstStyle/>
          <a:p>
            <a:r>
              <a:rPr lang="en-US" sz="2800" b="1" dirty="0"/>
              <a:t>Gain Complementary Products</a:t>
            </a:r>
          </a:p>
          <a:p>
            <a:pPr marL="0" indent="0">
              <a:buNone/>
            </a:pPr>
            <a:r>
              <a:rPr lang="en-US" sz="2800" dirty="0"/>
              <a:t>Acquiring complementary products was the motivation behind Adidas’s acquisition of Reebok.</a:t>
            </a:r>
          </a:p>
          <a:p>
            <a:endParaRPr lang="en-US" sz="2800" dirty="0"/>
          </a:p>
          <a:p>
            <a:r>
              <a:rPr lang="en-US" sz="2800" b="1" dirty="0"/>
              <a:t>Attain New Markets or Distribution Channels</a:t>
            </a:r>
          </a:p>
          <a:p>
            <a:pPr marL="0" indent="0">
              <a:buNone/>
            </a:pPr>
            <a:r>
              <a:rPr lang="en-US" sz="2800" dirty="0"/>
              <a:t>The expectation is that combining the two carriers would create a company that could reach more markets than either carrier could do 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99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6E1B-BC66-AC30-80F4-83786ED1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490815"/>
            <a:ext cx="11608903" cy="6148524"/>
          </a:xfrm>
        </p:spPr>
        <p:txBody>
          <a:bodyPr>
            <a:normAutofit/>
          </a:bodyPr>
          <a:lstStyle/>
          <a:p>
            <a:r>
              <a:rPr lang="en-US" sz="3200" b="1" dirty="0"/>
              <a:t>Realize Synergies</a:t>
            </a:r>
          </a:p>
          <a:p>
            <a:r>
              <a:rPr lang="en-US" sz="3200" dirty="0"/>
              <a:t>Combination of two or more entities to create a result that is greater than the sum of their individual parts. </a:t>
            </a:r>
          </a:p>
          <a:p>
            <a:endParaRPr lang="en-US" sz="3200" dirty="0"/>
          </a:p>
          <a:p>
            <a:r>
              <a:rPr lang="en-US" sz="3200" dirty="0"/>
              <a:t>Synergies can manifest in various forms, including cost savings, revenue enhancement, improved operational efficiency, and increased market share.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324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C0DD-28F4-2E64-1F07-410093C3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8539"/>
            <a:ext cx="8596668" cy="715617"/>
          </a:xfrm>
        </p:spPr>
        <p:txBody>
          <a:bodyPr/>
          <a:lstStyle/>
          <a:p>
            <a:pPr algn="ctr"/>
            <a:r>
              <a:rPr lang="en-US" dirty="0"/>
              <a:t>Hostile Takeover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CB0B-9A82-4207-D914-56BBDAF1A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9" y="1488613"/>
            <a:ext cx="11198086" cy="4832674"/>
          </a:xfrm>
        </p:spPr>
        <p:txBody>
          <a:bodyPr/>
          <a:lstStyle/>
          <a:p>
            <a:r>
              <a:rPr lang="en-US" sz="3200" dirty="0"/>
              <a:t>A hostile takeover occurs when one company attempts to acquire another against the wishes of the target company's management and board of directors. </a:t>
            </a:r>
          </a:p>
          <a:p>
            <a:pPr marL="0" indent="0">
              <a:buNone/>
            </a:pPr>
            <a:r>
              <a:rPr lang="en-US" sz="3200" dirty="0"/>
              <a:t>Unlike a friendly takeover, where the acquiring and target companies negotiate and reach a mutually agreeable deal, a hostile takeover is characterized by resistance from the target company.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9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0B06-05E0-F10D-EE47-5921590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51" y="2411896"/>
            <a:ext cx="8596668" cy="675861"/>
          </a:xfrm>
        </p:spPr>
        <p:txBody>
          <a:bodyPr/>
          <a:lstStyle/>
          <a:p>
            <a:pPr algn="ctr"/>
            <a:r>
              <a:rPr lang="en-US" b="1" dirty="0"/>
              <a:t>Business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EAD6-BE0A-22F2-D3A7-4756AA454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" y="0"/>
            <a:ext cx="11346396" cy="6485860"/>
          </a:xfrm>
        </p:spPr>
        <p:txBody>
          <a:bodyPr>
            <a:noAutofit/>
          </a:bodyPr>
          <a:lstStyle/>
          <a:p>
            <a:r>
              <a:rPr lang="en-US" sz="3200" dirty="0"/>
              <a:t>1. A business is an organization or entity engaged in commercial, industrial, or professional activities with the primary objective of making a profit.</a:t>
            </a:r>
          </a:p>
          <a:p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i="0" dirty="0">
                <a:solidFill>
                  <a:srgbClr val="111111"/>
                </a:solidFill>
                <a:effectLst/>
                <a:latin typeface="SourceSansPro"/>
              </a:rPr>
              <a:t>The term business refers to an organization or enterprising entity engaged in commercial, industrial, or professional activities.</a:t>
            </a:r>
          </a:p>
          <a:p>
            <a:endParaRPr lang="en-US" sz="3200" dirty="0">
              <a:solidFill>
                <a:srgbClr val="111111"/>
              </a:solidFill>
              <a:latin typeface="SourceSansPro"/>
            </a:endParaRPr>
          </a:p>
          <a:p>
            <a:r>
              <a:rPr lang="en-US" sz="3200" dirty="0">
                <a:solidFill>
                  <a:srgbClr val="111111"/>
                </a:solidFill>
                <a:latin typeface="SourceSansPro"/>
              </a:rPr>
              <a:t>3. </a:t>
            </a:r>
            <a:r>
              <a:rPr lang="en-US" sz="3200" i="0" dirty="0">
                <a:solidFill>
                  <a:srgbClr val="232323"/>
                </a:solidFill>
                <a:effectLst/>
                <a:latin typeface="Merriweather" panose="020F0502020204030204" pitchFamily="2" charset="0"/>
              </a:rPr>
              <a:t>It refers to organizations that exchange goods or services for money with the goal of making a profit on the transaction.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146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743A-E1DC-DA53-56D0-24AC1497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11111"/>
                </a:solidFill>
                <a:effectLst/>
                <a:latin typeface="SourceSansPro"/>
              </a:rPr>
              <a:t>The purpose of a business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2E2E-B3DC-18D8-6A59-4EDAAEE5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17271" cy="3880773"/>
          </a:xfrm>
        </p:spPr>
        <p:txBody>
          <a:bodyPr>
            <a:normAutofit/>
          </a:bodyPr>
          <a:lstStyle/>
          <a:p>
            <a:r>
              <a:rPr lang="en-US" sz="3200" dirty="0"/>
              <a:t>1. You make profit </a:t>
            </a:r>
          </a:p>
          <a:p>
            <a:r>
              <a:rPr lang="en-US" sz="3200" dirty="0"/>
              <a:t>(</a:t>
            </a:r>
            <a:r>
              <a:rPr lang="en-US" sz="3200" b="0" i="0" dirty="0">
                <a:solidFill>
                  <a:srgbClr val="232323"/>
                </a:solidFill>
                <a:effectLst/>
                <a:latin typeface="Merriweather" panose="00000500000000000000" pitchFamily="2" charset="0"/>
              </a:rPr>
              <a:t>If this profit is returned to owners the business is known as a for-profit business) </a:t>
            </a:r>
          </a:p>
          <a:p>
            <a:endParaRPr lang="en-US" sz="3200" b="0" i="0" dirty="0">
              <a:solidFill>
                <a:srgbClr val="232323"/>
              </a:solidFill>
              <a:effectLst/>
              <a:latin typeface="Merriweather" panose="00000500000000000000" pitchFamily="2" charset="0"/>
            </a:endParaRPr>
          </a:p>
          <a:p>
            <a:r>
              <a:rPr lang="en-US" sz="3200" dirty="0">
                <a:solidFill>
                  <a:srgbClr val="232323"/>
                </a:solidFill>
                <a:latin typeface="Merriweather" panose="00000500000000000000" pitchFamily="2" charset="0"/>
              </a:rPr>
              <a:t>2. </a:t>
            </a:r>
            <a:r>
              <a:rPr lang="en-US" sz="3200" b="0" i="0" dirty="0">
                <a:solidFill>
                  <a:srgbClr val="232323"/>
                </a:solidFill>
                <a:effectLst/>
                <a:latin typeface="Merriweather" panose="00000500000000000000" pitchFamily="2" charset="0"/>
              </a:rPr>
              <a:t>invest all profit in achieving stated goals or improving infrastructure</a:t>
            </a:r>
            <a:r>
              <a:rPr lang="en-US" b="0" i="0" dirty="0">
                <a:solidFill>
                  <a:srgbClr val="232323"/>
                </a:solidFill>
                <a:effectLst/>
                <a:latin typeface="Merriweather" panose="000005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90AC-E4A1-0CF5-CFA5-5DE94DE0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144" y="256599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Business Formation</a:t>
            </a:r>
          </a:p>
        </p:txBody>
      </p:sp>
    </p:spTree>
    <p:extLst>
      <p:ext uri="{BB962C8B-B14F-4D97-AF65-F5344CB8AC3E}">
        <p14:creationId xmlns:p14="http://schemas.microsoft.com/office/powerpoint/2010/main" val="406054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7DCF-D2A6-2290-3E22-282BD10E6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132522"/>
            <a:ext cx="11012556" cy="6599581"/>
          </a:xfrm>
        </p:spPr>
        <p:txBody>
          <a:bodyPr/>
          <a:lstStyle/>
          <a:p>
            <a:r>
              <a:rPr lang="en-US" sz="3200" dirty="0"/>
              <a:t>Business formation refers to the process of legally establishing a new business entity, such as a corporation, partnership, or sole proprietorship, by the laws and regulations.</a:t>
            </a:r>
          </a:p>
          <a:p>
            <a:endParaRPr lang="en-US" sz="3200" dirty="0"/>
          </a:p>
          <a:p>
            <a:r>
              <a:rPr lang="en-US" sz="3200" dirty="0"/>
              <a:t>Business formation is the decisions that need to be made when creating the structure of your business. Business structures, such as a sole proprietorship, a partnership, an LLC, a corporation, and a non-profit, will impact the future business decisions you’ll make for your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0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B1C7-79E8-06A9-F48A-4AA7E4E7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9536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74151"/>
                </a:solidFill>
                <a:latin typeface="Söhne"/>
              </a:rPr>
              <a:t>T</a:t>
            </a: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ypes of business formations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9083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3B193-66AC-7439-8B82-E8616AB46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219684"/>
            <a:ext cx="10667999" cy="4677533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Söhne"/>
              </a:rPr>
              <a:t>Sole Proprietorship</a:t>
            </a:r>
          </a:p>
          <a:p>
            <a:r>
              <a:rPr lang="en-US" sz="3200" b="1" i="0" dirty="0">
                <a:effectLst/>
                <a:latin typeface="Söhne"/>
              </a:rPr>
              <a:t>Partnership</a:t>
            </a:r>
            <a:endParaRPr lang="en-US" sz="3200" b="1" dirty="0">
              <a:latin typeface="Söhne"/>
            </a:endParaRPr>
          </a:p>
          <a:p>
            <a:r>
              <a:rPr lang="en-US" sz="3200" b="1" i="0" dirty="0">
                <a:effectLst/>
                <a:latin typeface="Söhne"/>
              </a:rPr>
              <a:t>Limited Liability Company (LLC)</a:t>
            </a:r>
          </a:p>
          <a:p>
            <a:r>
              <a:rPr lang="en-US" sz="3200" b="1" i="0" dirty="0">
                <a:effectLst/>
                <a:latin typeface="Söhne"/>
              </a:rPr>
              <a:t>Corporation</a:t>
            </a:r>
          </a:p>
          <a:p>
            <a:r>
              <a:rPr lang="en-US" sz="3200" b="1" i="0" dirty="0">
                <a:effectLst/>
                <a:latin typeface="Söhne"/>
              </a:rPr>
              <a:t>S Corporation</a:t>
            </a:r>
            <a:endParaRPr lang="en-US" sz="3200" b="1" dirty="0">
              <a:latin typeface="Söhne"/>
            </a:endParaRPr>
          </a:p>
          <a:p>
            <a:r>
              <a:rPr lang="en-US" sz="3200" b="1" i="0" dirty="0">
                <a:effectLst/>
                <a:latin typeface="Söhne"/>
              </a:rPr>
              <a:t>Nonprofit Organization</a:t>
            </a:r>
          </a:p>
          <a:p>
            <a:r>
              <a:rPr lang="en-US" sz="3200" b="1" i="0" dirty="0">
                <a:effectLst/>
                <a:latin typeface="Söhne"/>
              </a:rPr>
              <a:t>Cooperative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359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1756</Words>
  <Application>Microsoft Office PowerPoint</Application>
  <PresentationFormat>Widescreen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Merriweather</vt:lpstr>
      <vt:lpstr>Noto Sans</vt:lpstr>
      <vt:lpstr>Söhne</vt:lpstr>
      <vt:lpstr>SourceSansPro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Business </vt:lpstr>
      <vt:lpstr>PowerPoint Presentation</vt:lpstr>
      <vt:lpstr>The purpose of a business</vt:lpstr>
      <vt:lpstr>Business Formation</vt:lpstr>
      <vt:lpstr>PowerPoint Presentation</vt:lpstr>
      <vt:lpstr>PowerPoint Presentation</vt:lpstr>
      <vt:lpstr>PowerPoint Presentation</vt:lpstr>
      <vt:lpstr>PowerPoint Presentation</vt:lpstr>
      <vt:lpstr>Sole Proprietorship Advantages</vt:lpstr>
      <vt:lpstr>Sole Proprietorship Disadvantages </vt:lpstr>
      <vt:lpstr>Advantages Partnership </vt:lpstr>
      <vt:lpstr>Disadvantages Partnership</vt:lpstr>
      <vt:lpstr>Advantages Limited Liability Company (LLC) </vt:lpstr>
      <vt:lpstr>Disadvantages Limited Liability Company (LLC)</vt:lpstr>
      <vt:lpstr>Advantages Corporation </vt:lpstr>
      <vt:lpstr>Disadvantages  Corporation</vt:lpstr>
      <vt:lpstr>Advantages of S Corporation </vt:lpstr>
      <vt:lpstr>Disadvantages of S Corporation </vt:lpstr>
      <vt:lpstr>Advantages Nonprofit Organization </vt:lpstr>
      <vt:lpstr>Disadvantages of Nonprofit Organizations</vt:lpstr>
      <vt:lpstr>Advantages of Cooperative</vt:lpstr>
      <vt:lpstr>Disadvantages of Cooperative</vt:lpstr>
      <vt:lpstr>How do you choose a form of business? </vt:lpstr>
      <vt:lpstr>Mergers and Acquisitions</vt:lpstr>
      <vt:lpstr>Motives behind Mergers and Acquisitions</vt:lpstr>
      <vt:lpstr>PowerPoint Presentation</vt:lpstr>
      <vt:lpstr>Hostile Takeover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Formation, ownership and operation of business</dc:title>
  <dc:creator>UDYK</dc:creator>
  <cp:lastModifiedBy>UDYK</cp:lastModifiedBy>
  <cp:revision>10</cp:revision>
  <dcterms:created xsi:type="dcterms:W3CDTF">2023-11-15T08:23:09Z</dcterms:created>
  <dcterms:modified xsi:type="dcterms:W3CDTF">2023-11-16T14:15:52Z</dcterms:modified>
</cp:coreProperties>
</file>