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7"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9B095-AF48-F5BD-84BA-3B1822DFCC5E}"/>
              </a:ext>
            </a:extLst>
          </p:cNvPr>
          <p:cNvSpPr>
            <a:spLocks noGrp="1"/>
          </p:cNvSpPr>
          <p:nvPr>
            <p:ph type="ctrTitle"/>
          </p:nvPr>
        </p:nvSpPr>
        <p:spPr>
          <a:xfrm>
            <a:off x="1324187" y="993475"/>
            <a:ext cx="7766936" cy="716793"/>
          </a:xfrm>
        </p:spPr>
        <p:txBody>
          <a:bodyPr/>
          <a:lstStyle/>
          <a:p>
            <a:pPr algn="ctr"/>
            <a:r>
              <a:rPr lang="en-US" sz="3600" b="1" dirty="0">
                <a:effectLst/>
                <a:latin typeface="Times New Roman" panose="02020603050405020304" pitchFamily="18" charset="0"/>
                <a:ea typeface="Times New Roman" panose="02020603050405020304" pitchFamily="18" charset="0"/>
              </a:rPr>
              <a:t>MARKETING</a:t>
            </a:r>
            <a:r>
              <a:rPr lang="en-US" sz="1800" dirty="0">
                <a:effectLst/>
                <a:latin typeface="Times New Roman" panose="02020603050405020304" pitchFamily="18" charset="0"/>
                <a:ea typeface="Times New Roman" panose="02020603050405020304" pitchFamily="18" charset="0"/>
              </a:rPr>
              <a:t> </a:t>
            </a:r>
            <a:endParaRPr lang="en-US" dirty="0"/>
          </a:p>
        </p:txBody>
      </p:sp>
    </p:spTree>
    <p:extLst>
      <p:ext uri="{BB962C8B-B14F-4D97-AF65-F5344CB8AC3E}">
        <p14:creationId xmlns:p14="http://schemas.microsoft.com/office/powerpoint/2010/main" val="1287418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4B2230-92A8-759D-EA33-1F3EF3591D49}"/>
              </a:ext>
            </a:extLst>
          </p:cNvPr>
          <p:cNvSpPr>
            <a:spLocks noGrp="1"/>
          </p:cNvSpPr>
          <p:nvPr>
            <p:ph idx="1"/>
          </p:nvPr>
        </p:nvSpPr>
        <p:spPr>
          <a:xfrm>
            <a:off x="480386" y="303654"/>
            <a:ext cx="10970716" cy="6223755"/>
          </a:xfrm>
        </p:spPr>
        <p:txBody>
          <a:bodyPr/>
          <a:lstStyle/>
          <a:p>
            <a:pPr marL="0" indent="0" algn="l">
              <a:buNone/>
            </a:pPr>
            <a:r>
              <a:rPr lang="en-US" sz="2400" b="1" i="0" dirty="0">
                <a:solidFill>
                  <a:schemeClr val="accent1"/>
                </a:solidFill>
                <a:effectLst/>
                <a:latin typeface="Söhne"/>
              </a:rPr>
              <a:t>6. </a:t>
            </a:r>
            <a:r>
              <a:rPr lang="en-US" sz="2400" b="1" i="0" dirty="0">
                <a:solidFill>
                  <a:srgbClr val="374151"/>
                </a:solidFill>
                <a:effectLst/>
                <a:latin typeface="Söhne"/>
              </a:rPr>
              <a:t>Customer Engagement and Interaction:</a:t>
            </a:r>
            <a:endParaRPr lang="en-US" sz="2400" b="0" i="0" dirty="0">
              <a:solidFill>
                <a:srgbClr val="374151"/>
              </a:solidFill>
              <a:effectLst/>
              <a:latin typeface="Söhne"/>
            </a:endParaRPr>
          </a:p>
          <a:p>
            <a:pPr marL="742950" lvl="1" indent="-285750" algn="l">
              <a:buFont typeface="+mj-lt"/>
              <a:buAutoNum type="arabicPeriod"/>
            </a:pPr>
            <a:r>
              <a:rPr lang="en-US" sz="2400" b="0" i="0" dirty="0">
                <a:solidFill>
                  <a:srgbClr val="374151"/>
                </a:solidFill>
                <a:effectLst/>
                <a:latin typeface="Söhne"/>
              </a:rPr>
              <a:t>Social media and other digital platforms provide a direct line of communication between startups and their customers. Engaging with customers through comments, messages, and online communities fosters a sense of connection and loyalty, which is crucial for the growth of a startup.</a:t>
            </a:r>
          </a:p>
          <a:p>
            <a:pPr marL="0" indent="0" algn="l">
              <a:buNone/>
            </a:pPr>
            <a:r>
              <a:rPr lang="en-US" sz="2400" b="1" i="0" dirty="0">
                <a:solidFill>
                  <a:schemeClr val="accent1"/>
                </a:solidFill>
                <a:effectLst/>
                <a:latin typeface="Söhne"/>
              </a:rPr>
              <a:t>7. </a:t>
            </a:r>
            <a:r>
              <a:rPr lang="en-US" sz="2400" b="1" i="0" dirty="0">
                <a:solidFill>
                  <a:srgbClr val="374151"/>
                </a:solidFill>
                <a:effectLst/>
                <a:latin typeface="Söhne"/>
              </a:rPr>
              <a:t>Agile Marketing Strategies:</a:t>
            </a:r>
            <a:endParaRPr lang="en-US" sz="2400" b="0" i="0" dirty="0">
              <a:solidFill>
                <a:srgbClr val="374151"/>
              </a:solidFill>
              <a:effectLst/>
              <a:latin typeface="Söhne"/>
            </a:endParaRPr>
          </a:p>
          <a:p>
            <a:pPr marL="742950" lvl="1" indent="-285750" algn="l">
              <a:buFont typeface="+mj-lt"/>
              <a:buAutoNum type="arabicPeriod"/>
            </a:pPr>
            <a:r>
              <a:rPr lang="en-US" sz="2400" b="0" i="0" dirty="0">
                <a:solidFill>
                  <a:srgbClr val="374151"/>
                </a:solidFill>
                <a:effectLst/>
                <a:latin typeface="Söhne"/>
              </a:rPr>
              <a:t>Digital marketing allows startups to be agile and quickly adapt to changing market conditions. Unlike traditional marketing, digital marketing campaigns can be adjusted in real-time, enabling startups to respond promptly to feedback, trends, or shifts in the competitive landscape.</a:t>
            </a:r>
          </a:p>
          <a:p>
            <a:pPr marL="0" indent="0" algn="l">
              <a:buNone/>
            </a:pPr>
            <a:r>
              <a:rPr lang="en-US" sz="2400" b="1" i="0" dirty="0">
                <a:solidFill>
                  <a:schemeClr val="accent1"/>
                </a:solidFill>
                <a:effectLst/>
                <a:latin typeface="Söhne"/>
              </a:rPr>
              <a:t>8. </a:t>
            </a:r>
            <a:r>
              <a:rPr lang="en-US" sz="2400" b="1" i="0" dirty="0">
                <a:solidFill>
                  <a:srgbClr val="374151"/>
                </a:solidFill>
                <a:effectLst/>
                <a:latin typeface="Söhne"/>
              </a:rPr>
              <a:t>Access to Global Markets:</a:t>
            </a:r>
            <a:endParaRPr lang="en-US" sz="2400" b="0" i="0" dirty="0">
              <a:solidFill>
                <a:srgbClr val="374151"/>
              </a:solidFill>
              <a:effectLst/>
              <a:latin typeface="Söhne"/>
            </a:endParaRPr>
          </a:p>
          <a:p>
            <a:pPr marL="742950" lvl="1" indent="-285750" algn="l">
              <a:buFont typeface="+mj-lt"/>
              <a:buAutoNum type="arabicPeriod"/>
            </a:pPr>
            <a:r>
              <a:rPr lang="en-US" sz="2400" b="0" i="0" dirty="0">
                <a:solidFill>
                  <a:srgbClr val="374151"/>
                </a:solidFill>
                <a:effectLst/>
                <a:latin typeface="Söhne"/>
              </a:rPr>
              <a:t>Digital marketing breaks down geographical barriers, enabling startups to reach international markets without significant upfront costs. Online advertising, e-commerce platforms, and digital communication tools facilitate global expansion for small-scale tech startups.</a:t>
            </a:r>
          </a:p>
          <a:p>
            <a:endParaRPr lang="en-US" dirty="0"/>
          </a:p>
        </p:txBody>
      </p:sp>
    </p:spTree>
    <p:extLst>
      <p:ext uri="{BB962C8B-B14F-4D97-AF65-F5344CB8AC3E}">
        <p14:creationId xmlns:p14="http://schemas.microsoft.com/office/powerpoint/2010/main" val="2819724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35EBF-6293-9F15-91CE-75166A706BA8}"/>
              </a:ext>
            </a:extLst>
          </p:cNvPr>
          <p:cNvSpPr>
            <a:spLocks noGrp="1"/>
          </p:cNvSpPr>
          <p:nvPr>
            <p:ph type="title"/>
          </p:nvPr>
        </p:nvSpPr>
        <p:spPr>
          <a:xfrm>
            <a:off x="677334" y="229772"/>
            <a:ext cx="8596668" cy="965982"/>
          </a:xfrm>
        </p:spPr>
        <p:txBody>
          <a:bodyPr>
            <a:normAutofit fontScale="90000"/>
          </a:bodyPr>
          <a:lstStyle/>
          <a:p>
            <a:pPr algn="ctr"/>
            <a:r>
              <a:rPr lang="en-US" b="0" i="0" dirty="0">
                <a:solidFill>
                  <a:srgbClr val="0F0F0F"/>
                </a:solidFill>
                <a:effectLst/>
                <a:latin typeface="Söhne"/>
              </a:rPr>
              <a:t>DIGITAL MARKETING STRATEGIES  FOR BUSINESSES WITH LIMITED RESOURCES</a:t>
            </a:r>
            <a:endParaRPr lang="en-US" dirty="0"/>
          </a:p>
        </p:txBody>
      </p:sp>
      <p:sp>
        <p:nvSpPr>
          <p:cNvPr id="3" name="Content Placeholder 2">
            <a:extLst>
              <a:ext uri="{FF2B5EF4-FFF2-40B4-BE49-F238E27FC236}">
                <a16:creationId xmlns:a16="http://schemas.microsoft.com/office/drawing/2014/main" id="{444BE49A-592E-CA75-B367-FDA19734B4A7}"/>
              </a:ext>
            </a:extLst>
          </p:cNvPr>
          <p:cNvSpPr>
            <a:spLocks noGrp="1"/>
          </p:cNvSpPr>
          <p:nvPr>
            <p:ph idx="1"/>
          </p:nvPr>
        </p:nvSpPr>
        <p:spPr>
          <a:xfrm>
            <a:off x="379829" y="1488613"/>
            <a:ext cx="10635174" cy="5263879"/>
          </a:xfrm>
        </p:spPr>
        <p:txBody>
          <a:bodyPr>
            <a:normAutofit fontScale="47500" lnSpcReduction="20000"/>
          </a:bodyPr>
          <a:lstStyle/>
          <a:p>
            <a:pPr algn="l">
              <a:buFont typeface="+mj-lt"/>
              <a:buAutoNum type="arabicPeriod"/>
            </a:pPr>
            <a:r>
              <a:rPr lang="en-US" sz="5100" b="1" i="0" dirty="0">
                <a:solidFill>
                  <a:srgbClr val="374151"/>
                </a:solidFill>
                <a:effectLst/>
                <a:latin typeface="Söhne"/>
              </a:rPr>
              <a:t>Content Marketing:</a:t>
            </a:r>
            <a:endParaRPr lang="en-US" sz="5100" b="0" i="0" dirty="0">
              <a:solidFill>
                <a:srgbClr val="374151"/>
              </a:solidFill>
              <a:effectLst/>
              <a:latin typeface="Söhne"/>
            </a:endParaRPr>
          </a:p>
          <a:p>
            <a:pPr marL="742950" lvl="1" indent="-285750" algn="l">
              <a:buFont typeface="+mj-lt"/>
              <a:buAutoNum type="arabicPeriod"/>
            </a:pPr>
            <a:r>
              <a:rPr lang="en-US" sz="5100" b="0" i="0" dirty="0">
                <a:solidFill>
                  <a:srgbClr val="374151"/>
                </a:solidFill>
                <a:effectLst/>
                <a:latin typeface="Söhne"/>
              </a:rPr>
              <a:t>Create valuable, relevant, and high-quality content to attract and engage your target audience. Blog posts, articles, infographics, and videos can help establish your expertise, drive organic traffic, and build a loyal customer base.</a:t>
            </a:r>
          </a:p>
          <a:p>
            <a:pPr algn="l">
              <a:buFont typeface="+mj-lt"/>
              <a:buAutoNum type="arabicPeriod"/>
            </a:pPr>
            <a:r>
              <a:rPr lang="en-US" sz="5100" b="1" i="0" dirty="0">
                <a:solidFill>
                  <a:srgbClr val="374151"/>
                </a:solidFill>
                <a:effectLst/>
                <a:latin typeface="Söhne"/>
              </a:rPr>
              <a:t>Social Media Marketing:</a:t>
            </a:r>
            <a:endParaRPr lang="en-US" sz="5100" b="0" i="0" dirty="0">
              <a:solidFill>
                <a:srgbClr val="374151"/>
              </a:solidFill>
              <a:effectLst/>
              <a:latin typeface="Söhne"/>
            </a:endParaRPr>
          </a:p>
          <a:p>
            <a:pPr marL="742950" lvl="1" indent="-285750" algn="l">
              <a:buFont typeface="+mj-lt"/>
              <a:buAutoNum type="arabicPeriod"/>
            </a:pPr>
            <a:r>
              <a:rPr lang="en-US" sz="5100" b="0" i="0" dirty="0">
                <a:solidFill>
                  <a:srgbClr val="374151"/>
                </a:solidFill>
                <a:effectLst/>
                <a:latin typeface="Söhne"/>
              </a:rPr>
              <a:t>Leverage social media platforms to connect with your audience. Choose the platforms that align with your target demographic and industry. Regularly share engaging content, participate in conversations, and use social media advertising selectively to reach a wider audience.</a:t>
            </a:r>
          </a:p>
          <a:p>
            <a:pPr algn="l">
              <a:buFont typeface="+mj-lt"/>
              <a:buAutoNum type="arabicPeriod"/>
            </a:pPr>
            <a:r>
              <a:rPr lang="en-US" sz="5100" b="1" i="0" dirty="0">
                <a:solidFill>
                  <a:srgbClr val="374151"/>
                </a:solidFill>
                <a:effectLst/>
                <a:latin typeface="Söhne"/>
              </a:rPr>
              <a:t>Search Engine Optimization (SEO):</a:t>
            </a:r>
            <a:endParaRPr lang="en-US" sz="5100" b="0" i="0" dirty="0">
              <a:solidFill>
                <a:srgbClr val="374151"/>
              </a:solidFill>
              <a:effectLst/>
              <a:latin typeface="Söhne"/>
            </a:endParaRPr>
          </a:p>
          <a:p>
            <a:pPr marL="742950" lvl="1" indent="-285750" algn="l">
              <a:buFont typeface="+mj-lt"/>
              <a:buAutoNum type="arabicPeriod"/>
            </a:pPr>
            <a:r>
              <a:rPr lang="en-US" sz="5100" b="0" i="0" dirty="0">
                <a:solidFill>
                  <a:srgbClr val="374151"/>
                </a:solidFill>
                <a:effectLst/>
                <a:latin typeface="Söhne"/>
              </a:rPr>
              <a:t>Optimize your website for search engines to improve its visibility in search results. Conduct keyword research, create quality content, and focus on on-page and off-page SEO tactics. This can lead to increased organic traffic over time.</a:t>
            </a:r>
          </a:p>
          <a:p>
            <a:endParaRPr lang="en-US" dirty="0"/>
          </a:p>
        </p:txBody>
      </p:sp>
    </p:spTree>
    <p:extLst>
      <p:ext uri="{BB962C8B-B14F-4D97-AF65-F5344CB8AC3E}">
        <p14:creationId xmlns:p14="http://schemas.microsoft.com/office/powerpoint/2010/main" val="1790548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E7198C-9AFE-BAA1-45A8-9DDACA118EE7}"/>
              </a:ext>
            </a:extLst>
          </p:cNvPr>
          <p:cNvSpPr>
            <a:spLocks noGrp="1"/>
          </p:cNvSpPr>
          <p:nvPr>
            <p:ph idx="1"/>
          </p:nvPr>
        </p:nvSpPr>
        <p:spPr>
          <a:xfrm>
            <a:off x="564793" y="458398"/>
            <a:ext cx="10900376" cy="6237824"/>
          </a:xfrm>
        </p:spPr>
        <p:txBody>
          <a:bodyPr>
            <a:normAutofit/>
          </a:bodyPr>
          <a:lstStyle/>
          <a:p>
            <a:pPr marL="0" indent="0" algn="l">
              <a:buNone/>
            </a:pPr>
            <a:r>
              <a:rPr lang="en-US" sz="2400" b="1" i="0" dirty="0">
                <a:solidFill>
                  <a:srgbClr val="374151"/>
                </a:solidFill>
                <a:effectLst/>
                <a:latin typeface="Söhne"/>
              </a:rPr>
              <a:t>4. Email Marketing:</a:t>
            </a:r>
            <a:endParaRPr lang="en-US" sz="2400" b="0" i="0" dirty="0">
              <a:solidFill>
                <a:srgbClr val="374151"/>
              </a:solidFill>
              <a:effectLst/>
              <a:latin typeface="Söhne"/>
            </a:endParaRPr>
          </a:p>
          <a:p>
            <a:pPr marL="742950" lvl="1" indent="-285750" algn="l">
              <a:buFont typeface="+mj-lt"/>
              <a:buAutoNum type="arabicPeriod"/>
            </a:pPr>
            <a:r>
              <a:rPr lang="en-US" sz="2400" b="0" i="0" dirty="0">
                <a:solidFill>
                  <a:srgbClr val="374151"/>
                </a:solidFill>
                <a:effectLst/>
                <a:latin typeface="Söhne"/>
              </a:rPr>
              <a:t>Build and maintain an email list to nurture relationships with potential and existing customers. Email marketing is cost-effective and can be used for sending newsletters, promotions, and personalized messages to your audience.</a:t>
            </a:r>
          </a:p>
          <a:p>
            <a:pPr marL="0" indent="0" algn="l">
              <a:buNone/>
            </a:pPr>
            <a:r>
              <a:rPr lang="en-US" sz="2400" b="1" i="0" dirty="0">
                <a:solidFill>
                  <a:srgbClr val="374151"/>
                </a:solidFill>
                <a:effectLst/>
                <a:latin typeface="Söhne"/>
              </a:rPr>
              <a:t>5. Local SEO:</a:t>
            </a:r>
            <a:endParaRPr lang="en-US" sz="2400" b="0" i="0" dirty="0">
              <a:solidFill>
                <a:srgbClr val="374151"/>
              </a:solidFill>
              <a:effectLst/>
              <a:latin typeface="Söhne"/>
            </a:endParaRPr>
          </a:p>
          <a:p>
            <a:pPr marL="742950" lvl="1" indent="-285750" algn="l">
              <a:buFont typeface="+mj-lt"/>
              <a:buAutoNum type="arabicPeriod"/>
            </a:pPr>
            <a:r>
              <a:rPr lang="en-US" sz="2400" b="0" i="0" dirty="0">
                <a:solidFill>
                  <a:srgbClr val="374151"/>
                </a:solidFill>
                <a:effectLst/>
                <a:latin typeface="Söhne"/>
              </a:rPr>
              <a:t>If your business serves a local market, optimize for local search. Claim your Google My Business listing, encourage customer reviews, and ensure that your business information is consistent across online directories. This helps improve your visibility in local searches.</a:t>
            </a:r>
          </a:p>
          <a:p>
            <a:pPr marL="0" indent="0" algn="l">
              <a:buNone/>
            </a:pPr>
            <a:r>
              <a:rPr lang="en-US" sz="2400" b="1" i="0" dirty="0">
                <a:solidFill>
                  <a:srgbClr val="374151"/>
                </a:solidFill>
                <a:effectLst/>
                <a:latin typeface="Söhne"/>
              </a:rPr>
              <a:t>6. Influencer Partnerships:</a:t>
            </a:r>
            <a:endParaRPr lang="en-US" sz="2400" b="0" i="0" dirty="0">
              <a:solidFill>
                <a:srgbClr val="374151"/>
              </a:solidFill>
              <a:effectLst/>
              <a:latin typeface="Söhne"/>
            </a:endParaRPr>
          </a:p>
          <a:p>
            <a:pPr marL="742950" lvl="1" indent="-285750" algn="l">
              <a:buFont typeface="+mj-lt"/>
              <a:buAutoNum type="arabicPeriod"/>
            </a:pPr>
            <a:r>
              <a:rPr lang="en-US" sz="2400" b="0" i="0" dirty="0">
                <a:solidFill>
                  <a:srgbClr val="374151"/>
                </a:solidFill>
                <a:effectLst/>
                <a:latin typeface="Söhne"/>
              </a:rPr>
              <a:t>Collaborate with micro-influencers or local influencers who align with your brand. These influencers often have engaged and niche audiences, and their collaboration may be more affordable compared to macro-influencers.</a:t>
            </a:r>
          </a:p>
          <a:p>
            <a:endParaRPr lang="en-US" sz="2400" dirty="0"/>
          </a:p>
        </p:txBody>
      </p:sp>
    </p:spTree>
    <p:extLst>
      <p:ext uri="{BB962C8B-B14F-4D97-AF65-F5344CB8AC3E}">
        <p14:creationId xmlns:p14="http://schemas.microsoft.com/office/powerpoint/2010/main" val="4045638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E7E392-E3E6-57DF-5411-6AF803BA179B}"/>
              </a:ext>
            </a:extLst>
          </p:cNvPr>
          <p:cNvSpPr>
            <a:spLocks noGrp="1"/>
          </p:cNvSpPr>
          <p:nvPr>
            <p:ph idx="1"/>
          </p:nvPr>
        </p:nvSpPr>
        <p:spPr>
          <a:xfrm>
            <a:off x="0" y="225083"/>
            <a:ext cx="12191999" cy="6471139"/>
          </a:xfrm>
        </p:spPr>
        <p:txBody>
          <a:bodyPr>
            <a:normAutofit/>
          </a:bodyPr>
          <a:lstStyle/>
          <a:p>
            <a:r>
              <a:rPr lang="en-US" sz="3200" b="1" i="0" u="none" strike="noStrike" dirty="0">
                <a:solidFill>
                  <a:srgbClr val="000000"/>
                </a:solidFill>
                <a:effectLst/>
                <a:latin typeface="Times New Roman" panose="02020603050405020304" pitchFamily="18" charset="0"/>
              </a:rPr>
              <a:t>Marketing</a:t>
            </a:r>
            <a:r>
              <a:rPr lang="en-US" sz="3200" b="0" i="0" dirty="0">
                <a:solidFill>
                  <a:srgbClr val="000000"/>
                </a:solidFill>
                <a:effectLst/>
                <a:latin typeface="Times New Roman" panose="02020603050405020304" pitchFamily="18" charset="0"/>
              </a:rPr>
              <a:t> </a:t>
            </a:r>
            <a:r>
              <a:rPr lang="en-US" sz="3200" b="0" i="0" dirty="0">
                <a:solidFill>
                  <a:srgbClr val="000000"/>
                </a:solidFill>
                <a:effectLst/>
                <a:latin typeface="Times New Roman" panose="02020603050405020304" pitchFamily="18" charset="0"/>
                <a:cs typeface="Times New Roman" panose="02020603050405020304" pitchFamily="18" charset="0"/>
              </a:rPr>
              <a:t>is defined by the American Marketing Association as “the activity, set of institutions, and processes for creating, communicating, delivering, and exchanging offerings that have value for customers, clients, partners, and society at large</a:t>
            </a:r>
            <a:r>
              <a:rPr lang="en-US" sz="3200" b="0" i="0" baseline="30000" dirty="0">
                <a:solidFill>
                  <a:srgbClr val="000000"/>
                </a:solidFill>
                <a:effectLst/>
                <a:latin typeface="Times New Roman" panose="02020603050405020304" pitchFamily="18" charset="0"/>
                <a:cs typeface="Times New Roman" panose="02020603050405020304" pitchFamily="18" charset="0"/>
              </a:rPr>
              <a:t>1</a:t>
            </a:r>
          </a:p>
          <a:p>
            <a:pPr marL="0" indent="0">
              <a:buNone/>
            </a:pPr>
            <a:endParaRPr lang="en-US" sz="3200" b="0" i="0" baseline="3000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sz="3200" baseline="30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3200" b="0" i="0" baseline="30000" dirty="0">
              <a:solidFill>
                <a:srgbClr val="000000"/>
              </a:solidFill>
              <a:effectLst/>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Dr. Philip Kotler defines marketing as “the science and art of exploring, creating, and delivering value to satisfy the needs of a target market at a profit. Marketing identifies unfulfilled needs and desires. It defines, measures and quantifies the size of the identified market and the profit potential.</a:t>
            </a:r>
          </a:p>
        </p:txBody>
      </p:sp>
    </p:spTree>
    <p:extLst>
      <p:ext uri="{BB962C8B-B14F-4D97-AF65-F5344CB8AC3E}">
        <p14:creationId xmlns:p14="http://schemas.microsoft.com/office/powerpoint/2010/main" val="84413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FF8B1-75C8-7CA6-8201-636C87EF582F}"/>
              </a:ext>
            </a:extLst>
          </p:cNvPr>
          <p:cNvSpPr>
            <a:spLocks noGrp="1"/>
          </p:cNvSpPr>
          <p:nvPr>
            <p:ph type="title"/>
          </p:nvPr>
        </p:nvSpPr>
        <p:spPr>
          <a:xfrm>
            <a:off x="677334" y="263309"/>
            <a:ext cx="8596668" cy="1106658"/>
          </a:xfrm>
        </p:spPr>
        <p:txBody>
          <a:bodyPr>
            <a:normAutofit fontScale="90000"/>
          </a:bodyPr>
          <a:lstStyle/>
          <a:p>
            <a:pPr algn="ctr"/>
            <a:r>
              <a:rPr lang="en-US" b="1" i="0" dirty="0">
                <a:effectLst/>
                <a:latin typeface="Times New Roman" panose="02020603050405020304" pitchFamily="18" charset="0"/>
              </a:rPr>
              <a:t>FOUR ACTIVITIES, OR COMPONENTS, OF MARKETING</a:t>
            </a:r>
            <a:endParaRPr lang="en-US" b="1" dirty="0"/>
          </a:p>
        </p:txBody>
      </p:sp>
      <p:sp>
        <p:nvSpPr>
          <p:cNvPr id="3" name="Content Placeholder 2">
            <a:extLst>
              <a:ext uri="{FF2B5EF4-FFF2-40B4-BE49-F238E27FC236}">
                <a16:creationId xmlns:a16="http://schemas.microsoft.com/office/drawing/2014/main" id="{980359FE-488D-5E26-7BC9-80C0D19DFF03}"/>
              </a:ext>
            </a:extLst>
          </p:cNvPr>
          <p:cNvSpPr>
            <a:spLocks noGrp="1"/>
          </p:cNvSpPr>
          <p:nvPr>
            <p:ph idx="1"/>
          </p:nvPr>
        </p:nvSpPr>
        <p:spPr>
          <a:xfrm>
            <a:off x="677333" y="1668220"/>
            <a:ext cx="10323601" cy="4926471"/>
          </a:xfrm>
        </p:spPr>
        <p:txBody>
          <a:bodyPr>
            <a:normAutofit/>
          </a:bodyPr>
          <a:lstStyle/>
          <a:p>
            <a:pPr algn="l">
              <a:buFont typeface="+mj-lt"/>
              <a:buAutoNum type="arabicPeriod"/>
            </a:pPr>
            <a:r>
              <a:rPr lang="en-US" sz="3200" b="1" i="0" u="none" strike="noStrike" dirty="0">
                <a:solidFill>
                  <a:srgbClr val="000000"/>
                </a:solidFill>
                <a:effectLst/>
                <a:latin typeface="Times New Roman" panose="02020603050405020304" pitchFamily="18" charset="0"/>
              </a:rPr>
              <a:t>Creating</a:t>
            </a:r>
            <a:r>
              <a:rPr lang="en-US" sz="3200" b="0" i="0" dirty="0">
                <a:solidFill>
                  <a:srgbClr val="000000"/>
                </a:solidFill>
                <a:effectLst/>
                <a:latin typeface="Times New Roman" panose="02020603050405020304" pitchFamily="18" charset="0"/>
              </a:rPr>
              <a:t>. The process of collaborating with suppliers and customers to create offerings that have value.</a:t>
            </a:r>
          </a:p>
          <a:p>
            <a:pPr algn="l">
              <a:buFont typeface="+mj-lt"/>
              <a:buAutoNum type="arabicPeriod"/>
            </a:pPr>
            <a:r>
              <a:rPr lang="en-US" sz="3200" b="1" i="0" dirty="0">
                <a:solidFill>
                  <a:srgbClr val="000000"/>
                </a:solidFill>
                <a:effectLst/>
                <a:latin typeface="Times New Roman" panose="02020603050405020304" pitchFamily="18" charset="0"/>
              </a:rPr>
              <a:t>Communicating</a:t>
            </a:r>
            <a:r>
              <a:rPr lang="en-US" sz="3200" b="0" i="0" dirty="0">
                <a:solidFill>
                  <a:srgbClr val="000000"/>
                </a:solidFill>
                <a:effectLst/>
                <a:latin typeface="Times New Roman" panose="02020603050405020304" pitchFamily="18" charset="0"/>
              </a:rPr>
              <a:t>. Broadly, describing those offerings, as well as learning from customers.</a:t>
            </a:r>
          </a:p>
          <a:p>
            <a:pPr algn="l">
              <a:buFont typeface="+mj-lt"/>
              <a:buAutoNum type="arabicPeriod"/>
            </a:pPr>
            <a:r>
              <a:rPr lang="en-US" sz="3200" b="1" i="0" dirty="0">
                <a:solidFill>
                  <a:srgbClr val="000000"/>
                </a:solidFill>
                <a:effectLst/>
                <a:latin typeface="Times New Roman" panose="02020603050405020304" pitchFamily="18" charset="0"/>
              </a:rPr>
              <a:t>Delivering</a:t>
            </a:r>
            <a:r>
              <a:rPr lang="en-US" sz="3200" b="0" i="0" dirty="0">
                <a:solidFill>
                  <a:srgbClr val="000000"/>
                </a:solidFill>
                <a:effectLst/>
                <a:latin typeface="Times New Roman" panose="02020603050405020304" pitchFamily="18" charset="0"/>
              </a:rPr>
              <a:t>. Getting those offerings to the consumer in a way that optimizes value.</a:t>
            </a:r>
          </a:p>
          <a:p>
            <a:pPr algn="l">
              <a:buFont typeface="+mj-lt"/>
              <a:buAutoNum type="arabicPeriod"/>
            </a:pPr>
            <a:r>
              <a:rPr lang="en-US" sz="3200" b="1" i="0" u="none" strike="noStrike" dirty="0">
                <a:solidFill>
                  <a:srgbClr val="000000"/>
                </a:solidFill>
                <a:effectLst/>
                <a:latin typeface="Times New Roman" panose="02020603050405020304" pitchFamily="18" charset="0"/>
              </a:rPr>
              <a:t>Exchanging</a:t>
            </a:r>
            <a:r>
              <a:rPr lang="en-US" sz="3200" b="0" i="0" dirty="0">
                <a:solidFill>
                  <a:srgbClr val="000000"/>
                </a:solidFill>
                <a:effectLst/>
                <a:latin typeface="Times New Roman" panose="02020603050405020304" pitchFamily="18" charset="0"/>
              </a:rPr>
              <a:t>. Trading value for those offerings.</a:t>
            </a:r>
          </a:p>
          <a:p>
            <a:endParaRPr lang="en-US" dirty="0"/>
          </a:p>
        </p:txBody>
      </p:sp>
    </p:spTree>
    <p:extLst>
      <p:ext uri="{BB962C8B-B14F-4D97-AF65-F5344CB8AC3E}">
        <p14:creationId xmlns:p14="http://schemas.microsoft.com/office/powerpoint/2010/main" val="2698291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A7A2-3199-4474-9881-F44FEC2924CE}"/>
              </a:ext>
            </a:extLst>
          </p:cNvPr>
          <p:cNvSpPr>
            <a:spLocks noGrp="1"/>
          </p:cNvSpPr>
          <p:nvPr>
            <p:ph type="title"/>
          </p:nvPr>
        </p:nvSpPr>
        <p:spPr>
          <a:xfrm>
            <a:off x="142761" y="291444"/>
            <a:ext cx="11041055" cy="1050388"/>
          </a:xfrm>
        </p:spPr>
        <p:txBody>
          <a:bodyPr>
            <a:normAutofit fontScale="90000"/>
          </a:bodyPr>
          <a:lstStyle/>
          <a:p>
            <a:r>
              <a:rPr lang="en-US" b="1" i="0" dirty="0">
                <a:solidFill>
                  <a:srgbClr val="222222"/>
                </a:solidFill>
                <a:effectLst/>
                <a:latin typeface="Sorts Mill Goudy"/>
              </a:rPr>
              <a:t>The traditional way of viewing the components of marketing is via the four Ps:</a:t>
            </a:r>
            <a:endParaRPr lang="en-US" b="1" dirty="0"/>
          </a:p>
        </p:txBody>
      </p:sp>
      <p:sp>
        <p:nvSpPr>
          <p:cNvPr id="3" name="Content Placeholder 2">
            <a:extLst>
              <a:ext uri="{FF2B5EF4-FFF2-40B4-BE49-F238E27FC236}">
                <a16:creationId xmlns:a16="http://schemas.microsoft.com/office/drawing/2014/main" id="{FABFA857-6AF3-624A-B1D6-151E018D4153}"/>
              </a:ext>
            </a:extLst>
          </p:cNvPr>
          <p:cNvSpPr>
            <a:spLocks noGrp="1"/>
          </p:cNvSpPr>
          <p:nvPr>
            <p:ph idx="1"/>
          </p:nvPr>
        </p:nvSpPr>
        <p:spPr>
          <a:xfrm>
            <a:off x="816313" y="1502680"/>
            <a:ext cx="9467169" cy="4715239"/>
          </a:xfrm>
        </p:spPr>
        <p:txBody>
          <a:bodyPr>
            <a:normAutofit/>
          </a:bodyPr>
          <a:lstStyle/>
          <a:p>
            <a:pPr algn="just"/>
            <a:r>
              <a:rPr lang="en-US" sz="3200" b="0" i="0" dirty="0">
                <a:solidFill>
                  <a:srgbClr val="222222"/>
                </a:solidFill>
                <a:effectLst/>
                <a:latin typeface="Sorts Mill Goudy"/>
              </a:rPr>
              <a:t>1. Product: Goods and services (creating offerings).</a:t>
            </a:r>
          </a:p>
          <a:p>
            <a:pPr algn="just"/>
            <a:r>
              <a:rPr lang="en-US" sz="3200" b="0" i="0" dirty="0">
                <a:solidFill>
                  <a:srgbClr val="222222"/>
                </a:solidFill>
                <a:effectLst/>
                <a:latin typeface="Sorts Mill Goudy"/>
              </a:rPr>
              <a:t>2. Promotion: Communication.</a:t>
            </a:r>
          </a:p>
          <a:p>
            <a:pPr algn="just"/>
            <a:r>
              <a:rPr lang="en-US" sz="3200" b="0" i="0" dirty="0">
                <a:solidFill>
                  <a:srgbClr val="222222"/>
                </a:solidFill>
                <a:effectLst/>
                <a:latin typeface="Sorts Mill Goudy"/>
              </a:rPr>
              <a:t>3. Place: Getting the product to a point at which the customer can purchase it (delivering).</a:t>
            </a:r>
          </a:p>
          <a:p>
            <a:pPr algn="just"/>
            <a:r>
              <a:rPr lang="en-US" sz="3200" b="0" i="0" dirty="0">
                <a:solidFill>
                  <a:srgbClr val="222222"/>
                </a:solidFill>
                <a:effectLst/>
                <a:latin typeface="Sorts Mill Goudy"/>
              </a:rPr>
              <a:t>4. Price: The monetary amount charged for the product (exchanging).</a:t>
            </a:r>
          </a:p>
          <a:p>
            <a:endParaRPr lang="en-US" dirty="0"/>
          </a:p>
        </p:txBody>
      </p:sp>
    </p:spTree>
    <p:extLst>
      <p:ext uri="{BB962C8B-B14F-4D97-AF65-F5344CB8AC3E}">
        <p14:creationId xmlns:p14="http://schemas.microsoft.com/office/powerpoint/2010/main" val="4246555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40E59-18EF-88FA-5BD7-168B4D0A1C59}"/>
              </a:ext>
            </a:extLst>
          </p:cNvPr>
          <p:cNvSpPr>
            <a:spLocks noGrp="1"/>
          </p:cNvSpPr>
          <p:nvPr>
            <p:ph type="title"/>
          </p:nvPr>
        </p:nvSpPr>
        <p:spPr>
          <a:xfrm>
            <a:off x="1064455" y="2487879"/>
            <a:ext cx="8596668" cy="572086"/>
          </a:xfrm>
        </p:spPr>
        <p:txBody>
          <a:bodyPr>
            <a:normAutofit fontScale="90000"/>
          </a:bodyPr>
          <a:lstStyle/>
          <a:p>
            <a:pPr algn="ctr"/>
            <a:r>
              <a:rPr lang="en-US" b="1" dirty="0"/>
              <a:t>DIGITAL MARKETING </a:t>
            </a:r>
          </a:p>
        </p:txBody>
      </p:sp>
      <p:sp>
        <p:nvSpPr>
          <p:cNvPr id="3" name="Content Placeholder 2">
            <a:extLst>
              <a:ext uri="{FF2B5EF4-FFF2-40B4-BE49-F238E27FC236}">
                <a16:creationId xmlns:a16="http://schemas.microsoft.com/office/drawing/2014/main" id="{FAAEE788-6801-C877-B36C-F1243579112E}"/>
              </a:ext>
            </a:extLst>
          </p:cNvPr>
          <p:cNvSpPr>
            <a:spLocks noGrp="1"/>
          </p:cNvSpPr>
          <p:nvPr>
            <p:ph idx="1"/>
          </p:nvPr>
        </p:nvSpPr>
        <p:spPr>
          <a:xfrm>
            <a:off x="353777" y="1119579"/>
            <a:ext cx="10773768" cy="3880773"/>
          </a:xfrm>
        </p:spPr>
        <p:txBody>
          <a:bodyPr>
            <a:noAutofit/>
          </a:bodyPr>
          <a:lstStyle/>
          <a:p>
            <a:r>
              <a:rPr lang="en-US" sz="3200" dirty="0"/>
              <a:t>.</a:t>
            </a:r>
          </a:p>
        </p:txBody>
      </p:sp>
    </p:spTree>
    <p:extLst>
      <p:ext uri="{BB962C8B-B14F-4D97-AF65-F5344CB8AC3E}">
        <p14:creationId xmlns:p14="http://schemas.microsoft.com/office/powerpoint/2010/main" val="857619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E0AA18-71F1-C852-22A4-765750FE9BCD}"/>
              </a:ext>
            </a:extLst>
          </p:cNvPr>
          <p:cNvSpPr>
            <a:spLocks noGrp="1"/>
          </p:cNvSpPr>
          <p:nvPr>
            <p:ph idx="1"/>
          </p:nvPr>
        </p:nvSpPr>
        <p:spPr>
          <a:xfrm>
            <a:off x="480384" y="236588"/>
            <a:ext cx="11477154" cy="6389294"/>
          </a:xfrm>
        </p:spPr>
        <p:txBody>
          <a:bodyPr>
            <a:noAutofit/>
          </a:bodyPr>
          <a:lstStyle/>
          <a:p>
            <a:r>
              <a:rPr lang="en-US" sz="3200" dirty="0"/>
              <a:t>Digital marketing refers to the use of digital channels, platforms, and technologies to promote and advertise products, services, or brands. It encompasses a wide range of online marketing activities that leverage the internet, electronic devices, and digital technologies</a:t>
            </a:r>
          </a:p>
          <a:p>
            <a:endParaRPr lang="en-US" sz="3200" dirty="0"/>
          </a:p>
          <a:p>
            <a:r>
              <a:rPr lang="en-US" sz="3200" b="0" i="0" dirty="0">
                <a:solidFill>
                  <a:srgbClr val="1F1F1F"/>
                </a:solidFill>
                <a:effectLst/>
                <a:latin typeface="Source Sans Pro" panose="020B0503030403020204" pitchFamily="34" charset="0"/>
              </a:rPr>
              <a:t>.</a:t>
            </a:r>
            <a:endParaRPr lang="en-US" sz="3200" dirty="0"/>
          </a:p>
        </p:txBody>
      </p:sp>
    </p:spTree>
    <p:extLst>
      <p:ext uri="{BB962C8B-B14F-4D97-AF65-F5344CB8AC3E}">
        <p14:creationId xmlns:p14="http://schemas.microsoft.com/office/powerpoint/2010/main" val="1034990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EED247-B35E-D3B0-2893-C81FE71E8DCD}"/>
              </a:ext>
            </a:extLst>
          </p:cNvPr>
          <p:cNvSpPr>
            <a:spLocks noGrp="1"/>
          </p:cNvSpPr>
          <p:nvPr>
            <p:ph idx="1"/>
          </p:nvPr>
        </p:nvSpPr>
        <p:spPr>
          <a:xfrm>
            <a:off x="452251" y="1105511"/>
            <a:ext cx="11266137" cy="5140543"/>
          </a:xfrm>
        </p:spPr>
        <p:txBody>
          <a:bodyPr>
            <a:noAutofit/>
          </a:bodyPr>
          <a:lstStyle/>
          <a:p>
            <a:r>
              <a:rPr lang="en-US" sz="3200" b="0" i="0" dirty="0">
                <a:solidFill>
                  <a:srgbClr val="000000"/>
                </a:solidFill>
                <a:effectLst/>
                <a:latin typeface="Nunito" pitchFamily="2" charset="0"/>
              </a:rPr>
              <a:t>Digital marketing refers to any marketing methods conducted through electronic devices which utilize some form of a computer, including online marketing efforts conducted on the internet. </a:t>
            </a:r>
          </a:p>
          <a:p>
            <a:endParaRPr lang="en-US" sz="3200" b="0" i="0" dirty="0">
              <a:solidFill>
                <a:srgbClr val="000000"/>
              </a:solidFill>
              <a:effectLst/>
              <a:latin typeface="Nunito" pitchFamily="2" charset="0"/>
            </a:endParaRPr>
          </a:p>
          <a:p>
            <a:pPr marL="0" indent="0">
              <a:buNone/>
            </a:pPr>
            <a:r>
              <a:rPr lang="en-US" sz="3200" b="0" i="0" dirty="0">
                <a:solidFill>
                  <a:srgbClr val="000000"/>
                </a:solidFill>
                <a:effectLst/>
                <a:latin typeface="Nunito" pitchFamily="2" charset="0"/>
              </a:rPr>
              <a:t>In the process of conducting digital marketing, a business might leverage websites, search engines, blogs, social media, video, email and similar channels to reach customers.</a:t>
            </a:r>
            <a:endParaRPr lang="en-US" sz="3200" dirty="0"/>
          </a:p>
        </p:txBody>
      </p:sp>
    </p:spTree>
    <p:extLst>
      <p:ext uri="{BB962C8B-B14F-4D97-AF65-F5344CB8AC3E}">
        <p14:creationId xmlns:p14="http://schemas.microsoft.com/office/powerpoint/2010/main" val="1778110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ACC92-E42B-65FF-2149-7B45D0707DF1}"/>
              </a:ext>
            </a:extLst>
          </p:cNvPr>
          <p:cNvSpPr>
            <a:spLocks noGrp="1"/>
          </p:cNvSpPr>
          <p:nvPr>
            <p:ph type="title"/>
          </p:nvPr>
        </p:nvSpPr>
        <p:spPr>
          <a:xfrm>
            <a:off x="677334" y="291444"/>
            <a:ext cx="8596668" cy="1050388"/>
          </a:xfrm>
        </p:spPr>
        <p:txBody>
          <a:bodyPr>
            <a:normAutofit fontScale="90000"/>
          </a:bodyPr>
          <a:lstStyle/>
          <a:p>
            <a:pPr algn="ctr"/>
            <a:r>
              <a:rPr lang="en-US" b="0" i="0" dirty="0">
                <a:solidFill>
                  <a:srgbClr val="374151"/>
                </a:solidFill>
                <a:effectLst/>
                <a:latin typeface="Söhne"/>
              </a:rPr>
              <a:t>MARKETING CONTRIBUTES TO THE SUCCESS AND EXPANSION OF FOR STARTUPS</a:t>
            </a:r>
            <a:endParaRPr lang="en-US" dirty="0"/>
          </a:p>
        </p:txBody>
      </p:sp>
      <p:sp>
        <p:nvSpPr>
          <p:cNvPr id="3" name="Content Placeholder 2">
            <a:extLst>
              <a:ext uri="{FF2B5EF4-FFF2-40B4-BE49-F238E27FC236}">
                <a16:creationId xmlns:a16="http://schemas.microsoft.com/office/drawing/2014/main" id="{33C7934E-C23E-0375-6E92-FB5BE3499FFA}"/>
              </a:ext>
            </a:extLst>
          </p:cNvPr>
          <p:cNvSpPr>
            <a:spLocks noGrp="1"/>
          </p:cNvSpPr>
          <p:nvPr>
            <p:ph idx="1"/>
          </p:nvPr>
        </p:nvSpPr>
        <p:spPr>
          <a:xfrm>
            <a:off x="140676" y="1341832"/>
            <a:ext cx="11099409" cy="5516168"/>
          </a:xfrm>
        </p:spPr>
        <p:txBody>
          <a:bodyPr>
            <a:normAutofit fontScale="85000" lnSpcReduction="20000"/>
          </a:bodyPr>
          <a:lstStyle/>
          <a:p>
            <a:pPr algn="l">
              <a:buFont typeface="+mj-lt"/>
              <a:buAutoNum type="arabicPeriod"/>
            </a:pPr>
            <a:r>
              <a:rPr lang="en-US" sz="2800" b="1" i="0" dirty="0">
                <a:solidFill>
                  <a:srgbClr val="374151"/>
                </a:solidFill>
                <a:effectLst/>
                <a:latin typeface="Söhne"/>
              </a:rPr>
              <a:t>Increased Visibility and Reach:</a:t>
            </a:r>
            <a:endParaRPr lang="en-US" sz="2800" b="0" i="0" dirty="0">
              <a:solidFill>
                <a:srgbClr val="374151"/>
              </a:solidFill>
              <a:effectLst/>
              <a:latin typeface="Söhne"/>
            </a:endParaRPr>
          </a:p>
          <a:p>
            <a:pPr marL="742950" lvl="1" indent="-285750" algn="l">
              <a:buFont typeface="+mj-lt"/>
              <a:buAutoNum type="arabicPeriod"/>
            </a:pPr>
            <a:r>
              <a:rPr lang="en-US" sz="2800" b="0" i="0" dirty="0">
                <a:solidFill>
                  <a:srgbClr val="374151"/>
                </a:solidFill>
                <a:effectLst/>
                <a:latin typeface="Söhne"/>
              </a:rPr>
              <a:t>Digital marketing provides a cost-effective way for startups to increase their visibility and reach a broader audience. Through online channels such as search engines, social media, and content marketing, startups can showcase their products or services to a global audience.</a:t>
            </a:r>
          </a:p>
          <a:p>
            <a:pPr algn="l">
              <a:buFont typeface="+mj-lt"/>
              <a:buAutoNum type="arabicPeriod"/>
            </a:pPr>
            <a:r>
              <a:rPr lang="en-US" sz="2800" b="1" i="0" dirty="0">
                <a:solidFill>
                  <a:srgbClr val="374151"/>
                </a:solidFill>
                <a:effectLst/>
                <a:latin typeface="Söhne"/>
              </a:rPr>
              <a:t>Targeted Marketing:</a:t>
            </a:r>
            <a:endParaRPr lang="en-US" sz="2800" b="0" i="0" dirty="0">
              <a:solidFill>
                <a:srgbClr val="374151"/>
              </a:solidFill>
              <a:effectLst/>
              <a:latin typeface="Söhne"/>
            </a:endParaRPr>
          </a:p>
          <a:p>
            <a:pPr marL="742950" lvl="1" indent="-285750" algn="l">
              <a:buFont typeface="+mj-lt"/>
              <a:buAutoNum type="arabicPeriod"/>
            </a:pPr>
            <a:r>
              <a:rPr lang="en-US" sz="2800" b="0" i="0" dirty="0">
                <a:solidFill>
                  <a:srgbClr val="374151"/>
                </a:solidFill>
                <a:effectLst/>
                <a:latin typeface="Söhne"/>
              </a:rPr>
              <a:t>Digital marketing allows startups to target specific demographics, interests, and behaviors. This targeted approach ensures that marketing efforts are directed towards the most relevant audience, increasing the chances of engagement and conversion.</a:t>
            </a:r>
          </a:p>
          <a:p>
            <a:pPr algn="l">
              <a:buFont typeface="+mj-lt"/>
              <a:buAutoNum type="arabicPeriod"/>
            </a:pPr>
            <a:r>
              <a:rPr lang="en-US" sz="2800" b="1" i="0" dirty="0">
                <a:solidFill>
                  <a:srgbClr val="374151"/>
                </a:solidFill>
                <a:effectLst/>
                <a:latin typeface="Söhne"/>
              </a:rPr>
              <a:t>Cost-Effectiveness:</a:t>
            </a:r>
            <a:endParaRPr lang="en-US" sz="2800" b="0" i="0" dirty="0">
              <a:solidFill>
                <a:srgbClr val="374151"/>
              </a:solidFill>
              <a:effectLst/>
              <a:latin typeface="Söhne"/>
            </a:endParaRPr>
          </a:p>
          <a:p>
            <a:pPr marL="742950" lvl="1" indent="-285750" algn="l">
              <a:buFont typeface="+mj-lt"/>
              <a:buAutoNum type="arabicPeriod"/>
            </a:pPr>
            <a:r>
              <a:rPr lang="en-US" sz="2800" b="0" i="0" dirty="0">
                <a:solidFill>
                  <a:srgbClr val="374151"/>
                </a:solidFill>
                <a:effectLst/>
                <a:latin typeface="Söhne"/>
              </a:rPr>
              <a:t>Compared to traditional marketing channels, digital marketing is often more cost-effective for startups with limited budgets. Platforms like social media and email marketing allow startups to reach a large audience without the high costs associated with traditional advertising.</a:t>
            </a:r>
          </a:p>
          <a:p>
            <a:endParaRPr lang="en-US" dirty="0"/>
          </a:p>
        </p:txBody>
      </p:sp>
    </p:spTree>
    <p:extLst>
      <p:ext uri="{BB962C8B-B14F-4D97-AF65-F5344CB8AC3E}">
        <p14:creationId xmlns:p14="http://schemas.microsoft.com/office/powerpoint/2010/main" val="328417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981D63-4306-ADB2-852A-1540847BC911}"/>
              </a:ext>
            </a:extLst>
          </p:cNvPr>
          <p:cNvSpPr>
            <a:spLocks noGrp="1"/>
          </p:cNvSpPr>
          <p:nvPr>
            <p:ph idx="1"/>
          </p:nvPr>
        </p:nvSpPr>
        <p:spPr>
          <a:xfrm>
            <a:off x="480385" y="669413"/>
            <a:ext cx="11195799" cy="5942402"/>
          </a:xfrm>
        </p:spPr>
        <p:txBody>
          <a:bodyPr>
            <a:normAutofit/>
          </a:bodyPr>
          <a:lstStyle/>
          <a:p>
            <a:pPr marL="0" indent="0" algn="l">
              <a:buNone/>
            </a:pPr>
            <a:r>
              <a:rPr lang="en-US" sz="2800" b="1" i="0" dirty="0">
                <a:solidFill>
                  <a:schemeClr val="accent1"/>
                </a:solidFill>
                <a:effectLst/>
                <a:latin typeface="Söhne"/>
              </a:rPr>
              <a:t>4. </a:t>
            </a:r>
            <a:r>
              <a:rPr lang="en-US" sz="2800" b="1" i="0" dirty="0">
                <a:solidFill>
                  <a:srgbClr val="374151"/>
                </a:solidFill>
                <a:effectLst/>
                <a:latin typeface="Söhne"/>
              </a:rPr>
              <a:t>Data-Driven Decision Making:</a:t>
            </a:r>
            <a:endParaRPr lang="en-US" sz="2800" b="0" i="0" dirty="0">
              <a:solidFill>
                <a:srgbClr val="374151"/>
              </a:solidFill>
              <a:effectLst/>
              <a:latin typeface="Söhne"/>
            </a:endParaRPr>
          </a:p>
          <a:p>
            <a:pPr marL="742950" lvl="1" indent="-285750" algn="l">
              <a:buFont typeface="+mj-lt"/>
              <a:buAutoNum type="arabicPeriod"/>
            </a:pPr>
            <a:r>
              <a:rPr lang="en-US" sz="2800" b="0" i="0" dirty="0">
                <a:solidFill>
                  <a:srgbClr val="374151"/>
                </a:solidFill>
                <a:effectLst/>
                <a:latin typeface="Söhne"/>
              </a:rPr>
              <a:t>Digital marketing provides valuable data and analytics that startups can use to analyze the performance of their campaigns. Insights into user behavior, conversion rates, and engagement metrics enable data-driven decision-making, allowing startups to refine and optimize their marketing strategies.</a:t>
            </a:r>
          </a:p>
          <a:p>
            <a:pPr marL="0" indent="0" algn="l">
              <a:buNone/>
            </a:pPr>
            <a:r>
              <a:rPr lang="en-US" sz="2800" b="1" i="0" dirty="0">
                <a:solidFill>
                  <a:schemeClr val="accent1"/>
                </a:solidFill>
                <a:effectLst/>
                <a:latin typeface="Söhne"/>
              </a:rPr>
              <a:t>5</a:t>
            </a:r>
            <a:r>
              <a:rPr lang="en-US" sz="2800" b="1" i="0" dirty="0">
                <a:solidFill>
                  <a:srgbClr val="374151"/>
                </a:solidFill>
                <a:effectLst/>
                <a:latin typeface="Söhne"/>
              </a:rPr>
              <a:t>. Building Brand Awareness:</a:t>
            </a:r>
            <a:endParaRPr lang="en-US" sz="2800" b="0" i="0" dirty="0">
              <a:solidFill>
                <a:srgbClr val="374151"/>
              </a:solidFill>
              <a:effectLst/>
              <a:latin typeface="Söhne"/>
            </a:endParaRPr>
          </a:p>
          <a:p>
            <a:pPr marL="742950" lvl="1" indent="-285750" algn="l">
              <a:buFont typeface="+mj-lt"/>
              <a:buAutoNum type="arabicPeriod"/>
            </a:pPr>
            <a:r>
              <a:rPr lang="en-US" sz="2800" b="0" i="0" dirty="0">
                <a:solidFill>
                  <a:srgbClr val="374151"/>
                </a:solidFill>
                <a:effectLst/>
                <a:latin typeface="Söhne"/>
              </a:rPr>
              <a:t>Startups can use digital marketing to build brand awareness from the ground up. Consistent and engaging online presence across various digital platforms helps establish a brand identity, making it easier for startups to gain recognition and trust in the market.</a:t>
            </a:r>
          </a:p>
          <a:p>
            <a:endParaRPr lang="en-US" sz="2000" dirty="0"/>
          </a:p>
        </p:txBody>
      </p:sp>
    </p:spTree>
    <p:extLst>
      <p:ext uri="{BB962C8B-B14F-4D97-AF65-F5344CB8AC3E}">
        <p14:creationId xmlns:p14="http://schemas.microsoft.com/office/powerpoint/2010/main" val="395159710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55</TotalTime>
  <Words>1003</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Nunito</vt:lpstr>
      <vt:lpstr>Söhne</vt:lpstr>
      <vt:lpstr>Sorts Mill Goudy</vt:lpstr>
      <vt:lpstr>Source Sans Pro</vt:lpstr>
      <vt:lpstr>Times New Roman</vt:lpstr>
      <vt:lpstr>Trebuchet MS</vt:lpstr>
      <vt:lpstr>Wingdings 3</vt:lpstr>
      <vt:lpstr>Facet</vt:lpstr>
      <vt:lpstr>MARKETING </vt:lpstr>
      <vt:lpstr>PowerPoint Presentation</vt:lpstr>
      <vt:lpstr>FOUR ACTIVITIES, OR COMPONENTS, OF MARKETING</vt:lpstr>
      <vt:lpstr>The traditional way of viewing the components of marketing is via the four Ps:</vt:lpstr>
      <vt:lpstr>DIGITAL MARKETING </vt:lpstr>
      <vt:lpstr>PowerPoint Presentation</vt:lpstr>
      <vt:lpstr>PowerPoint Presentation</vt:lpstr>
      <vt:lpstr>MARKETING CONTRIBUTES TO THE SUCCESS AND EXPANSION OF FOR STARTUPS</vt:lpstr>
      <vt:lpstr>PowerPoint Presentation</vt:lpstr>
      <vt:lpstr>PowerPoint Presentation</vt:lpstr>
      <vt:lpstr>DIGITAL MARKETING STRATEGIES  FOR BUSINESSES WITH LIMITED RESOURCES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dc:title>
  <dc:creator>UDYK</dc:creator>
  <cp:lastModifiedBy>UDYK</cp:lastModifiedBy>
  <cp:revision>6</cp:revision>
  <dcterms:created xsi:type="dcterms:W3CDTF">2024-01-30T21:08:18Z</dcterms:created>
  <dcterms:modified xsi:type="dcterms:W3CDTF">2024-02-01T12:46:19Z</dcterms:modified>
</cp:coreProperties>
</file>