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11/6/2024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B984-EEC9-0F99-7DED-D37580CEE32E}"/>
              </a:ext>
            </a:extLst>
          </p:cNvPr>
          <p:cNvSpPr>
            <a:spLocks noGrp="1"/>
          </p:cNvSpPr>
          <p:nvPr>
            <p:ph type="title"/>
          </p:nvPr>
        </p:nvSpPr>
        <p:spPr>
          <a:xfrm>
            <a:off x="838200" y="365126"/>
            <a:ext cx="10515600" cy="903236"/>
          </a:xfrm>
        </p:spPr>
        <p:txBody>
          <a:bodyPr/>
          <a:lstStyle/>
          <a:p>
            <a:pPr algn="ctr"/>
            <a:r>
              <a:rPr lang="en-US" b="1" dirty="0">
                <a:solidFill>
                  <a:srgbClr val="FF0000"/>
                </a:solidFill>
              </a:rPr>
              <a:t>TUTORIAL QUESTIONS I </a:t>
            </a:r>
          </a:p>
        </p:txBody>
      </p:sp>
      <p:sp>
        <p:nvSpPr>
          <p:cNvPr id="3" name="Content Placeholder 2">
            <a:extLst>
              <a:ext uri="{FF2B5EF4-FFF2-40B4-BE49-F238E27FC236}">
                <a16:creationId xmlns:a16="http://schemas.microsoft.com/office/drawing/2014/main" id="{A111B5D0-75BE-28D8-0909-CE4893EA71F4}"/>
              </a:ext>
            </a:extLst>
          </p:cNvPr>
          <p:cNvSpPr>
            <a:spLocks noGrp="1"/>
          </p:cNvSpPr>
          <p:nvPr>
            <p:ph idx="1"/>
          </p:nvPr>
        </p:nvSpPr>
        <p:spPr/>
        <p:txBody>
          <a:bodyPr>
            <a:normAutofit lnSpcReduction="10000"/>
          </a:bodyPr>
          <a:lstStyle/>
          <a:p>
            <a:pPr marL="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individual who starts, creates, and manages a new business can be called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nSpc>
                <a:spcPct val="107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  leader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nSpc>
                <a:spcPct val="107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 A manager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nSpc>
                <a:spcPct val="107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c)  A professional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d) An entrepreneur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0993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4C572-5326-D8AE-7767-18C93C259C46}"/>
              </a:ext>
            </a:extLst>
          </p:cNvPr>
          <p:cNvSpPr>
            <a:spLocks noGrp="1"/>
          </p:cNvSpPr>
          <p:nvPr>
            <p:ph idx="1"/>
          </p:nvPr>
        </p:nvSpPr>
        <p:spPr>
          <a:xfrm>
            <a:off x="690716" y="822735"/>
            <a:ext cx="10515600" cy="4351338"/>
          </a:xfrm>
        </p:spPr>
        <p:txBody>
          <a:bodyPr/>
          <a:lstStyle/>
          <a:p>
            <a:r>
              <a:rPr lang="en-US" b="1" dirty="0">
                <a:solidFill>
                  <a:srgbClr val="FF0000"/>
                </a:solidFill>
              </a:rPr>
              <a:t>c) Access to financing and funding</a:t>
            </a:r>
          </a:p>
          <a:p>
            <a:endParaRPr lang="en-US" b="1" dirty="0">
              <a:solidFill>
                <a:srgbClr val="FF0000"/>
              </a:solidFill>
            </a:endParaRPr>
          </a:p>
          <a:p>
            <a:r>
              <a:rPr lang="en-US" dirty="0"/>
              <a:t>In the early stages of a business, entrepreneurs often face challenges in securing enough capital to start and grow their ventures. Access to financing and funding is crucial for covering initial costs, product development, marketing, and other essential expenses.</a:t>
            </a:r>
          </a:p>
          <a:p>
            <a:endParaRPr lang="en-US" dirty="0"/>
          </a:p>
        </p:txBody>
      </p:sp>
    </p:spTree>
    <p:extLst>
      <p:ext uri="{BB962C8B-B14F-4D97-AF65-F5344CB8AC3E}">
        <p14:creationId xmlns:p14="http://schemas.microsoft.com/office/powerpoint/2010/main" val="416695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2B7CD-838E-5C89-E844-0C42DD065C73}"/>
              </a:ext>
            </a:extLst>
          </p:cNvPr>
          <p:cNvSpPr>
            <a:spLocks noGrp="1"/>
          </p:cNvSpPr>
          <p:nvPr>
            <p:ph idx="1"/>
          </p:nvPr>
        </p:nvSpPr>
        <p:spPr>
          <a:xfrm>
            <a:off x="710381" y="685083"/>
            <a:ext cx="10515600" cy="4351338"/>
          </a:xfrm>
        </p:spPr>
        <p:txBody>
          <a:bodyPr>
            <a:normAutofit lnSpcReduction="10000"/>
          </a:bodyPr>
          <a:lstStyle/>
          <a:p>
            <a:pPr marL="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What is the primary motive of starting a business?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To be independent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 To serve others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 To make more money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To create jobs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70073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9CD1B-4914-F4A2-7FAB-8249C9E382CA}"/>
              </a:ext>
            </a:extLst>
          </p:cNvPr>
          <p:cNvSpPr>
            <a:spLocks noGrp="1"/>
          </p:cNvSpPr>
          <p:nvPr>
            <p:ph idx="1"/>
          </p:nvPr>
        </p:nvSpPr>
        <p:spPr>
          <a:xfrm>
            <a:off x="838200" y="439277"/>
            <a:ext cx="10515600" cy="4351338"/>
          </a:xfrm>
        </p:spPr>
        <p:txBody>
          <a:bodyPr/>
          <a:lstStyle/>
          <a:p>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To be independent </a:t>
            </a:r>
            <a:endParaRPr lang="en-US"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b="0" i="0" dirty="0">
                <a:solidFill>
                  <a:srgbClr val="1F1F1F"/>
                </a:solidFill>
                <a:effectLst/>
                <a:latin typeface="Google Sans"/>
              </a:rPr>
              <a:t>The main or basic motive for starting a business is always is </a:t>
            </a:r>
            <a:r>
              <a:rPr lang="en-US" b="0" i="0" dirty="0">
                <a:solidFill>
                  <a:srgbClr val="040C28"/>
                </a:solidFill>
                <a:effectLst/>
                <a:latin typeface="Google Sans"/>
              </a:rPr>
              <a:t>to be independent</a:t>
            </a:r>
            <a:r>
              <a:rPr lang="en-US" b="0" i="0" dirty="0">
                <a:solidFill>
                  <a:srgbClr val="1F1F1F"/>
                </a:solidFill>
                <a:effectLst/>
                <a:latin typeface="Google Sans"/>
              </a:rPr>
              <a:t>. To work independently in one's own ways is the primary motivation to start a venture.</a:t>
            </a:r>
            <a:endParaRPr lang="en-US" dirty="0"/>
          </a:p>
        </p:txBody>
      </p:sp>
    </p:spTree>
    <p:extLst>
      <p:ext uri="{BB962C8B-B14F-4D97-AF65-F5344CB8AC3E}">
        <p14:creationId xmlns:p14="http://schemas.microsoft.com/office/powerpoint/2010/main" val="4230257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197EB-4EEE-8E1D-419B-840FDD7610F8}"/>
              </a:ext>
            </a:extLst>
          </p:cNvPr>
          <p:cNvSpPr>
            <a:spLocks noGrp="1"/>
          </p:cNvSpPr>
          <p:nvPr>
            <p:ph idx="1"/>
          </p:nvPr>
        </p:nvSpPr>
        <p:spPr>
          <a:xfrm>
            <a:off x="838199" y="547431"/>
            <a:ext cx="10999839" cy="5804207"/>
          </a:xfrm>
        </p:spPr>
        <p:txBody>
          <a:bodyPr>
            <a:normAutofit/>
          </a:bodyPr>
          <a:lstStyle/>
          <a:p>
            <a:r>
              <a:rPr lang="en-US" dirty="0"/>
              <a:t>What is the main difference between intrapreneurship and entrepreneurship?</a:t>
            </a:r>
          </a:p>
          <a:p>
            <a:pPr marL="0" indent="0">
              <a:buNone/>
            </a:pPr>
            <a:endParaRPr lang="en-US" dirty="0"/>
          </a:p>
          <a:p>
            <a:pPr>
              <a:buFont typeface="Arial" panose="020B0604020202020204" pitchFamily="34" charset="0"/>
              <a:buChar char="•"/>
            </a:pPr>
            <a:r>
              <a:rPr lang="en-US" dirty="0"/>
              <a:t>a) Intrapreneurs work within an existing organization, while entrepreneurs start their own business and taking all the risks</a:t>
            </a:r>
          </a:p>
          <a:p>
            <a:pPr>
              <a:buFont typeface="Arial" panose="020B0604020202020204" pitchFamily="34" charset="0"/>
              <a:buChar char="•"/>
            </a:pPr>
            <a:r>
              <a:rPr lang="en-US" dirty="0"/>
              <a:t>b) Intrapreneurs work independently, while entrepreneurs report to management</a:t>
            </a:r>
          </a:p>
          <a:p>
            <a:pPr>
              <a:buFont typeface="Arial" panose="020B0604020202020204" pitchFamily="34" charset="0"/>
              <a:buChar char="•"/>
            </a:pPr>
            <a:r>
              <a:rPr lang="en-US" dirty="0"/>
              <a:t>c) Intrapreneurs take on no risk, while entrepreneurs take on extreme risk</a:t>
            </a:r>
          </a:p>
          <a:p>
            <a:pPr>
              <a:buFont typeface="Arial" panose="020B0604020202020204" pitchFamily="34" charset="0"/>
              <a:buChar char="•"/>
            </a:pPr>
            <a:r>
              <a:rPr lang="en-US" dirty="0"/>
              <a:t>d) Intrapreneurs focus only on profit, while entrepreneurs focus only on innovation</a:t>
            </a:r>
          </a:p>
        </p:txBody>
      </p:sp>
    </p:spTree>
    <p:extLst>
      <p:ext uri="{BB962C8B-B14F-4D97-AF65-F5344CB8AC3E}">
        <p14:creationId xmlns:p14="http://schemas.microsoft.com/office/powerpoint/2010/main" val="249809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9A076-0109-5258-5ECF-A2A60024C093}"/>
              </a:ext>
            </a:extLst>
          </p:cNvPr>
          <p:cNvSpPr>
            <a:spLocks noGrp="1"/>
          </p:cNvSpPr>
          <p:nvPr>
            <p:ph idx="1"/>
          </p:nvPr>
        </p:nvSpPr>
        <p:spPr>
          <a:xfrm>
            <a:off x="838200" y="783406"/>
            <a:ext cx="10515600" cy="4351338"/>
          </a:xfrm>
        </p:spPr>
        <p:txBody>
          <a:bodyPr/>
          <a:lstStyle/>
          <a:p>
            <a:r>
              <a:rPr lang="en-US" b="1" dirty="0">
                <a:solidFill>
                  <a:srgbClr val="FF0000"/>
                </a:solidFill>
              </a:rPr>
              <a:t>a) Intrapreneurs work within an existing organization, while entrepreneurs start their own business and take all the risks</a:t>
            </a:r>
          </a:p>
          <a:p>
            <a:r>
              <a:rPr lang="en-US" dirty="0"/>
              <a:t>This option accurately describes the primary difference between intrapreneurs and entrepreneurs, highlighting that intrapreneurs innovate within a company, while entrepreneurs establish their own businesses and assume the associated risks.</a:t>
            </a:r>
          </a:p>
          <a:p>
            <a:endParaRPr lang="en-US" dirty="0"/>
          </a:p>
        </p:txBody>
      </p:sp>
    </p:spTree>
    <p:extLst>
      <p:ext uri="{BB962C8B-B14F-4D97-AF65-F5344CB8AC3E}">
        <p14:creationId xmlns:p14="http://schemas.microsoft.com/office/powerpoint/2010/main" val="242738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EF43D7-3498-606A-44BE-96D9FB216A64}"/>
              </a:ext>
            </a:extLst>
          </p:cNvPr>
          <p:cNvSpPr>
            <a:spLocks noGrp="1"/>
          </p:cNvSpPr>
          <p:nvPr>
            <p:ph idx="1"/>
          </p:nvPr>
        </p:nvSpPr>
        <p:spPr>
          <a:xfrm>
            <a:off x="838200" y="626090"/>
            <a:ext cx="10515600" cy="4351338"/>
          </a:xfrm>
        </p:spPr>
        <p:txBody>
          <a:bodyPr>
            <a:normAutofit lnSpcReduction="10000"/>
          </a:bodyPr>
          <a:lstStyle/>
          <a:p>
            <a:r>
              <a:rPr lang="en-US" b="1" dirty="0"/>
              <a:t>What is the concept of creative destruction?</a:t>
            </a:r>
          </a:p>
          <a:p>
            <a:pPr marL="0" indent="0">
              <a:buNone/>
            </a:pPr>
            <a:endParaRPr lang="en-US" dirty="0"/>
          </a:p>
          <a:p>
            <a:pPr>
              <a:buFont typeface="Arial" panose="020B0604020202020204" pitchFamily="34" charset="0"/>
              <a:buChar char="•"/>
            </a:pPr>
            <a:r>
              <a:rPr lang="en-US" dirty="0"/>
              <a:t>a) The process of creating new markets by destroying existing businesses</a:t>
            </a:r>
          </a:p>
          <a:p>
            <a:pPr>
              <a:buFont typeface="Arial" panose="020B0604020202020204" pitchFamily="34" charset="0"/>
              <a:buChar char="•"/>
            </a:pPr>
            <a:r>
              <a:rPr lang="en-US" dirty="0"/>
              <a:t>b) The method of maintaining market stability by avoiding competition</a:t>
            </a:r>
          </a:p>
          <a:p>
            <a:pPr>
              <a:buFont typeface="Arial" panose="020B0604020202020204" pitchFamily="34" charset="0"/>
              <a:buChar char="•"/>
            </a:pPr>
            <a:r>
              <a:rPr lang="en-US" dirty="0"/>
              <a:t>c) The practice of improving existing products without disrupting the market</a:t>
            </a:r>
          </a:p>
          <a:p>
            <a:pPr>
              <a:buFont typeface="Arial" panose="020B0604020202020204" pitchFamily="34" charset="0"/>
              <a:buChar char="•"/>
            </a:pPr>
            <a:r>
              <a:rPr lang="en-US" dirty="0"/>
              <a:t>d) The idea that new innovations can lead to the decline of established companies</a:t>
            </a:r>
          </a:p>
        </p:txBody>
      </p:sp>
    </p:spTree>
    <p:extLst>
      <p:ext uri="{BB962C8B-B14F-4D97-AF65-F5344CB8AC3E}">
        <p14:creationId xmlns:p14="http://schemas.microsoft.com/office/powerpoint/2010/main" val="1670709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4C7ACB-7B93-EAE2-3D45-156451E970FB}"/>
              </a:ext>
            </a:extLst>
          </p:cNvPr>
          <p:cNvSpPr>
            <a:spLocks noGrp="1"/>
          </p:cNvSpPr>
          <p:nvPr>
            <p:ph idx="1"/>
          </p:nvPr>
        </p:nvSpPr>
        <p:spPr>
          <a:xfrm>
            <a:off x="838200" y="245807"/>
            <a:ext cx="11039168" cy="6204154"/>
          </a:xfrm>
        </p:spPr>
        <p:txBody>
          <a:bodyPr>
            <a:normAutofit/>
          </a:bodyPr>
          <a:lstStyle/>
          <a:p>
            <a:endParaRPr lang="en-US" b="0" i="0" dirty="0">
              <a:solidFill>
                <a:srgbClr val="1F1F1F"/>
              </a:solidFill>
              <a:effectLst/>
              <a:latin typeface="Google Sans"/>
            </a:endParaRPr>
          </a:p>
          <a:p>
            <a:r>
              <a:rPr lang="en-US" b="1" dirty="0">
                <a:solidFill>
                  <a:srgbClr val="FF0000"/>
                </a:solidFill>
              </a:rPr>
              <a:t>d) The idea that new innovations can lead to the decline of established companies</a:t>
            </a:r>
          </a:p>
          <a:p>
            <a:pPr marL="0" indent="0">
              <a:buNone/>
            </a:pPr>
            <a:endParaRPr lang="en-US" b="1" dirty="0">
              <a:solidFill>
                <a:srgbClr val="FF0000"/>
              </a:solidFill>
            </a:endParaRPr>
          </a:p>
          <a:p>
            <a:r>
              <a:rPr lang="en-US" dirty="0"/>
              <a:t>Creative destruction refers to the process through which innovation replaces outdated technologies and businesses, leading to the decline of established firms that fail to adapt. This concept highlights how new ideas and technologies can disrupt existing markets and create new opportunities.</a:t>
            </a:r>
          </a:p>
          <a:p>
            <a:endParaRPr lang="en-US" dirty="0">
              <a:solidFill>
                <a:srgbClr val="1F1F1F"/>
              </a:solidFill>
              <a:latin typeface="Google Sans"/>
            </a:endParaRPr>
          </a:p>
          <a:p>
            <a:r>
              <a:rPr lang="en-US" b="0" i="0" dirty="0">
                <a:solidFill>
                  <a:srgbClr val="1F1F1F"/>
                </a:solidFill>
                <a:effectLst/>
                <a:latin typeface="Google Sans"/>
              </a:rPr>
              <a:t>Creative destruction is a concept introduced by economist Joseph Schumpeter that refers to </a:t>
            </a:r>
            <a:r>
              <a:rPr lang="en-US" b="0" i="0" dirty="0">
                <a:solidFill>
                  <a:srgbClr val="040C28"/>
                </a:solidFill>
                <a:effectLst/>
                <a:latin typeface="Google Sans"/>
              </a:rPr>
              <a:t>the process of innovation and technological change that leads to the destruction of existing economic structures, such as industries, firms, and jobs</a:t>
            </a:r>
            <a:r>
              <a:rPr lang="en-US" b="0" i="0" dirty="0">
                <a:solidFill>
                  <a:srgbClr val="1F1F1F"/>
                </a:solidFill>
                <a:effectLst/>
                <a:latin typeface="Google Sans"/>
              </a:rPr>
              <a:t>.</a:t>
            </a:r>
            <a:endParaRPr lang="en-US" dirty="0"/>
          </a:p>
        </p:txBody>
      </p:sp>
    </p:spTree>
    <p:extLst>
      <p:ext uri="{BB962C8B-B14F-4D97-AF65-F5344CB8AC3E}">
        <p14:creationId xmlns:p14="http://schemas.microsoft.com/office/powerpoint/2010/main" val="2759341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707FB-C3F5-B80E-5C05-9D43F1C75DFB}"/>
              </a:ext>
            </a:extLst>
          </p:cNvPr>
          <p:cNvSpPr>
            <a:spLocks noGrp="1"/>
          </p:cNvSpPr>
          <p:nvPr>
            <p:ph idx="1"/>
          </p:nvPr>
        </p:nvSpPr>
        <p:spPr>
          <a:xfrm>
            <a:off x="285135" y="576928"/>
            <a:ext cx="11533239" cy="5578065"/>
          </a:xfrm>
        </p:spPr>
        <p:txBody>
          <a:bodyPr/>
          <a:lstStyle/>
          <a:p>
            <a:r>
              <a:rPr lang="en-US" sz="3200" b="1" dirty="0"/>
              <a:t>Which of the following is a common characteristic of a startup?</a:t>
            </a:r>
            <a:endParaRPr lang="en-US" sz="3200" dirty="0"/>
          </a:p>
          <a:p>
            <a:pPr>
              <a:buFont typeface="Arial" panose="020B0604020202020204" pitchFamily="34" charset="0"/>
              <a:buChar char="•"/>
            </a:pPr>
            <a:r>
              <a:rPr lang="en-US" sz="3200" dirty="0"/>
              <a:t>a) Established market presence</a:t>
            </a:r>
          </a:p>
          <a:p>
            <a:pPr>
              <a:buFont typeface="Arial" panose="020B0604020202020204" pitchFamily="34" charset="0"/>
              <a:buChar char="•"/>
            </a:pPr>
            <a:r>
              <a:rPr lang="en-US" sz="3200" dirty="0"/>
              <a:t>b) High levels of uncertainty and risk</a:t>
            </a:r>
          </a:p>
          <a:p>
            <a:pPr>
              <a:buFont typeface="Arial" panose="020B0604020202020204" pitchFamily="34" charset="0"/>
              <a:buChar char="•"/>
            </a:pPr>
            <a:r>
              <a:rPr lang="en-US" sz="3200" dirty="0"/>
              <a:t>c) Guaranteed profitability from the outset</a:t>
            </a:r>
          </a:p>
          <a:p>
            <a:pPr>
              <a:buFont typeface="Arial" panose="020B0604020202020204" pitchFamily="34" charset="0"/>
              <a:buChar char="•"/>
            </a:pPr>
            <a:r>
              <a:rPr lang="en-US" sz="3200" dirty="0"/>
              <a:t>d) Fixed business model with no changes</a:t>
            </a:r>
          </a:p>
          <a:p>
            <a:endParaRPr lang="en-US" dirty="0"/>
          </a:p>
        </p:txBody>
      </p:sp>
    </p:spTree>
    <p:extLst>
      <p:ext uri="{BB962C8B-B14F-4D97-AF65-F5344CB8AC3E}">
        <p14:creationId xmlns:p14="http://schemas.microsoft.com/office/powerpoint/2010/main" val="2263535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38697-288F-D7EA-942B-4ACA7BD42BC7}"/>
              </a:ext>
            </a:extLst>
          </p:cNvPr>
          <p:cNvSpPr>
            <a:spLocks noGrp="1"/>
          </p:cNvSpPr>
          <p:nvPr>
            <p:ph idx="1"/>
          </p:nvPr>
        </p:nvSpPr>
        <p:spPr>
          <a:xfrm>
            <a:off x="838200" y="803070"/>
            <a:ext cx="10515600" cy="4351338"/>
          </a:xfrm>
        </p:spPr>
        <p:txBody>
          <a:bodyPr/>
          <a:lstStyle/>
          <a:p>
            <a:r>
              <a:rPr lang="en-US" b="1" dirty="0">
                <a:solidFill>
                  <a:srgbClr val="FF0000"/>
                </a:solidFill>
              </a:rPr>
              <a:t>b) High levels of uncertainty and risk</a:t>
            </a:r>
          </a:p>
          <a:p>
            <a:r>
              <a:rPr lang="en-US" dirty="0"/>
              <a:t>Startups are often characterized by their high levels of uncertainty and risk, as they operate in the early stages of development, frequently exploring untested markets and business models.</a:t>
            </a:r>
          </a:p>
          <a:p>
            <a:endParaRPr lang="en-US" dirty="0"/>
          </a:p>
        </p:txBody>
      </p:sp>
    </p:spTree>
    <p:extLst>
      <p:ext uri="{BB962C8B-B14F-4D97-AF65-F5344CB8AC3E}">
        <p14:creationId xmlns:p14="http://schemas.microsoft.com/office/powerpoint/2010/main" val="83669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D7093-D232-3E1E-25AB-CF47E0C99B13}"/>
              </a:ext>
            </a:extLst>
          </p:cNvPr>
          <p:cNvSpPr>
            <a:spLocks noGrp="1"/>
          </p:cNvSpPr>
          <p:nvPr>
            <p:ph idx="1"/>
          </p:nvPr>
        </p:nvSpPr>
        <p:spPr>
          <a:xfrm>
            <a:off x="838200" y="753909"/>
            <a:ext cx="10515600" cy="4351338"/>
          </a:xfrm>
        </p:spPr>
        <p:txBody>
          <a:bodyPr/>
          <a:lstStyle/>
          <a:p>
            <a:r>
              <a:rPr lang="en-US" b="1" dirty="0"/>
              <a:t>Which trait is most associated with an entrepreneur's ability to persist in the face of challenges?</a:t>
            </a:r>
          </a:p>
          <a:p>
            <a:pPr marL="0" indent="0">
              <a:buNone/>
            </a:pPr>
            <a:endParaRPr lang="en-US" dirty="0"/>
          </a:p>
          <a:p>
            <a:pPr>
              <a:buFont typeface="Arial" panose="020B0604020202020204" pitchFamily="34" charset="0"/>
              <a:buChar char="•"/>
            </a:pPr>
            <a:r>
              <a:rPr lang="en-US" dirty="0"/>
              <a:t>a) Risk aversion</a:t>
            </a:r>
          </a:p>
          <a:p>
            <a:pPr>
              <a:buFont typeface="Arial" panose="020B0604020202020204" pitchFamily="34" charset="0"/>
              <a:buChar char="•"/>
            </a:pPr>
            <a:r>
              <a:rPr lang="en-US" dirty="0"/>
              <a:t>b) Resilience</a:t>
            </a:r>
          </a:p>
          <a:p>
            <a:pPr>
              <a:buFont typeface="Arial" panose="020B0604020202020204" pitchFamily="34" charset="0"/>
              <a:buChar char="•"/>
            </a:pPr>
            <a:r>
              <a:rPr lang="en-US" dirty="0"/>
              <a:t>c) Indecisiveness</a:t>
            </a:r>
          </a:p>
          <a:p>
            <a:pPr>
              <a:buFont typeface="Arial" panose="020B0604020202020204" pitchFamily="34" charset="0"/>
              <a:buChar char="•"/>
            </a:pPr>
            <a:r>
              <a:rPr lang="en-US" dirty="0"/>
              <a:t>d) Passivity</a:t>
            </a:r>
          </a:p>
          <a:p>
            <a:endParaRPr lang="en-US" dirty="0"/>
          </a:p>
        </p:txBody>
      </p:sp>
    </p:spTree>
    <p:extLst>
      <p:ext uri="{BB962C8B-B14F-4D97-AF65-F5344CB8AC3E}">
        <p14:creationId xmlns:p14="http://schemas.microsoft.com/office/powerpoint/2010/main" val="609051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BD864-FCD5-1960-7B95-E7D7B57DA086}"/>
              </a:ext>
            </a:extLst>
          </p:cNvPr>
          <p:cNvSpPr>
            <a:spLocks noGrp="1"/>
          </p:cNvSpPr>
          <p:nvPr>
            <p:ph idx="1"/>
          </p:nvPr>
        </p:nvSpPr>
        <p:spPr>
          <a:xfrm>
            <a:off x="621890" y="429445"/>
            <a:ext cx="10515600" cy="4351338"/>
          </a:xfrm>
        </p:spPr>
        <p:txBody>
          <a:bodyPr/>
          <a:lstStyle/>
          <a:p>
            <a:r>
              <a:rPr lang="en-US" dirty="0">
                <a:solidFill>
                  <a:srgbClr val="FF0000"/>
                </a:solidFill>
              </a:rPr>
              <a:t>d) An entrepreneur</a:t>
            </a:r>
          </a:p>
          <a:p>
            <a:pPr marL="0" indent="0">
              <a:buNone/>
            </a:pPr>
            <a:endParaRPr lang="en-US" dirty="0">
              <a:solidFill>
                <a:srgbClr val="FF0000"/>
              </a:solidFill>
            </a:endParaRPr>
          </a:p>
          <a:p>
            <a:pPr marL="0" indent="0">
              <a:buNone/>
            </a:pPr>
            <a:r>
              <a:rPr lang="en-US" dirty="0"/>
              <a:t>An entrepreneur is someone who starts, creates, and manages a new business, often taking on financial risks in the hope of profit.</a:t>
            </a:r>
          </a:p>
        </p:txBody>
      </p:sp>
    </p:spTree>
    <p:extLst>
      <p:ext uri="{BB962C8B-B14F-4D97-AF65-F5344CB8AC3E}">
        <p14:creationId xmlns:p14="http://schemas.microsoft.com/office/powerpoint/2010/main" val="281197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E77BD-0C1E-453C-CF38-1C8465E8AC7F}"/>
              </a:ext>
            </a:extLst>
          </p:cNvPr>
          <p:cNvSpPr>
            <a:spLocks noGrp="1"/>
          </p:cNvSpPr>
          <p:nvPr>
            <p:ph idx="1"/>
          </p:nvPr>
        </p:nvSpPr>
        <p:spPr>
          <a:xfrm>
            <a:off x="739877" y="547432"/>
            <a:ext cx="10515600" cy="4351338"/>
          </a:xfrm>
        </p:spPr>
        <p:txBody>
          <a:bodyPr/>
          <a:lstStyle/>
          <a:p>
            <a:r>
              <a:rPr lang="en-US" dirty="0"/>
              <a:t>Which trait is most associated with an entrepreneur's ability to persist in the face of challenges? </a:t>
            </a:r>
          </a:p>
          <a:p>
            <a:pPr marL="0" indent="0">
              <a:buNone/>
            </a:pPr>
            <a:endParaRPr lang="en-US" dirty="0"/>
          </a:p>
          <a:p>
            <a:r>
              <a:rPr lang="en-US" dirty="0"/>
              <a:t>a) Risk aversion</a:t>
            </a:r>
          </a:p>
          <a:p>
            <a:r>
              <a:rPr lang="en-US" dirty="0"/>
              <a:t> b) Resilience </a:t>
            </a:r>
          </a:p>
          <a:p>
            <a:r>
              <a:rPr lang="en-US" dirty="0"/>
              <a:t>c) Indecisiveness </a:t>
            </a:r>
          </a:p>
          <a:p>
            <a:r>
              <a:rPr lang="en-US" dirty="0"/>
              <a:t>d) Passivity</a:t>
            </a:r>
          </a:p>
        </p:txBody>
      </p:sp>
    </p:spTree>
    <p:extLst>
      <p:ext uri="{BB962C8B-B14F-4D97-AF65-F5344CB8AC3E}">
        <p14:creationId xmlns:p14="http://schemas.microsoft.com/office/powerpoint/2010/main" val="4280820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96F23-5CFB-DDF9-2F6F-BB060DC8D63B}"/>
              </a:ext>
            </a:extLst>
          </p:cNvPr>
          <p:cNvSpPr>
            <a:spLocks noGrp="1"/>
          </p:cNvSpPr>
          <p:nvPr>
            <p:ph idx="1"/>
          </p:nvPr>
        </p:nvSpPr>
        <p:spPr>
          <a:xfrm>
            <a:off x="759542" y="645754"/>
            <a:ext cx="10515600" cy="4351338"/>
          </a:xfrm>
        </p:spPr>
        <p:txBody>
          <a:bodyPr/>
          <a:lstStyle/>
          <a:p>
            <a:r>
              <a:rPr lang="en-US" b="1" dirty="0">
                <a:solidFill>
                  <a:srgbClr val="FF0000"/>
                </a:solidFill>
              </a:rPr>
              <a:t>b) Resilience</a:t>
            </a:r>
          </a:p>
          <a:p>
            <a:pPr marL="0" indent="0">
              <a:buNone/>
            </a:pPr>
            <a:endParaRPr lang="en-US" dirty="0"/>
          </a:p>
          <a:p>
            <a:r>
              <a:rPr lang="en-US" dirty="0"/>
              <a:t>Resilience is the trait that allows entrepreneurs to persist in the face of challenges, bounce back from setbacks, and continue to pursue their goals despite difficulties.</a:t>
            </a:r>
          </a:p>
          <a:p>
            <a:endParaRPr lang="en-US" dirty="0"/>
          </a:p>
        </p:txBody>
      </p:sp>
    </p:spTree>
    <p:extLst>
      <p:ext uri="{BB962C8B-B14F-4D97-AF65-F5344CB8AC3E}">
        <p14:creationId xmlns:p14="http://schemas.microsoft.com/office/powerpoint/2010/main" val="363058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D96EB4-DC99-8B6F-BF4F-810BD7C90A2B}"/>
              </a:ext>
            </a:extLst>
          </p:cNvPr>
          <p:cNvSpPr>
            <a:spLocks noGrp="1"/>
          </p:cNvSpPr>
          <p:nvPr>
            <p:ph idx="1"/>
          </p:nvPr>
        </p:nvSpPr>
        <p:spPr>
          <a:xfrm>
            <a:off x="720211" y="645753"/>
            <a:ext cx="10763865" cy="5568233"/>
          </a:xfrm>
        </p:spPr>
        <p:txBody>
          <a:bodyPr>
            <a:noAutofit/>
          </a:bodyPr>
          <a:lstStyle/>
          <a:p>
            <a:pPr marL="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An individual who starts, creates, and manages a new business can be called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leader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 A manager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  A professional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effectLst/>
                <a:latin typeface="Times New Roman" panose="02020603050405020304" pitchFamily="18" charset="0"/>
                <a:ea typeface="Calibri" panose="020F0502020204030204" pitchFamily="34" charset="0"/>
              </a:rPr>
              <a:t>d) An entrepreneur</a:t>
            </a:r>
            <a:endParaRPr lang="en-US" sz="3200" dirty="0"/>
          </a:p>
        </p:txBody>
      </p:sp>
    </p:spTree>
    <p:extLst>
      <p:ext uri="{BB962C8B-B14F-4D97-AF65-F5344CB8AC3E}">
        <p14:creationId xmlns:p14="http://schemas.microsoft.com/office/powerpoint/2010/main" val="92875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836BF-F95C-3430-6EB5-68766BDF82EC}"/>
              </a:ext>
            </a:extLst>
          </p:cNvPr>
          <p:cNvSpPr>
            <a:spLocks noGrp="1"/>
          </p:cNvSpPr>
          <p:nvPr>
            <p:ph idx="1"/>
          </p:nvPr>
        </p:nvSpPr>
        <p:spPr>
          <a:xfrm>
            <a:off x="838200" y="763741"/>
            <a:ext cx="10515600" cy="4351338"/>
          </a:xfrm>
        </p:spPr>
        <p:txBody>
          <a:bodyPr/>
          <a:lstStyle/>
          <a:p>
            <a:r>
              <a:rPr lang="en-US" b="1" dirty="0">
                <a:solidFill>
                  <a:srgbClr val="FF0000"/>
                </a:solidFill>
              </a:rPr>
              <a:t>b) Employee</a:t>
            </a:r>
            <a:endParaRPr lang="en-US" dirty="0">
              <a:solidFill>
                <a:srgbClr val="FF0000"/>
              </a:solidFill>
            </a:endParaRPr>
          </a:p>
          <a:p>
            <a:r>
              <a:rPr lang="en-US" dirty="0"/>
              <a:t>An employee is a person who works for someone else, typically in exchange for wages or a salary.</a:t>
            </a:r>
          </a:p>
          <a:p>
            <a:endParaRPr lang="en-US" dirty="0"/>
          </a:p>
        </p:txBody>
      </p:sp>
    </p:spTree>
    <p:extLst>
      <p:ext uri="{BB962C8B-B14F-4D97-AF65-F5344CB8AC3E}">
        <p14:creationId xmlns:p14="http://schemas.microsoft.com/office/powerpoint/2010/main" val="365038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2085C-6AF5-66EB-CE6F-C97D631FA70E}"/>
              </a:ext>
            </a:extLst>
          </p:cNvPr>
          <p:cNvSpPr>
            <a:spLocks noGrp="1"/>
          </p:cNvSpPr>
          <p:nvPr>
            <p:ph idx="1"/>
          </p:nvPr>
        </p:nvSpPr>
        <p:spPr>
          <a:xfrm>
            <a:off x="749709" y="360617"/>
            <a:ext cx="11019504" cy="5696053"/>
          </a:xfrm>
        </p:spPr>
        <p:txBody>
          <a:bodyPr>
            <a:noAutofit/>
          </a:bodyPr>
          <a:lstStyle/>
          <a:p>
            <a:pPr marL="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Which is NOT an advantage of Entrepreneurship?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Can choose a business of interest.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 You can be creative.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 Make a lot of money.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You will make decisions alone.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734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7B9C5-9081-521A-A5F0-0804D1AFD377}"/>
              </a:ext>
            </a:extLst>
          </p:cNvPr>
          <p:cNvSpPr>
            <a:spLocks noGrp="1"/>
          </p:cNvSpPr>
          <p:nvPr>
            <p:ph idx="1"/>
          </p:nvPr>
        </p:nvSpPr>
        <p:spPr>
          <a:xfrm>
            <a:off x="484239" y="449109"/>
            <a:ext cx="10515600" cy="4351338"/>
          </a:xfrm>
        </p:spPr>
        <p:txBody>
          <a:bodyPr/>
          <a:lstStyle/>
          <a:p>
            <a:endParaRPr lang="en-US" dirty="0"/>
          </a:p>
          <a:p>
            <a:pPr marL="0" indent="0">
              <a:buNone/>
            </a:pPr>
            <a:r>
              <a:rPr lang="en-US" b="1" dirty="0">
                <a:solidFill>
                  <a:srgbClr val="FF0000"/>
                </a:solidFill>
              </a:rPr>
              <a:t>d) You will make decisions alone</a:t>
            </a:r>
          </a:p>
          <a:p>
            <a:endParaRPr lang="en-US" dirty="0"/>
          </a:p>
          <a:p>
            <a:r>
              <a:rPr lang="en-US" dirty="0"/>
              <a:t>Making decisions alone can be seen as a potential disadvantage of entrepreneurship, as it can lead to isolation and increased pressure. The other options are generally considered advantages of entrepreneurship, as they allow freedom, creativity, and the potential for financial success.</a:t>
            </a:r>
          </a:p>
        </p:txBody>
      </p:sp>
    </p:spTree>
    <p:extLst>
      <p:ext uri="{BB962C8B-B14F-4D97-AF65-F5344CB8AC3E}">
        <p14:creationId xmlns:p14="http://schemas.microsoft.com/office/powerpoint/2010/main" val="308644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3FEFA9-DA3D-454A-E639-24C90642444E}"/>
              </a:ext>
            </a:extLst>
          </p:cNvPr>
          <p:cNvSpPr>
            <a:spLocks noGrp="1"/>
          </p:cNvSpPr>
          <p:nvPr>
            <p:ph idx="1"/>
          </p:nvPr>
        </p:nvSpPr>
        <p:spPr>
          <a:xfrm>
            <a:off x="720213" y="370451"/>
            <a:ext cx="11206316" cy="6128672"/>
          </a:xfrm>
        </p:spPr>
        <p:txBody>
          <a:bodyPr>
            <a:normAutofit/>
          </a:bodyPr>
          <a:lstStyle/>
          <a:p>
            <a:pPr marL="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 entrepreneurial type who quickly identifies new promising business opportunities but rarely if ever follows through on the opportunity to create a successful new venture is called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 Fear</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 Shotgun Sam</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  Simplicity Sue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388620" algn="just">
              <a:lnSpc>
                <a:spcPct val="148000"/>
              </a:lnSpc>
              <a:spcAft>
                <a:spcPts val="545"/>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d) Procrastination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821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6C8202-F23F-F8E2-8898-970D9D8CDEEC}"/>
              </a:ext>
            </a:extLst>
          </p:cNvPr>
          <p:cNvSpPr>
            <a:spLocks noGrp="1"/>
          </p:cNvSpPr>
          <p:nvPr>
            <p:ph idx="1"/>
          </p:nvPr>
        </p:nvSpPr>
        <p:spPr>
          <a:xfrm>
            <a:off x="838200" y="606425"/>
            <a:ext cx="10515600" cy="4351338"/>
          </a:xfrm>
        </p:spPr>
        <p:txBody>
          <a:bodyPr/>
          <a:lstStyle/>
          <a:p>
            <a:r>
              <a:rPr lang="en-US" b="1" dirty="0">
                <a:solidFill>
                  <a:srgbClr val="FF0000"/>
                </a:solidFill>
              </a:rPr>
              <a:t>b) Shotgun Sam</a:t>
            </a:r>
            <a:endParaRPr lang="en-US" dirty="0">
              <a:solidFill>
                <a:srgbClr val="FF0000"/>
              </a:solidFill>
            </a:endParaRPr>
          </a:p>
          <a:p>
            <a:r>
              <a:rPr lang="en-US" sz="3200" dirty="0"/>
              <a:t>"Shotgun Sam" is a term used to describe an entrepreneurial type who is quick to spot new business opportunities but lacks the follow-through to turn them into successful ventures. This type tends to jump from idea to idea without fully committing or developing any of them.</a:t>
            </a:r>
          </a:p>
          <a:p>
            <a:endParaRPr lang="en-US" dirty="0"/>
          </a:p>
        </p:txBody>
      </p:sp>
    </p:spTree>
    <p:extLst>
      <p:ext uri="{BB962C8B-B14F-4D97-AF65-F5344CB8AC3E}">
        <p14:creationId xmlns:p14="http://schemas.microsoft.com/office/powerpoint/2010/main" val="204250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06D2E-8AAA-268F-80FA-1A58D31B722D}"/>
              </a:ext>
            </a:extLst>
          </p:cNvPr>
          <p:cNvSpPr>
            <a:spLocks noGrp="1"/>
          </p:cNvSpPr>
          <p:nvPr>
            <p:ph idx="1"/>
          </p:nvPr>
        </p:nvSpPr>
        <p:spPr>
          <a:xfrm>
            <a:off x="759542" y="321290"/>
            <a:ext cx="10515600" cy="5991020"/>
          </a:xfrm>
        </p:spPr>
        <p:txBody>
          <a:bodyPr/>
          <a:lstStyle/>
          <a:p>
            <a:r>
              <a:rPr lang="en-US" dirty="0"/>
              <a:t>What is a common challenge faced by entrepreneurs in the early stages of business?</a:t>
            </a:r>
          </a:p>
          <a:p>
            <a:pPr marL="0" indent="0">
              <a:buNone/>
            </a:pPr>
            <a:endParaRPr lang="en-US" dirty="0"/>
          </a:p>
          <a:p>
            <a:pPr>
              <a:buFont typeface="Arial" panose="020B0604020202020204" pitchFamily="34" charset="0"/>
              <a:buChar char="•"/>
            </a:pPr>
            <a:r>
              <a:rPr lang="en-US" dirty="0"/>
              <a:t>a) Too many employees</a:t>
            </a:r>
          </a:p>
          <a:p>
            <a:pPr>
              <a:buFont typeface="Arial" panose="020B0604020202020204" pitchFamily="34" charset="0"/>
              <a:buChar char="•"/>
            </a:pPr>
            <a:r>
              <a:rPr lang="en-US" dirty="0"/>
              <a:t>b) High profitability</a:t>
            </a:r>
          </a:p>
          <a:p>
            <a:pPr>
              <a:buFont typeface="Arial" panose="020B0604020202020204" pitchFamily="34" charset="0"/>
              <a:buChar char="•"/>
            </a:pPr>
            <a:r>
              <a:rPr lang="en-US" dirty="0"/>
              <a:t>c) Access to financing and funding</a:t>
            </a:r>
          </a:p>
          <a:p>
            <a:pPr>
              <a:buFont typeface="Arial" panose="020B0604020202020204" pitchFamily="34" charset="0"/>
              <a:buChar char="•"/>
            </a:pPr>
            <a:r>
              <a:rPr lang="en-US" dirty="0"/>
              <a:t>d) Excessive market share</a:t>
            </a:r>
          </a:p>
          <a:p>
            <a:endParaRPr lang="en-US" dirty="0"/>
          </a:p>
        </p:txBody>
      </p:sp>
    </p:spTree>
    <p:extLst>
      <p:ext uri="{BB962C8B-B14F-4D97-AF65-F5344CB8AC3E}">
        <p14:creationId xmlns:p14="http://schemas.microsoft.com/office/powerpoint/2010/main" val="201942673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62</TotalTime>
  <Words>919</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vt:lpstr>
      <vt:lpstr>Times New Roman</vt:lpstr>
      <vt:lpstr>Office 2013 - 2022 Theme</vt:lpstr>
      <vt:lpstr>TUTORIAL QUESTIONS 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Yao Dodzi Kpeteme</dc:creator>
  <cp:lastModifiedBy>Yao Dodzi Kpeteme</cp:lastModifiedBy>
  <cp:revision>3</cp:revision>
  <dcterms:created xsi:type="dcterms:W3CDTF">2024-11-05T07:45:51Z</dcterms:created>
  <dcterms:modified xsi:type="dcterms:W3CDTF">2024-11-06T08:02:08Z</dcterms:modified>
</cp:coreProperties>
</file>