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80" r:id="rId5"/>
    <p:sldId id="381" r:id="rId6"/>
    <p:sldId id="382" r:id="rId7"/>
    <p:sldId id="383" r:id="rId8"/>
    <p:sldId id="384" r:id="rId9"/>
    <p:sldId id="386" r:id="rId10"/>
    <p:sldId id="394" r:id="rId11"/>
    <p:sldId id="395" r:id="rId12"/>
    <p:sldId id="387" r:id="rId13"/>
    <p:sldId id="388" r:id="rId14"/>
    <p:sldId id="396" r:id="rId15"/>
    <p:sldId id="389" r:id="rId16"/>
    <p:sldId id="390" r:id="rId17"/>
    <p:sldId id="391" r:id="rId18"/>
    <p:sldId id="3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p:scale>
          <a:sx n="63" d="100"/>
          <a:sy n="63" d="100"/>
        </p:scale>
        <p:origin x="804" y="5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hyperlink" Target="https://flutter.dev/docs/get-started/install/window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9ECF-E351-C6E8-9430-1C1A82B6CFB5}"/>
              </a:ext>
            </a:extLst>
          </p:cNvPr>
          <p:cNvSpPr>
            <a:spLocks noGrp="1"/>
          </p:cNvSpPr>
          <p:nvPr>
            <p:ph type="title"/>
          </p:nvPr>
        </p:nvSpPr>
        <p:spPr>
          <a:xfrm>
            <a:off x="762000" y="1271"/>
            <a:ext cx="10515600" cy="293370"/>
          </a:xfrm>
        </p:spPr>
        <p:txBody>
          <a:bodyPr>
            <a:noAutofit/>
          </a:bodyPr>
          <a:lstStyle/>
          <a:p>
            <a:pPr algn="ctr"/>
            <a:r>
              <a:rPr lang="en-US" sz="3200" dirty="0"/>
              <a:t>Mobile app development with flutter</a:t>
            </a:r>
          </a:p>
        </p:txBody>
      </p:sp>
      <p:sp>
        <p:nvSpPr>
          <p:cNvPr id="3" name="Content Placeholder 2">
            <a:extLst>
              <a:ext uri="{FF2B5EF4-FFF2-40B4-BE49-F238E27FC236}">
                <a16:creationId xmlns:a16="http://schemas.microsoft.com/office/drawing/2014/main" id="{760865D8-D250-9833-4A98-18CF2372E7AD}"/>
              </a:ext>
            </a:extLst>
          </p:cNvPr>
          <p:cNvSpPr>
            <a:spLocks noGrp="1"/>
          </p:cNvSpPr>
          <p:nvPr>
            <p:ph idx="1"/>
          </p:nvPr>
        </p:nvSpPr>
        <p:spPr>
          <a:xfrm>
            <a:off x="325120" y="589280"/>
            <a:ext cx="11623040" cy="5963920"/>
          </a:xfrm>
        </p:spPr>
        <p:txBody>
          <a:bodyPr>
            <a:noAutofit/>
          </a:bodyPr>
          <a:lstStyle/>
          <a:p>
            <a:pPr algn="just">
              <a:lnSpc>
                <a:spcPct val="150000"/>
              </a:lnSpc>
            </a:pPr>
            <a:r>
              <a:rPr lang="en-US" sz="3200" b="0" i="0" dirty="0">
                <a:solidFill>
                  <a:srgbClr val="000000"/>
                </a:solidFill>
                <a:effectLst/>
                <a:latin typeface="Verdana" panose="020B0604030504040204" pitchFamily="34" charset="0"/>
              </a:rPr>
              <a:t>Flutter is an open-source UI toolkit developed by Google that is used to build, network, and integrate apps from a single code base. Following are the steps that would take you through the process of developing, testing and deploying a mobile application</a:t>
            </a:r>
            <a:r>
              <a:rPr lang="en-US" sz="3200" dirty="0">
                <a:solidFill>
                  <a:srgbClr val="000000"/>
                </a:solidFill>
                <a:latin typeface="Verdana" panose="020B0604030504040204" pitchFamily="34" charset="0"/>
              </a:rPr>
              <a:t>.</a:t>
            </a:r>
            <a:endParaRPr lang="en-US" sz="2800" b="1" i="0" dirty="0">
              <a:effectLst/>
              <a:latin typeface="__Inter_d65c78"/>
            </a:endParaRPr>
          </a:p>
        </p:txBody>
      </p:sp>
      <p:sp>
        <p:nvSpPr>
          <p:cNvPr id="6" name="Slide Number Placeholder 5">
            <a:extLst>
              <a:ext uri="{FF2B5EF4-FFF2-40B4-BE49-F238E27FC236}">
                <a16:creationId xmlns:a16="http://schemas.microsoft.com/office/drawing/2014/main" id="{4877233A-7FFD-5724-034F-54016D8F6BA7}"/>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67001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309E-A032-99AF-C982-D6A6207BFF4F}"/>
              </a:ext>
            </a:extLst>
          </p:cNvPr>
          <p:cNvSpPr>
            <a:spLocks noGrp="1"/>
          </p:cNvSpPr>
          <p:nvPr>
            <p:ph type="title"/>
          </p:nvPr>
        </p:nvSpPr>
        <p:spPr>
          <a:xfrm>
            <a:off x="1021080" y="18255"/>
            <a:ext cx="10515600" cy="591345"/>
          </a:xfrm>
        </p:spPr>
        <p:txBody>
          <a:bodyPr>
            <a:normAutofit fontScale="90000"/>
          </a:bodyPr>
          <a:lstStyle/>
          <a:p>
            <a:pPr algn="ctr"/>
            <a:r>
              <a:rPr lang="en-US" dirty="0"/>
              <a:t>Important points</a:t>
            </a:r>
          </a:p>
        </p:txBody>
      </p:sp>
      <p:sp>
        <p:nvSpPr>
          <p:cNvPr id="3" name="Content Placeholder 2">
            <a:extLst>
              <a:ext uri="{FF2B5EF4-FFF2-40B4-BE49-F238E27FC236}">
                <a16:creationId xmlns:a16="http://schemas.microsoft.com/office/drawing/2014/main" id="{6579276A-6025-655A-3DD7-E346470F89B6}"/>
              </a:ext>
            </a:extLst>
          </p:cNvPr>
          <p:cNvSpPr>
            <a:spLocks noGrp="1"/>
          </p:cNvSpPr>
          <p:nvPr>
            <p:ph idx="1"/>
          </p:nvPr>
        </p:nvSpPr>
        <p:spPr>
          <a:xfrm>
            <a:off x="213360" y="487680"/>
            <a:ext cx="11978640" cy="5689283"/>
          </a:xfrm>
        </p:spPr>
        <p:txBody>
          <a:bodyPr>
            <a:noAutofit/>
          </a:bodyPr>
          <a:lstStyle/>
          <a:p>
            <a:pPr algn="just">
              <a:lnSpc>
                <a:spcPct val="150000"/>
              </a:lnSpc>
              <a:buFont typeface="Arial" panose="020B0604020202020204" pitchFamily="34" charset="0"/>
              <a:buChar char="•"/>
            </a:pPr>
            <a:r>
              <a:rPr lang="en-US" sz="2000" b="0" i="1" dirty="0" err="1">
                <a:solidFill>
                  <a:srgbClr val="000000"/>
                </a:solidFill>
                <a:effectLst/>
                <a:latin typeface="Verdana" panose="020B0604030504040204" pitchFamily="34" charset="0"/>
              </a:rPr>
              <a:t>MyApp</a:t>
            </a:r>
            <a:r>
              <a:rPr lang="en-US" sz="2000" b="0" i="0" dirty="0">
                <a:solidFill>
                  <a:srgbClr val="000000"/>
                </a:solidFill>
                <a:effectLst/>
                <a:latin typeface="Verdana" panose="020B0604030504040204" pitchFamily="34" charset="0"/>
              </a:rPr>
              <a:t> is the user created widget and it is build using the Flutter native widget, </a:t>
            </a:r>
            <a:r>
              <a:rPr lang="en-US" sz="2000" b="0" i="1" dirty="0" err="1">
                <a:solidFill>
                  <a:srgbClr val="000000"/>
                </a:solidFill>
                <a:effectLst/>
                <a:latin typeface="Verdana" panose="020B0604030504040204" pitchFamily="34" charset="0"/>
              </a:rPr>
              <a:t>MaterialApp</a:t>
            </a:r>
            <a:r>
              <a:rPr lang="en-US" sz="2000" b="0" i="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2000" b="0" i="1" dirty="0" err="1">
                <a:solidFill>
                  <a:srgbClr val="000000"/>
                </a:solidFill>
                <a:effectLst/>
                <a:latin typeface="Verdana" panose="020B0604030504040204" pitchFamily="34" charset="0"/>
              </a:rPr>
              <a:t>MaterialApp</a:t>
            </a:r>
            <a:r>
              <a:rPr lang="en-US" sz="2000" b="0" i="0" dirty="0">
                <a:solidFill>
                  <a:srgbClr val="000000"/>
                </a:solidFill>
                <a:effectLst/>
                <a:latin typeface="Verdana" panose="020B0604030504040204" pitchFamily="34" charset="0"/>
              </a:rPr>
              <a:t> has a home property to specify the user interface of the home page, which is again a user created widget, </a:t>
            </a:r>
            <a:r>
              <a:rPr lang="en-US" sz="2000" b="0" i="1" dirty="0" err="1">
                <a:solidFill>
                  <a:srgbClr val="000000"/>
                </a:solidFill>
                <a:effectLst/>
                <a:latin typeface="Verdana" panose="020B0604030504040204" pitchFamily="34" charset="0"/>
              </a:rPr>
              <a:t>MyHomePage</a:t>
            </a:r>
            <a:r>
              <a:rPr lang="en-US" sz="2000" b="0" i="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2000" b="0" i="1" dirty="0" err="1">
                <a:solidFill>
                  <a:srgbClr val="000000"/>
                </a:solidFill>
                <a:effectLst/>
                <a:latin typeface="Verdana" panose="020B0604030504040204" pitchFamily="34" charset="0"/>
              </a:rPr>
              <a:t>MyHomePage</a:t>
            </a:r>
            <a:r>
              <a:rPr lang="en-US" sz="2000" b="0" i="0" dirty="0">
                <a:solidFill>
                  <a:srgbClr val="000000"/>
                </a:solidFill>
                <a:effectLst/>
                <a:latin typeface="Verdana" panose="020B0604030504040204" pitchFamily="34" charset="0"/>
              </a:rPr>
              <a:t> is build using another flutter native widget, </a:t>
            </a:r>
            <a:r>
              <a:rPr lang="en-US" sz="2000" b="0" i="1" dirty="0">
                <a:solidFill>
                  <a:srgbClr val="000000"/>
                </a:solidFill>
                <a:effectLst/>
                <a:latin typeface="Verdana" panose="020B0604030504040204" pitchFamily="34" charset="0"/>
              </a:rPr>
              <a:t>Scaffold</a:t>
            </a:r>
            <a:endParaRPr lang="en-US" sz="2000" b="0" i="0" dirty="0">
              <a:solidFill>
                <a:srgbClr val="000000"/>
              </a:solidFill>
              <a:effectLst/>
              <a:latin typeface="Verdana" panose="020B0604030504040204" pitchFamily="34" charset="0"/>
            </a:endParaRPr>
          </a:p>
          <a:p>
            <a:pPr algn="just">
              <a:lnSpc>
                <a:spcPct val="150000"/>
              </a:lnSpc>
              <a:buFont typeface="Arial" panose="020B0604020202020204" pitchFamily="34" charset="0"/>
              <a:buChar char="•"/>
            </a:pPr>
            <a:r>
              <a:rPr lang="en-US" sz="2000" b="0" i="1" dirty="0">
                <a:solidFill>
                  <a:srgbClr val="000000"/>
                </a:solidFill>
                <a:effectLst/>
                <a:latin typeface="Verdana" panose="020B0604030504040204" pitchFamily="34" charset="0"/>
              </a:rPr>
              <a:t>Scaffold</a:t>
            </a:r>
            <a:r>
              <a:rPr lang="en-US" sz="2000" b="0" i="0" dirty="0">
                <a:solidFill>
                  <a:srgbClr val="000000"/>
                </a:solidFill>
                <a:effectLst/>
                <a:latin typeface="Verdana" panose="020B0604030504040204" pitchFamily="34" charset="0"/>
              </a:rPr>
              <a:t> has two properties – </a:t>
            </a:r>
            <a:r>
              <a:rPr lang="en-US" sz="2000" b="0" i="1" dirty="0">
                <a:solidFill>
                  <a:srgbClr val="000000"/>
                </a:solidFill>
                <a:effectLst/>
                <a:latin typeface="Verdana" panose="020B0604030504040204" pitchFamily="34" charset="0"/>
              </a:rPr>
              <a:t>body</a:t>
            </a:r>
            <a:r>
              <a:rPr lang="en-US" sz="2000" b="0" i="0" dirty="0">
                <a:solidFill>
                  <a:srgbClr val="000000"/>
                </a:solidFill>
                <a:effectLst/>
                <a:latin typeface="Verdana" panose="020B0604030504040204" pitchFamily="34" charset="0"/>
              </a:rPr>
              <a:t> and </a:t>
            </a:r>
            <a:r>
              <a:rPr lang="en-US" sz="2000" b="0" i="1" dirty="0" err="1">
                <a:solidFill>
                  <a:srgbClr val="000000"/>
                </a:solidFill>
                <a:effectLst/>
                <a:latin typeface="Verdana" panose="020B0604030504040204" pitchFamily="34" charset="0"/>
              </a:rPr>
              <a:t>appBar</a:t>
            </a:r>
            <a:endParaRPr lang="en-US" sz="2000" b="0" i="0" dirty="0">
              <a:solidFill>
                <a:srgbClr val="000000"/>
              </a:solidFill>
              <a:effectLst/>
              <a:latin typeface="Verdana" panose="020B0604030504040204" pitchFamily="34" charset="0"/>
            </a:endParaRPr>
          </a:p>
          <a:p>
            <a:pPr algn="just">
              <a:lnSpc>
                <a:spcPct val="150000"/>
              </a:lnSpc>
              <a:buFont typeface="Arial" panose="020B0604020202020204" pitchFamily="34" charset="0"/>
              <a:buChar char="•"/>
            </a:pPr>
            <a:r>
              <a:rPr lang="en-US" sz="2000" b="0" i="1" dirty="0">
                <a:solidFill>
                  <a:srgbClr val="000000"/>
                </a:solidFill>
                <a:effectLst/>
                <a:latin typeface="Verdana" panose="020B0604030504040204" pitchFamily="34" charset="0"/>
              </a:rPr>
              <a:t>body</a:t>
            </a:r>
            <a:r>
              <a:rPr lang="en-US" sz="2000" b="0" i="0" dirty="0">
                <a:solidFill>
                  <a:srgbClr val="000000"/>
                </a:solidFill>
                <a:effectLst/>
                <a:latin typeface="Verdana" panose="020B0604030504040204" pitchFamily="34" charset="0"/>
              </a:rPr>
              <a:t> is used to specify its main user interface and </a:t>
            </a:r>
            <a:r>
              <a:rPr lang="en-US" sz="2000" b="0" i="1" dirty="0" err="1">
                <a:solidFill>
                  <a:srgbClr val="000000"/>
                </a:solidFill>
                <a:effectLst/>
                <a:latin typeface="Verdana" panose="020B0604030504040204" pitchFamily="34" charset="0"/>
              </a:rPr>
              <a:t>appBar</a:t>
            </a:r>
            <a:r>
              <a:rPr lang="en-US" sz="2000" b="0" i="0" dirty="0">
                <a:solidFill>
                  <a:srgbClr val="000000"/>
                </a:solidFill>
                <a:effectLst/>
                <a:latin typeface="Verdana" panose="020B0604030504040204" pitchFamily="34" charset="0"/>
              </a:rPr>
              <a:t> is used to specify its header user interface</a:t>
            </a:r>
          </a:p>
          <a:p>
            <a:pPr algn="just">
              <a:lnSpc>
                <a:spcPct val="150000"/>
              </a:lnSpc>
              <a:buFont typeface="Arial" panose="020B0604020202020204" pitchFamily="34" charset="0"/>
              <a:buChar char="•"/>
            </a:pPr>
            <a:r>
              <a:rPr lang="en-US" sz="2000" b="0" i="1" dirty="0">
                <a:solidFill>
                  <a:srgbClr val="000000"/>
                </a:solidFill>
                <a:effectLst/>
                <a:latin typeface="Verdana" panose="020B0604030504040204" pitchFamily="34" charset="0"/>
              </a:rPr>
              <a:t>Header UI</a:t>
            </a:r>
            <a:r>
              <a:rPr lang="en-US" sz="2000" b="0" i="0" dirty="0">
                <a:solidFill>
                  <a:srgbClr val="000000"/>
                </a:solidFill>
                <a:effectLst/>
                <a:latin typeface="Verdana" panose="020B0604030504040204" pitchFamily="34" charset="0"/>
              </a:rPr>
              <a:t> is build using flutter native widget, </a:t>
            </a:r>
            <a:r>
              <a:rPr lang="en-US" sz="2000" b="0" i="1" dirty="0" err="1">
                <a:solidFill>
                  <a:srgbClr val="000000"/>
                </a:solidFill>
                <a:effectLst/>
                <a:latin typeface="Verdana" panose="020B0604030504040204" pitchFamily="34" charset="0"/>
              </a:rPr>
              <a:t>AppBar</a:t>
            </a:r>
            <a:r>
              <a:rPr lang="en-US" sz="2000" b="0" i="0" dirty="0">
                <a:solidFill>
                  <a:srgbClr val="000000"/>
                </a:solidFill>
                <a:effectLst/>
                <a:latin typeface="Verdana" panose="020B0604030504040204" pitchFamily="34" charset="0"/>
              </a:rPr>
              <a:t> and </a:t>
            </a:r>
            <a:r>
              <a:rPr lang="en-US" sz="2000" b="0" i="1" dirty="0">
                <a:solidFill>
                  <a:srgbClr val="000000"/>
                </a:solidFill>
                <a:effectLst/>
                <a:latin typeface="Verdana" panose="020B0604030504040204" pitchFamily="34" charset="0"/>
              </a:rPr>
              <a:t>Body UI</a:t>
            </a:r>
            <a:r>
              <a:rPr lang="en-US" sz="2000" b="0" i="0" dirty="0">
                <a:solidFill>
                  <a:srgbClr val="000000"/>
                </a:solidFill>
                <a:effectLst/>
                <a:latin typeface="Verdana" panose="020B0604030504040204" pitchFamily="34" charset="0"/>
              </a:rPr>
              <a:t> is build using </a:t>
            </a:r>
            <a:r>
              <a:rPr lang="en-US" sz="2000" b="0" i="1" dirty="0">
                <a:solidFill>
                  <a:srgbClr val="000000"/>
                </a:solidFill>
                <a:effectLst/>
                <a:latin typeface="Verdana" panose="020B0604030504040204" pitchFamily="34" charset="0"/>
              </a:rPr>
              <a:t>Center</a:t>
            </a:r>
            <a:r>
              <a:rPr lang="en-US" sz="2000" b="0" i="0" dirty="0">
                <a:solidFill>
                  <a:srgbClr val="000000"/>
                </a:solidFill>
                <a:effectLst/>
                <a:latin typeface="Verdana" panose="020B0604030504040204" pitchFamily="34" charset="0"/>
              </a:rPr>
              <a:t> widget.</a:t>
            </a:r>
          </a:p>
          <a:p>
            <a:pPr algn="just">
              <a:lnSpc>
                <a:spcPct val="150000"/>
              </a:lnSpc>
              <a:buFont typeface="Arial" panose="020B0604020202020204" pitchFamily="34" charset="0"/>
              <a:buChar char="•"/>
            </a:pPr>
            <a:r>
              <a:rPr lang="en-US" sz="2000" b="0" i="0" dirty="0">
                <a:solidFill>
                  <a:srgbClr val="000000"/>
                </a:solidFill>
                <a:effectLst/>
                <a:latin typeface="Verdana" panose="020B0604030504040204" pitchFamily="34" charset="0"/>
              </a:rPr>
              <a:t>The </a:t>
            </a:r>
            <a:r>
              <a:rPr lang="en-US" sz="2000" b="0" i="1" dirty="0">
                <a:solidFill>
                  <a:srgbClr val="000000"/>
                </a:solidFill>
                <a:effectLst/>
                <a:latin typeface="Verdana" panose="020B0604030504040204" pitchFamily="34" charset="0"/>
              </a:rPr>
              <a:t>Center</a:t>
            </a:r>
            <a:r>
              <a:rPr lang="en-US" sz="2000" b="0" i="0" dirty="0">
                <a:solidFill>
                  <a:srgbClr val="000000"/>
                </a:solidFill>
                <a:effectLst/>
                <a:latin typeface="Verdana" panose="020B0604030504040204" pitchFamily="34" charset="0"/>
              </a:rPr>
              <a:t> widget has a property, </a:t>
            </a:r>
            <a:r>
              <a:rPr lang="en-US" sz="2000" b="0" i="1" dirty="0">
                <a:solidFill>
                  <a:srgbClr val="000000"/>
                </a:solidFill>
                <a:effectLst/>
                <a:latin typeface="Verdana" panose="020B0604030504040204" pitchFamily="34" charset="0"/>
              </a:rPr>
              <a:t>Child</a:t>
            </a:r>
            <a:r>
              <a:rPr lang="en-US" sz="2000" b="0" i="0" dirty="0">
                <a:solidFill>
                  <a:srgbClr val="000000"/>
                </a:solidFill>
                <a:effectLst/>
                <a:latin typeface="Verdana" panose="020B0604030504040204" pitchFamily="34" charset="0"/>
              </a:rPr>
              <a:t>, which refers the actual content and it is build using </a:t>
            </a:r>
            <a:r>
              <a:rPr lang="en-US" sz="2000" b="0" i="1" dirty="0">
                <a:solidFill>
                  <a:srgbClr val="000000"/>
                </a:solidFill>
                <a:effectLst/>
                <a:latin typeface="Verdana" panose="020B0604030504040204" pitchFamily="34" charset="0"/>
              </a:rPr>
              <a:t>Text</a:t>
            </a:r>
            <a:r>
              <a:rPr lang="en-US" sz="2000" b="0" i="0" dirty="0">
                <a:solidFill>
                  <a:srgbClr val="000000"/>
                </a:solidFill>
                <a:effectLst/>
                <a:latin typeface="Verdana" panose="020B0604030504040204" pitchFamily="34" charset="0"/>
              </a:rPr>
              <a:t> widget.</a:t>
            </a:r>
          </a:p>
        </p:txBody>
      </p:sp>
      <p:sp>
        <p:nvSpPr>
          <p:cNvPr id="4" name="Date Placeholder 3">
            <a:extLst>
              <a:ext uri="{FF2B5EF4-FFF2-40B4-BE49-F238E27FC236}">
                <a16:creationId xmlns:a16="http://schemas.microsoft.com/office/drawing/2014/main" id="{D0D48B4C-007A-88EA-93C6-BA6E08E57B2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61106B8-FFCE-4BE4-4245-06FEF5D55F06}"/>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8C9936F4-094E-6638-4182-A33DC4347F9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91053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265F5-6721-871F-87CC-7E997A181D25}"/>
              </a:ext>
            </a:extLst>
          </p:cNvPr>
          <p:cNvSpPr>
            <a:spLocks noGrp="1"/>
          </p:cNvSpPr>
          <p:nvPr>
            <p:ph idx="1"/>
          </p:nvPr>
        </p:nvSpPr>
        <p:spPr>
          <a:xfrm>
            <a:off x="274320" y="142875"/>
            <a:ext cx="11724640" cy="6572250"/>
          </a:xfrm>
        </p:spPr>
        <p:txBody>
          <a:bodyPr>
            <a:noAutofit/>
          </a:bodyPr>
          <a:lstStyle/>
          <a:p>
            <a:pPr algn="just" fontAlgn="base">
              <a:lnSpc>
                <a:spcPct val="150000"/>
              </a:lnSpc>
            </a:pPr>
            <a:r>
              <a:rPr lang="en-US" sz="3000" b="1" i="0" dirty="0">
                <a:solidFill>
                  <a:srgbClr val="273239"/>
                </a:solidFill>
                <a:effectLst/>
                <a:latin typeface="Nunito" pitchFamily="2" charset="0"/>
              </a:rPr>
              <a:t>Description of the widgets used are as follows</a:t>
            </a:r>
          </a:p>
          <a:p>
            <a:pPr algn="just" fontAlgn="base">
              <a:lnSpc>
                <a:spcPct val="150000"/>
              </a:lnSpc>
              <a:spcAft>
                <a:spcPts val="1800"/>
              </a:spcAft>
              <a:buFont typeface="Arial" panose="020B0604020202020204" pitchFamily="34" charset="0"/>
              <a:buChar char="•"/>
            </a:pPr>
            <a:r>
              <a:rPr lang="en-US" sz="3000" b="0" i="0" dirty="0">
                <a:solidFill>
                  <a:srgbClr val="273239"/>
                </a:solidFill>
                <a:effectLst/>
                <a:latin typeface="Nunito" pitchFamily="2" charset="0"/>
              </a:rPr>
              <a:t>Scaffold – Implements the basic material design visual layout structure.</a:t>
            </a:r>
          </a:p>
          <a:p>
            <a:pPr algn="just" fontAlgn="base">
              <a:lnSpc>
                <a:spcPct val="150000"/>
              </a:lnSpc>
              <a:spcAft>
                <a:spcPts val="1800"/>
              </a:spcAft>
              <a:buFont typeface="Arial" panose="020B0604020202020204" pitchFamily="34" charset="0"/>
              <a:buChar char="•"/>
            </a:pPr>
            <a:r>
              <a:rPr lang="en-US" sz="3000" b="0" i="0" dirty="0">
                <a:solidFill>
                  <a:srgbClr val="273239"/>
                </a:solidFill>
                <a:effectLst/>
                <a:latin typeface="Nunito" pitchFamily="2" charset="0"/>
              </a:rPr>
              <a:t>App-Bar – To create a bar at the top of the screen.</a:t>
            </a:r>
          </a:p>
          <a:p>
            <a:pPr algn="just" fontAlgn="base">
              <a:lnSpc>
                <a:spcPct val="150000"/>
              </a:lnSpc>
              <a:spcAft>
                <a:spcPts val="1800"/>
              </a:spcAft>
              <a:buFont typeface="Arial" panose="020B0604020202020204" pitchFamily="34" charset="0"/>
              <a:buChar char="•"/>
            </a:pPr>
            <a:r>
              <a:rPr lang="en-US" sz="3000" b="0" i="0" dirty="0">
                <a:solidFill>
                  <a:srgbClr val="273239"/>
                </a:solidFill>
                <a:effectLst/>
                <a:latin typeface="Nunito" pitchFamily="2" charset="0"/>
              </a:rPr>
              <a:t>Text  To write anything on the screen.</a:t>
            </a:r>
          </a:p>
          <a:p>
            <a:pPr algn="just" fontAlgn="base">
              <a:lnSpc>
                <a:spcPct val="150000"/>
              </a:lnSpc>
              <a:spcAft>
                <a:spcPts val="1800"/>
              </a:spcAft>
              <a:buFont typeface="Arial" panose="020B0604020202020204" pitchFamily="34" charset="0"/>
              <a:buChar char="•"/>
            </a:pPr>
            <a:r>
              <a:rPr lang="en-US" sz="3000" b="0" i="0" dirty="0">
                <a:solidFill>
                  <a:srgbClr val="273239"/>
                </a:solidFill>
                <a:effectLst/>
                <a:latin typeface="Nunito" pitchFamily="2" charset="0"/>
              </a:rPr>
              <a:t>Container – To contain any widget.</a:t>
            </a:r>
          </a:p>
          <a:p>
            <a:pPr algn="just" fontAlgn="base">
              <a:lnSpc>
                <a:spcPct val="150000"/>
              </a:lnSpc>
              <a:spcAft>
                <a:spcPts val="1800"/>
              </a:spcAft>
              <a:buFont typeface="Arial" panose="020B0604020202020204" pitchFamily="34" charset="0"/>
              <a:buChar char="•"/>
            </a:pPr>
            <a:r>
              <a:rPr lang="en-US" sz="3000" b="0" i="0" dirty="0">
                <a:solidFill>
                  <a:srgbClr val="273239"/>
                </a:solidFill>
                <a:effectLst/>
                <a:latin typeface="Nunito" pitchFamily="2" charset="0"/>
              </a:rPr>
              <a:t>Center – To provide center alignment to other widgets.</a:t>
            </a:r>
          </a:p>
        </p:txBody>
      </p:sp>
      <p:sp>
        <p:nvSpPr>
          <p:cNvPr id="4" name="Date Placeholder 3">
            <a:extLst>
              <a:ext uri="{FF2B5EF4-FFF2-40B4-BE49-F238E27FC236}">
                <a16:creationId xmlns:a16="http://schemas.microsoft.com/office/drawing/2014/main" id="{08BE1B12-341F-B2EC-759E-4EF0F0334B3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EB0A39D-548A-5D71-6D60-CB3AD508F547}"/>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756EBF2F-45E0-17F2-7CA7-7103A9CF2D8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7990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DBF-B6CF-CB46-5BCC-1A027393BA86}"/>
              </a:ext>
            </a:extLst>
          </p:cNvPr>
          <p:cNvSpPr>
            <a:spLocks noGrp="1"/>
          </p:cNvSpPr>
          <p:nvPr>
            <p:ph type="title"/>
          </p:nvPr>
        </p:nvSpPr>
        <p:spPr>
          <a:xfrm>
            <a:off x="607695" y="136525"/>
            <a:ext cx="10515600" cy="442595"/>
          </a:xfrm>
        </p:spPr>
        <p:txBody>
          <a:bodyPr>
            <a:normAutofit fontScale="90000"/>
          </a:bodyPr>
          <a:lstStyle/>
          <a:p>
            <a:pPr algn="ctr"/>
            <a:r>
              <a:rPr lang="en-US" dirty="0"/>
              <a:t>gestures</a:t>
            </a:r>
          </a:p>
        </p:txBody>
      </p:sp>
      <p:sp>
        <p:nvSpPr>
          <p:cNvPr id="3" name="Content Placeholder 2">
            <a:extLst>
              <a:ext uri="{FF2B5EF4-FFF2-40B4-BE49-F238E27FC236}">
                <a16:creationId xmlns:a16="http://schemas.microsoft.com/office/drawing/2014/main" id="{64022190-6C96-7908-7694-D31565EC6C62}"/>
              </a:ext>
            </a:extLst>
          </p:cNvPr>
          <p:cNvSpPr>
            <a:spLocks noGrp="1"/>
          </p:cNvSpPr>
          <p:nvPr>
            <p:ph idx="1"/>
          </p:nvPr>
        </p:nvSpPr>
        <p:spPr>
          <a:xfrm>
            <a:off x="193040" y="579120"/>
            <a:ext cx="11343640" cy="5597843"/>
          </a:xfrm>
        </p:spPr>
        <p:txBody>
          <a:bodyPr>
            <a:normAutofit/>
          </a:bodyPr>
          <a:lstStyle/>
          <a:p>
            <a:pPr algn="just">
              <a:lnSpc>
                <a:spcPct val="150000"/>
              </a:lnSpc>
            </a:pPr>
            <a:r>
              <a:rPr lang="en-US" sz="2200" b="0" i="0" dirty="0">
                <a:solidFill>
                  <a:srgbClr val="000000"/>
                </a:solidFill>
                <a:effectLst/>
                <a:latin typeface="Verdana" panose="020B0604030504040204" pitchFamily="34" charset="0"/>
              </a:rPr>
              <a:t>Flutter widgets support interaction through a special widget, </a:t>
            </a:r>
            <a:r>
              <a:rPr lang="en-US" sz="2200" b="0" i="1" dirty="0" err="1">
                <a:solidFill>
                  <a:srgbClr val="000000"/>
                </a:solidFill>
                <a:effectLst/>
                <a:latin typeface="Verdana" panose="020B0604030504040204" pitchFamily="34" charset="0"/>
              </a:rPr>
              <a:t>GestureDetector</a:t>
            </a:r>
            <a:r>
              <a:rPr lang="en-US" sz="2200" b="0" i="0" dirty="0">
                <a:solidFill>
                  <a:srgbClr val="000000"/>
                </a:solidFill>
                <a:effectLst/>
                <a:latin typeface="Verdana" panose="020B0604030504040204" pitchFamily="34" charset="0"/>
              </a:rPr>
              <a:t>.</a:t>
            </a:r>
          </a:p>
          <a:p>
            <a:pPr algn="just">
              <a:lnSpc>
                <a:spcPct val="150000"/>
              </a:lnSpc>
            </a:pPr>
            <a:r>
              <a:rPr lang="en-US" sz="2200" b="0" i="1" dirty="0" err="1">
                <a:solidFill>
                  <a:srgbClr val="000000"/>
                </a:solidFill>
                <a:effectLst/>
                <a:latin typeface="Verdana" panose="020B0604030504040204" pitchFamily="34" charset="0"/>
              </a:rPr>
              <a:t>GestureDetector</a:t>
            </a:r>
            <a:r>
              <a:rPr lang="en-US" sz="2200" b="0" i="0" dirty="0">
                <a:solidFill>
                  <a:srgbClr val="000000"/>
                </a:solidFill>
                <a:effectLst/>
                <a:latin typeface="Verdana" panose="020B0604030504040204" pitchFamily="34" charset="0"/>
              </a:rPr>
              <a:t> is an invisible widget having the ability to capture user interactions such as tapping, dragging, etc., of its child widget.</a:t>
            </a:r>
          </a:p>
          <a:p>
            <a:pPr algn="just">
              <a:lnSpc>
                <a:spcPct val="150000"/>
              </a:lnSpc>
            </a:pPr>
            <a:r>
              <a:rPr lang="en-US" sz="2200" b="0" i="0" dirty="0">
                <a:solidFill>
                  <a:srgbClr val="000000"/>
                </a:solidFill>
                <a:effectLst/>
                <a:latin typeface="Verdana" panose="020B0604030504040204" pitchFamily="34" charset="0"/>
              </a:rPr>
              <a:t>Many native widgets of Flutter support interaction through the use of </a:t>
            </a:r>
            <a:r>
              <a:rPr lang="en-US" sz="2200" b="0" i="1" dirty="0" err="1">
                <a:solidFill>
                  <a:srgbClr val="000000"/>
                </a:solidFill>
                <a:effectLst/>
                <a:latin typeface="Verdana" panose="020B0604030504040204" pitchFamily="34" charset="0"/>
              </a:rPr>
              <a:t>GestureDetector</a:t>
            </a:r>
            <a:r>
              <a:rPr lang="en-US" sz="2200" b="0" i="0" dirty="0">
                <a:solidFill>
                  <a:srgbClr val="000000"/>
                </a:solidFill>
                <a:effectLst/>
                <a:latin typeface="Verdana" panose="020B0604030504040204" pitchFamily="34" charset="0"/>
              </a:rPr>
              <a:t>.</a:t>
            </a:r>
          </a:p>
          <a:p>
            <a:pPr algn="just">
              <a:lnSpc>
                <a:spcPct val="150000"/>
              </a:lnSpc>
            </a:pPr>
            <a:r>
              <a:rPr lang="en-US" sz="2200" b="0" i="0" dirty="0">
                <a:solidFill>
                  <a:srgbClr val="000000"/>
                </a:solidFill>
                <a:effectLst/>
                <a:latin typeface="Verdana" panose="020B0604030504040204" pitchFamily="34" charset="0"/>
              </a:rPr>
              <a:t>We can also incorporate interactive feature into the existing widget by composing it with the </a:t>
            </a:r>
            <a:r>
              <a:rPr lang="en-US" sz="2200" b="0" i="1" dirty="0" err="1">
                <a:solidFill>
                  <a:srgbClr val="000000"/>
                </a:solidFill>
                <a:effectLst/>
                <a:latin typeface="Verdana" panose="020B0604030504040204" pitchFamily="34" charset="0"/>
              </a:rPr>
              <a:t>GestureDetector</a:t>
            </a:r>
            <a:r>
              <a:rPr lang="en-US" sz="2200" b="0" i="0" dirty="0">
                <a:solidFill>
                  <a:srgbClr val="000000"/>
                </a:solidFill>
                <a:effectLst/>
                <a:latin typeface="Verdana" panose="020B0604030504040204" pitchFamily="34" charset="0"/>
              </a:rPr>
              <a:t> widget.</a:t>
            </a:r>
          </a:p>
          <a:p>
            <a:pPr algn="just">
              <a:lnSpc>
                <a:spcPct val="150000"/>
              </a:lnSpc>
            </a:pPr>
            <a:r>
              <a:rPr lang="en-US" sz="2200" b="0" i="0" dirty="0">
                <a:solidFill>
                  <a:srgbClr val="000000"/>
                </a:solidFill>
                <a:effectLst/>
                <a:latin typeface="Verdana" panose="020B0604030504040204" pitchFamily="34" charset="0"/>
              </a:rPr>
              <a:t>We will learn the gestures separately in the upcoming chapters.</a:t>
            </a:r>
          </a:p>
        </p:txBody>
      </p:sp>
      <p:sp>
        <p:nvSpPr>
          <p:cNvPr id="4" name="Date Placeholder 3">
            <a:extLst>
              <a:ext uri="{FF2B5EF4-FFF2-40B4-BE49-F238E27FC236}">
                <a16:creationId xmlns:a16="http://schemas.microsoft.com/office/drawing/2014/main" id="{3C6ECFBD-B070-3C18-0C49-C4E151041E4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B345901-2B29-7AAD-ED5D-F8D08917D5E1}"/>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9C2E1475-2D10-3262-A6B1-5F5DB88737A7}"/>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16322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D8B3-F6B3-226E-71F7-EE2001381C11}"/>
              </a:ext>
            </a:extLst>
          </p:cNvPr>
          <p:cNvSpPr>
            <a:spLocks noGrp="1"/>
          </p:cNvSpPr>
          <p:nvPr>
            <p:ph type="title"/>
          </p:nvPr>
        </p:nvSpPr>
        <p:spPr>
          <a:xfrm>
            <a:off x="741680" y="18255"/>
            <a:ext cx="10515600" cy="365125"/>
          </a:xfrm>
        </p:spPr>
        <p:txBody>
          <a:bodyPr>
            <a:normAutofit fontScale="90000"/>
          </a:bodyPr>
          <a:lstStyle/>
          <a:p>
            <a:pPr algn="ctr"/>
            <a:r>
              <a:rPr lang="en-US" dirty="0"/>
              <a:t>Concept of state</a:t>
            </a:r>
          </a:p>
        </p:txBody>
      </p:sp>
      <p:sp>
        <p:nvSpPr>
          <p:cNvPr id="3" name="Content Placeholder 2">
            <a:extLst>
              <a:ext uri="{FF2B5EF4-FFF2-40B4-BE49-F238E27FC236}">
                <a16:creationId xmlns:a16="http://schemas.microsoft.com/office/drawing/2014/main" id="{20DD41A7-30EF-5E67-CCBA-EE217A319140}"/>
              </a:ext>
            </a:extLst>
          </p:cNvPr>
          <p:cNvSpPr>
            <a:spLocks noGrp="1"/>
          </p:cNvSpPr>
          <p:nvPr>
            <p:ph idx="1"/>
          </p:nvPr>
        </p:nvSpPr>
        <p:spPr>
          <a:xfrm>
            <a:off x="71120" y="596264"/>
            <a:ext cx="12120880" cy="5235575"/>
          </a:xfrm>
        </p:spPr>
        <p:txBody>
          <a:bodyPr>
            <a:normAutofit/>
          </a:bodyPr>
          <a:lstStyle/>
          <a:p>
            <a:pPr algn="just">
              <a:lnSpc>
                <a:spcPct val="150000"/>
              </a:lnSpc>
            </a:pPr>
            <a:r>
              <a:rPr lang="en-US" sz="2000" b="0" i="0" dirty="0">
                <a:solidFill>
                  <a:srgbClr val="000000"/>
                </a:solidFill>
                <a:effectLst/>
                <a:latin typeface="Verdana" panose="020B0604030504040204" pitchFamily="34" charset="0"/>
              </a:rPr>
              <a:t>Flutter widgets support </a:t>
            </a:r>
            <a:r>
              <a:rPr lang="en-US" sz="2000" b="0" i="1" dirty="0">
                <a:solidFill>
                  <a:srgbClr val="000000"/>
                </a:solidFill>
                <a:effectLst/>
                <a:latin typeface="Verdana" panose="020B0604030504040204" pitchFamily="34" charset="0"/>
              </a:rPr>
              <a:t>State maintenance</a:t>
            </a:r>
            <a:r>
              <a:rPr lang="en-US" sz="2000" b="0" i="0" dirty="0">
                <a:solidFill>
                  <a:srgbClr val="000000"/>
                </a:solidFill>
                <a:effectLst/>
                <a:latin typeface="Verdana" panose="020B0604030504040204" pitchFamily="34" charset="0"/>
              </a:rPr>
              <a:t> by providing a special widget, </a:t>
            </a:r>
            <a:r>
              <a:rPr lang="en-US" sz="2000" b="0" i="1" dirty="0" err="1">
                <a:solidFill>
                  <a:srgbClr val="000000"/>
                </a:solidFill>
                <a:effectLst/>
                <a:latin typeface="Verdana" panose="020B0604030504040204" pitchFamily="34" charset="0"/>
              </a:rPr>
              <a:t>StatefulWidget</a:t>
            </a:r>
            <a:r>
              <a:rPr lang="en-US" sz="2000" b="0" i="0" dirty="0">
                <a:solidFill>
                  <a:srgbClr val="000000"/>
                </a:solidFill>
                <a:effectLst/>
                <a:latin typeface="Verdana" panose="020B0604030504040204" pitchFamily="34" charset="0"/>
              </a:rPr>
              <a:t>. Widget needs to be derived from </a:t>
            </a:r>
            <a:r>
              <a:rPr lang="en-US" sz="2000" b="0" i="1" dirty="0" err="1">
                <a:solidFill>
                  <a:srgbClr val="000000"/>
                </a:solidFill>
                <a:effectLst/>
                <a:latin typeface="Verdana" panose="020B0604030504040204" pitchFamily="34" charset="0"/>
              </a:rPr>
              <a:t>StatefulWidget</a:t>
            </a:r>
            <a:r>
              <a:rPr lang="en-US" sz="2000" b="0" i="0" dirty="0">
                <a:solidFill>
                  <a:srgbClr val="000000"/>
                </a:solidFill>
                <a:effectLst/>
                <a:latin typeface="Verdana" panose="020B0604030504040204" pitchFamily="34" charset="0"/>
              </a:rPr>
              <a:t> widget to support state maintenance and all other widget should be derived from </a:t>
            </a:r>
            <a:r>
              <a:rPr lang="en-US" sz="2000" b="0" i="1" dirty="0" err="1">
                <a:solidFill>
                  <a:srgbClr val="000000"/>
                </a:solidFill>
                <a:effectLst/>
                <a:latin typeface="Verdana" panose="020B0604030504040204" pitchFamily="34" charset="0"/>
              </a:rPr>
              <a:t>StatefulWidget</a:t>
            </a:r>
            <a:r>
              <a:rPr lang="en-US" sz="2000" b="0" i="0" dirty="0">
                <a:solidFill>
                  <a:srgbClr val="000000"/>
                </a:solidFill>
                <a:effectLst/>
                <a:latin typeface="Verdana" panose="020B0604030504040204" pitchFamily="34" charset="0"/>
              </a:rPr>
              <a:t>.</a:t>
            </a:r>
          </a:p>
          <a:p>
            <a:pPr algn="just">
              <a:lnSpc>
                <a:spcPct val="150000"/>
              </a:lnSpc>
            </a:pPr>
            <a:r>
              <a:rPr lang="en-US" sz="2400" b="0" i="0" dirty="0">
                <a:solidFill>
                  <a:srgbClr val="273239"/>
                </a:solidFill>
                <a:effectLst/>
                <a:latin typeface="Nunito" pitchFamily="2" charset="0"/>
              </a:rPr>
              <a:t>The states are nothing but data objects</a:t>
            </a:r>
            <a:r>
              <a:rPr lang="en-US" sz="2000" dirty="0">
                <a:solidFill>
                  <a:srgbClr val="000000"/>
                </a:solidFill>
                <a:latin typeface="Verdana" panose="020B0604030504040204" pitchFamily="34" charset="0"/>
              </a:rPr>
              <a:t>.</a:t>
            </a:r>
            <a:endParaRPr lang="en-US" sz="2000" b="0" i="0" dirty="0">
              <a:solidFill>
                <a:srgbClr val="000000"/>
              </a:solidFill>
              <a:effectLst/>
              <a:latin typeface="Verdana" panose="020B0604030504040204" pitchFamily="34" charset="0"/>
            </a:endParaRPr>
          </a:p>
          <a:p>
            <a:pPr algn="just">
              <a:lnSpc>
                <a:spcPct val="150000"/>
              </a:lnSpc>
            </a:pPr>
            <a:r>
              <a:rPr lang="en-US" sz="2000" b="0" i="0" dirty="0">
                <a:solidFill>
                  <a:srgbClr val="000000"/>
                </a:solidFill>
                <a:effectLst/>
                <a:latin typeface="Verdana" panose="020B0604030504040204" pitchFamily="34" charset="0"/>
              </a:rPr>
              <a:t>Flutter widgets are </a:t>
            </a:r>
            <a:r>
              <a:rPr lang="en-US" sz="2000" b="1" i="0" dirty="0">
                <a:solidFill>
                  <a:srgbClr val="000000"/>
                </a:solidFill>
                <a:effectLst/>
                <a:latin typeface="inherit"/>
              </a:rPr>
              <a:t>reactive</a:t>
            </a:r>
            <a:r>
              <a:rPr lang="en-US" sz="2000" b="0" i="0" dirty="0">
                <a:solidFill>
                  <a:srgbClr val="000000"/>
                </a:solidFill>
                <a:effectLst/>
                <a:latin typeface="Verdana" panose="020B0604030504040204" pitchFamily="34" charset="0"/>
              </a:rPr>
              <a:t> in native.</a:t>
            </a:r>
          </a:p>
          <a:p>
            <a:pPr algn="just">
              <a:lnSpc>
                <a:spcPct val="150000"/>
              </a:lnSpc>
            </a:pPr>
            <a:r>
              <a:rPr lang="en-US" sz="2000" b="0" i="0" dirty="0">
                <a:solidFill>
                  <a:srgbClr val="000000"/>
                </a:solidFill>
                <a:effectLst/>
                <a:latin typeface="Verdana" panose="020B0604030504040204" pitchFamily="34" charset="0"/>
              </a:rPr>
              <a:t>This is similar to </a:t>
            </a:r>
            <a:r>
              <a:rPr lang="en-US" sz="2000" b="0" i="0" dirty="0" err="1">
                <a:solidFill>
                  <a:srgbClr val="000000"/>
                </a:solidFill>
                <a:effectLst/>
                <a:latin typeface="Verdana" panose="020B0604030504040204" pitchFamily="34" charset="0"/>
              </a:rPr>
              <a:t>reactjs</a:t>
            </a:r>
            <a:r>
              <a:rPr lang="en-US" sz="2000" b="0" i="0" dirty="0">
                <a:solidFill>
                  <a:srgbClr val="000000"/>
                </a:solidFill>
                <a:effectLst/>
                <a:latin typeface="Verdana" panose="020B0604030504040204" pitchFamily="34" charset="0"/>
              </a:rPr>
              <a:t> and </a:t>
            </a:r>
            <a:r>
              <a:rPr lang="en-US" sz="2000" b="0" i="1" dirty="0" err="1">
                <a:solidFill>
                  <a:srgbClr val="000000"/>
                </a:solidFill>
                <a:effectLst/>
                <a:latin typeface="Verdana" panose="020B0604030504040204" pitchFamily="34" charset="0"/>
              </a:rPr>
              <a:t>StatefulWidget</a:t>
            </a:r>
            <a:r>
              <a:rPr lang="en-US" sz="2000" b="0" i="0" dirty="0">
                <a:solidFill>
                  <a:srgbClr val="000000"/>
                </a:solidFill>
                <a:effectLst/>
                <a:latin typeface="Verdana" panose="020B0604030504040204" pitchFamily="34" charset="0"/>
              </a:rPr>
              <a:t> will be auto re- rendered whenever its internal state is changed.</a:t>
            </a:r>
          </a:p>
          <a:p>
            <a:pPr algn="just">
              <a:lnSpc>
                <a:spcPct val="150000"/>
              </a:lnSpc>
            </a:pPr>
            <a:r>
              <a:rPr lang="en-US" sz="2000" b="0" i="0" dirty="0">
                <a:solidFill>
                  <a:srgbClr val="000000"/>
                </a:solidFill>
                <a:effectLst/>
                <a:latin typeface="Verdana" panose="020B0604030504040204" pitchFamily="34" charset="0"/>
              </a:rPr>
              <a:t>The re-rendering is optimized by finding the difference between old and new widget UI and rendering only the necessary changes</a:t>
            </a:r>
          </a:p>
        </p:txBody>
      </p:sp>
      <p:sp>
        <p:nvSpPr>
          <p:cNvPr id="4" name="Date Placeholder 3">
            <a:extLst>
              <a:ext uri="{FF2B5EF4-FFF2-40B4-BE49-F238E27FC236}">
                <a16:creationId xmlns:a16="http://schemas.microsoft.com/office/drawing/2014/main" id="{16C85B34-E0D5-9B6C-BD5B-9832291424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61945E6-E114-8DE4-A3D4-5119F5D31728}"/>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7E201045-4CEB-837B-B5EF-BDB4190F4EED}"/>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86029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BF13-6E22-7000-F9A7-08EBD95E5F3B}"/>
              </a:ext>
            </a:extLst>
          </p:cNvPr>
          <p:cNvSpPr>
            <a:spLocks noGrp="1"/>
          </p:cNvSpPr>
          <p:nvPr>
            <p:ph type="title"/>
          </p:nvPr>
        </p:nvSpPr>
        <p:spPr>
          <a:xfrm>
            <a:off x="607695" y="136525"/>
            <a:ext cx="10515600" cy="473075"/>
          </a:xfrm>
        </p:spPr>
        <p:txBody>
          <a:bodyPr>
            <a:normAutofit fontScale="90000"/>
          </a:bodyPr>
          <a:lstStyle/>
          <a:p>
            <a:pPr algn="ctr"/>
            <a:r>
              <a:rPr lang="en-US" dirty="0"/>
              <a:t>layers</a:t>
            </a:r>
          </a:p>
        </p:txBody>
      </p:sp>
      <p:sp>
        <p:nvSpPr>
          <p:cNvPr id="3" name="Content Placeholder 2">
            <a:extLst>
              <a:ext uri="{FF2B5EF4-FFF2-40B4-BE49-F238E27FC236}">
                <a16:creationId xmlns:a16="http://schemas.microsoft.com/office/drawing/2014/main" id="{0C0E5180-870B-9B85-07AC-DAD6856DA794}"/>
              </a:ext>
            </a:extLst>
          </p:cNvPr>
          <p:cNvSpPr>
            <a:spLocks noGrp="1"/>
          </p:cNvSpPr>
          <p:nvPr>
            <p:ph idx="1"/>
          </p:nvPr>
        </p:nvSpPr>
        <p:spPr>
          <a:xfrm>
            <a:off x="121920" y="741680"/>
            <a:ext cx="11907520" cy="5435283"/>
          </a:xfrm>
        </p:spPr>
        <p:txBody>
          <a:bodyPr>
            <a:normAutofit/>
          </a:bodyPr>
          <a:lstStyle/>
          <a:p>
            <a:pPr algn="l">
              <a:lnSpc>
                <a:spcPct val="150000"/>
              </a:lnSpc>
            </a:pPr>
            <a:r>
              <a:rPr lang="en-US" sz="2000" b="0" i="0" dirty="0">
                <a:solidFill>
                  <a:srgbClr val="000000"/>
                </a:solidFill>
                <a:effectLst/>
                <a:latin typeface="Verdana" panose="020B0604030504040204" pitchFamily="34" charset="0"/>
              </a:rPr>
              <a:t>The most important concept of Flutter framework is that the framework is grouped into multiple category in terms of complexity and clearly arranged in layers of decreasing complexity.</a:t>
            </a:r>
          </a:p>
          <a:p>
            <a:pPr algn="l">
              <a:lnSpc>
                <a:spcPct val="150000"/>
              </a:lnSpc>
            </a:pPr>
            <a:r>
              <a:rPr lang="en-US" sz="2000" b="0" i="0" dirty="0">
                <a:solidFill>
                  <a:srgbClr val="000000"/>
                </a:solidFill>
                <a:effectLst/>
                <a:latin typeface="Verdana" panose="020B0604030504040204" pitchFamily="34" charset="0"/>
              </a:rPr>
              <a:t>A layer is build using its immediate next level layer.</a:t>
            </a:r>
          </a:p>
          <a:p>
            <a:pPr algn="l">
              <a:lnSpc>
                <a:spcPct val="150000"/>
              </a:lnSpc>
            </a:pPr>
            <a:r>
              <a:rPr lang="en-US" sz="2000" b="0" i="0" dirty="0">
                <a:solidFill>
                  <a:srgbClr val="000000"/>
                </a:solidFill>
                <a:effectLst/>
                <a:latin typeface="Verdana" panose="020B0604030504040204" pitchFamily="34" charset="0"/>
              </a:rPr>
              <a:t>The top most layer is widget specific to </a:t>
            </a:r>
            <a:r>
              <a:rPr lang="en-US" sz="2000" b="0" i="1" dirty="0">
                <a:solidFill>
                  <a:srgbClr val="000000"/>
                </a:solidFill>
                <a:effectLst/>
                <a:latin typeface="Verdana" panose="020B0604030504040204" pitchFamily="34" charset="0"/>
              </a:rPr>
              <a:t>Android</a:t>
            </a:r>
            <a:r>
              <a:rPr lang="en-US" sz="2000" b="0" i="0" dirty="0">
                <a:solidFill>
                  <a:srgbClr val="000000"/>
                </a:solidFill>
                <a:effectLst/>
                <a:latin typeface="Verdana" panose="020B0604030504040204" pitchFamily="34" charset="0"/>
              </a:rPr>
              <a:t> and </a:t>
            </a:r>
            <a:r>
              <a:rPr lang="en-US" sz="2000" b="0" i="1" dirty="0">
                <a:solidFill>
                  <a:srgbClr val="000000"/>
                </a:solidFill>
                <a:effectLst/>
                <a:latin typeface="Verdana" panose="020B0604030504040204" pitchFamily="34" charset="0"/>
              </a:rPr>
              <a:t>iOS</a:t>
            </a:r>
            <a:r>
              <a:rPr lang="en-US" sz="2000" b="0" i="0" dirty="0">
                <a:solidFill>
                  <a:srgbClr val="000000"/>
                </a:solidFill>
                <a:effectLst/>
                <a:latin typeface="Verdana" panose="020B0604030504040204" pitchFamily="34" charset="0"/>
              </a:rPr>
              <a:t>.</a:t>
            </a:r>
          </a:p>
          <a:p>
            <a:pPr algn="l">
              <a:lnSpc>
                <a:spcPct val="150000"/>
              </a:lnSpc>
            </a:pPr>
            <a:r>
              <a:rPr lang="en-US" sz="2000" b="0" i="0" dirty="0">
                <a:solidFill>
                  <a:srgbClr val="000000"/>
                </a:solidFill>
                <a:effectLst/>
                <a:latin typeface="Verdana" panose="020B0604030504040204" pitchFamily="34" charset="0"/>
              </a:rPr>
              <a:t>The next layer has all flutter native widgets.</a:t>
            </a:r>
          </a:p>
          <a:p>
            <a:pPr algn="l">
              <a:lnSpc>
                <a:spcPct val="150000"/>
              </a:lnSpc>
            </a:pPr>
            <a:r>
              <a:rPr lang="en-US" sz="2000" b="0" i="0" dirty="0">
                <a:solidFill>
                  <a:srgbClr val="000000"/>
                </a:solidFill>
                <a:effectLst/>
                <a:latin typeface="Verdana" panose="020B0604030504040204" pitchFamily="34" charset="0"/>
              </a:rPr>
              <a:t>The next layer is </a:t>
            </a:r>
            <a:r>
              <a:rPr lang="en-US" sz="2000" b="0" i="1" dirty="0">
                <a:solidFill>
                  <a:srgbClr val="000000"/>
                </a:solidFill>
                <a:effectLst/>
                <a:latin typeface="Verdana" panose="020B0604030504040204" pitchFamily="34" charset="0"/>
              </a:rPr>
              <a:t>Rendering layer</a:t>
            </a:r>
            <a:r>
              <a:rPr lang="en-US" sz="2000" b="0" i="0" dirty="0">
                <a:solidFill>
                  <a:srgbClr val="000000"/>
                </a:solidFill>
                <a:effectLst/>
                <a:latin typeface="Verdana" panose="020B0604030504040204" pitchFamily="34" charset="0"/>
              </a:rPr>
              <a:t>, which is low level renderer component and renders everything in the flutter app. </a:t>
            </a:r>
          </a:p>
          <a:p>
            <a:pPr algn="l">
              <a:lnSpc>
                <a:spcPct val="150000"/>
              </a:lnSpc>
            </a:pPr>
            <a:r>
              <a:rPr lang="en-US" sz="2000" b="0" i="0" dirty="0">
                <a:solidFill>
                  <a:srgbClr val="000000"/>
                </a:solidFill>
                <a:effectLst/>
                <a:latin typeface="Verdana" panose="020B0604030504040204" pitchFamily="34" charset="0"/>
              </a:rPr>
              <a:t>Layers goes down to core platform specific code</a:t>
            </a:r>
          </a:p>
          <a:p>
            <a:pPr>
              <a:lnSpc>
                <a:spcPct val="150000"/>
              </a:lnSpc>
            </a:pPr>
            <a:endParaRPr lang="en-US" sz="2000" dirty="0"/>
          </a:p>
        </p:txBody>
      </p:sp>
      <p:sp>
        <p:nvSpPr>
          <p:cNvPr id="4" name="Date Placeholder 3">
            <a:extLst>
              <a:ext uri="{FF2B5EF4-FFF2-40B4-BE49-F238E27FC236}">
                <a16:creationId xmlns:a16="http://schemas.microsoft.com/office/drawing/2014/main" id="{FE701D0F-4ED0-E744-2DCD-E1294CCF1F2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1B3FF0-0CBA-2EBE-C2CD-84150E599AA8}"/>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214F2474-AD82-2385-11B0-AF9136E1111B}"/>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08348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D946-C7A6-DBB4-8B84-98CF3BC5743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9F50651-A250-17E3-0308-069A8ACD84F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6AC671B-DC08-6A03-DCA4-C8B142979E33}"/>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7434B0E4-4E40-5D5A-FCD6-4CB2AD00D1AD}"/>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3074" name="Picture 2" descr="Overview Of Layer">
            <a:extLst>
              <a:ext uri="{FF2B5EF4-FFF2-40B4-BE49-F238E27FC236}">
                <a16:creationId xmlns:a16="http://schemas.microsoft.com/office/drawing/2014/main" id="{6EB8B1DD-2768-9E17-FAB2-268945AD47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9520" y="0"/>
            <a:ext cx="6572568" cy="693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0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A8FF-FB6C-4207-5A7B-5037D3EFC63B}"/>
              </a:ext>
            </a:extLst>
          </p:cNvPr>
          <p:cNvSpPr>
            <a:spLocks noGrp="1"/>
          </p:cNvSpPr>
          <p:nvPr>
            <p:ph type="title"/>
          </p:nvPr>
        </p:nvSpPr>
        <p:spPr>
          <a:xfrm>
            <a:off x="836295" y="142876"/>
            <a:ext cx="10515600" cy="538162"/>
          </a:xfrm>
        </p:spPr>
        <p:txBody>
          <a:bodyPr>
            <a:normAutofit fontScale="90000"/>
          </a:bodyPr>
          <a:lstStyle/>
          <a:p>
            <a:pPr algn="ctr"/>
            <a:r>
              <a:rPr lang="en-US" dirty="0"/>
              <a:t>steps</a:t>
            </a:r>
          </a:p>
        </p:txBody>
      </p:sp>
      <p:sp>
        <p:nvSpPr>
          <p:cNvPr id="3" name="Content Placeholder 2">
            <a:extLst>
              <a:ext uri="{FF2B5EF4-FFF2-40B4-BE49-F238E27FC236}">
                <a16:creationId xmlns:a16="http://schemas.microsoft.com/office/drawing/2014/main" id="{A4E1FF01-5989-A050-72CB-6B15D222926C}"/>
              </a:ext>
            </a:extLst>
          </p:cNvPr>
          <p:cNvSpPr>
            <a:spLocks noGrp="1"/>
          </p:cNvSpPr>
          <p:nvPr>
            <p:ph idx="1"/>
          </p:nvPr>
        </p:nvSpPr>
        <p:spPr>
          <a:xfrm>
            <a:off x="1021080" y="681038"/>
            <a:ext cx="10515600" cy="5495925"/>
          </a:xfrm>
        </p:spPr>
        <p:txBody>
          <a:bodyPr>
            <a:normAutofit/>
          </a:bodyPr>
          <a:lstStyle/>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Set Up the Development Environment</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Create a New Flutter Project</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Build your app's interface by defining Widgets</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Implement application logic</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Add functionality and features</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Test your application</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Debug and Optimize</a:t>
            </a:r>
          </a:p>
          <a:p>
            <a:pPr marL="285750" indent="-285750" algn="just">
              <a:lnSpc>
                <a:spcPct val="150000"/>
              </a:lnSpc>
              <a:buFont typeface="Wingdings" panose="05000000000000000000" pitchFamily="2" charset="2"/>
              <a:buChar char="q"/>
            </a:pPr>
            <a:r>
              <a:rPr lang="en-US" sz="2400" b="0" i="0" dirty="0">
                <a:solidFill>
                  <a:srgbClr val="000000"/>
                </a:solidFill>
                <a:effectLst/>
                <a:latin typeface="Verdana" panose="020B0604030504040204" pitchFamily="34" charset="0"/>
              </a:rPr>
              <a:t>Build and Deploy</a:t>
            </a:r>
            <a:endParaRPr lang="en-US" sz="2400" dirty="0"/>
          </a:p>
        </p:txBody>
      </p:sp>
      <p:sp>
        <p:nvSpPr>
          <p:cNvPr id="4" name="Date Placeholder 3">
            <a:extLst>
              <a:ext uri="{FF2B5EF4-FFF2-40B4-BE49-F238E27FC236}">
                <a16:creationId xmlns:a16="http://schemas.microsoft.com/office/drawing/2014/main" id="{863663E5-E961-A24C-FA85-DAE32E307CB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AFB2387-B236-53BD-C91D-0A2268E20641}"/>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6282226E-2F32-44A2-AA5B-230393C4C211}"/>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67835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2295-9B2B-B005-D67A-C0D92CF99F63}"/>
              </a:ext>
            </a:extLst>
          </p:cNvPr>
          <p:cNvSpPr>
            <a:spLocks noGrp="1"/>
          </p:cNvSpPr>
          <p:nvPr>
            <p:ph type="title"/>
          </p:nvPr>
        </p:nvSpPr>
        <p:spPr>
          <a:xfrm>
            <a:off x="836295" y="136525"/>
            <a:ext cx="10515600" cy="452755"/>
          </a:xfrm>
        </p:spPr>
        <p:txBody>
          <a:bodyPr>
            <a:normAutofit fontScale="90000"/>
          </a:bodyPr>
          <a:lstStyle/>
          <a:p>
            <a:r>
              <a:rPr lang="en-US" dirty="0"/>
              <a:t>Installing flutter in windows</a:t>
            </a:r>
          </a:p>
        </p:txBody>
      </p:sp>
      <p:sp>
        <p:nvSpPr>
          <p:cNvPr id="3" name="Content Placeholder 2">
            <a:extLst>
              <a:ext uri="{FF2B5EF4-FFF2-40B4-BE49-F238E27FC236}">
                <a16:creationId xmlns:a16="http://schemas.microsoft.com/office/drawing/2014/main" id="{E6C58077-8919-31E0-6076-AA469B791AC1}"/>
              </a:ext>
            </a:extLst>
          </p:cNvPr>
          <p:cNvSpPr>
            <a:spLocks noGrp="1"/>
          </p:cNvSpPr>
          <p:nvPr>
            <p:ph idx="1"/>
          </p:nvPr>
        </p:nvSpPr>
        <p:spPr>
          <a:xfrm>
            <a:off x="1021080" y="1005840"/>
            <a:ext cx="10515600" cy="5171123"/>
          </a:xfrm>
        </p:spPr>
        <p:txBody>
          <a:bodyPr/>
          <a:lstStyle/>
          <a:p>
            <a:pPr algn="l"/>
            <a:r>
              <a:rPr lang="en-US" b="1" i="0" dirty="0">
                <a:solidFill>
                  <a:srgbClr val="000000"/>
                </a:solidFill>
                <a:effectLst/>
                <a:latin typeface="inherit"/>
              </a:rPr>
              <a:t>Step 1</a:t>
            </a:r>
            <a:r>
              <a:rPr lang="en-US" b="0" i="0" dirty="0">
                <a:solidFill>
                  <a:srgbClr val="000000"/>
                </a:solidFill>
                <a:effectLst/>
                <a:latin typeface="Verdana" panose="020B0604030504040204" pitchFamily="34" charset="0"/>
              </a:rPr>
              <a:t> − Go to URL,</a:t>
            </a:r>
            <a:r>
              <a:rPr lang="en-US" b="0" i="0" u="none" strike="noStrike" dirty="0">
                <a:solidFill>
                  <a:srgbClr val="008000"/>
                </a:solidFill>
                <a:effectLst/>
                <a:latin typeface="Verdana" panose="020B0604030504040204" pitchFamily="34" charset="0"/>
                <a:hlinkClick r:id="rId2"/>
              </a:rPr>
              <a:t> https://flutter.dev/docs/get-started/install/windows</a:t>
            </a:r>
            <a:r>
              <a:rPr lang="en-US" b="0" i="0" dirty="0">
                <a:solidFill>
                  <a:srgbClr val="000000"/>
                </a:solidFill>
                <a:effectLst/>
                <a:latin typeface="Verdana" panose="020B0604030504040204" pitchFamily="34" charset="0"/>
              </a:rPr>
              <a:t> and download the latest Flutter SDK.</a:t>
            </a:r>
          </a:p>
          <a:p>
            <a:pPr algn="l"/>
            <a:r>
              <a:rPr lang="en-US" b="1" i="0" dirty="0">
                <a:solidFill>
                  <a:srgbClr val="000000"/>
                </a:solidFill>
                <a:effectLst/>
                <a:latin typeface="inherit"/>
              </a:rPr>
              <a:t>Step 2</a:t>
            </a:r>
            <a:r>
              <a:rPr lang="en-US" b="0" i="0" dirty="0">
                <a:solidFill>
                  <a:srgbClr val="000000"/>
                </a:solidFill>
                <a:effectLst/>
                <a:latin typeface="Verdana" panose="020B0604030504040204" pitchFamily="34" charset="0"/>
              </a:rPr>
              <a:t> − Unzip the zip archive in a folder, say C:\flutter\</a:t>
            </a:r>
          </a:p>
          <a:p>
            <a:pPr algn="l"/>
            <a:r>
              <a:rPr lang="en-US" b="1" i="0" dirty="0">
                <a:solidFill>
                  <a:srgbClr val="000000"/>
                </a:solidFill>
                <a:effectLst/>
                <a:latin typeface="inherit"/>
              </a:rPr>
              <a:t>Step 3</a:t>
            </a:r>
            <a:r>
              <a:rPr lang="en-US" b="0" i="0" dirty="0">
                <a:solidFill>
                  <a:srgbClr val="000000"/>
                </a:solidFill>
                <a:effectLst/>
                <a:latin typeface="Verdana" panose="020B0604030504040204" pitchFamily="34" charset="0"/>
              </a:rPr>
              <a:t> − Update the system path to include flutter bin directory.</a:t>
            </a:r>
          </a:p>
          <a:p>
            <a:pPr algn="l"/>
            <a:r>
              <a:rPr lang="en-US" b="1" i="0" dirty="0">
                <a:solidFill>
                  <a:srgbClr val="000000"/>
                </a:solidFill>
                <a:effectLst/>
                <a:latin typeface="inherit"/>
              </a:rPr>
              <a:t>Step 4</a:t>
            </a:r>
            <a:r>
              <a:rPr lang="en-US" b="0" i="0" dirty="0">
                <a:solidFill>
                  <a:srgbClr val="000000"/>
                </a:solidFill>
                <a:effectLst/>
                <a:latin typeface="Verdana" panose="020B0604030504040204" pitchFamily="34" charset="0"/>
              </a:rPr>
              <a:t> − Flutter provides a tool, flutter doctor to check that all the requirement of flutter development is met.</a:t>
            </a:r>
          </a:p>
          <a:p>
            <a:pPr algn="l"/>
            <a:r>
              <a:rPr lang="en-US" b="1" i="0" dirty="0">
                <a:solidFill>
                  <a:srgbClr val="000000"/>
                </a:solidFill>
                <a:effectLst/>
                <a:latin typeface="inherit"/>
              </a:rPr>
              <a:t>Step 6</a:t>
            </a:r>
            <a:r>
              <a:rPr lang="en-US" b="0" i="0" dirty="0">
                <a:solidFill>
                  <a:srgbClr val="000000"/>
                </a:solidFill>
                <a:effectLst/>
                <a:latin typeface="Verdana" panose="020B0604030504040204" pitchFamily="34" charset="0"/>
              </a:rPr>
              <a:t> − Install the latest Android SDK, if reported by flutter doctor</a:t>
            </a:r>
          </a:p>
          <a:p>
            <a:pPr algn="l"/>
            <a:r>
              <a:rPr lang="en-US" b="1" i="0" dirty="0">
                <a:solidFill>
                  <a:srgbClr val="000000"/>
                </a:solidFill>
                <a:effectLst/>
                <a:latin typeface="inherit"/>
              </a:rPr>
              <a:t>Step 7</a:t>
            </a:r>
            <a:r>
              <a:rPr lang="en-US" b="0" i="0" dirty="0">
                <a:solidFill>
                  <a:srgbClr val="000000"/>
                </a:solidFill>
                <a:effectLst/>
                <a:latin typeface="Verdana" panose="020B0604030504040204" pitchFamily="34" charset="0"/>
              </a:rPr>
              <a:t> − Install the latest Android Studio, if reported by flutter doctor</a:t>
            </a:r>
          </a:p>
          <a:p>
            <a:pPr algn="l"/>
            <a:r>
              <a:rPr lang="en-US" b="1" i="0" dirty="0">
                <a:solidFill>
                  <a:srgbClr val="000000"/>
                </a:solidFill>
                <a:effectLst/>
                <a:latin typeface="inherit"/>
              </a:rPr>
              <a:t>Step 8</a:t>
            </a:r>
            <a:r>
              <a:rPr lang="en-US" b="0" i="0" dirty="0">
                <a:solidFill>
                  <a:srgbClr val="000000"/>
                </a:solidFill>
                <a:effectLst/>
                <a:latin typeface="Verdana" panose="020B0604030504040204" pitchFamily="34" charset="0"/>
              </a:rPr>
              <a:t> − Start an android emulator or connect a real android device to the system.</a:t>
            </a:r>
          </a:p>
          <a:p>
            <a:pPr algn="l"/>
            <a:r>
              <a:rPr lang="en-US" b="1" i="0" dirty="0">
                <a:solidFill>
                  <a:srgbClr val="000000"/>
                </a:solidFill>
                <a:effectLst/>
                <a:latin typeface="inherit"/>
              </a:rPr>
              <a:t>Step 9</a:t>
            </a:r>
            <a:r>
              <a:rPr lang="en-US" b="0" i="0" dirty="0">
                <a:solidFill>
                  <a:srgbClr val="000000"/>
                </a:solidFill>
                <a:effectLst/>
                <a:latin typeface="Verdana" panose="020B0604030504040204" pitchFamily="34" charset="0"/>
              </a:rPr>
              <a:t> − Install Flutter and Dart plugin for Android Studio. It provides startup template to create new Flutter application, an option to run and debug Flutter application in the Android studio itself, etc.</a:t>
            </a:r>
          </a:p>
        </p:txBody>
      </p:sp>
      <p:sp>
        <p:nvSpPr>
          <p:cNvPr id="4" name="Date Placeholder 3">
            <a:extLst>
              <a:ext uri="{FF2B5EF4-FFF2-40B4-BE49-F238E27FC236}">
                <a16:creationId xmlns:a16="http://schemas.microsoft.com/office/drawing/2014/main" id="{8EEE7531-E622-674F-CB62-4711904C5E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E175EB-4B40-D0F4-1E39-5379208BA824}"/>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662AEBBC-7006-1D39-9688-2C9E3468F6C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97082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ABB8-5BF2-EC59-D285-A5C164DE5C3D}"/>
              </a:ext>
            </a:extLst>
          </p:cNvPr>
          <p:cNvSpPr>
            <a:spLocks noGrp="1"/>
          </p:cNvSpPr>
          <p:nvPr>
            <p:ph type="title"/>
          </p:nvPr>
        </p:nvSpPr>
        <p:spPr>
          <a:xfrm>
            <a:off x="836295" y="1"/>
            <a:ext cx="10515600" cy="467359"/>
          </a:xfrm>
        </p:spPr>
        <p:txBody>
          <a:bodyPr>
            <a:normAutofit fontScale="90000"/>
          </a:bodyPr>
          <a:lstStyle/>
          <a:p>
            <a:r>
              <a:rPr lang="en-US" dirty="0"/>
              <a:t>Creating app in android studio</a:t>
            </a:r>
          </a:p>
        </p:txBody>
      </p:sp>
      <p:sp>
        <p:nvSpPr>
          <p:cNvPr id="3" name="Content Placeholder 2">
            <a:extLst>
              <a:ext uri="{FF2B5EF4-FFF2-40B4-BE49-F238E27FC236}">
                <a16:creationId xmlns:a16="http://schemas.microsoft.com/office/drawing/2014/main" id="{96A7BDB6-F30C-554D-03E7-5F09BAA5C5E7}"/>
              </a:ext>
            </a:extLst>
          </p:cNvPr>
          <p:cNvSpPr>
            <a:spLocks noGrp="1"/>
          </p:cNvSpPr>
          <p:nvPr>
            <p:ph idx="1"/>
          </p:nvPr>
        </p:nvSpPr>
        <p:spPr/>
        <p:txBody>
          <a:bodyPr/>
          <a:lstStyle/>
          <a:p>
            <a:pPr algn="l"/>
            <a:r>
              <a:rPr lang="en-US" b="1" i="0" dirty="0">
                <a:solidFill>
                  <a:srgbClr val="000000"/>
                </a:solidFill>
                <a:effectLst/>
                <a:latin typeface="inherit"/>
              </a:rPr>
              <a:t>Step 1</a:t>
            </a:r>
            <a:r>
              <a:rPr lang="en-US" b="0" i="0" dirty="0">
                <a:solidFill>
                  <a:srgbClr val="000000"/>
                </a:solidFill>
                <a:effectLst/>
                <a:latin typeface="Verdana" panose="020B0604030504040204" pitchFamily="34" charset="0"/>
              </a:rPr>
              <a:t> − Open Android Studio</a:t>
            </a:r>
          </a:p>
          <a:p>
            <a:pPr algn="l"/>
            <a:r>
              <a:rPr lang="en-US" b="1" i="0" dirty="0">
                <a:solidFill>
                  <a:srgbClr val="000000"/>
                </a:solidFill>
                <a:effectLst/>
                <a:latin typeface="inherit"/>
              </a:rPr>
              <a:t>Step 2</a:t>
            </a:r>
            <a:r>
              <a:rPr lang="en-US" b="0" i="0" dirty="0">
                <a:solidFill>
                  <a:srgbClr val="000000"/>
                </a:solidFill>
                <a:effectLst/>
                <a:latin typeface="Verdana" panose="020B0604030504040204" pitchFamily="34" charset="0"/>
              </a:rPr>
              <a:t> − Create Flutter Project. For this, click </a:t>
            </a:r>
            <a:r>
              <a:rPr lang="en-US" b="1" i="0" dirty="0">
                <a:solidFill>
                  <a:srgbClr val="000000"/>
                </a:solidFill>
                <a:effectLst/>
                <a:latin typeface="inherit"/>
              </a:rPr>
              <a:t>File → New → New Flutter Project.</a:t>
            </a:r>
          </a:p>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 Select Flutter Application. For this, select </a:t>
            </a:r>
            <a:r>
              <a:rPr lang="en-US" b="1" i="0" dirty="0">
                <a:solidFill>
                  <a:srgbClr val="000000"/>
                </a:solidFill>
                <a:effectLst/>
                <a:latin typeface="Verdana" panose="020B0604030504040204" pitchFamily="34" charset="0"/>
              </a:rPr>
              <a:t>Flutter Application</a:t>
            </a:r>
            <a:r>
              <a:rPr lang="en-US" b="0" i="0" dirty="0">
                <a:solidFill>
                  <a:srgbClr val="000000"/>
                </a:solidFill>
                <a:effectLst/>
                <a:latin typeface="Verdana" panose="020B0604030504040204" pitchFamily="34" charset="0"/>
              </a:rPr>
              <a:t> and click </a:t>
            </a:r>
            <a:r>
              <a:rPr lang="en-US" b="1" i="0" dirty="0">
                <a:solidFill>
                  <a:srgbClr val="000000"/>
                </a:solidFill>
                <a:effectLst/>
                <a:latin typeface="Verdana" panose="020B0604030504040204" pitchFamily="34" charset="0"/>
              </a:rPr>
              <a:t>Next</a:t>
            </a:r>
            <a:endParaRPr lang="en-US" b="1" dirty="0">
              <a:solidFill>
                <a:srgbClr val="000000"/>
              </a:solidFill>
              <a:latin typeface="inherit"/>
            </a:endParaRPr>
          </a:p>
          <a:p>
            <a:pPr algn="l"/>
            <a:r>
              <a:rPr lang="en-US" b="1" i="0" dirty="0">
                <a:solidFill>
                  <a:srgbClr val="000000"/>
                </a:solidFill>
                <a:effectLst/>
                <a:latin typeface="Verdana" panose="020B0604030504040204" pitchFamily="34" charset="0"/>
              </a:rPr>
              <a:t>Step 4</a:t>
            </a:r>
            <a:r>
              <a:rPr lang="en-US" b="0" i="0" dirty="0">
                <a:solidFill>
                  <a:srgbClr val="000000"/>
                </a:solidFill>
                <a:effectLst/>
                <a:latin typeface="Verdana" panose="020B0604030504040204" pitchFamily="34" charset="0"/>
              </a:rPr>
              <a:t> − Configure the application as below and click </a:t>
            </a:r>
            <a:r>
              <a:rPr lang="en-US" b="1" i="0" dirty="0">
                <a:solidFill>
                  <a:srgbClr val="000000"/>
                </a:solidFill>
                <a:effectLst/>
                <a:latin typeface="Verdana" panose="020B0604030504040204" pitchFamily="34" charset="0"/>
              </a:rPr>
              <a:t>Next</a:t>
            </a:r>
            <a:r>
              <a:rPr lang="en-US" b="0" i="0" dirty="0">
                <a:solidFill>
                  <a:srgbClr val="000000"/>
                </a:solidFill>
                <a:effectLst/>
                <a:latin typeface="Verdana" panose="020B0604030504040204" pitchFamily="34" charset="0"/>
              </a:rPr>
              <a:t>.</a:t>
            </a:r>
            <a:endParaRPr lang="en-US" b="1" i="0" dirty="0">
              <a:solidFill>
                <a:srgbClr val="000000"/>
              </a:solidFill>
              <a:effectLst/>
              <a:latin typeface="inherit"/>
            </a:endParaRPr>
          </a:p>
          <a:p>
            <a:pPr algn="just">
              <a:buFont typeface="Arial" panose="020B0604020202020204" pitchFamily="34" charset="0"/>
              <a:buChar char="•"/>
            </a:pPr>
            <a:r>
              <a:rPr lang="en-US" b="0" i="0" dirty="0">
                <a:solidFill>
                  <a:srgbClr val="000000"/>
                </a:solidFill>
                <a:effectLst/>
                <a:latin typeface="Verdana" panose="020B0604030504040204" pitchFamily="34" charset="0"/>
              </a:rPr>
              <a:t>Project name: </a:t>
            </a:r>
            <a:r>
              <a:rPr lang="en-US" b="1" i="0" dirty="0" err="1">
                <a:solidFill>
                  <a:srgbClr val="000000"/>
                </a:solidFill>
                <a:effectLst/>
                <a:latin typeface="inherit"/>
              </a:rPr>
              <a:t>hello_app</a:t>
            </a: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0" i="0" dirty="0">
                <a:solidFill>
                  <a:srgbClr val="000000"/>
                </a:solidFill>
                <a:effectLst/>
                <a:latin typeface="Verdana" panose="020B0604030504040204" pitchFamily="34" charset="0"/>
              </a:rPr>
              <a:t>Flutter SDK Path: </a:t>
            </a:r>
            <a:r>
              <a:rPr lang="en-US" b="1" i="0" dirty="0">
                <a:solidFill>
                  <a:srgbClr val="000000"/>
                </a:solidFill>
                <a:effectLst/>
                <a:latin typeface="inherit"/>
              </a:rPr>
              <a:t>&lt;</a:t>
            </a:r>
            <a:r>
              <a:rPr lang="en-US" b="1" i="0" dirty="0" err="1">
                <a:solidFill>
                  <a:srgbClr val="000000"/>
                </a:solidFill>
                <a:effectLst/>
                <a:latin typeface="inherit"/>
              </a:rPr>
              <a:t>path_to_flutter_sdk</a:t>
            </a:r>
            <a:r>
              <a:rPr lang="en-US" b="1" i="0" dirty="0">
                <a:solidFill>
                  <a:srgbClr val="000000"/>
                </a:solidFill>
                <a:effectLst/>
                <a:latin typeface="inherit"/>
              </a:rPr>
              <a:t>&gt;</a:t>
            </a: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0" i="0" dirty="0">
                <a:solidFill>
                  <a:srgbClr val="000000"/>
                </a:solidFill>
                <a:effectLst/>
                <a:latin typeface="Verdana" panose="020B0604030504040204" pitchFamily="34" charset="0"/>
              </a:rPr>
              <a:t>Project Location: </a:t>
            </a:r>
            <a:r>
              <a:rPr lang="en-US" b="1" i="0" dirty="0">
                <a:solidFill>
                  <a:srgbClr val="000000"/>
                </a:solidFill>
                <a:effectLst/>
                <a:latin typeface="inherit"/>
              </a:rPr>
              <a:t>&lt;</a:t>
            </a:r>
            <a:r>
              <a:rPr lang="en-US" b="1" i="0" dirty="0" err="1">
                <a:solidFill>
                  <a:srgbClr val="000000"/>
                </a:solidFill>
                <a:effectLst/>
                <a:latin typeface="inherit"/>
              </a:rPr>
              <a:t>path_to_project_folder</a:t>
            </a:r>
            <a:r>
              <a:rPr lang="en-US" b="1" i="0" dirty="0">
                <a:solidFill>
                  <a:srgbClr val="000000"/>
                </a:solidFill>
                <a:effectLst/>
                <a:latin typeface="inherit"/>
              </a:rPr>
              <a:t>&gt;</a:t>
            </a: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0" i="0" dirty="0">
                <a:solidFill>
                  <a:srgbClr val="000000"/>
                </a:solidFill>
                <a:effectLst/>
                <a:latin typeface="Verdana" panose="020B0604030504040204" pitchFamily="34" charset="0"/>
              </a:rPr>
              <a:t>Description: </a:t>
            </a:r>
            <a:r>
              <a:rPr lang="en-US" b="1" i="0" dirty="0">
                <a:solidFill>
                  <a:srgbClr val="000000"/>
                </a:solidFill>
                <a:effectLst/>
                <a:latin typeface="inherit"/>
              </a:rPr>
              <a:t>Flutter based hello world application</a:t>
            </a:r>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inherit"/>
              </a:rPr>
              <a:t>Step 5</a:t>
            </a:r>
            <a:r>
              <a:rPr lang="en-US" b="0" i="0" dirty="0">
                <a:solidFill>
                  <a:srgbClr val="000000"/>
                </a:solidFill>
                <a:effectLst/>
                <a:latin typeface="Verdana" panose="020B0604030504040204" pitchFamily="34" charset="0"/>
              </a:rPr>
              <a:t> − Configure Project.</a:t>
            </a:r>
          </a:p>
          <a:p>
            <a:pPr algn="l"/>
            <a:r>
              <a:rPr lang="en-US" b="0" i="0" dirty="0">
                <a:solidFill>
                  <a:srgbClr val="000000"/>
                </a:solidFill>
                <a:effectLst/>
                <a:latin typeface="Verdana" panose="020B0604030504040204" pitchFamily="34" charset="0"/>
              </a:rPr>
              <a:t>Set the company domain as </a:t>
            </a:r>
            <a:r>
              <a:rPr lang="en-US" b="1" i="0" dirty="0">
                <a:solidFill>
                  <a:srgbClr val="000000"/>
                </a:solidFill>
                <a:effectLst/>
                <a:latin typeface="inherit"/>
              </a:rPr>
              <a:t>flutterapp.tutorialspoint.com</a:t>
            </a:r>
            <a:r>
              <a:rPr lang="en-US" b="0" i="0" dirty="0">
                <a:solidFill>
                  <a:srgbClr val="000000"/>
                </a:solidFill>
                <a:effectLst/>
                <a:latin typeface="Verdana" panose="020B0604030504040204" pitchFamily="34" charset="0"/>
              </a:rPr>
              <a:t> and click </a:t>
            </a:r>
            <a:r>
              <a:rPr lang="en-US" b="1" i="0" dirty="0">
                <a:solidFill>
                  <a:srgbClr val="000000"/>
                </a:solidFill>
                <a:effectLst/>
                <a:latin typeface="inherit"/>
              </a:rPr>
              <a:t>Finish</a:t>
            </a:r>
            <a:r>
              <a:rPr lang="en-US" b="0" i="0" dirty="0">
                <a:solidFill>
                  <a:srgbClr val="000000"/>
                </a:solidFill>
                <a:effectLst/>
                <a:latin typeface="Verdana" panose="020B0604030504040204" pitchFamily="34" charset="0"/>
              </a:rPr>
              <a:t>.</a:t>
            </a:r>
          </a:p>
          <a:p>
            <a:pPr algn="l"/>
            <a:r>
              <a:rPr lang="en-US" b="1" i="0" dirty="0">
                <a:solidFill>
                  <a:srgbClr val="000000"/>
                </a:solidFill>
                <a:effectLst/>
                <a:latin typeface="inherit"/>
              </a:rPr>
              <a:t>Step 6</a:t>
            </a:r>
            <a:r>
              <a:rPr lang="en-US" b="0" i="0" dirty="0">
                <a:solidFill>
                  <a:srgbClr val="000000"/>
                </a:solidFill>
                <a:effectLst/>
                <a:latin typeface="Verdana" panose="020B0604030504040204" pitchFamily="34" charset="0"/>
              </a:rPr>
              <a:t> − Enter Company domain.</a:t>
            </a:r>
          </a:p>
          <a:p>
            <a:pPr algn="l"/>
            <a:endParaRPr lang="en-US" b="0" i="0" dirty="0">
              <a:solidFill>
                <a:srgbClr val="000000"/>
              </a:solidFill>
              <a:effectLst/>
              <a:latin typeface="Verdana" panose="020B0604030504040204" pitchFamily="34" charset="0"/>
            </a:endParaRPr>
          </a:p>
        </p:txBody>
      </p:sp>
      <p:sp>
        <p:nvSpPr>
          <p:cNvPr id="4" name="Date Placeholder 3">
            <a:extLst>
              <a:ext uri="{FF2B5EF4-FFF2-40B4-BE49-F238E27FC236}">
                <a16:creationId xmlns:a16="http://schemas.microsoft.com/office/drawing/2014/main" id="{EC80F9CE-9EDA-614A-0C27-CBD71A3AA12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C9D1298-B197-1719-1E49-BCFF3D57391D}"/>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883E8109-2AB7-0119-6D80-2DF78F8FE35B}"/>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9200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AD1E-3FBB-950A-D067-74182F35B547}"/>
              </a:ext>
            </a:extLst>
          </p:cNvPr>
          <p:cNvSpPr>
            <a:spLocks noGrp="1"/>
          </p:cNvSpPr>
          <p:nvPr>
            <p:ph type="title"/>
          </p:nvPr>
        </p:nvSpPr>
        <p:spPr>
          <a:xfrm>
            <a:off x="836295" y="142875"/>
            <a:ext cx="10515600" cy="629285"/>
          </a:xfrm>
        </p:spPr>
        <p:txBody>
          <a:bodyPr>
            <a:normAutofit fontScale="90000"/>
          </a:bodyPr>
          <a:lstStyle/>
          <a:p>
            <a:r>
              <a:rPr lang="en-US" dirty="0"/>
              <a:t>Components of the structure</a:t>
            </a:r>
          </a:p>
        </p:txBody>
      </p:sp>
      <p:sp>
        <p:nvSpPr>
          <p:cNvPr id="3" name="Content Placeholder 2">
            <a:extLst>
              <a:ext uri="{FF2B5EF4-FFF2-40B4-BE49-F238E27FC236}">
                <a16:creationId xmlns:a16="http://schemas.microsoft.com/office/drawing/2014/main" id="{9136E606-5386-1896-3349-CE769CE7AAD7}"/>
              </a:ext>
            </a:extLst>
          </p:cNvPr>
          <p:cNvSpPr>
            <a:spLocks noGrp="1"/>
          </p:cNvSpPr>
          <p:nvPr>
            <p:ph idx="1"/>
          </p:nvPr>
        </p:nvSpPr>
        <p:spPr>
          <a:xfrm>
            <a:off x="193040" y="772160"/>
            <a:ext cx="11343640" cy="5821680"/>
          </a:xfrm>
        </p:spPr>
        <p:txBody>
          <a:bodyPr>
            <a:normAutofit/>
          </a:bodyPr>
          <a:lstStyle/>
          <a:p>
            <a:pPr algn="just">
              <a:buFont typeface="Arial" panose="020B0604020202020204" pitchFamily="34" charset="0"/>
              <a:buChar char="•"/>
            </a:pPr>
            <a:r>
              <a:rPr lang="en-US" sz="2000" b="1" i="0" dirty="0">
                <a:solidFill>
                  <a:srgbClr val="000000"/>
                </a:solidFill>
                <a:effectLst/>
                <a:latin typeface="inherit"/>
              </a:rPr>
              <a:t>android</a:t>
            </a:r>
            <a:r>
              <a:rPr lang="en-US" sz="2000" b="0" i="0" dirty="0">
                <a:solidFill>
                  <a:srgbClr val="000000"/>
                </a:solidFill>
                <a:effectLst/>
                <a:latin typeface="Verdana" panose="020B0604030504040204" pitchFamily="34" charset="0"/>
              </a:rPr>
              <a:t> − Auto generated source code to create android application</a:t>
            </a:r>
          </a:p>
          <a:p>
            <a:pPr algn="just">
              <a:buFont typeface="Arial" panose="020B0604020202020204" pitchFamily="34" charset="0"/>
              <a:buChar char="•"/>
            </a:pPr>
            <a:r>
              <a:rPr lang="en-US" sz="2000" b="1" i="0" dirty="0" err="1">
                <a:solidFill>
                  <a:srgbClr val="000000"/>
                </a:solidFill>
                <a:effectLst/>
                <a:latin typeface="inherit"/>
              </a:rPr>
              <a:t>ios</a:t>
            </a:r>
            <a:r>
              <a:rPr lang="en-US" sz="2000" b="0" i="0" dirty="0">
                <a:solidFill>
                  <a:srgbClr val="000000"/>
                </a:solidFill>
                <a:effectLst/>
                <a:latin typeface="Verdana" panose="020B0604030504040204" pitchFamily="34" charset="0"/>
              </a:rPr>
              <a:t> − Auto generated source code to create </a:t>
            </a:r>
            <a:r>
              <a:rPr lang="en-US" sz="2000" b="0" i="0" dirty="0" err="1">
                <a:solidFill>
                  <a:srgbClr val="000000"/>
                </a:solidFill>
                <a:effectLst/>
                <a:latin typeface="Verdana" panose="020B0604030504040204" pitchFamily="34" charset="0"/>
              </a:rPr>
              <a:t>ios</a:t>
            </a:r>
            <a:r>
              <a:rPr lang="en-US" sz="2000" b="0" i="0" dirty="0">
                <a:solidFill>
                  <a:srgbClr val="000000"/>
                </a:solidFill>
                <a:effectLst/>
                <a:latin typeface="Verdana" panose="020B0604030504040204" pitchFamily="34" charset="0"/>
              </a:rPr>
              <a:t> application</a:t>
            </a:r>
          </a:p>
          <a:p>
            <a:pPr algn="just">
              <a:buFont typeface="Arial" panose="020B0604020202020204" pitchFamily="34" charset="0"/>
              <a:buChar char="•"/>
            </a:pPr>
            <a:r>
              <a:rPr lang="en-US" sz="2000" b="1" i="0" dirty="0">
                <a:solidFill>
                  <a:srgbClr val="000000"/>
                </a:solidFill>
                <a:effectLst/>
                <a:latin typeface="inherit"/>
              </a:rPr>
              <a:t>lib</a:t>
            </a:r>
            <a:r>
              <a:rPr lang="en-US" sz="2000" b="0" i="0" dirty="0">
                <a:solidFill>
                  <a:srgbClr val="000000"/>
                </a:solidFill>
                <a:effectLst/>
                <a:latin typeface="Verdana" panose="020B0604030504040204" pitchFamily="34" charset="0"/>
              </a:rPr>
              <a:t> − Main folder containing Dart code written using flutter framework</a:t>
            </a:r>
          </a:p>
          <a:p>
            <a:pPr algn="just">
              <a:buFont typeface="Arial" panose="020B0604020202020204" pitchFamily="34" charset="0"/>
              <a:buChar char="•"/>
            </a:pPr>
            <a:r>
              <a:rPr lang="en-US" sz="2000" b="1" i="0" dirty="0" err="1">
                <a:solidFill>
                  <a:srgbClr val="000000"/>
                </a:solidFill>
                <a:effectLst/>
                <a:latin typeface="inherit"/>
              </a:rPr>
              <a:t>ib</a:t>
            </a:r>
            <a:r>
              <a:rPr lang="en-US" sz="2000" b="1" i="0" dirty="0">
                <a:solidFill>
                  <a:srgbClr val="000000"/>
                </a:solidFill>
                <a:effectLst/>
                <a:latin typeface="inherit"/>
              </a:rPr>
              <a:t>/</a:t>
            </a:r>
            <a:r>
              <a:rPr lang="en-US" sz="2000" b="1" i="0" dirty="0" err="1">
                <a:solidFill>
                  <a:srgbClr val="000000"/>
                </a:solidFill>
                <a:effectLst/>
                <a:latin typeface="inherit"/>
              </a:rPr>
              <a:t>main.dart</a:t>
            </a:r>
            <a:r>
              <a:rPr lang="en-US" sz="2000" b="0" i="0" dirty="0">
                <a:solidFill>
                  <a:srgbClr val="000000"/>
                </a:solidFill>
                <a:effectLst/>
                <a:latin typeface="Verdana" panose="020B0604030504040204" pitchFamily="34" charset="0"/>
              </a:rPr>
              <a:t> − Entry point of the Flutter application</a:t>
            </a:r>
          </a:p>
          <a:p>
            <a:pPr algn="just">
              <a:buFont typeface="Arial" panose="020B0604020202020204" pitchFamily="34" charset="0"/>
              <a:buChar char="•"/>
            </a:pPr>
            <a:r>
              <a:rPr lang="en-US" sz="2000" b="1" i="0" dirty="0">
                <a:solidFill>
                  <a:srgbClr val="000000"/>
                </a:solidFill>
                <a:effectLst/>
                <a:latin typeface="inherit"/>
              </a:rPr>
              <a:t>test</a:t>
            </a:r>
            <a:r>
              <a:rPr lang="en-US" sz="2000" b="0" i="0" dirty="0">
                <a:solidFill>
                  <a:srgbClr val="000000"/>
                </a:solidFill>
                <a:effectLst/>
                <a:latin typeface="Verdana" panose="020B0604030504040204" pitchFamily="34" charset="0"/>
              </a:rPr>
              <a:t> − Folder containing Dart code to test the flutter application</a:t>
            </a:r>
          </a:p>
          <a:p>
            <a:pPr algn="just">
              <a:buFont typeface="Arial" panose="020B0604020202020204" pitchFamily="34" charset="0"/>
              <a:buChar char="•"/>
            </a:pPr>
            <a:r>
              <a:rPr lang="en-US" sz="2000" b="1" i="0" dirty="0">
                <a:solidFill>
                  <a:srgbClr val="000000"/>
                </a:solidFill>
                <a:effectLst/>
                <a:latin typeface="inherit"/>
              </a:rPr>
              <a:t>test/</a:t>
            </a:r>
            <a:r>
              <a:rPr lang="en-US" sz="2000" b="1" i="0" dirty="0" err="1">
                <a:solidFill>
                  <a:srgbClr val="000000"/>
                </a:solidFill>
                <a:effectLst/>
                <a:latin typeface="inherit"/>
              </a:rPr>
              <a:t>widget_test.dart</a:t>
            </a:r>
            <a:r>
              <a:rPr lang="en-US" sz="2000" b="0" i="0" dirty="0">
                <a:solidFill>
                  <a:srgbClr val="000000"/>
                </a:solidFill>
                <a:effectLst/>
                <a:latin typeface="Verdana" panose="020B0604030504040204" pitchFamily="34" charset="0"/>
              </a:rPr>
              <a:t> − Sample code</a:t>
            </a:r>
          </a:p>
          <a:p>
            <a:pPr algn="just">
              <a:buFont typeface="Arial" panose="020B0604020202020204" pitchFamily="34" charset="0"/>
              <a:buChar char="•"/>
            </a:pPr>
            <a:r>
              <a:rPr lang="en-US" sz="2000" b="1" i="0" dirty="0">
                <a:solidFill>
                  <a:srgbClr val="000000"/>
                </a:solidFill>
                <a:effectLst/>
                <a:latin typeface="inherit"/>
              </a:rPr>
              <a:t>.</a:t>
            </a:r>
            <a:r>
              <a:rPr lang="en-US" sz="2000" b="1" i="0" dirty="0" err="1">
                <a:solidFill>
                  <a:srgbClr val="000000"/>
                </a:solidFill>
                <a:effectLst/>
                <a:latin typeface="inherit"/>
              </a:rPr>
              <a:t>gitignore</a:t>
            </a:r>
            <a:r>
              <a:rPr lang="en-US" sz="2000" b="0" i="0" dirty="0">
                <a:solidFill>
                  <a:srgbClr val="000000"/>
                </a:solidFill>
                <a:effectLst/>
                <a:latin typeface="Verdana" panose="020B0604030504040204" pitchFamily="34" charset="0"/>
              </a:rPr>
              <a:t> − Git version control file</a:t>
            </a:r>
          </a:p>
          <a:p>
            <a:pPr algn="just">
              <a:buFont typeface="Arial" panose="020B0604020202020204" pitchFamily="34" charset="0"/>
              <a:buChar char="•"/>
            </a:pPr>
            <a:r>
              <a:rPr lang="en-US" sz="2000" b="1" i="0" dirty="0">
                <a:solidFill>
                  <a:srgbClr val="000000"/>
                </a:solidFill>
                <a:effectLst/>
                <a:latin typeface="inherit"/>
              </a:rPr>
              <a:t>.metadata</a:t>
            </a:r>
            <a:r>
              <a:rPr lang="en-US" sz="2000" b="0" i="0" dirty="0">
                <a:solidFill>
                  <a:srgbClr val="000000"/>
                </a:solidFill>
                <a:effectLst/>
                <a:latin typeface="Verdana" panose="020B0604030504040204" pitchFamily="34" charset="0"/>
              </a:rPr>
              <a:t> − auto generated by the flutter tools</a:t>
            </a:r>
          </a:p>
          <a:p>
            <a:pPr algn="just">
              <a:buFont typeface="Arial" panose="020B0604020202020204" pitchFamily="34" charset="0"/>
              <a:buChar char="•"/>
            </a:pPr>
            <a:r>
              <a:rPr lang="en-US" sz="2000" b="1" i="0" dirty="0">
                <a:solidFill>
                  <a:srgbClr val="000000"/>
                </a:solidFill>
                <a:effectLst/>
                <a:latin typeface="inherit"/>
              </a:rPr>
              <a:t>.packages</a:t>
            </a:r>
            <a:r>
              <a:rPr lang="en-US" sz="2000" b="0" i="0" dirty="0">
                <a:solidFill>
                  <a:srgbClr val="000000"/>
                </a:solidFill>
                <a:effectLst/>
                <a:latin typeface="Verdana" panose="020B0604030504040204" pitchFamily="34" charset="0"/>
              </a:rPr>
              <a:t> − auto generated to track the flutter packages</a:t>
            </a:r>
          </a:p>
          <a:p>
            <a:pPr algn="just">
              <a:buFont typeface="Arial" panose="020B0604020202020204" pitchFamily="34" charset="0"/>
              <a:buChar char="•"/>
            </a:pPr>
            <a:r>
              <a:rPr lang="en-US" sz="2000" b="1" i="0" dirty="0">
                <a:solidFill>
                  <a:srgbClr val="000000"/>
                </a:solidFill>
                <a:effectLst/>
                <a:latin typeface="inherit"/>
              </a:rPr>
              <a:t>.</a:t>
            </a:r>
            <a:r>
              <a:rPr lang="en-US" sz="2000" b="1" i="0" dirty="0" err="1">
                <a:solidFill>
                  <a:srgbClr val="000000"/>
                </a:solidFill>
                <a:effectLst/>
                <a:latin typeface="inherit"/>
              </a:rPr>
              <a:t>iml</a:t>
            </a:r>
            <a:r>
              <a:rPr lang="en-US" sz="2000" b="0" i="0" dirty="0">
                <a:solidFill>
                  <a:srgbClr val="000000"/>
                </a:solidFill>
                <a:effectLst/>
                <a:latin typeface="Verdana" panose="020B0604030504040204" pitchFamily="34" charset="0"/>
              </a:rPr>
              <a:t> − project file used by Android studio</a:t>
            </a:r>
          </a:p>
          <a:p>
            <a:pPr algn="just">
              <a:buFont typeface="Arial" panose="020B0604020202020204" pitchFamily="34" charset="0"/>
              <a:buChar char="•"/>
            </a:pPr>
            <a:r>
              <a:rPr lang="en-US" sz="2000" b="1" i="0" dirty="0" err="1">
                <a:solidFill>
                  <a:srgbClr val="000000"/>
                </a:solidFill>
                <a:effectLst/>
                <a:latin typeface="inherit"/>
              </a:rPr>
              <a:t>pubspec.yaml</a:t>
            </a:r>
            <a:r>
              <a:rPr lang="en-US" sz="2000" b="0" i="0" dirty="0">
                <a:solidFill>
                  <a:srgbClr val="000000"/>
                </a:solidFill>
                <a:effectLst/>
                <a:latin typeface="Verdana" panose="020B0604030504040204" pitchFamily="34" charset="0"/>
              </a:rPr>
              <a:t> − Used by </a:t>
            </a:r>
            <a:r>
              <a:rPr lang="en-US" sz="2000" b="1" i="0" dirty="0">
                <a:solidFill>
                  <a:srgbClr val="000000"/>
                </a:solidFill>
                <a:effectLst/>
                <a:latin typeface="inherit"/>
              </a:rPr>
              <a:t>Pub</a:t>
            </a:r>
            <a:r>
              <a:rPr lang="en-US" sz="2000" b="0" i="0" dirty="0">
                <a:solidFill>
                  <a:srgbClr val="000000"/>
                </a:solidFill>
                <a:effectLst/>
                <a:latin typeface="Verdana" panose="020B0604030504040204" pitchFamily="34" charset="0"/>
              </a:rPr>
              <a:t>, Flutter package manager</a:t>
            </a:r>
          </a:p>
          <a:p>
            <a:pPr algn="just">
              <a:buFont typeface="Arial" panose="020B0604020202020204" pitchFamily="34" charset="0"/>
              <a:buChar char="•"/>
            </a:pPr>
            <a:r>
              <a:rPr lang="en-US" sz="2000" b="1" i="0" dirty="0" err="1">
                <a:solidFill>
                  <a:srgbClr val="000000"/>
                </a:solidFill>
                <a:effectLst/>
                <a:latin typeface="inherit"/>
              </a:rPr>
              <a:t>pubspec.lock</a:t>
            </a:r>
            <a:r>
              <a:rPr lang="en-US" sz="2000" b="0" i="0" dirty="0">
                <a:solidFill>
                  <a:srgbClr val="000000"/>
                </a:solidFill>
                <a:effectLst/>
                <a:latin typeface="Verdana" panose="020B0604030504040204" pitchFamily="34" charset="0"/>
              </a:rPr>
              <a:t> − Auto generated by the Flutter package manager, </a:t>
            </a:r>
            <a:r>
              <a:rPr lang="en-US" sz="2000" b="1" i="0" dirty="0">
                <a:solidFill>
                  <a:srgbClr val="000000"/>
                </a:solidFill>
                <a:effectLst/>
                <a:latin typeface="inherit"/>
              </a:rPr>
              <a:t>Pub</a:t>
            </a:r>
            <a:endParaRPr lang="en-US" sz="20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000" b="1" i="0" dirty="0">
                <a:solidFill>
                  <a:srgbClr val="000000"/>
                </a:solidFill>
                <a:effectLst/>
                <a:latin typeface="inherit"/>
              </a:rPr>
              <a:t>README.md</a:t>
            </a:r>
            <a:r>
              <a:rPr lang="en-US" sz="2000" b="0" i="0" dirty="0">
                <a:solidFill>
                  <a:srgbClr val="000000"/>
                </a:solidFill>
                <a:effectLst/>
                <a:latin typeface="Verdana" panose="020B0604030504040204" pitchFamily="34" charset="0"/>
              </a:rPr>
              <a:t> − Project description file written in Markdown format</a:t>
            </a:r>
          </a:p>
        </p:txBody>
      </p:sp>
      <p:sp>
        <p:nvSpPr>
          <p:cNvPr id="4" name="Date Placeholder 3">
            <a:extLst>
              <a:ext uri="{FF2B5EF4-FFF2-40B4-BE49-F238E27FC236}">
                <a16:creationId xmlns:a16="http://schemas.microsoft.com/office/drawing/2014/main" id="{36C05531-7364-082E-5F9E-D8E6046048F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533BC4D-8B7E-CDD6-680E-9476AFB69CD8}"/>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9735FAF5-0D01-D9C2-C22A-0C2CB8470016}"/>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94705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245B-791D-4251-B1C0-2B356D7847C3}"/>
              </a:ext>
            </a:extLst>
          </p:cNvPr>
          <p:cNvSpPr>
            <a:spLocks noGrp="1"/>
          </p:cNvSpPr>
          <p:nvPr>
            <p:ph type="title"/>
          </p:nvPr>
        </p:nvSpPr>
        <p:spPr>
          <a:xfrm>
            <a:off x="954088" y="142876"/>
            <a:ext cx="10515600" cy="538162"/>
          </a:xfrm>
        </p:spPr>
        <p:txBody>
          <a:bodyPr>
            <a:normAutofit fontScale="90000"/>
          </a:bodyPr>
          <a:lstStyle/>
          <a:p>
            <a:r>
              <a:rPr lang="en-US" dirty="0"/>
              <a:t>Flutter architecture app</a:t>
            </a:r>
          </a:p>
        </p:txBody>
      </p:sp>
      <p:pic>
        <p:nvPicPr>
          <p:cNvPr id="7" name="Camera 6">
            <a:extLst>
              <a:ext uri="{FF2B5EF4-FFF2-40B4-BE49-F238E27FC236}">
                <a16:creationId xmlns:a16="http://schemas.microsoft.com/office/drawing/2014/main" id="{779EA357-C4DB-5E36-45BD-A7D5D54CAFD6}"/>
              </a:ext>
            </a:extLst>
          </p:cNvPr>
          <p:cNvPicPr>
            <a:picLocks noGrp="1" noChangeAspect="1"/>
            <a:extLst>
              <a:ext uri="{51228E76-BA90-4043-B771-695A4F85340A}">
                <alf:liveFeedProps xmlns:alf="http://schemas.microsoft.com/office/drawing/2021/livefeed"/>
              </a:ext>
            </a:extLst>
          </p:cNvPicPr>
          <p:nvPr>
            <p:ph idx="1"/>
          </p:nvPr>
        </p:nvPicPr>
        <p:blipFill>
          <a:blip r:embed="rId2">
            <a:extLst>
              <a:ext uri="{96DAC541-7B7A-43D3-8B79-37D633B846F1}">
                <asvg:svgBlip xmlns:asvg="http://schemas.microsoft.com/office/drawing/2016/SVG/main" r:embed="rId3"/>
              </a:ext>
            </a:extLst>
          </a:blip>
          <a:stretch>
            <a:fillRect/>
          </a:stretch>
        </p:blipFill>
        <p:spPr>
          <a:xfrm>
            <a:off x="607695" y="891435"/>
            <a:ext cx="10515600" cy="5832475"/>
          </a:xfrm>
        </p:spPr>
      </p:pic>
      <p:sp>
        <p:nvSpPr>
          <p:cNvPr id="4" name="Date Placeholder 3">
            <a:extLst>
              <a:ext uri="{FF2B5EF4-FFF2-40B4-BE49-F238E27FC236}">
                <a16:creationId xmlns:a16="http://schemas.microsoft.com/office/drawing/2014/main" id="{6C953D10-A24A-092D-4F34-08E5C02D2A0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A394F88-C4A2-5E12-245E-67A0A3CD437F}"/>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E71A48C2-F731-9043-7765-623177D06100}"/>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9" name="TextBox 8">
            <a:extLst>
              <a:ext uri="{FF2B5EF4-FFF2-40B4-BE49-F238E27FC236}">
                <a16:creationId xmlns:a16="http://schemas.microsoft.com/office/drawing/2014/main" id="{AB42A610-47C6-801F-FE99-B7AF85DC0D77}"/>
              </a:ext>
            </a:extLst>
          </p:cNvPr>
          <p:cNvSpPr txBox="1"/>
          <p:nvPr/>
        </p:nvSpPr>
        <p:spPr>
          <a:xfrm>
            <a:off x="1544320" y="1085672"/>
            <a:ext cx="8087360" cy="5078313"/>
          </a:xfrm>
          <a:prstGeom prst="rect">
            <a:avLst/>
          </a:prstGeom>
          <a:noFill/>
        </p:spPr>
        <p:txBody>
          <a:bodyPr wrap="square">
            <a:spAutoFit/>
          </a:bodyPr>
          <a:lstStyle/>
          <a:p>
            <a:pPr marL="457200" indent="-457200" algn="l" fontAlgn="base">
              <a:lnSpc>
                <a:spcPct val="200000"/>
              </a:lnSpc>
              <a:spcAft>
                <a:spcPts val="1800"/>
              </a:spcAft>
              <a:buFont typeface="Wingdings" panose="05000000000000000000" pitchFamily="2" charset="2"/>
              <a:buChar char="q"/>
            </a:pPr>
            <a:r>
              <a:rPr lang="en-US" sz="3600" b="1" i="0" dirty="0">
                <a:solidFill>
                  <a:srgbClr val="273239"/>
                </a:solidFill>
                <a:effectLst/>
                <a:latin typeface="Nunito" pitchFamily="2" charset="0"/>
              </a:rPr>
              <a:t>Widgets</a:t>
            </a:r>
            <a:endParaRPr lang="en-US" sz="3600" b="0" i="0" dirty="0">
              <a:solidFill>
                <a:srgbClr val="273239"/>
              </a:solidFill>
              <a:effectLst/>
              <a:latin typeface="Nunito" pitchFamily="2" charset="0"/>
            </a:endParaRPr>
          </a:p>
          <a:p>
            <a:pPr marL="457200" indent="-457200" algn="l" fontAlgn="base">
              <a:lnSpc>
                <a:spcPct val="200000"/>
              </a:lnSpc>
              <a:spcAft>
                <a:spcPts val="1800"/>
              </a:spcAft>
              <a:buFont typeface="Wingdings" panose="05000000000000000000" pitchFamily="2" charset="2"/>
              <a:buChar char="q"/>
            </a:pPr>
            <a:r>
              <a:rPr lang="en-US" sz="3600" b="1" i="0" dirty="0">
                <a:solidFill>
                  <a:srgbClr val="273239"/>
                </a:solidFill>
                <a:effectLst/>
                <a:latin typeface="Nunito" pitchFamily="2" charset="0"/>
              </a:rPr>
              <a:t>Gestures</a:t>
            </a:r>
            <a:endParaRPr lang="en-US" sz="3600" b="0" i="0" dirty="0">
              <a:solidFill>
                <a:srgbClr val="273239"/>
              </a:solidFill>
              <a:effectLst/>
              <a:latin typeface="Nunito" pitchFamily="2" charset="0"/>
            </a:endParaRPr>
          </a:p>
          <a:p>
            <a:pPr marL="457200" indent="-457200" algn="l" fontAlgn="base">
              <a:lnSpc>
                <a:spcPct val="200000"/>
              </a:lnSpc>
              <a:spcAft>
                <a:spcPts val="1800"/>
              </a:spcAft>
              <a:buFont typeface="Wingdings" panose="05000000000000000000" pitchFamily="2" charset="2"/>
              <a:buChar char="q"/>
            </a:pPr>
            <a:r>
              <a:rPr lang="en-US" sz="3600" b="1" i="0" dirty="0">
                <a:solidFill>
                  <a:srgbClr val="273239"/>
                </a:solidFill>
                <a:effectLst/>
                <a:latin typeface="Nunito" pitchFamily="2" charset="0"/>
              </a:rPr>
              <a:t>Concept of State</a:t>
            </a:r>
            <a:endParaRPr lang="en-US" sz="3600" b="0" i="0" dirty="0">
              <a:solidFill>
                <a:srgbClr val="273239"/>
              </a:solidFill>
              <a:effectLst/>
              <a:latin typeface="Nunito" pitchFamily="2" charset="0"/>
            </a:endParaRPr>
          </a:p>
          <a:p>
            <a:pPr marL="457200" indent="-457200" algn="l" fontAlgn="base">
              <a:lnSpc>
                <a:spcPct val="200000"/>
              </a:lnSpc>
              <a:spcAft>
                <a:spcPts val="1800"/>
              </a:spcAft>
              <a:buFont typeface="Wingdings" panose="05000000000000000000" pitchFamily="2" charset="2"/>
              <a:buChar char="q"/>
            </a:pPr>
            <a:r>
              <a:rPr lang="en-US" sz="3600" b="1" i="0" dirty="0">
                <a:solidFill>
                  <a:srgbClr val="273239"/>
                </a:solidFill>
                <a:effectLst/>
                <a:latin typeface="Nunito" pitchFamily="2" charset="0"/>
              </a:rPr>
              <a:t>Layers</a:t>
            </a:r>
            <a:endParaRPr lang="en-US" sz="3600" b="0" i="0" dirty="0">
              <a:solidFill>
                <a:srgbClr val="273239"/>
              </a:solidFill>
              <a:effectLst/>
              <a:latin typeface="Nunito" pitchFamily="2" charset="0"/>
            </a:endParaRPr>
          </a:p>
        </p:txBody>
      </p:sp>
    </p:spTree>
    <p:extLst>
      <p:ext uri="{BB962C8B-B14F-4D97-AF65-F5344CB8AC3E}">
        <p14:creationId xmlns:p14="http://schemas.microsoft.com/office/powerpoint/2010/main" val="185939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05FC-E58E-908E-B0BD-D3D1848E759C}"/>
              </a:ext>
            </a:extLst>
          </p:cNvPr>
          <p:cNvSpPr>
            <a:spLocks noGrp="1"/>
          </p:cNvSpPr>
          <p:nvPr>
            <p:ph type="title"/>
          </p:nvPr>
        </p:nvSpPr>
        <p:spPr>
          <a:xfrm>
            <a:off x="838200" y="55245"/>
            <a:ext cx="10515600" cy="534035"/>
          </a:xfrm>
        </p:spPr>
        <p:txBody>
          <a:bodyPr>
            <a:normAutofit fontScale="90000"/>
          </a:bodyPr>
          <a:lstStyle/>
          <a:p>
            <a:pPr algn="ctr"/>
            <a:r>
              <a:rPr lang="en-US" dirty="0"/>
              <a:t>widgets</a:t>
            </a:r>
          </a:p>
        </p:txBody>
      </p:sp>
      <p:sp>
        <p:nvSpPr>
          <p:cNvPr id="3" name="Content Placeholder 2">
            <a:extLst>
              <a:ext uri="{FF2B5EF4-FFF2-40B4-BE49-F238E27FC236}">
                <a16:creationId xmlns:a16="http://schemas.microsoft.com/office/drawing/2014/main" id="{BAA09335-3F02-F0EC-4E64-2D09269F90C0}"/>
              </a:ext>
            </a:extLst>
          </p:cNvPr>
          <p:cNvSpPr>
            <a:spLocks noGrp="1"/>
          </p:cNvSpPr>
          <p:nvPr>
            <p:ph idx="1"/>
          </p:nvPr>
        </p:nvSpPr>
        <p:spPr>
          <a:xfrm>
            <a:off x="162560" y="489902"/>
            <a:ext cx="11323320" cy="5262563"/>
          </a:xfrm>
        </p:spPr>
        <p:txBody>
          <a:bodyPr>
            <a:noAutofit/>
          </a:bodyPr>
          <a:lstStyle/>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core concept of the Flutter framework is </a:t>
            </a:r>
            <a:r>
              <a:rPr lang="en-US" sz="2400" b="1" i="0" dirty="0">
                <a:solidFill>
                  <a:srgbClr val="000000"/>
                </a:solidFill>
                <a:effectLst/>
                <a:latin typeface="Times New Roman" panose="02020603050405020304" pitchFamily="18" charset="0"/>
                <a:cs typeface="Times New Roman" panose="02020603050405020304" pitchFamily="18" charset="0"/>
              </a:rPr>
              <a:t>In Flutter, Everything is a widget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Widgets are basically user interface components used to create the user interface of the application.</a:t>
            </a:r>
          </a:p>
          <a:p>
            <a:pPr algn="l">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Widgets are the primary component of any flutter application.</a:t>
            </a:r>
          </a:p>
          <a:p>
            <a:pPr algn="l">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acts as a UI for the user to interact with the application. </a:t>
            </a:r>
          </a:p>
          <a:p>
            <a:pPr algn="l">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Any flutter application is itself a widget that is made up of a combination of widgets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t>
            </a:r>
            <a:r>
              <a:rPr lang="en-US" sz="2400" b="0" i="1" dirty="0">
                <a:solidFill>
                  <a:srgbClr val="000000"/>
                </a:solidFill>
                <a:effectLst/>
                <a:latin typeface="Times New Roman" panose="02020603050405020304" pitchFamily="18" charset="0"/>
                <a:cs typeface="Times New Roman" panose="02020603050405020304" pitchFamily="18" charset="0"/>
              </a:rPr>
              <a:t>Flutter</a:t>
            </a:r>
            <a:r>
              <a:rPr lang="en-US" sz="2400" b="0" i="0" dirty="0">
                <a:solidFill>
                  <a:srgbClr val="000000"/>
                </a:solidFill>
                <a:effectLst/>
                <a:latin typeface="Times New Roman" panose="02020603050405020304" pitchFamily="18" charset="0"/>
                <a:cs typeface="Times New Roman" panose="02020603050405020304" pitchFamily="18" charset="0"/>
              </a:rPr>
              <a:t>, the application is itself a widget.</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application is the top- level widget and its UI is build using one or more children (widgets), which again build using its children widgets.</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a:t>
            </a:r>
            <a:r>
              <a:rPr lang="en-US" sz="2400" b="1" i="0" dirty="0">
                <a:solidFill>
                  <a:srgbClr val="000000"/>
                </a:solidFill>
                <a:effectLst/>
                <a:latin typeface="Times New Roman" panose="02020603050405020304" pitchFamily="18" charset="0"/>
                <a:cs typeface="Times New Roman" panose="02020603050405020304" pitchFamily="18" charset="0"/>
              </a:rPr>
              <a:t>composability</a:t>
            </a:r>
            <a:r>
              <a:rPr lang="en-US" sz="2400" b="0" i="0" dirty="0">
                <a:solidFill>
                  <a:srgbClr val="000000"/>
                </a:solidFill>
                <a:effectLst/>
                <a:latin typeface="Times New Roman" panose="02020603050405020304" pitchFamily="18" charset="0"/>
                <a:cs typeface="Times New Roman" panose="02020603050405020304" pitchFamily="18" charset="0"/>
              </a:rPr>
              <a:t> feature helps us to create a user interface of any complexity.</a:t>
            </a:r>
          </a:p>
        </p:txBody>
      </p:sp>
      <p:sp>
        <p:nvSpPr>
          <p:cNvPr id="4" name="Date Placeholder 3">
            <a:extLst>
              <a:ext uri="{FF2B5EF4-FFF2-40B4-BE49-F238E27FC236}">
                <a16:creationId xmlns:a16="http://schemas.microsoft.com/office/drawing/2014/main" id="{F34DF2A1-C299-8C77-6770-418CB6E87DD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4BDC3C2-322C-B610-742C-4BED35C2EB22}"/>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DBBD7B9C-DE81-A820-1C5E-6A3A6B52B23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65568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9F723-9F82-43D0-4D2A-AB627FB73FB7}"/>
              </a:ext>
            </a:extLst>
          </p:cNvPr>
          <p:cNvSpPr>
            <a:spLocks noGrp="1"/>
          </p:cNvSpPr>
          <p:nvPr>
            <p:ph idx="1"/>
          </p:nvPr>
        </p:nvSpPr>
        <p:spPr>
          <a:xfrm>
            <a:off x="111760" y="142874"/>
            <a:ext cx="11988800" cy="6359525"/>
          </a:xfrm>
        </p:spPr>
        <p:txBody>
          <a:bodyPr>
            <a:noAutofit/>
          </a:bodyPr>
          <a:lstStyle/>
          <a:p>
            <a:pPr algn="just">
              <a:lnSpc>
                <a:spcPct val="150000"/>
              </a:lnSpc>
            </a:pPr>
            <a:r>
              <a:rPr lang="en-US" sz="3000" b="0" i="0" dirty="0">
                <a:solidFill>
                  <a:srgbClr val="273239"/>
                </a:solidFill>
                <a:effectLst/>
                <a:latin typeface="Times New Roman" panose="02020603050405020304" pitchFamily="18" charset="0"/>
                <a:cs typeface="Times New Roman" panose="02020603050405020304" pitchFamily="18" charset="0"/>
              </a:rPr>
              <a:t>In a standard application, the root defines the structure of the application followed by a Material App widget which basically holds its internal components in place.</a:t>
            </a:r>
          </a:p>
          <a:p>
            <a:pPr algn="just">
              <a:lnSpc>
                <a:spcPct val="150000"/>
              </a:lnSpc>
            </a:pPr>
            <a:r>
              <a:rPr lang="en-US" sz="3000" b="0" i="0" dirty="0">
                <a:solidFill>
                  <a:srgbClr val="273239"/>
                </a:solidFill>
                <a:effectLst/>
                <a:latin typeface="Times New Roman" panose="02020603050405020304" pitchFamily="18" charset="0"/>
                <a:cs typeface="Times New Roman" panose="02020603050405020304" pitchFamily="18" charset="0"/>
              </a:rPr>
              <a:t>This is where the properties of the UI and the application itself is set.</a:t>
            </a:r>
          </a:p>
          <a:p>
            <a:pPr algn="just">
              <a:lnSpc>
                <a:spcPct val="150000"/>
              </a:lnSpc>
            </a:pPr>
            <a:r>
              <a:rPr lang="en-US" sz="3000" b="0" i="0" dirty="0">
                <a:solidFill>
                  <a:srgbClr val="273239"/>
                </a:solidFill>
                <a:effectLst/>
                <a:latin typeface="Times New Roman" panose="02020603050405020304" pitchFamily="18" charset="0"/>
                <a:cs typeface="Times New Roman" panose="02020603050405020304" pitchFamily="18" charset="0"/>
              </a:rPr>
              <a:t>The Material App has a Scaffold widget that consists of the visible components (widgets) of the application.</a:t>
            </a:r>
          </a:p>
          <a:p>
            <a:pPr algn="just">
              <a:lnSpc>
                <a:spcPct val="150000"/>
              </a:lnSpc>
            </a:pPr>
            <a:r>
              <a:rPr lang="en-US" sz="3000" b="0" i="0" dirty="0">
                <a:solidFill>
                  <a:srgbClr val="273239"/>
                </a:solidFill>
                <a:effectLst/>
                <a:latin typeface="Times New Roman" panose="02020603050405020304" pitchFamily="18" charset="0"/>
                <a:cs typeface="Times New Roman" panose="02020603050405020304" pitchFamily="18" charset="0"/>
              </a:rPr>
              <a:t>The Scaffold has two primary properties namely the body and  </a:t>
            </a:r>
            <a:r>
              <a:rPr lang="en-US" sz="3000" b="0" i="0" dirty="0" err="1">
                <a:solidFill>
                  <a:srgbClr val="273239"/>
                </a:solidFill>
                <a:effectLst/>
                <a:latin typeface="Times New Roman" panose="02020603050405020304" pitchFamily="18" charset="0"/>
                <a:cs typeface="Times New Roman" panose="02020603050405020304" pitchFamily="18" charset="0"/>
              </a:rPr>
              <a:t>appbar</a:t>
            </a:r>
            <a:r>
              <a:rPr lang="en-US" sz="3000" b="0" i="0" dirty="0">
                <a:solidFill>
                  <a:srgbClr val="273239"/>
                </a:solidFill>
                <a:effectLst/>
                <a:latin typeface="Times New Roman" panose="02020603050405020304" pitchFamily="18" charset="0"/>
                <a:cs typeface="Times New Roman" panose="02020603050405020304" pitchFamily="18" charset="0"/>
              </a:rPr>
              <a:t>.</a:t>
            </a:r>
          </a:p>
          <a:p>
            <a:pPr algn="just">
              <a:lnSpc>
                <a:spcPct val="150000"/>
              </a:lnSpc>
            </a:pPr>
            <a:r>
              <a:rPr lang="en-US" sz="3000" b="0" i="0" dirty="0">
                <a:solidFill>
                  <a:srgbClr val="273239"/>
                </a:solidFill>
                <a:effectLst/>
                <a:latin typeface="Times New Roman" panose="02020603050405020304" pitchFamily="18" charset="0"/>
                <a:cs typeface="Times New Roman" panose="02020603050405020304" pitchFamily="18" charset="0"/>
              </a:rPr>
              <a:t>It holds all the child widgets and this is where all its properties are defined</a:t>
            </a:r>
            <a:endParaRPr lang="en-US" sz="3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F83060-E6B3-4918-A5AD-DE68F402DE5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0D4133B-1E5F-162C-4928-2738D25AF5C0}"/>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81602F9C-8DED-45FD-932C-5202DC9F6420}"/>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61206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5E64-2BFB-BBDD-CF79-CA0B7EC76663}"/>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028BD8C-4865-811C-26B8-0316A9EA8C0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1613624-3AA7-D55C-41EF-1F9C6892E581}"/>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CF057DB9-7688-72A1-37B9-B0739FA6AB74}"/>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2050" name="Picture 2" descr="Hello World Application">
            <a:extLst>
              <a:ext uri="{FF2B5EF4-FFF2-40B4-BE49-F238E27FC236}">
                <a16:creationId xmlns:a16="http://schemas.microsoft.com/office/drawing/2014/main" id="{2FFD213C-9161-3516-ED67-B9C7045E8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200" y="142875"/>
            <a:ext cx="11582400" cy="657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68357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{8DC0EECE-0687-456E-9BB9-B3184A2906BB}tf33968143_win32</Template>
  <TotalTime>3874</TotalTime>
  <Words>1249</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__Inter_d65c78</vt:lpstr>
      <vt:lpstr>Arial</vt:lpstr>
      <vt:lpstr>Avenir Next LT Pro</vt:lpstr>
      <vt:lpstr>Calibri</vt:lpstr>
      <vt:lpstr>inherit</vt:lpstr>
      <vt:lpstr>Nunito</vt:lpstr>
      <vt:lpstr>Times New Roman</vt:lpstr>
      <vt:lpstr>Verdana</vt:lpstr>
      <vt:lpstr>Wingdings</vt:lpstr>
      <vt:lpstr>Office Theme</vt:lpstr>
      <vt:lpstr>Mobile app development with flutter</vt:lpstr>
      <vt:lpstr>steps</vt:lpstr>
      <vt:lpstr>Installing flutter in windows</vt:lpstr>
      <vt:lpstr>Creating app in android studio</vt:lpstr>
      <vt:lpstr>Components of the structure</vt:lpstr>
      <vt:lpstr>Flutter architecture app</vt:lpstr>
      <vt:lpstr>widgets</vt:lpstr>
      <vt:lpstr>PowerPoint Presentation</vt:lpstr>
      <vt:lpstr>PowerPoint Presentation</vt:lpstr>
      <vt:lpstr>Important points</vt:lpstr>
      <vt:lpstr>PowerPoint Presentation</vt:lpstr>
      <vt:lpstr>gestures</vt:lpstr>
      <vt:lpstr>Concept of state</vt:lpstr>
      <vt:lpstr>layers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Departmentof computer science faculty of computer &amp; Info sci ghana communication technology university</dc:title>
  <dc:creator>AMPONSAH WELLY</dc:creator>
  <cp:lastModifiedBy>AMPONSAH WELLY</cp:lastModifiedBy>
  <cp:revision>362</cp:revision>
  <dcterms:created xsi:type="dcterms:W3CDTF">2023-11-20T20:01:55Z</dcterms:created>
  <dcterms:modified xsi:type="dcterms:W3CDTF">2024-12-08T21:56:17Z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