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318" r:id="rId2"/>
    <p:sldId id="414" r:id="rId3"/>
    <p:sldId id="415" r:id="rId4"/>
    <p:sldId id="369" r:id="rId5"/>
    <p:sldId id="280" r:id="rId6"/>
    <p:sldId id="360" r:id="rId7"/>
    <p:sldId id="411" r:id="rId8"/>
    <p:sldId id="430" r:id="rId9"/>
    <p:sldId id="470" r:id="rId10"/>
    <p:sldId id="429" r:id="rId11"/>
    <p:sldId id="409" r:id="rId12"/>
    <p:sldId id="412" r:id="rId13"/>
    <p:sldId id="416" r:id="rId14"/>
    <p:sldId id="428" r:id="rId15"/>
    <p:sldId id="410" r:id="rId16"/>
    <p:sldId id="322" r:id="rId17"/>
    <p:sldId id="408" r:id="rId18"/>
    <p:sldId id="425" r:id="rId19"/>
    <p:sldId id="426" r:id="rId20"/>
    <p:sldId id="326" r:id="rId21"/>
    <p:sldId id="327" r:id="rId22"/>
    <p:sldId id="420" r:id="rId23"/>
    <p:sldId id="454" r:id="rId24"/>
    <p:sldId id="453" r:id="rId25"/>
    <p:sldId id="427" r:id="rId26"/>
    <p:sldId id="376" r:id="rId27"/>
    <p:sldId id="432" r:id="rId28"/>
    <p:sldId id="324" r:id="rId29"/>
    <p:sldId id="282" r:id="rId30"/>
    <p:sldId id="377" r:id="rId31"/>
    <p:sldId id="433" r:id="rId32"/>
    <p:sldId id="325" r:id="rId33"/>
    <p:sldId id="455" r:id="rId34"/>
    <p:sldId id="283" r:id="rId35"/>
    <p:sldId id="417" r:id="rId36"/>
    <p:sldId id="361" r:id="rId37"/>
    <p:sldId id="462" r:id="rId38"/>
    <p:sldId id="285" r:id="rId39"/>
    <p:sldId id="440" r:id="rId40"/>
    <p:sldId id="438" r:id="rId41"/>
    <p:sldId id="443" r:id="rId42"/>
    <p:sldId id="418" r:id="rId43"/>
    <p:sldId id="439" r:id="rId44"/>
    <p:sldId id="444" r:id="rId45"/>
    <p:sldId id="445" r:id="rId46"/>
    <p:sldId id="441" r:id="rId47"/>
    <p:sldId id="447" r:id="rId48"/>
    <p:sldId id="446" r:id="rId49"/>
    <p:sldId id="450" r:id="rId50"/>
    <p:sldId id="460" r:id="rId51"/>
    <p:sldId id="452" r:id="rId52"/>
    <p:sldId id="378" r:id="rId53"/>
    <p:sldId id="456" r:id="rId54"/>
    <p:sldId id="457" r:id="rId55"/>
    <p:sldId id="381" r:id="rId56"/>
    <p:sldId id="458" r:id="rId57"/>
    <p:sldId id="382" r:id="rId58"/>
    <p:sldId id="459" r:id="rId59"/>
    <p:sldId id="383" r:id="rId60"/>
    <p:sldId id="389" r:id="rId61"/>
    <p:sldId id="364" r:id="rId62"/>
    <p:sldId id="350" r:id="rId63"/>
    <p:sldId id="464" r:id="rId64"/>
    <p:sldId id="465" r:id="rId65"/>
    <p:sldId id="467" r:id="rId66"/>
    <p:sldId id="342" r:id="rId67"/>
    <p:sldId id="468" r:id="rId68"/>
    <p:sldId id="395" r:id="rId69"/>
    <p:sldId id="394" r:id="rId70"/>
    <p:sldId id="345" r:id="rId71"/>
    <p:sldId id="469" r:id="rId72"/>
    <p:sldId id="340" r:id="rId73"/>
    <p:sldId id="347" r:id="rId74"/>
    <p:sldId id="390" r:id="rId75"/>
    <p:sldId id="471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2" clrIdx="0">
    <p:extLst>
      <p:ext uri="{19B8F6BF-5375-455C-9EA6-DF929625EA0E}">
        <p15:presenceInfo xmlns:p15="http://schemas.microsoft.com/office/powerpoint/2012/main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000000"/>
    <a:srgbClr val="34495E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21" autoAdjust="0"/>
    <p:restoredTop sz="94660"/>
  </p:normalViewPr>
  <p:slideViewPr>
    <p:cSldViewPr>
      <p:cViewPr varScale="1">
        <p:scale>
          <a:sx n="76" d="100"/>
          <a:sy n="76" d="100"/>
        </p:scale>
        <p:origin x="66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4F2977-2EF0-47BB-AAFB-E7FC6236DE7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1AD4A-81EC-4F59-808B-F3A1D25B84B3}">
      <dgm:prSet phldrT="[Text]" custT="1"/>
      <dgm:spPr/>
      <dgm:t>
        <a:bodyPr/>
        <a:lstStyle/>
        <a:p>
          <a:r>
            <a:rPr lang="en-US" sz="2000" dirty="0"/>
            <a:t>User</a:t>
          </a:r>
        </a:p>
      </dgm:t>
    </dgm:pt>
    <dgm:pt modelId="{9F7D9341-96A4-44B0-A56F-C56E58FCBB28}" type="parTrans" cxnId="{2609B178-9D1F-42A9-90FF-C132A5EF0D42}">
      <dgm:prSet/>
      <dgm:spPr/>
      <dgm:t>
        <a:bodyPr/>
        <a:lstStyle/>
        <a:p>
          <a:endParaRPr lang="en-US"/>
        </a:p>
      </dgm:t>
    </dgm:pt>
    <dgm:pt modelId="{9C064FE0-A1D5-40AA-B83B-EE1C74028F74}" type="sibTrans" cxnId="{2609B178-9D1F-42A9-90FF-C132A5EF0D42}">
      <dgm:prSet/>
      <dgm:spPr/>
      <dgm:t>
        <a:bodyPr/>
        <a:lstStyle/>
        <a:p>
          <a:endParaRPr lang="en-US"/>
        </a:p>
      </dgm:t>
    </dgm:pt>
    <dgm:pt modelId="{7624E711-80AA-475D-B476-807024BE74B7}">
      <dgm:prSet phldrT="[Text]"/>
      <dgm:spPr/>
      <dgm:t>
        <a:bodyPr/>
        <a:lstStyle/>
        <a:p>
          <a:r>
            <a:rPr lang="en-US" dirty="0"/>
            <a:t>User 1</a:t>
          </a:r>
        </a:p>
      </dgm:t>
    </dgm:pt>
    <dgm:pt modelId="{A6138C71-19F7-4372-8EBB-788F8B855FA0}" type="parTrans" cxnId="{789058C1-0FFD-42E4-B289-2934B71D150A}">
      <dgm:prSet/>
      <dgm:spPr/>
      <dgm:t>
        <a:bodyPr/>
        <a:lstStyle/>
        <a:p>
          <a:endParaRPr lang="en-US"/>
        </a:p>
      </dgm:t>
    </dgm:pt>
    <dgm:pt modelId="{07F853C2-B86E-4FD6-A1BD-E3F16E5CC972}" type="sibTrans" cxnId="{789058C1-0FFD-42E4-B289-2934B71D150A}">
      <dgm:prSet/>
      <dgm:spPr/>
      <dgm:t>
        <a:bodyPr/>
        <a:lstStyle/>
        <a:p>
          <a:endParaRPr lang="en-US"/>
        </a:p>
      </dgm:t>
    </dgm:pt>
    <dgm:pt modelId="{26AB2FC7-31FD-4D29-BB1B-CE0ECD58D738}">
      <dgm:prSet phldrT="[Text]"/>
      <dgm:spPr/>
      <dgm:t>
        <a:bodyPr/>
        <a:lstStyle/>
        <a:p>
          <a:r>
            <a:rPr lang="en-US" dirty="0"/>
            <a:t>User 2</a:t>
          </a:r>
        </a:p>
      </dgm:t>
    </dgm:pt>
    <dgm:pt modelId="{506F6CD1-9D1E-4EF5-A3BE-A8F54F15513E}" type="parTrans" cxnId="{DE650876-EA85-41B2-96AE-CBD27D7C48D0}">
      <dgm:prSet/>
      <dgm:spPr/>
      <dgm:t>
        <a:bodyPr/>
        <a:lstStyle/>
        <a:p>
          <a:endParaRPr lang="en-US"/>
        </a:p>
      </dgm:t>
    </dgm:pt>
    <dgm:pt modelId="{B3B640BA-FEB7-4243-938C-0B564F3AE673}" type="sibTrans" cxnId="{DE650876-EA85-41B2-96AE-CBD27D7C48D0}">
      <dgm:prSet/>
      <dgm:spPr/>
      <dgm:t>
        <a:bodyPr/>
        <a:lstStyle/>
        <a:p>
          <a:endParaRPr lang="en-US"/>
        </a:p>
      </dgm:t>
    </dgm:pt>
    <dgm:pt modelId="{AA748824-D457-41BB-A30A-B893D00DDE59}">
      <dgm:prSet phldrT="[Text]" custT="1"/>
      <dgm:spPr/>
      <dgm:t>
        <a:bodyPr/>
        <a:lstStyle/>
        <a:p>
          <a:r>
            <a:rPr lang="en-US" sz="2000" dirty="0"/>
            <a:t>Software</a:t>
          </a:r>
        </a:p>
      </dgm:t>
    </dgm:pt>
    <dgm:pt modelId="{92AC6575-6544-4A62-B4D5-A407C0C521EA}" type="parTrans" cxnId="{6A6ED66F-6CA7-46D2-BB4D-436BFC6F6197}">
      <dgm:prSet/>
      <dgm:spPr/>
      <dgm:t>
        <a:bodyPr/>
        <a:lstStyle/>
        <a:p>
          <a:endParaRPr lang="en-US"/>
        </a:p>
      </dgm:t>
    </dgm:pt>
    <dgm:pt modelId="{DBE1E737-86E3-4140-968E-796D698B5FBB}" type="sibTrans" cxnId="{6A6ED66F-6CA7-46D2-BB4D-436BFC6F6197}">
      <dgm:prSet/>
      <dgm:spPr/>
      <dgm:t>
        <a:bodyPr/>
        <a:lstStyle/>
        <a:p>
          <a:endParaRPr lang="en-US"/>
        </a:p>
      </dgm:t>
    </dgm:pt>
    <dgm:pt modelId="{07CBAF89-0E00-487E-8EAC-2C2EE0B2AA15}">
      <dgm:prSet phldrT="[Text]"/>
      <dgm:spPr/>
      <dgm:t>
        <a:bodyPr/>
        <a:lstStyle/>
        <a:p>
          <a:r>
            <a:rPr lang="en-US" dirty="0"/>
            <a:t>System Software</a:t>
          </a:r>
        </a:p>
      </dgm:t>
    </dgm:pt>
    <dgm:pt modelId="{436B016C-0A3B-4A4E-BA63-770AA419932F}" type="parTrans" cxnId="{C689CFDC-8E0B-4EFD-804E-8D0764E1F6D1}">
      <dgm:prSet/>
      <dgm:spPr/>
      <dgm:t>
        <a:bodyPr/>
        <a:lstStyle/>
        <a:p>
          <a:endParaRPr lang="en-US"/>
        </a:p>
      </dgm:t>
    </dgm:pt>
    <dgm:pt modelId="{27D90429-60B6-49E4-9E36-96A58CB19028}" type="sibTrans" cxnId="{C689CFDC-8E0B-4EFD-804E-8D0764E1F6D1}">
      <dgm:prSet/>
      <dgm:spPr/>
      <dgm:t>
        <a:bodyPr/>
        <a:lstStyle/>
        <a:p>
          <a:endParaRPr lang="en-US"/>
        </a:p>
      </dgm:t>
    </dgm:pt>
    <dgm:pt modelId="{4C69B200-1016-4859-B426-5BF97B6D0488}">
      <dgm:prSet phldrT="[Text]"/>
      <dgm:spPr/>
      <dgm:t>
        <a:bodyPr/>
        <a:lstStyle/>
        <a:p>
          <a:r>
            <a:rPr lang="en-US" dirty="0"/>
            <a:t>Application Software</a:t>
          </a:r>
        </a:p>
      </dgm:t>
    </dgm:pt>
    <dgm:pt modelId="{F32B4BA8-9A78-4EBD-8C0E-469CE40E17A0}" type="parTrans" cxnId="{CE05AB73-734C-4525-8BBC-C0E6ACA3815F}">
      <dgm:prSet/>
      <dgm:spPr/>
      <dgm:t>
        <a:bodyPr/>
        <a:lstStyle/>
        <a:p>
          <a:endParaRPr lang="en-US"/>
        </a:p>
      </dgm:t>
    </dgm:pt>
    <dgm:pt modelId="{66C81587-58E1-40F0-BB4F-23FA38980E9B}" type="sibTrans" cxnId="{CE05AB73-734C-4525-8BBC-C0E6ACA3815F}">
      <dgm:prSet/>
      <dgm:spPr/>
      <dgm:t>
        <a:bodyPr/>
        <a:lstStyle/>
        <a:p>
          <a:endParaRPr lang="en-US"/>
        </a:p>
      </dgm:t>
    </dgm:pt>
    <dgm:pt modelId="{38063F8E-C288-4235-A3A3-7512702478BB}">
      <dgm:prSet phldrT="[Text]" custT="1"/>
      <dgm:spPr/>
      <dgm:t>
        <a:bodyPr/>
        <a:lstStyle/>
        <a:p>
          <a:r>
            <a:rPr lang="en-US" sz="2000" dirty="0">
              <a:solidFill>
                <a:schemeClr val="bg1"/>
              </a:solidFill>
            </a:rPr>
            <a:t>Operating System</a:t>
          </a:r>
        </a:p>
      </dgm:t>
    </dgm:pt>
    <dgm:pt modelId="{F8139115-008E-4777-A2CC-08C6FF1E3233}" type="parTrans" cxnId="{FB8A5924-B109-4586-9AE7-ACB03F98238C}">
      <dgm:prSet/>
      <dgm:spPr/>
      <dgm:t>
        <a:bodyPr/>
        <a:lstStyle/>
        <a:p>
          <a:endParaRPr lang="en-US"/>
        </a:p>
      </dgm:t>
    </dgm:pt>
    <dgm:pt modelId="{CF828865-27E8-4CC6-9C14-6DA416D156D0}" type="sibTrans" cxnId="{FB8A5924-B109-4586-9AE7-ACB03F98238C}">
      <dgm:prSet/>
      <dgm:spPr/>
      <dgm:t>
        <a:bodyPr/>
        <a:lstStyle/>
        <a:p>
          <a:endParaRPr lang="en-US"/>
        </a:p>
      </dgm:t>
    </dgm:pt>
    <dgm:pt modelId="{A05167DF-CCDD-4F59-973D-025FCE65CAAE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DC81C217-E1A3-4A8A-95DC-742A39B872E3}" type="parTrans" cxnId="{7BBD420A-A56A-4927-A82D-E5889C7783E1}">
      <dgm:prSet/>
      <dgm:spPr/>
      <dgm:t>
        <a:bodyPr/>
        <a:lstStyle/>
        <a:p>
          <a:endParaRPr lang="en-US"/>
        </a:p>
      </dgm:t>
    </dgm:pt>
    <dgm:pt modelId="{14C629AA-6D9D-48D9-8A3D-97CE8C90057A}" type="sibTrans" cxnId="{7BBD420A-A56A-4927-A82D-E5889C7783E1}">
      <dgm:prSet/>
      <dgm:spPr/>
      <dgm:t>
        <a:bodyPr/>
        <a:lstStyle/>
        <a:p>
          <a:endParaRPr lang="en-US"/>
        </a:p>
      </dgm:t>
    </dgm:pt>
    <dgm:pt modelId="{5959605C-2EDE-47EB-AADE-B4C1A5485D14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EFC45DBF-29A7-4799-8D16-2C280585C009}" type="parTrans" cxnId="{545254EA-33D5-48E4-8C16-B49580D136EC}">
      <dgm:prSet/>
      <dgm:spPr/>
      <dgm:t>
        <a:bodyPr/>
        <a:lstStyle/>
        <a:p>
          <a:endParaRPr lang="en-US"/>
        </a:p>
      </dgm:t>
    </dgm:pt>
    <dgm:pt modelId="{8CD69511-62F2-4E53-8B10-AAE4A7ECB136}" type="sibTrans" cxnId="{545254EA-33D5-48E4-8C16-B49580D136EC}">
      <dgm:prSet/>
      <dgm:spPr/>
      <dgm:t>
        <a:bodyPr/>
        <a:lstStyle/>
        <a:p>
          <a:endParaRPr lang="en-US"/>
        </a:p>
      </dgm:t>
    </dgm:pt>
    <dgm:pt modelId="{34D39029-9EA3-49D5-B239-0AA21E62FEEF}">
      <dgm:prSet phldrT="[Text]"/>
      <dgm:spPr/>
      <dgm:t>
        <a:bodyPr/>
        <a:lstStyle/>
        <a:p>
          <a:r>
            <a:rPr lang="en-US" dirty="0"/>
            <a:t>User 3</a:t>
          </a:r>
        </a:p>
      </dgm:t>
    </dgm:pt>
    <dgm:pt modelId="{8AE9E1D6-B574-4490-BFDE-EF7B879C587E}" type="parTrans" cxnId="{C49A7F53-590A-4880-A91A-84829CA76895}">
      <dgm:prSet/>
      <dgm:spPr/>
      <dgm:t>
        <a:bodyPr/>
        <a:lstStyle/>
        <a:p>
          <a:endParaRPr lang="en-US"/>
        </a:p>
      </dgm:t>
    </dgm:pt>
    <dgm:pt modelId="{230D3DF3-F4F9-4539-B84E-8C038CAF7EFD}" type="sibTrans" cxnId="{C49A7F53-590A-4880-A91A-84829CA76895}">
      <dgm:prSet/>
      <dgm:spPr/>
      <dgm:t>
        <a:bodyPr/>
        <a:lstStyle/>
        <a:p>
          <a:endParaRPr lang="en-US"/>
        </a:p>
      </dgm:t>
    </dgm:pt>
    <dgm:pt modelId="{8717402B-0ECB-4B96-8FD1-D72643C9C777}">
      <dgm:prSet phldrT="[Text]"/>
      <dgm:spPr/>
      <dgm:t>
        <a:bodyPr/>
        <a:lstStyle/>
        <a:p>
          <a:r>
            <a:rPr lang="en-US" dirty="0"/>
            <a:t>Mac</a:t>
          </a:r>
        </a:p>
      </dgm:t>
    </dgm:pt>
    <dgm:pt modelId="{839A98EF-A5C2-4D5D-9EFB-D7572846D01E}" type="parTrans" cxnId="{D6F2E5B8-D9C3-4850-ABA8-0AADD935E95D}">
      <dgm:prSet/>
      <dgm:spPr/>
      <dgm:t>
        <a:bodyPr/>
        <a:lstStyle/>
        <a:p>
          <a:endParaRPr lang="en-US"/>
        </a:p>
      </dgm:t>
    </dgm:pt>
    <dgm:pt modelId="{6448608B-5417-4B1D-809C-5044E96A557D}" type="sibTrans" cxnId="{D6F2E5B8-D9C3-4850-ABA8-0AADD935E95D}">
      <dgm:prSet/>
      <dgm:spPr/>
      <dgm:t>
        <a:bodyPr/>
        <a:lstStyle/>
        <a:p>
          <a:endParaRPr lang="en-US"/>
        </a:p>
      </dgm:t>
    </dgm:pt>
    <dgm:pt modelId="{EF7CD55B-CC05-4137-A1CB-4537A6437967}">
      <dgm:prSet phldrT="[Text]" custT="1"/>
      <dgm:spPr/>
      <dgm:t>
        <a:bodyPr/>
        <a:lstStyle/>
        <a:p>
          <a:r>
            <a:rPr lang="en-US" sz="2000" dirty="0"/>
            <a:t>Hardware</a:t>
          </a:r>
        </a:p>
      </dgm:t>
    </dgm:pt>
    <dgm:pt modelId="{11047945-2E0D-41CA-8360-63BEA6E87B6F}" type="sibTrans" cxnId="{6BBEEC11-2080-4DD2-815B-1D41C41C7BCC}">
      <dgm:prSet/>
      <dgm:spPr/>
      <dgm:t>
        <a:bodyPr/>
        <a:lstStyle/>
        <a:p>
          <a:endParaRPr lang="en-US"/>
        </a:p>
      </dgm:t>
    </dgm:pt>
    <dgm:pt modelId="{6E1FE4EA-9F07-455D-8C4C-BED5A1D7DFC3}" type="parTrans" cxnId="{6BBEEC11-2080-4DD2-815B-1D41C41C7BCC}">
      <dgm:prSet/>
      <dgm:spPr/>
      <dgm:t>
        <a:bodyPr/>
        <a:lstStyle/>
        <a:p>
          <a:endParaRPr lang="en-US"/>
        </a:p>
      </dgm:t>
    </dgm:pt>
    <dgm:pt modelId="{423B996B-B82F-429C-975A-9D7247A95651}">
      <dgm:prSet/>
      <dgm:spPr/>
      <dgm:t>
        <a:bodyPr/>
        <a:lstStyle/>
        <a:p>
          <a:r>
            <a:rPr lang="en-US" dirty="0"/>
            <a:t>CPU</a:t>
          </a:r>
        </a:p>
      </dgm:t>
    </dgm:pt>
    <dgm:pt modelId="{224882A2-4476-458B-B675-9D6FA9FC7F6A}" type="parTrans" cxnId="{978654AC-3815-4301-B956-1F397E9305B3}">
      <dgm:prSet/>
      <dgm:spPr/>
      <dgm:t>
        <a:bodyPr/>
        <a:lstStyle/>
        <a:p>
          <a:endParaRPr lang="en-US"/>
        </a:p>
      </dgm:t>
    </dgm:pt>
    <dgm:pt modelId="{15C64E43-431E-48F3-982A-5CC42C7F9B18}" type="sibTrans" cxnId="{978654AC-3815-4301-B956-1F397E9305B3}">
      <dgm:prSet/>
      <dgm:spPr/>
      <dgm:t>
        <a:bodyPr/>
        <a:lstStyle/>
        <a:p>
          <a:endParaRPr lang="en-US"/>
        </a:p>
      </dgm:t>
    </dgm:pt>
    <dgm:pt modelId="{2E02FC2F-DBED-4FFC-BEC0-EB36B2F52CA3}">
      <dgm:prSet/>
      <dgm:spPr/>
      <dgm:t>
        <a:bodyPr/>
        <a:lstStyle/>
        <a:p>
          <a:r>
            <a:rPr lang="en-US" dirty="0"/>
            <a:t>RAM</a:t>
          </a:r>
        </a:p>
      </dgm:t>
    </dgm:pt>
    <dgm:pt modelId="{2FB7471C-5404-4BFC-9B7D-BD76F2FB364F}" type="parTrans" cxnId="{16B2A28F-757A-4D5E-96B2-733F46787157}">
      <dgm:prSet/>
      <dgm:spPr/>
      <dgm:t>
        <a:bodyPr/>
        <a:lstStyle/>
        <a:p>
          <a:endParaRPr lang="en-US"/>
        </a:p>
      </dgm:t>
    </dgm:pt>
    <dgm:pt modelId="{BA629570-4C92-4D21-A877-5213C6B153EA}" type="sibTrans" cxnId="{16B2A28F-757A-4D5E-96B2-733F46787157}">
      <dgm:prSet/>
      <dgm:spPr/>
      <dgm:t>
        <a:bodyPr/>
        <a:lstStyle/>
        <a:p>
          <a:endParaRPr lang="en-US"/>
        </a:p>
      </dgm:t>
    </dgm:pt>
    <dgm:pt modelId="{8C44A058-CB89-44CF-A920-EE58A2C79104}">
      <dgm:prSet/>
      <dgm:spPr/>
      <dgm:t>
        <a:bodyPr/>
        <a:lstStyle/>
        <a:p>
          <a:r>
            <a:rPr lang="en-US" dirty="0"/>
            <a:t>I/O</a:t>
          </a:r>
        </a:p>
      </dgm:t>
    </dgm:pt>
    <dgm:pt modelId="{9C6C5904-574C-4A72-957D-6BA47A382CAD}" type="parTrans" cxnId="{137D05DF-8E48-4F05-B679-1C212B12F7A6}">
      <dgm:prSet/>
      <dgm:spPr/>
      <dgm:t>
        <a:bodyPr/>
        <a:lstStyle/>
        <a:p>
          <a:endParaRPr lang="en-US"/>
        </a:p>
      </dgm:t>
    </dgm:pt>
    <dgm:pt modelId="{1C90D044-9B64-4A7A-ABEA-96BEBBB902D2}" type="sibTrans" cxnId="{137D05DF-8E48-4F05-B679-1C212B12F7A6}">
      <dgm:prSet/>
      <dgm:spPr/>
      <dgm:t>
        <a:bodyPr/>
        <a:lstStyle/>
        <a:p>
          <a:endParaRPr lang="en-US"/>
        </a:p>
      </dgm:t>
    </dgm:pt>
    <dgm:pt modelId="{B9933CA7-B13D-4029-B7A4-5E07826CB241}" type="pres">
      <dgm:prSet presAssocID="{AA4F2977-2EF0-47BB-AAFB-E7FC6236DE7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BD1A64-E883-4AAA-8409-95F5F90E7373}" type="pres">
      <dgm:prSet presAssocID="{EF7CD55B-CC05-4137-A1CB-4537A6437967}" presName="boxAndChildren" presStyleCnt="0"/>
      <dgm:spPr/>
    </dgm:pt>
    <dgm:pt modelId="{0B145CD5-047D-433D-8442-250E739064B8}" type="pres">
      <dgm:prSet presAssocID="{EF7CD55B-CC05-4137-A1CB-4537A6437967}" presName="parentTextBox" presStyleLbl="node1" presStyleIdx="0" presStyleCnt="4"/>
      <dgm:spPr/>
      <dgm:t>
        <a:bodyPr/>
        <a:lstStyle/>
        <a:p>
          <a:endParaRPr lang="en-US"/>
        </a:p>
      </dgm:t>
    </dgm:pt>
    <dgm:pt modelId="{F624ED6A-B041-4DFD-8216-64FD71ED8D9B}" type="pres">
      <dgm:prSet presAssocID="{EF7CD55B-CC05-4137-A1CB-4537A6437967}" presName="entireBox" presStyleLbl="node1" presStyleIdx="0" presStyleCnt="4"/>
      <dgm:spPr/>
      <dgm:t>
        <a:bodyPr/>
        <a:lstStyle/>
        <a:p>
          <a:endParaRPr lang="en-US"/>
        </a:p>
      </dgm:t>
    </dgm:pt>
    <dgm:pt modelId="{AFFC0C67-4543-41AF-98A2-BCCB6FDA453E}" type="pres">
      <dgm:prSet presAssocID="{EF7CD55B-CC05-4137-A1CB-4537A6437967}" presName="descendantBox" presStyleCnt="0"/>
      <dgm:spPr/>
    </dgm:pt>
    <dgm:pt modelId="{2C2079AE-D9F2-49B9-9741-5CC822E4519C}" type="pres">
      <dgm:prSet presAssocID="{423B996B-B82F-429C-975A-9D7247A95651}" presName="childTextBox" presStyleLbl="f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6F753-4383-4F5F-938D-DAC8482337E9}" type="pres">
      <dgm:prSet presAssocID="{2E02FC2F-DBED-4FFC-BEC0-EB36B2F52CA3}" presName="childTextBox" presStyleLbl="f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E3190-CC44-4BFA-B47E-9DB2850EF073}" type="pres">
      <dgm:prSet presAssocID="{8C44A058-CB89-44CF-A920-EE58A2C79104}" presName="childTextBox" presStyleLbl="f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FCAD9-CCB5-4B76-A8FF-4057893928EF}" type="pres">
      <dgm:prSet presAssocID="{CF828865-27E8-4CC6-9C14-6DA416D156D0}" presName="sp" presStyleCnt="0"/>
      <dgm:spPr/>
    </dgm:pt>
    <dgm:pt modelId="{726F2432-563F-4C43-A7E2-89AC6601D04D}" type="pres">
      <dgm:prSet presAssocID="{38063F8E-C288-4235-A3A3-7512702478BB}" presName="arrowAndChildren" presStyleCnt="0"/>
      <dgm:spPr/>
    </dgm:pt>
    <dgm:pt modelId="{DC10ED98-DAE4-4442-ABF9-48045A076FF7}" type="pres">
      <dgm:prSet presAssocID="{38063F8E-C288-4235-A3A3-7512702478BB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B5123E0D-2781-40AB-8041-8ACCE20E2D16}" type="pres">
      <dgm:prSet presAssocID="{38063F8E-C288-4235-A3A3-7512702478BB}" presName="arrow" presStyleLbl="node1" presStyleIdx="1" presStyleCnt="4"/>
      <dgm:spPr/>
      <dgm:t>
        <a:bodyPr/>
        <a:lstStyle/>
        <a:p>
          <a:endParaRPr lang="en-US"/>
        </a:p>
      </dgm:t>
    </dgm:pt>
    <dgm:pt modelId="{F90CB5DF-FDF4-4EE6-AC2C-A53B77E59313}" type="pres">
      <dgm:prSet presAssocID="{38063F8E-C288-4235-A3A3-7512702478BB}" presName="descendantArrow" presStyleCnt="0"/>
      <dgm:spPr/>
    </dgm:pt>
    <dgm:pt modelId="{FE43BEAB-09E7-4D49-A626-8C387BC6D7D1}" type="pres">
      <dgm:prSet presAssocID="{A05167DF-CCDD-4F59-973D-025FCE65CAAE}" presName="childTextArrow" presStyleLbl="f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DA69C-AA4A-4C47-86BF-954A09652535}" type="pres">
      <dgm:prSet presAssocID="{5959605C-2EDE-47EB-AADE-B4C1A5485D14}" presName="childTextArrow" presStyleLbl="f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08428-C58A-4C84-BEA2-D439EDC58F57}" type="pres">
      <dgm:prSet presAssocID="{8717402B-0ECB-4B96-8FD1-D72643C9C777}" presName="childTextArrow" presStyleLbl="f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6640A6-E340-4362-B691-620F24483A87}" type="pres">
      <dgm:prSet presAssocID="{DBE1E737-86E3-4140-968E-796D698B5FBB}" presName="sp" presStyleCnt="0"/>
      <dgm:spPr/>
    </dgm:pt>
    <dgm:pt modelId="{38C9E2F5-5DCC-4596-85A9-BD7AE19E9E9E}" type="pres">
      <dgm:prSet presAssocID="{AA748824-D457-41BB-A30A-B893D00DDE59}" presName="arrowAndChildren" presStyleCnt="0"/>
      <dgm:spPr/>
    </dgm:pt>
    <dgm:pt modelId="{7949325C-0A7B-4B2F-8B13-01DC7F1E27CC}" type="pres">
      <dgm:prSet presAssocID="{AA748824-D457-41BB-A30A-B893D00DDE59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62A2EB87-8D34-45F4-965A-8F4AF10AEC5D}" type="pres">
      <dgm:prSet presAssocID="{AA748824-D457-41BB-A30A-B893D00DDE59}" presName="arrow" presStyleLbl="node1" presStyleIdx="2" presStyleCnt="4"/>
      <dgm:spPr/>
      <dgm:t>
        <a:bodyPr/>
        <a:lstStyle/>
        <a:p>
          <a:endParaRPr lang="en-US"/>
        </a:p>
      </dgm:t>
    </dgm:pt>
    <dgm:pt modelId="{ECA0F176-3D5A-4ECC-B6B5-51EA37B10B34}" type="pres">
      <dgm:prSet presAssocID="{AA748824-D457-41BB-A30A-B893D00DDE59}" presName="descendantArrow" presStyleCnt="0"/>
      <dgm:spPr/>
    </dgm:pt>
    <dgm:pt modelId="{C3702712-D35B-4952-8F26-431F1EBC0AB3}" type="pres">
      <dgm:prSet presAssocID="{07CBAF89-0E00-487E-8EAC-2C2EE0B2AA15}" presName="childTextArrow" presStyleLbl="f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88C4D-C3E5-4984-97FF-37D902D97A90}" type="pres">
      <dgm:prSet presAssocID="{4C69B200-1016-4859-B426-5BF97B6D0488}" presName="childTextArrow" presStyleLbl="f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5D2BC-2D03-4B3B-AF8D-0C28B399E31C}" type="pres">
      <dgm:prSet presAssocID="{9C064FE0-A1D5-40AA-B83B-EE1C74028F74}" presName="sp" presStyleCnt="0"/>
      <dgm:spPr/>
    </dgm:pt>
    <dgm:pt modelId="{D0E57A79-0BCA-4B72-B595-D83F3681640D}" type="pres">
      <dgm:prSet presAssocID="{B021AD4A-81EC-4F59-808B-F3A1D25B84B3}" presName="arrowAndChildren" presStyleCnt="0"/>
      <dgm:spPr/>
    </dgm:pt>
    <dgm:pt modelId="{E9D47511-8106-4281-9423-19FF54EE84C5}" type="pres">
      <dgm:prSet presAssocID="{B021AD4A-81EC-4F59-808B-F3A1D25B84B3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6FB40397-1B50-421A-84C2-EC990353E1A5}" type="pres">
      <dgm:prSet presAssocID="{B021AD4A-81EC-4F59-808B-F3A1D25B84B3}" presName="arrow" presStyleLbl="node1" presStyleIdx="3" presStyleCnt="4" custLinFactNeighborX="-40000" custLinFactNeighborY="-424"/>
      <dgm:spPr/>
      <dgm:t>
        <a:bodyPr/>
        <a:lstStyle/>
        <a:p>
          <a:endParaRPr lang="en-US"/>
        </a:p>
      </dgm:t>
    </dgm:pt>
    <dgm:pt modelId="{1A546C8F-4B86-4B53-ABFD-E01B85F069CF}" type="pres">
      <dgm:prSet presAssocID="{B021AD4A-81EC-4F59-808B-F3A1D25B84B3}" presName="descendantArrow" presStyleCnt="0"/>
      <dgm:spPr/>
    </dgm:pt>
    <dgm:pt modelId="{750EE91B-C866-400D-BA54-FC4819092E8A}" type="pres">
      <dgm:prSet presAssocID="{7624E711-80AA-475D-B476-807024BE74B7}" presName="childTextArrow" presStyleLbl="f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E9723-1BCB-4061-BD08-CA57AA61123C}" type="pres">
      <dgm:prSet presAssocID="{26AB2FC7-31FD-4D29-BB1B-CE0ECD58D738}" presName="childTextArrow" presStyleLbl="f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74005-505D-40C2-8301-6A08C44E4647}" type="pres">
      <dgm:prSet presAssocID="{34D39029-9EA3-49D5-B239-0AA21E62FEEF}" presName="childTextArrow" presStyleLbl="f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C4701-5FE2-4014-9D21-861788CDD553}" type="presOf" srcId="{B021AD4A-81EC-4F59-808B-F3A1D25B84B3}" destId="{E9D47511-8106-4281-9423-19FF54EE84C5}" srcOrd="0" destOrd="0" presId="urn:microsoft.com/office/officeart/2005/8/layout/process4"/>
    <dgm:cxn modelId="{004419EB-C509-4186-B7AB-05831F4E21E4}" type="presOf" srcId="{AA4F2977-2EF0-47BB-AAFB-E7FC6236DE7A}" destId="{B9933CA7-B13D-4029-B7A4-5E07826CB241}" srcOrd="0" destOrd="0" presId="urn:microsoft.com/office/officeart/2005/8/layout/process4"/>
    <dgm:cxn modelId="{C49A7F53-590A-4880-A91A-84829CA76895}" srcId="{B021AD4A-81EC-4F59-808B-F3A1D25B84B3}" destId="{34D39029-9EA3-49D5-B239-0AA21E62FEEF}" srcOrd="2" destOrd="0" parTransId="{8AE9E1D6-B574-4490-BFDE-EF7B879C587E}" sibTransId="{230D3DF3-F4F9-4539-B84E-8C038CAF7EFD}"/>
    <dgm:cxn modelId="{6A6ED66F-6CA7-46D2-BB4D-436BFC6F6197}" srcId="{AA4F2977-2EF0-47BB-AAFB-E7FC6236DE7A}" destId="{AA748824-D457-41BB-A30A-B893D00DDE59}" srcOrd="1" destOrd="0" parTransId="{92AC6575-6544-4A62-B4D5-A407C0C521EA}" sibTransId="{DBE1E737-86E3-4140-968E-796D698B5FBB}"/>
    <dgm:cxn modelId="{FE5A9CB4-F105-4DAF-8C5D-B78E3C6A87D1}" type="presOf" srcId="{8717402B-0ECB-4B96-8FD1-D72643C9C777}" destId="{46B08428-C58A-4C84-BEA2-D439EDC58F57}" srcOrd="0" destOrd="0" presId="urn:microsoft.com/office/officeart/2005/8/layout/process4"/>
    <dgm:cxn modelId="{27E301FD-9E49-4083-918C-15BE21C27B89}" type="presOf" srcId="{38063F8E-C288-4235-A3A3-7512702478BB}" destId="{DC10ED98-DAE4-4442-ABF9-48045A076FF7}" srcOrd="0" destOrd="0" presId="urn:microsoft.com/office/officeart/2005/8/layout/process4"/>
    <dgm:cxn modelId="{6BBEEC11-2080-4DD2-815B-1D41C41C7BCC}" srcId="{AA4F2977-2EF0-47BB-AAFB-E7FC6236DE7A}" destId="{EF7CD55B-CC05-4137-A1CB-4537A6437967}" srcOrd="3" destOrd="0" parTransId="{6E1FE4EA-9F07-455D-8C4C-BED5A1D7DFC3}" sibTransId="{11047945-2E0D-41CA-8360-63BEA6E87B6F}"/>
    <dgm:cxn modelId="{0E805F62-77A0-48E6-83D9-07DECF29EA07}" type="presOf" srcId="{EF7CD55B-CC05-4137-A1CB-4537A6437967}" destId="{F624ED6A-B041-4DFD-8216-64FD71ED8D9B}" srcOrd="1" destOrd="0" presId="urn:microsoft.com/office/officeart/2005/8/layout/process4"/>
    <dgm:cxn modelId="{D873C794-0990-4B15-A156-0D0A8793ABAA}" type="presOf" srcId="{AA748824-D457-41BB-A30A-B893D00DDE59}" destId="{62A2EB87-8D34-45F4-965A-8F4AF10AEC5D}" srcOrd="1" destOrd="0" presId="urn:microsoft.com/office/officeart/2005/8/layout/process4"/>
    <dgm:cxn modelId="{D6F2E5B8-D9C3-4850-ABA8-0AADD935E95D}" srcId="{38063F8E-C288-4235-A3A3-7512702478BB}" destId="{8717402B-0ECB-4B96-8FD1-D72643C9C777}" srcOrd="2" destOrd="0" parTransId="{839A98EF-A5C2-4D5D-9EFB-D7572846D01E}" sibTransId="{6448608B-5417-4B1D-809C-5044E96A557D}"/>
    <dgm:cxn modelId="{A087AFE6-819C-4B89-8891-DAC15FF6CB3B}" type="presOf" srcId="{B021AD4A-81EC-4F59-808B-F3A1D25B84B3}" destId="{6FB40397-1B50-421A-84C2-EC990353E1A5}" srcOrd="1" destOrd="0" presId="urn:microsoft.com/office/officeart/2005/8/layout/process4"/>
    <dgm:cxn modelId="{EFA03457-A4CF-4BED-AF00-FE7EF611E20A}" type="presOf" srcId="{2E02FC2F-DBED-4FFC-BEC0-EB36B2F52CA3}" destId="{3BC6F753-4383-4F5F-938D-DAC8482337E9}" srcOrd="0" destOrd="0" presId="urn:microsoft.com/office/officeart/2005/8/layout/process4"/>
    <dgm:cxn modelId="{C689CFDC-8E0B-4EFD-804E-8D0764E1F6D1}" srcId="{AA748824-D457-41BB-A30A-B893D00DDE59}" destId="{07CBAF89-0E00-487E-8EAC-2C2EE0B2AA15}" srcOrd="0" destOrd="0" parTransId="{436B016C-0A3B-4A4E-BA63-770AA419932F}" sibTransId="{27D90429-60B6-49E4-9E36-96A58CB19028}"/>
    <dgm:cxn modelId="{CE05AB73-734C-4525-8BBC-C0E6ACA3815F}" srcId="{AA748824-D457-41BB-A30A-B893D00DDE59}" destId="{4C69B200-1016-4859-B426-5BF97B6D0488}" srcOrd="1" destOrd="0" parTransId="{F32B4BA8-9A78-4EBD-8C0E-469CE40E17A0}" sibTransId="{66C81587-58E1-40F0-BB4F-23FA38980E9B}"/>
    <dgm:cxn modelId="{7BBD420A-A56A-4927-A82D-E5889C7783E1}" srcId="{38063F8E-C288-4235-A3A3-7512702478BB}" destId="{A05167DF-CCDD-4F59-973D-025FCE65CAAE}" srcOrd="0" destOrd="0" parTransId="{DC81C217-E1A3-4A8A-95DC-742A39B872E3}" sibTransId="{14C629AA-6D9D-48D9-8A3D-97CE8C90057A}"/>
    <dgm:cxn modelId="{16B2A28F-757A-4D5E-96B2-733F46787157}" srcId="{EF7CD55B-CC05-4137-A1CB-4537A6437967}" destId="{2E02FC2F-DBED-4FFC-BEC0-EB36B2F52CA3}" srcOrd="1" destOrd="0" parTransId="{2FB7471C-5404-4BFC-9B7D-BD76F2FB364F}" sibTransId="{BA629570-4C92-4D21-A877-5213C6B153EA}"/>
    <dgm:cxn modelId="{545254EA-33D5-48E4-8C16-B49580D136EC}" srcId="{38063F8E-C288-4235-A3A3-7512702478BB}" destId="{5959605C-2EDE-47EB-AADE-B4C1A5485D14}" srcOrd="1" destOrd="0" parTransId="{EFC45DBF-29A7-4799-8D16-2C280585C009}" sibTransId="{8CD69511-62F2-4E53-8B10-AAE4A7ECB136}"/>
    <dgm:cxn modelId="{040B761A-FD6D-4506-8284-EF6F13A1E117}" type="presOf" srcId="{07CBAF89-0E00-487E-8EAC-2C2EE0B2AA15}" destId="{C3702712-D35B-4952-8F26-431F1EBC0AB3}" srcOrd="0" destOrd="0" presId="urn:microsoft.com/office/officeart/2005/8/layout/process4"/>
    <dgm:cxn modelId="{FB8A5924-B109-4586-9AE7-ACB03F98238C}" srcId="{AA4F2977-2EF0-47BB-AAFB-E7FC6236DE7A}" destId="{38063F8E-C288-4235-A3A3-7512702478BB}" srcOrd="2" destOrd="0" parTransId="{F8139115-008E-4777-A2CC-08C6FF1E3233}" sibTransId="{CF828865-27E8-4CC6-9C14-6DA416D156D0}"/>
    <dgm:cxn modelId="{2F726A83-7DB5-482C-ABB3-7273548AD741}" type="presOf" srcId="{423B996B-B82F-429C-975A-9D7247A95651}" destId="{2C2079AE-D9F2-49B9-9741-5CC822E4519C}" srcOrd="0" destOrd="0" presId="urn:microsoft.com/office/officeart/2005/8/layout/process4"/>
    <dgm:cxn modelId="{2609B178-9D1F-42A9-90FF-C132A5EF0D42}" srcId="{AA4F2977-2EF0-47BB-AAFB-E7FC6236DE7A}" destId="{B021AD4A-81EC-4F59-808B-F3A1D25B84B3}" srcOrd="0" destOrd="0" parTransId="{9F7D9341-96A4-44B0-A56F-C56E58FCBB28}" sibTransId="{9C064FE0-A1D5-40AA-B83B-EE1C74028F74}"/>
    <dgm:cxn modelId="{2C364D05-A7B3-4B30-AA90-A9F9F668F244}" type="presOf" srcId="{A05167DF-CCDD-4F59-973D-025FCE65CAAE}" destId="{FE43BEAB-09E7-4D49-A626-8C387BC6D7D1}" srcOrd="0" destOrd="0" presId="urn:microsoft.com/office/officeart/2005/8/layout/process4"/>
    <dgm:cxn modelId="{137D05DF-8E48-4F05-B679-1C212B12F7A6}" srcId="{EF7CD55B-CC05-4137-A1CB-4537A6437967}" destId="{8C44A058-CB89-44CF-A920-EE58A2C79104}" srcOrd="2" destOrd="0" parTransId="{9C6C5904-574C-4A72-957D-6BA47A382CAD}" sibTransId="{1C90D044-9B64-4A7A-ABEA-96BEBBB902D2}"/>
    <dgm:cxn modelId="{DE650876-EA85-41B2-96AE-CBD27D7C48D0}" srcId="{B021AD4A-81EC-4F59-808B-F3A1D25B84B3}" destId="{26AB2FC7-31FD-4D29-BB1B-CE0ECD58D738}" srcOrd="1" destOrd="0" parTransId="{506F6CD1-9D1E-4EF5-A3BE-A8F54F15513E}" sibTransId="{B3B640BA-FEB7-4243-938C-0B564F3AE673}"/>
    <dgm:cxn modelId="{789058C1-0FFD-42E4-B289-2934B71D150A}" srcId="{B021AD4A-81EC-4F59-808B-F3A1D25B84B3}" destId="{7624E711-80AA-475D-B476-807024BE74B7}" srcOrd="0" destOrd="0" parTransId="{A6138C71-19F7-4372-8EBB-788F8B855FA0}" sibTransId="{07F853C2-B86E-4FD6-A1BD-E3F16E5CC972}"/>
    <dgm:cxn modelId="{C2EB8535-8B7F-403F-847A-C03CA797CE61}" type="presOf" srcId="{8C44A058-CB89-44CF-A920-EE58A2C79104}" destId="{255E3190-CC44-4BFA-B47E-9DB2850EF073}" srcOrd="0" destOrd="0" presId="urn:microsoft.com/office/officeart/2005/8/layout/process4"/>
    <dgm:cxn modelId="{59D018AA-64CF-4936-AD20-BA229065F51E}" type="presOf" srcId="{AA748824-D457-41BB-A30A-B893D00DDE59}" destId="{7949325C-0A7B-4B2F-8B13-01DC7F1E27CC}" srcOrd="0" destOrd="0" presId="urn:microsoft.com/office/officeart/2005/8/layout/process4"/>
    <dgm:cxn modelId="{CD01E3C2-8FE8-4628-A36F-7F38E473D52E}" type="presOf" srcId="{26AB2FC7-31FD-4D29-BB1B-CE0ECD58D738}" destId="{AE9E9723-1BCB-4061-BD08-CA57AA61123C}" srcOrd="0" destOrd="0" presId="urn:microsoft.com/office/officeart/2005/8/layout/process4"/>
    <dgm:cxn modelId="{5EB6F389-36AF-4CE4-B51A-420551B97FA8}" type="presOf" srcId="{34D39029-9EA3-49D5-B239-0AA21E62FEEF}" destId="{EF874005-505D-40C2-8301-6A08C44E4647}" srcOrd="0" destOrd="0" presId="urn:microsoft.com/office/officeart/2005/8/layout/process4"/>
    <dgm:cxn modelId="{978654AC-3815-4301-B956-1F397E9305B3}" srcId="{EF7CD55B-CC05-4137-A1CB-4537A6437967}" destId="{423B996B-B82F-429C-975A-9D7247A95651}" srcOrd="0" destOrd="0" parTransId="{224882A2-4476-458B-B675-9D6FA9FC7F6A}" sibTransId="{15C64E43-431E-48F3-982A-5CC42C7F9B18}"/>
    <dgm:cxn modelId="{3561AFE9-B57C-492A-862A-8D921D2B9A33}" type="presOf" srcId="{EF7CD55B-CC05-4137-A1CB-4537A6437967}" destId="{0B145CD5-047D-433D-8442-250E739064B8}" srcOrd="0" destOrd="0" presId="urn:microsoft.com/office/officeart/2005/8/layout/process4"/>
    <dgm:cxn modelId="{DD3CFF49-C065-46F9-BB12-75899AA94BFE}" type="presOf" srcId="{38063F8E-C288-4235-A3A3-7512702478BB}" destId="{B5123E0D-2781-40AB-8041-8ACCE20E2D16}" srcOrd="1" destOrd="0" presId="urn:microsoft.com/office/officeart/2005/8/layout/process4"/>
    <dgm:cxn modelId="{D5CD438C-1145-415F-BB3C-74FBA3E2C684}" type="presOf" srcId="{5959605C-2EDE-47EB-AADE-B4C1A5485D14}" destId="{AD1DA69C-AA4A-4C47-86BF-954A09652535}" srcOrd="0" destOrd="0" presId="urn:microsoft.com/office/officeart/2005/8/layout/process4"/>
    <dgm:cxn modelId="{D76F060F-4304-4968-840A-32C6473E8346}" type="presOf" srcId="{7624E711-80AA-475D-B476-807024BE74B7}" destId="{750EE91B-C866-400D-BA54-FC4819092E8A}" srcOrd="0" destOrd="0" presId="urn:microsoft.com/office/officeart/2005/8/layout/process4"/>
    <dgm:cxn modelId="{421A4EAA-E268-4DEA-A5A7-3A3FB8D07A57}" type="presOf" srcId="{4C69B200-1016-4859-B426-5BF97B6D0488}" destId="{76788C4D-C3E5-4984-97FF-37D902D97A90}" srcOrd="0" destOrd="0" presId="urn:microsoft.com/office/officeart/2005/8/layout/process4"/>
    <dgm:cxn modelId="{4DDDA1CD-68CB-47FE-BAC0-A2B7C8A42C9A}" type="presParOf" srcId="{B9933CA7-B13D-4029-B7A4-5E07826CB241}" destId="{00BD1A64-E883-4AAA-8409-95F5F90E7373}" srcOrd="0" destOrd="0" presId="urn:microsoft.com/office/officeart/2005/8/layout/process4"/>
    <dgm:cxn modelId="{EE76526E-F0B1-45CE-8FD6-DB604A5D4DB5}" type="presParOf" srcId="{00BD1A64-E883-4AAA-8409-95F5F90E7373}" destId="{0B145CD5-047D-433D-8442-250E739064B8}" srcOrd="0" destOrd="0" presId="urn:microsoft.com/office/officeart/2005/8/layout/process4"/>
    <dgm:cxn modelId="{C95D96FF-634F-4255-BE39-096215A58A6B}" type="presParOf" srcId="{00BD1A64-E883-4AAA-8409-95F5F90E7373}" destId="{F624ED6A-B041-4DFD-8216-64FD71ED8D9B}" srcOrd="1" destOrd="0" presId="urn:microsoft.com/office/officeart/2005/8/layout/process4"/>
    <dgm:cxn modelId="{B359B974-10AA-401A-A7D3-F4B7E9A6FB36}" type="presParOf" srcId="{00BD1A64-E883-4AAA-8409-95F5F90E7373}" destId="{AFFC0C67-4543-41AF-98A2-BCCB6FDA453E}" srcOrd="2" destOrd="0" presId="urn:microsoft.com/office/officeart/2005/8/layout/process4"/>
    <dgm:cxn modelId="{DC1F46BA-8801-4BDF-B0DB-E64E3EAF6728}" type="presParOf" srcId="{AFFC0C67-4543-41AF-98A2-BCCB6FDA453E}" destId="{2C2079AE-D9F2-49B9-9741-5CC822E4519C}" srcOrd="0" destOrd="0" presId="urn:microsoft.com/office/officeart/2005/8/layout/process4"/>
    <dgm:cxn modelId="{A8DC9A53-BF12-4949-B7DE-6A756E6646E1}" type="presParOf" srcId="{AFFC0C67-4543-41AF-98A2-BCCB6FDA453E}" destId="{3BC6F753-4383-4F5F-938D-DAC8482337E9}" srcOrd="1" destOrd="0" presId="urn:microsoft.com/office/officeart/2005/8/layout/process4"/>
    <dgm:cxn modelId="{3C17809A-B6DA-4564-9368-764D43941768}" type="presParOf" srcId="{AFFC0C67-4543-41AF-98A2-BCCB6FDA453E}" destId="{255E3190-CC44-4BFA-B47E-9DB2850EF073}" srcOrd="2" destOrd="0" presId="urn:microsoft.com/office/officeart/2005/8/layout/process4"/>
    <dgm:cxn modelId="{12D40EE2-818A-49A8-A6BB-305BA6D1E110}" type="presParOf" srcId="{B9933CA7-B13D-4029-B7A4-5E07826CB241}" destId="{133FCAD9-CCB5-4B76-A8FF-4057893928EF}" srcOrd="1" destOrd="0" presId="urn:microsoft.com/office/officeart/2005/8/layout/process4"/>
    <dgm:cxn modelId="{59B4B8EE-5536-43E8-A915-5C3CD9E2D54D}" type="presParOf" srcId="{B9933CA7-B13D-4029-B7A4-5E07826CB241}" destId="{726F2432-563F-4C43-A7E2-89AC6601D04D}" srcOrd="2" destOrd="0" presId="urn:microsoft.com/office/officeart/2005/8/layout/process4"/>
    <dgm:cxn modelId="{8278EFA4-9950-41ED-9675-580248B9A197}" type="presParOf" srcId="{726F2432-563F-4C43-A7E2-89AC6601D04D}" destId="{DC10ED98-DAE4-4442-ABF9-48045A076FF7}" srcOrd="0" destOrd="0" presId="urn:microsoft.com/office/officeart/2005/8/layout/process4"/>
    <dgm:cxn modelId="{D7F64BE9-FE5F-45CD-85DD-F71255EC7DB2}" type="presParOf" srcId="{726F2432-563F-4C43-A7E2-89AC6601D04D}" destId="{B5123E0D-2781-40AB-8041-8ACCE20E2D16}" srcOrd="1" destOrd="0" presId="urn:microsoft.com/office/officeart/2005/8/layout/process4"/>
    <dgm:cxn modelId="{97101CDD-050A-45A7-A9EA-33473D2E9819}" type="presParOf" srcId="{726F2432-563F-4C43-A7E2-89AC6601D04D}" destId="{F90CB5DF-FDF4-4EE6-AC2C-A53B77E59313}" srcOrd="2" destOrd="0" presId="urn:microsoft.com/office/officeart/2005/8/layout/process4"/>
    <dgm:cxn modelId="{64622E09-A6CB-4478-934F-A7DE4F03CD9B}" type="presParOf" srcId="{F90CB5DF-FDF4-4EE6-AC2C-A53B77E59313}" destId="{FE43BEAB-09E7-4D49-A626-8C387BC6D7D1}" srcOrd="0" destOrd="0" presId="urn:microsoft.com/office/officeart/2005/8/layout/process4"/>
    <dgm:cxn modelId="{8C220E58-36A0-4D8A-8C01-256028103E5C}" type="presParOf" srcId="{F90CB5DF-FDF4-4EE6-AC2C-A53B77E59313}" destId="{AD1DA69C-AA4A-4C47-86BF-954A09652535}" srcOrd="1" destOrd="0" presId="urn:microsoft.com/office/officeart/2005/8/layout/process4"/>
    <dgm:cxn modelId="{C0FDCEC8-E0C1-4AB8-8D28-A2E640AB78E2}" type="presParOf" srcId="{F90CB5DF-FDF4-4EE6-AC2C-A53B77E59313}" destId="{46B08428-C58A-4C84-BEA2-D439EDC58F57}" srcOrd="2" destOrd="0" presId="urn:microsoft.com/office/officeart/2005/8/layout/process4"/>
    <dgm:cxn modelId="{8903F5BB-C8E3-4747-A9E7-1154D9F58ACF}" type="presParOf" srcId="{B9933CA7-B13D-4029-B7A4-5E07826CB241}" destId="{5D6640A6-E340-4362-B691-620F24483A87}" srcOrd="3" destOrd="0" presId="urn:microsoft.com/office/officeart/2005/8/layout/process4"/>
    <dgm:cxn modelId="{FF90A0D5-D3C6-4202-BC22-7ACF09508B75}" type="presParOf" srcId="{B9933CA7-B13D-4029-B7A4-5E07826CB241}" destId="{38C9E2F5-5DCC-4596-85A9-BD7AE19E9E9E}" srcOrd="4" destOrd="0" presId="urn:microsoft.com/office/officeart/2005/8/layout/process4"/>
    <dgm:cxn modelId="{F9A9B4B1-D1A5-4594-803A-2DB6B13A76ED}" type="presParOf" srcId="{38C9E2F5-5DCC-4596-85A9-BD7AE19E9E9E}" destId="{7949325C-0A7B-4B2F-8B13-01DC7F1E27CC}" srcOrd="0" destOrd="0" presId="urn:microsoft.com/office/officeart/2005/8/layout/process4"/>
    <dgm:cxn modelId="{231BB4C3-FDFB-4415-A53A-574782ACECA0}" type="presParOf" srcId="{38C9E2F5-5DCC-4596-85A9-BD7AE19E9E9E}" destId="{62A2EB87-8D34-45F4-965A-8F4AF10AEC5D}" srcOrd="1" destOrd="0" presId="urn:microsoft.com/office/officeart/2005/8/layout/process4"/>
    <dgm:cxn modelId="{3D8D7CE3-6D5F-465D-AB91-1C1B061333B9}" type="presParOf" srcId="{38C9E2F5-5DCC-4596-85A9-BD7AE19E9E9E}" destId="{ECA0F176-3D5A-4ECC-B6B5-51EA37B10B34}" srcOrd="2" destOrd="0" presId="urn:microsoft.com/office/officeart/2005/8/layout/process4"/>
    <dgm:cxn modelId="{CE222DA3-E34C-4C10-BDA7-19296386BAF2}" type="presParOf" srcId="{ECA0F176-3D5A-4ECC-B6B5-51EA37B10B34}" destId="{C3702712-D35B-4952-8F26-431F1EBC0AB3}" srcOrd="0" destOrd="0" presId="urn:microsoft.com/office/officeart/2005/8/layout/process4"/>
    <dgm:cxn modelId="{39F71DAB-E150-4816-9B37-52AD64ACAEA6}" type="presParOf" srcId="{ECA0F176-3D5A-4ECC-B6B5-51EA37B10B34}" destId="{76788C4D-C3E5-4984-97FF-37D902D97A90}" srcOrd="1" destOrd="0" presId="urn:microsoft.com/office/officeart/2005/8/layout/process4"/>
    <dgm:cxn modelId="{8375707F-605E-48ED-A45F-B65F8283AED2}" type="presParOf" srcId="{B9933CA7-B13D-4029-B7A4-5E07826CB241}" destId="{3905D2BC-2D03-4B3B-AF8D-0C28B399E31C}" srcOrd="5" destOrd="0" presId="urn:microsoft.com/office/officeart/2005/8/layout/process4"/>
    <dgm:cxn modelId="{BFB45F75-ADA9-45DE-9865-547D1346B0B9}" type="presParOf" srcId="{B9933CA7-B13D-4029-B7A4-5E07826CB241}" destId="{D0E57A79-0BCA-4B72-B595-D83F3681640D}" srcOrd="6" destOrd="0" presId="urn:microsoft.com/office/officeart/2005/8/layout/process4"/>
    <dgm:cxn modelId="{7159212F-6825-49D1-9EC4-8DF4CDAE7735}" type="presParOf" srcId="{D0E57A79-0BCA-4B72-B595-D83F3681640D}" destId="{E9D47511-8106-4281-9423-19FF54EE84C5}" srcOrd="0" destOrd="0" presId="urn:microsoft.com/office/officeart/2005/8/layout/process4"/>
    <dgm:cxn modelId="{50CCE0B9-E298-4F1E-A696-4A5D4C277AA5}" type="presParOf" srcId="{D0E57A79-0BCA-4B72-B595-D83F3681640D}" destId="{6FB40397-1B50-421A-84C2-EC990353E1A5}" srcOrd="1" destOrd="0" presId="urn:microsoft.com/office/officeart/2005/8/layout/process4"/>
    <dgm:cxn modelId="{F7DB198E-23FB-4EC0-825A-8E0E005080DA}" type="presParOf" srcId="{D0E57A79-0BCA-4B72-B595-D83F3681640D}" destId="{1A546C8F-4B86-4B53-ABFD-E01B85F069CF}" srcOrd="2" destOrd="0" presId="urn:microsoft.com/office/officeart/2005/8/layout/process4"/>
    <dgm:cxn modelId="{BFD9E095-FA8C-4EDB-ACF1-7494FCC4ED2B}" type="presParOf" srcId="{1A546C8F-4B86-4B53-ABFD-E01B85F069CF}" destId="{750EE91B-C866-400D-BA54-FC4819092E8A}" srcOrd="0" destOrd="0" presId="urn:microsoft.com/office/officeart/2005/8/layout/process4"/>
    <dgm:cxn modelId="{1106D955-90AA-45FB-821B-CBA48C3C8B4E}" type="presParOf" srcId="{1A546C8F-4B86-4B53-ABFD-E01B85F069CF}" destId="{AE9E9723-1BCB-4061-BD08-CA57AA61123C}" srcOrd="1" destOrd="0" presId="urn:microsoft.com/office/officeart/2005/8/layout/process4"/>
    <dgm:cxn modelId="{A276B644-9DB9-49A7-A39E-87B1526EBA13}" type="presParOf" srcId="{1A546C8F-4B86-4B53-ABFD-E01B85F069CF}" destId="{EF874005-505D-40C2-8301-6A08C44E4647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288A4F-E522-43F3-B47C-B95597FBC9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67C908-BC6D-4335-BE72-B550CD1FF16A}">
      <dgm:prSet custT="1"/>
      <dgm:spPr/>
      <dgm:t>
        <a:bodyPr/>
        <a:lstStyle/>
        <a:p>
          <a:pPr rtl="0"/>
          <a:r>
            <a:rPr lang="en-US" sz="1800" dirty="0"/>
            <a:t>Management of processes, P1, P2, P3, P4 Management of memory, Memory  Management of disks, D1, D2, D3  Management of files, F1, F2  Management of terminals, T1, T2, T3</a:t>
          </a:r>
        </a:p>
      </dgm:t>
    </dgm:pt>
    <dgm:pt modelId="{B1CCC334-44A6-41B6-A58D-C561337FFB9F}" type="parTrans" cxnId="{6E84599D-CDAE-4E85-B283-A07496E58460}">
      <dgm:prSet/>
      <dgm:spPr/>
      <dgm:t>
        <a:bodyPr/>
        <a:lstStyle/>
        <a:p>
          <a:endParaRPr lang="en-US"/>
        </a:p>
      </dgm:t>
    </dgm:pt>
    <dgm:pt modelId="{E3038B69-AA75-4FA6-96CA-B2601C1CE7E1}" type="sibTrans" cxnId="{6E84599D-CDAE-4E85-B283-A07496E58460}">
      <dgm:prSet/>
      <dgm:spPr/>
      <dgm:t>
        <a:bodyPr/>
        <a:lstStyle/>
        <a:p>
          <a:endParaRPr lang="en-US"/>
        </a:p>
      </dgm:t>
    </dgm:pt>
    <dgm:pt modelId="{F5DA5D4C-793C-4E35-B753-E2BCA371F6EA}" type="pres">
      <dgm:prSet presAssocID="{2E288A4F-E522-43F3-B47C-B95597FBC95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54C588-B051-41CA-B58B-F76D0A8464C7}" type="pres">
      <dgm:prSet presAssocID="{8767C908-BC6D-4335-BE72-B550CD1FF16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7D0265-231B-45E0-B397-FF20E37BBD70}" type="presOf" srcId="{2E288A4F-E522-43F3-B47C-B95597FBC951}" destId="{F5DA5D4C-793C-4E35-B753-E2BCA371F6EA}" srcOrd="0" destOrd="0" presId="urn:microsoft.com/office/officeart/2005/8/layout/vList2"/>
    <dgm:cxn modelId="{7787556C-FF55-4ABF-BBCB-9158CFC54F5B}" type="presOf" srcId="{8767C908-BC6D-4335-BE72-B550CD1FF16A}" destId="{3354C588-B051-41CA-B58B-F76D0A8464C7}" srcOrd="0" destOrd="0" presId="urn:microsoft.com/office/officeart/2005/8/layout/vList2"/>
    <dgm:cxn modelId="{6E84599D-CDAE-4E85-B283-A07496E58460}" srcId="{2E288A4F-E522-43F3-B47C-B95597FBC951}" destId="{8767C908-BC6D-4335-BE72-B550CD1FF16A}" srcOrd="0" destOrd="0" parTransId="{B1CCC334-44A6-41B6-A58D-C561337FFB9F}" sibTransId="{E3038B69-AA75-4FA6-96CA-B2601C1CE7E1}"/>
    <dgm:cxn modelId="{DFB22C8F-DAAC-4259-8E64-C615E9881E30}" type="presParOf" srcId="{F5DA5D4C-793C-4E35-B753-E2BCA371F6EA}" destId="{3354C588-B051-41CA-B58B-F76D0A8464C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C0D061-CC75-46DF-B41C-FBAA10A2D0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86F032-8088-455C-B66A-89BC1B4CB4F7}">
      <dgm:prSet/>
      <dgm:spPr/>
      <dgm:t>
        <a:bodyPr/>
        <a:lstStyle/>
        <a:p>
          <a:pPr rtl="0"/>
          <a:r>
            <a:rPr lang="en-US" dirty="0"/>
            <a:t>Based on Hardware</a:t>
          </a:r>
        </a:p>
      </dgm:t>
    </dgm:pt>
    <dgm:pt modelId="{249BE237-11B7-416C-9604-C6D5D4144E59}" type="parTrans" cxnId="{69662517-2F16-4139-997F-076D618325D0}">
      <dgm:prSet/>
      <dgm:spPr/>
      <dgm:t>
        <a:bodyPr/>
        <a:lstStyle/>
        <a:p>
          <a:endParaRPr lang="en-US"/>
        </a:p>
      </dgm:t>
    </dgm:pt>
    <dgm:pt modelId="{91F6DB99-A102-4C18-9F3F-98C2FCBB3DD1}" type="sibTrans" cxnId="{69662517-2F16-4139-997F-076D618325D0}">
      <dgm:prSet/>
      <dgm:spPr/>
      <dgm:t>
        <a:bodyPr/>
        <a:lstStyle/>
        <a:p>
          <a:endParaRPr lang="en-US"/>
        </a:p>
      </dgm:t>
    </dgm:pt>
    <dgm:pt modelId="{15AF7628-D4DB-4731-A01B-D6E62BFBAB39}">
      <dgm:prSet/>
      <dgm:spPr/>
      <dgm:t>
        <a:bodyPr/>
        <a:lstStyle/>
        <a:p>
          <a:pPr rtl="0"/>
          <a:r>
            <a:rPr lang="en-US" dirty="0"/>
            <a:t>Based on number of instructions and DataStream</a:t>
          </a:r>
        </a:p>
      </dgm:t>
    </dgm:pt>
    <dgm:pt modelId="{7C49BE34-9108-497C-9F54-16600FD837E7}" type="parTrans" cxnId="{C05CB007-1C18-4FBC-8CF6-119B718C0A54}">
      <dgm:prSet/>
      <dgm:spPr/>
      <dgm:t>
        <a:bodyPr/>
        <a:lstStyle/>
        <a:p>
          <a:endParaRPr lang="en-US"/>
        </a:p>
      </dgm:t>
    </dgm:pt>
    <dgm:pt modelId="{275BF573-C2E6-4EEA-953A-9F30B9479887}" type="sibTrans" cxnId="{C05CB007-1C18-4FBC-8CF6-119B718C0A54}">
      <dgm:prSet/>
      <dgm:spPr/>
      <dgm:t>
        <a:bodyPr/>
        <a:lstStyle/>
        <a:p>
          <a:endParaRPr lang="en-US"/>
        </a:p>
      </dgm:t>
    </dgm:pt>
    <dgm:pt modelId="{C22F8BB0-F271-4D3F-921B-06B82726CE71}" type="pres">
      <dgm:prSet presAssocID="{DEC0D061-CC75-46DF-B41C-FBAA10A2D0A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60DFB2-F00F-4913-8D95-3F296B3DF35E}" type="pres">
      <dgm:prSet presAssocID="{DC86F032-8088-455C-B66A-89BC1B4CB4F7}" presName="composite" presStyleCnt="0"/>
      <dgm:spPr/>
    </dgm:pt>
    <dgm:pt modelId="{5993D086-F379-47AB-B237-C6A243671DB4}" type="pres">
      <dgm:prSet presAssocID="{DC86F032-8088-455C-B66A-89BC1B4CB4F7}" presName="imgShp" presStyleLbl="fgImgPlac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AF18592-68FA-4FE8-A7DD-D3C82D0C124D}" type="pres">
      <dgm:prSet presAssocID="{DC86F032-8088-455C-B66A-89BC1B4CB4F7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9835F-E21A-41C9-B202-33EE78A86E6C}" type="pres">
      <dgm:prSet presAssocID="{91F6DB99-A102-4C18-9F3F-98C2FCBB3DD1}" presName="spacing" presStyleCnt="0"/>
      <dgm:spPr/>
    </dgm:pt>
    <dgm:pt modelId="{FEF5B0F1-CA1C-498A-831F-0968DB8508D6}" type="pres">
      <dgm:prSet presAssocID="{15AF7628-D4DB-4731-A01B-D6E62BFBAB39}" presName="composite" presStyleCnt="0"/>
      <dgm:spPr/>
    </dgm:pt>
    <dgm:pt modelId="{B6D3611C-493A-404D-B6B6-8D07CD67976E}" type="pres">
      <dgm:prSet presAssocID="{15AF7628-D4DB-4731-A01B-D6E62BFBAB39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168178F-219B-4DE7-89EF-A923B22B4B00}" type="pres">
      <dgm:prSet presAssocID="{15AF7628-D4DB-4731-A01B-D6E62BFBAB39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D2847F-35BE-483B-8919-4ECF787E5E02}" type="presOf" srcId="{15AF7628-D4DB-4731-A01B-D6E62BFBAB39}" destId="{1168178F-219B-4DE7-89EF-A923B22B4B00}" srcOrd="0" destOrd="0" presId="urn:microsoft.com/office/officeart/2005/8/layout/vList3"/>
    <dgm:cxn modelId="{7C65E813-CE0E-45CC-B865-0A4F1526F365}" type="presOf" srcId="{DEC0D061-CC75-46DF-B41C-FBAA10A2D0A6}" destId="{C22F8BB0-F271-4D3F-921B-06B82726CE71}" srcOrd="0" destOrd="0" presId="urn:microsoft.com/office/officeart/2005/8/layout/vList3"/>
    <dgm:cxn modelId="{75133CBE-1EBD-4A8A-95A3-ADAAE521442C}" type="presOf" srcId="{DC86F032-8088-455C-B66A-89BC1B4CB4F7}" destId="{DAF18592-68FA-4FE8-A7DD-D3C82D0C124D}" srcOrd="0" destOrd="0" presId="urn:microsoft.com/office/officeart/2005/8/layout/vList3"/>
    <dgm:cxn modelId="{C05CB007-1C18-4FBC-8CF6-119B718C0A54}" srcId="{DEC0D061-CC75-46DF-B41C-FBAA10A2D0A6}" destId="{15AF7628-D4DB-4731-A01B-D6E62BFBAB39}" srcOrd="1" destOrd="0" parTransId="{7C49BE34-9108-497C-9F54-16600FD837E7}" sibTransId="{275BF573-C2E6-4EEA-953A-9F30B9479887}"/>
    <dgm:cxn modelId="{69662517-2F16-4139-997F-076D618325D0}" srcId="{DEC0D061-CC75-46DF-B41C-FBAA10A2D0A6}" destId="{DC86F032-8088-455C-B66A-89BC1B4CB4F7}" srcOrd="0" destOrd="0" parTransId="{249BE237-11B7-416C-9604-C6D5D4144E59}" sibTransId="{91F6DB99-A102-4C18-9F3F-98C2FCBB3DD1}"/>
    <dgm:cxn modelId="{0F55E77C-1A60-4111-B2DC-D4A010A1F971}" type="presParOf" srcId="{C22F8BB0-F271-4D3F-921B-06B82726CE71}" destId="{4860DFB2-F00F-4913-8D95-3F296B3DF35E}" srcOrd="0" destOrd="0" presId="urn:microsoft.com/office/officeart/2005/8/layout/vList3"/>
    <dgm:cxn modelId="{93684A6B-538C-4C79-9121-05F1EA0B0034}" type="presParOf" srcId="{4860DFB2-F00F-4913-8D95-3F296B3DF35E}" destId="{5993D086-F379-47AB-B237-C6A243671DB4}" srcOrd="0" destOrd="0" presId="urn:microsoft.com/office/officeart/2005/8/layout/vList3"/>
    <dgm:cxn modelId="{AB87019C-AAD7-4CAF-830F-5AF6D392D231}" type="presParOf" srcId="{4860DFB2-F00F-4913-8D95-3F296B3DF35E}" destId="{DAF18592-68FA-4FE8-A7DD-D3C82D0C124D}" srcOrd="1" destOrd="0" presId="urn:microsoft.com/office/officeart/2005/8/layout/vList3"/>
    <dgm:cxn modelId="{6CF4AAC2-EAB4-43F9-A4F9-9A2B9E78A68C}" type="presParOf" srcId="{C22F8BB0-F271-4D3F-921B-06B82726CE71}" destId="{DF99835F-E21A-41C9-B202-33EE78A86E6C}" srcOrd="1" destOrd="0" presId="urn:microsoft.com/office/officeart/2005/8/layout/vList3"/>
    <dgm:cxn modelId="{20870CEF-61FA-496E-9205-2BC47234A002}" type="presParOf" srcId="{C22F8BB0-F271-4D3F-921B-06B82726CE71}" destId="{FEF5B0F1-CA1C-498A-831F-0968DB8508D6}" srcOrd="2" destOrd="0" presId="urn:microsoft.com/office/officeart/2005/8/layout/vList3"/>
    <dgm:cxn modelId="{74BF3DC5-341D-4F5B-BA46-309DC691BD83}" type="presParOf" srcId="{FEF5B0F1-CA1C-498A-831F-0968DB8508D6}" destId="{B6D3611C-493A-404D-B6B6-8D07CD67976E}" srcOrd="0" destOrd="0" presId="urn:microsoft.com/office/officeart/2005/8/layout/vList3"/>
    <dgm:cxn modelId="{72882041-59FB-4B23-B0D5-ACC6C06BBAA7}" type="presParOf" srcId="{FEF5B0F1-CA1C-498A-831F-0968DB8508D6}" destId="{1168178F-219B-4DE7-89EF-A923B22B4B0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84613C-34DA-41FA-834C-077FB47579A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FBCA9C-C07E-4806-A0EF-4D1B49E512C6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400" b="0" dirty="0">
              <a:solidFill>
                <a:schemeClr val="bg1"/>
              </a:solidFill>
            </a:rPr>
            <a:t>Minicomputer Model</a:t>
          </a:r>
        </a:p>
      </dgm:t>
    </dgm:pt>
    <dgm:pt modelId="{8B540CBC-3562-4F32-BC2D-65768E2FAF06}" type="parTrans" cxnId="{10B1C7BD-7547-4869-9B5A-64E3AB36BD1E}">
      <dgm:prSet/>
      <dgm:spPr/>
      <dgm:t>
        <a:bodyPr/>
        <a:lstStyle/>
        <a:p>
          <a:endParaRPr lang="en-US"/>
        </a:p>
      </dgm:t>
    </dgm:pt>
    <dgm:pt modelId="{4FB5E7A9-6F25-421A-96DD-1332FC12D863}" type="sibTrans" cxnId="{10B1C7BD-7547-4869-9B5A-64E3AB36BD1E}">
      <dgm:prSet/>
      <dgm:spPr/>
      <dgm:t>
        <a:bodyPr/>
        <a:lstStyle/>
        <a:p>
          <a:endParaRPr lang="en-US"/>
        </a:p>
      </dgm:t>
    </dgm:pt>
    <dgm:pt modelId="{E5031C14-858A-4AB2-BF24-EE78603644CC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400" dirty="0">
              <a:solidFill>
                <a:schemeClr val="bg1"/>
              </a:solidFill>
            </a:rPr>
            <a:t>Workstation Model</a:t>
          </a:r>
        </a:p>
      </dgm:t>
    </dgm:pt>
    <dgm:pt modelId="{AF0B0D16-03E9-4F68-8F68-6C6F105E7A9A}" type="parTrans" cxnId="{F077F144-9C88-47CE-97F4-39740BD19E07}">
      <dgm:prSet/>
      <dgm:spPr/>
      <dgm:t>
        <a:bodyPr/>
        <a:lstStyle/>
        <a:p>
          <a:endParaRPr lang="en-US"/>
        </a:p>
      </dgm:t>
    </dgm:pt>
    <dgm:pt modelId="{1E2EEEE7-966E-4D2A-8A3D-071718F2C74F}" type="sibTrans" cxnId="{F077F144-9C88-47CE-97F4-39740BD19E07}">
      <dgm:prSet/>
      <dgm:spPr/>
      <dgm:t>
        <a:bodyPr/>
        <a:lstStyle/>
        <a:p>
          <a:endParaRPr lang="en-US"/>
        </a:p>
      </dgm:t>
    </dgm:pt>
    <dgm:pt modelId="{5567A268-1E14-4566-8CF7-0350F48F9BB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400" dirty="0">
              <a:solidFill>
                <a:schemeClr val="bg1"/>
              </a:solidFill>
            </a:rPr>
            <a:t>Hybrid Model</a:t>
          </a:r>
        </a:p>
      </dgm:t>
    </dgm:pt>
    <dgm:pt modelId="{D4F96C75-7EEB-44DF-83C9-7A739D8EAC14}" type="parTrans" cxnId="{EB40F73C-4C44-46CC-B6D7-F4C094CEF667}">
      <dgm:prSet/>
      <dgm:spPr/>
      <dgm:t>
        <a:bodyPr/>
        <a:lstStyle/>
        <a:p>
          <a:endParaRPr lang="en-US"/>
        </a:p>
      </dgm:t>
    </dgm:pt>
    <dgm:pt modelId="{02FBFE34-D4FC-4182-AF23-44722918CB88}" type="sibTrans" cxnId="{EB40F73C-4C44-46CC-B6D7-F4C094CEF667}">
      <dgm:prSet/>
      <dgm:spPr/>
      <dgm:t>
        <a:bodyPr/>
        <a:lstStyle/>
        <a:p>
          <a:endParaRPr lang="en-US"/>
        </a:p>
      </dgm:t>
    </dgm:pt>
    <dgm:pt modelId="{E9F5B7D1-9FB8-4A12-8EC2-647570EF94E0}">
      <dgm:prSet custT="1"/>
      <dgm:spPr>
        <a:solidFill>
          <a:schemeClr val="tx2"/>
        </a:solidFill>
      </dgm:spPr>
      <dgm:t>
        <a:bodyPr/>
        <a:lstStyle/>
        <a:p>
          <a:r>
            <a:rPr lang="en-US" sz="2400" dirty="0">
              <a:solidFill>
                <a:schemeClr val="bg1"/>
              </a:solidFill>
            </a:rPr>
            <a:t>Processor – Pool Model</a:t>
          </a:r>
        </a:p>
      </dgm:t>
    </dgm:pt>
    <dgm:pt modelId="{EFD1F585-C032-4163-9155-20101F23480C}" type="parTrans" cxnId="{3940DBD2-77E4-4914-BE4E-636D1766FD2D}">
      <dgm:prSet/>
      <dgm:spPr/>
      <dgm:t>
        <a:bodyPr/>
        <a:lstStyle/>
        <a:p>
          <a:endParaRPr lang="en-US"/>
        </a:p>
      </dgm:t>
    </dgm:pt>
    <dgm:pt modelId="{03DF5DF1-9B98-4320-A8B2-4FAA48E9730B}" type="sibTrans" cxnId="{3940DBD2-77E4-4914-BE4E-636D1766FD2D}">
      <dgm:prSet/>
      <dgm:spPr/>
      <dgm:t>
        <a:bodyPr/>
        <a:lstStyle/>
        <a:p>
          <a:endParaRPr lang="en-US"/>
        </a:p>
      </dgm:t>
    </dgm:pt>
    <dgm:pt modelId="{F9A9BC50-DC47-40E1-822C-706204ABF240}">
      <dgm:prSet custT="1"/>
      <dgm:spPr>
        <a:solidFill>
          <a:schemeClr val="tx2"/>
        </a:solidFill>
      </dgm:spPr>
      <dgm:t>
        <a:bodyPr/>
        <a:lstStyle/>
        <a:p>
          <a:r>
            <a:rPr lang="en-US" sz="2400" dirty="0">
              <a:solidFill>
                <a:schemeClr val="bg1"/>
              </a:solidFill>
            </a:rPr>
            <a:t>Workstation – Server Model</a:t>
          </a:r>
        </a:p>
      </dgm:t>
    </dgm:pt>
    <dgm:pt modelId="{5B74D0DC-39DA-4E75-AB7D-FE143824FC2A}" type="parTrans" cxnId="{24615213-09EF-4637-BC92-E5AAAC4D264B}">
      <dgm:prSet/>
      <dgm:spPr/>
      <dgm:t>
        <a:bodyPr/>
        <a:lstStyle/>
        <a:p>
          <a:endParaRPr lang="en-US"/>
        </a:p>
      </dgm:t>
    </dgm:pt>
    <dgm:pt modelId="{63556AF3-985B-4279-88FF-B9936AA2DC3D}" type="sibTrans" cxnId="{24615213-09EF-4637-BC92-E5AAAC4D264B}">
      <dgm:prSet/>
      <dgm:spPr/>
      <dgm:t>
        <a:bodyPr/>
        <a:lstStyle/>
        <a:p>
          <a:endParaRPr lang="en-US"/>
        </a:p>
      </dgm:t>
    </dgm:pt>
    <dgm:pt modelId="{CCE6B6C0-AAA5-4893-A86C-376BC8F455F3}" type="pres">
      <dgm:prSet presAssocID="{0284613C-34DA-41FA-834C-077FB47579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CFE81A-6A45-4890-8ADD-099509BDC339}" type="pres">
      <dgm:prSet presAssocID="{2FFBCA9C-C07E-4806-A0EF-4D1B49E512C6}" presName="linNode" presStyleCnt="0"/>
      <dgm:spPr/>
    </dgm:pt>
    <dgm:pt modelId="{BE0E0617-1AE6-4F5B-B6CC-93468F4B6641}" type="pres">
      <dgm:prSet presAssocID="{2FFBCA9C-C07E-4806-A0EF-4D1B49E512C6}" presName="parentText" presStyleLbl="node1" presStyleIdx="0" presStyleCnt="5" custScaleX="209995" custScaleY="683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05D0E9-0F24-4B9F-99FF-F69441A830F8}" type="pres">
      <dgm:prSet presAssocID="{4FB5E7A9-6F25-421A-96DD-1332FC12D863}" presName="sp" presStyleCnt="0"/>
      <dgm:spPr/>
    </dgm:pt>
    <dgm:pt modelId="{38977C82-2527-406F-9DC9-D10D77FD3254}" type="pres">
      <dgm:prSet presAssocID="{E5031C14-858A-4AB2-BF24-EE78603644CC}" presName="linNode" presStyleCnt="0"/>
      <dgm:spPr/>
    </dgm:pt>
    <dgm:pt modelId="{BDCBA4FF-AB3A-4264-945D-A2E2AB7E3D99}" type="pres">
      <dgm:prSet presAssocID="{E5031C14-858A-4AB2-BF24-EE78603644CC}" presName="parentText" presStyleLbl="node1" presStyleIdx="1" presStyleCnt="5" custScaleX="209995" custScaleY="683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5B615-5D95-481B-9754-859DF3B9C4E4}" type="pres">
      <dgm:prSet presAssocID="{1E2EEEE7-966E-4D2A-8A3D-071718F2C74F}" presName="sp" presStyleCnt="0"/>
      <dgm:spPr/>
    </dgm:pt>
    <dgm:pt modelId="{B57269F2-4E04-4A85-B704-666B19476B53}" type="pres">
      <dgm:prSet presAssocID="{F9A9BC50-DC47-40E1-822C-706204ABF240}" presName="linNode" presStyleCnt="0"/>
      <dgm:spPr/>
    </dgm:pt>
    <dgm:pt modelId="{5B2B4DB9-5D19-41C9-9CC1-087E40BF0907}" type="pres">
      <dgm:prSet presAssocID="{F9A9BC50-DC47-40E1-822C-706204ABF240}" presName="parentText" presStyleLbl="node1" presStyleIdx="2" presStyleCnt="5" custScaleX="209995" custScaleY="683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0DCC4-F83C-4F01-A479-8C788177574F}" type="pres">
      <dgm:prSet presAssocID="{63556AF3-985B-4279-88FF-B9936AA2DC3D}" presName="sp" presStyleCnt="0"/>
      <dgm:spPr/>
    </dgm:pt>
    <dgm:pt modelId="{C4F47B5C-D979-4C1F-A3A5-6F54D7209918}" type="pres">
      <dgm:prSet presAssocID="{E9F5B7D1-9FB8-4A12-8EC2-647570EF94E0}" presName="linNode" presStyleCnt="0"/>
      <dgm:spPr/>
    </dgm:pt>
    <dgm:pt modelId="{A2461956-E1EB-4678-84FF-D6888DD5083D}" type="pres">
      <dgm:prSet presAssocID="{E9F5B7D1-9FB8-4A12-8EC2-647570EF94E0}" presName="parentText" presStyleLbl="node1" presStyleIdx="3" presStyleCnt="5" custScaleX="209995" custScaleY="683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561E1-5EEE-4AE6-A6D0-1F48DCBDE1C0}" type="pres">
      <dgm:prSet presAssocID="{03DF5DF1-9B98-4320-A8B2-4FAA48E9730B}" presName="sp" presStyleCnt="0"/>
      <dgm:spPr/>
    </dgm:pt>
    <dgm:pt modelId="{58479E6D-5645-4AF6-8024-E18A8ADF7994}" type="pres">
      <dgm:prSet presAssocID="{5567A268-1E14-4566-8CF7-0350F48F9BB5}" presName="linNode" presStyleCnt="0"/>
      <dgm:spPr/>
    </dgm:pt>
    <dgm:pt modelId="{9FEF7CD8-C3FC-40EF-857A-D1EA86D33555}" type="pres">
      <dgm:prSet presAssocID="{5567A268-1E14-4566-8CF7-0350F48F9BB5}" presName="parentText" presStyleLbl="node1" presStyleIdx="4" presStyleCnt="5" custScaleX="209995" custScaleY="683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40DBD2-77E4-4914-BE4E-636D1766FD2D}" srcId="{0284613C-34DA-41FA-834C-077FB47579A7}" destId="{E9F5B7D1-9FB8-4A12-8EC2-647570EF94E0}" srcOrd="3" destOrd="0" parTransId="{EFD1F585-C032-4163-9155-20101F23480C}" sibTransId="{03DF5DF1-9B98-4320-A8B2-4FAA48E9730B}"/>
    <dgm:cxn modelId="{EB40F73C-4C44-46CC-B6D7-F4C094CEF667}" srcId="{0284613C-34DA-41FA-834C-077FB47579A7}" destId="{5567A268-1E14-4566-8CF7-0350F48F9BB5}" srcOrd="4" destOrd="0" parTransId="{D4F96C75-7EEB-44DF-83C9-7A739D8EAC14}" sibTransId="{02FBFE34-D4FC-4182-AF23-44722918CB88}"/>
    <dgm:cxn modelId="{9B26B831-656A-47DE-8B1B-15BAD1FD391A}" type="presOf" srcId="{E5031C14-858A-4AB2-BF24-EE78603644CC}" destId="{BDCBA4FF-AB3A-4264-945D-A2E2AB7E3D99}" srcOrd="0" destOrd="0" presId="urn:microsoft.com/office/officeart/2005/8/layout/vList5"/>
    <dgm:cxn modelId="{1CAF75CE-E251-49B7-8AF9-52116CA691B7}" type="presOf" srcId="{5567A268-1E14-4566-8CF7-0350F48F9BB5}" destId="{9FEF7CD8-C3FC-40EF-857A-D1EA86D33555}" srcOrd="0" destOrd="0" presId="urn:microsoft.com/office/officeart/2005/8/layout/vList5"/>
    <dgm:cxn modelId="{4C8A679A-9E42-450F-B62D-AEC45C084231}" type="presOf" srcId="{0284613C-34DA-41FA-834C-077FB47579A7}" destId="{CCE6B6C0-AAA5-4893-A86C-376BC8F455F3}" srcOrd="0" destOrd="0" presId="urn:microsoft.com/office/officeart/2005/8/layout/vList5"/>
    <dgm:cxn modelId="{10B1C7BD-7547-4869-9B5A-64E3AB36BD1E}" srcId="{0284613C-34DA-41FA-834C-077FB47579A7}" destId="{2FFBCA9C-C07E-4806-A0EF-4D1B49E512C6}" srcOrd="0" destOrd="0" parTransId="{8B540CBC-3562-4F32-BC2D-65768E2FAF06}" sibTransId="{4FB5E7A9-6F25-421A-96DD-1332FC12D863}"/>
    <dgm:cxn modelId="{376DA5C3-AC98-462B-B268-BA9C2D2C1070}" type="presOf" srcId="{F9A9BC50-DC47-40E1-822C-706204ABF240}" destId="{5B2B4DB9-5D19-41C9-9CC1-087E40BF0907}" srcOrd="0" destOrd="0" presId="urn:microsoft.com/office/officeart/2005/8/layout/vList5"/>
    <dgm:cxn modelId="{F077F144-9C88-47CE-97F4-39740BD19E07}" srcId="{0284613C-34DA-41FA-834C-077FB47579A7}" destId="{E5031C14-858A-4AB2-BF24-EE78603644CC}" srcOrd="1" destOrd="0" parTransId="{AF0B0D16-03E9-4F68-8F68-6C6F105E7A9A}" sibTransId="{1E2EEEE7-966E-4D2A-8A3D-071718F2C74F}"/>
    <dgm:cxn modelId="{A1A92B83-20A0-44D6-B897-5E4B89876A69}" type="presOf" srcId="{E9F5B7D1-9FB8-4A12-8EC2-647570EF94E0}" destId="{A2461956-E1EB-4678-84FF-D6888DD5083D}" srcOrd="0" destOrd="0" presId="urn:microsoft.com/office/officeart/2005/8/layout/vList5"/>
    <dgm:cxn modelId="{24615213-09EF-4637-BC92-E5AAAC4D264B}" srcId="{0284613C-34DA-41FA-834C-077FB47579A7}" destId="{F9A9BC50-DC47-40E1-822C-706204ABF240}" srcOrd="2" destOrd="0" parTransId="{5B74D0DC-39DA-4E75-AB7D-FE143824FC2A}" sibTransId="{63556AF3-985B-4279-88FF-B9936AA2DC3D}"/>
    <dgm:cxn modelId="{3C1DDA6F-EEBB-4E18-B54C-4E756FB5E8B4}" type="presOf" srcId="{2FFBCA9C-C07E-4806-A0EF-4D1B49E512C6}" destId="{BE0E0617-1AE6-4F5B-B6CC-93468F4B6641}" srcOrd="0" destOrd="0" presId="urn:microsoft.com/office/officeart/2005/8/layout/vList5"/>
    <dgm:cxn modelId="{B5235A71-CBA3-45B3-A468-96D2589C275B}" type="presParOf" srcId="{CCE6B6C0-AAA5-4893-A86C-376BC8F455F3}" destId="{59CFE81A-6A45-4890-8ADD-099509BDC339}" srcOrd="0" destOrd="0" presId="urn:microsoft.com/office/officeart/2005/8/layout/vList5"/>
    <dgm:cxn modelId="{AF5165FB-4DD3-4D2E-B588-0D343DA654B2}" type="presParOf" srcId="{59CFE81A-6A45-4890-8ADD-099509BDC339}" destId="{BE0E0617-1AE6-4F5B-B6CC-93468F4B6641}" srcOrd="0" destOrd="0" presId="urn:microsoft.com/office/officeart/2005/8/layout/vList5"/>
    <dgm:cxn modelId="{028AC88B-AD82-488C-8075-F8359527A5B3}" type="presParOf" srcId="{CCE6B6C0-AAA5-4893-A86C-376BC8F455F3}" destId="{4805D0E9-0F24-4B9F-99FF-F69441A830F8}" srcOrd="1" destOrd="0" presId="urn:microsoft.com/office/officeart/2005/8/layout/vList5"/>
    <dgm:cxn modelId="{669DDB5E-559C-4417-A730-B107837EACAD}" type="presParOf" srcId="{CCE6B6C0-AAA5-4893-A86C-376BC8F455F3}" destId="{38977C82-2527-406F-9DC9-D10D77FD3254}" srcOrd="2" destOrd="0" presId="urn:microsoft.com/office/officeart/2005/8/layout/vList5"/>
    <dgm:cxn modelId="{F48FFE79-B4A0-4E1F-9213-0E50F3CCAA78}" type="presParOf" srcId="{38977C82-2527-406F-9DC9-D10D77FD3254}" destId="{BDCBA4FF-AB3A-4264-945D-A2E2AB7E3D99}" srcOrd="0" destOrd="0" presId="urn:microsoft.com/office/officeart/2005/8/layout/vList5"/>
    <dgm:cxn modelId="{80790C9A-7275-4ADB-A201-F868ED6F8E6F}" type="presParOf" srcId="{CCE6B6C0-AAA5-4893-A86C-376BC8F455F3}" destId="{B585B615-5D95-481B-9754-859DF3B9C4E4}" srcOrd="3" destOrd="0" presId="urn:microsoft.com/office/officeart/2005/8/layout/vList5"/>
    <dgm:cxn modelId="{E63B7B4D-1D35-4572-97E7-272B4B8B1128}" type="presParOf" srcId="{CCE6B6C0-AAA5-4893-A86C-376BC8F455F3}" destId="{B57269F2-4E04-4A85-B704-666B19476B53}" srcOrd="4" destOrd="0" presId="urn:microsoft.com/office/officeart/2005/8/layout/vList5"/>
    <dgm:cxn modelId="{0B68EEEB-BE9C-4F67-9F5E-9E2CF959D9D3}" type="presParOf" srcId="{B57269F2-4E04-4A85-B704-666B19476B53}" destId="{5B2B4DB9-5D19-41C9-9CC1-087E40BF0907}" srcOrd="0" destOrd="0" presId="urn:microsoft.com/office/officeart/2005/8/layout/vList5"/>
    <dgm:cxn modelId="{D79FF241-3305-454F-9E7D-06F908F2F4A5}" type="presParOf" srcId="{CCE6B6C0-AAA5-4893-A86C-376BC8F455F3}" destId="{15D0DCC4-F83C-4F01-A479-8C788177574F}" srcOrd="5" destOrd="0" presId="urn:microsoft.com/office/officeart/2005/8/layout/vList5"/>
    <dgm:cxn modelId="{7AFC8525-6D7B-412E-A04F-DD23288E62F3}" type="presParOf" srcId="{CCE6B6C0-AAA5-4893-A86C-376BC8F455F3}" destId="{C4F47B5C-D979-4C1F-A3A5-6F54D7209918}" srcOrd="6" destOrd="0" presId="urn:microsoft.com/office/officeart/2005/8/layout/vList5"/>
    <dgm:cxn modelId="{FFC1AA08-CB8B-4B4E-8D75-C50D33F1BC9F}" type="presParOf" srcId="{C4F47B5C-D979-4C1F-A3A5-6F54D7209918}" destId="{A2461956-E1EB-4678-84FF-D6888DD5083D}" srcOrd="0" destOrd="0" presId="urn:microsoft.com/office/officeart/2005/8/layout/vList5"/>
    <dgm:cxn modelId="{591885B0-766C-434A-B6F0-BA0106949928}" type="presParOf" srcId="{CCE6B6C0-AAA5-4893-A86C-376BC8F455F3}" destId="{84E561E1-5EEE-4AE6-A6D0-1F48DCBDE1C0}" srcOrd="7" destOrd="0" presId="urn:microsoft.com/office/officeart/2005/8/layout/vList5"/>
    <dgm:cxn modelId="{4F0A0618-87DF-4F1B-9A95-9F056EDA9887}" type="presParOf" srcId="{CCE6B6C0-AAA5-4893-A86C-376BC8F455F3}" destId="{58479E6D-5645-4AF6-8024-E18A8ADF7994}" srcOrd="8" destOrd="0" presId="urn:microsoft.com/office/officeart/2005/8/layout/vList5"/>
    <dgm:cxn modelId="{3609BC99-F3FB-485D-B0B1-01DA3C0793CD}" type="presParOf" srcId="{58479E6D-5645-4AF6-8024-E18A8ADF7994}" destId="{9FEF7CD8-C3FC-40EF-857A-D1EA86D3355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02D48-93A6-4314-9367-AF3E0C6F556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Unit 1: Introduction to 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85290-2AF6-45E5-AE5F-C93D4A2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30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Unit 1: Introduction to 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826406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227750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2102102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271327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88570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383972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614505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100299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36045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36788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211199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49145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1: Introduction to DOS</a:t>
            </a:r>
          </a:p>
        </p:txBody>
      </p:sp>
    </p:spTree>
    <p:extLst>
      <p:ext uri="{BB962C8B-B14F-4D97-AF65-F5344CB8AC3E}">
        <p14:creationId xmlns:p14="http://schemas.microsoft.com/office/powerpoint/2010/main" val="48186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r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1: Introduction to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DOS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</a:t>
            </a:r>
            <a:fld id="{D3FFE4EA-FA56-4DC5-A9C5-F18DC1DF1A47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r">
                <a:defRPr/>
              </a:pPr>
              <a:t>‹#›</a:t>
            </a:fld>
            <a:r>
              <a:rPr lang="da-DK" sz="1800" kern="120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Unit 1 Indrocution to 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Unit 1 </a:t>
            </a:r>
            <a:r>
              <a:rPr lang="en-US" dirty="0" err="1"/>
              <a:t>Indrocution</a:t>
            </a:r>
            <a:r>
              <a:rPr lang="en-US" dirty="0"/>
              <a:t> to 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3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8.jp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9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1" name="TextBox 20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Rekha K. Karangiya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</a:t>
              </a:r>
              <a:r>
                <a:rPr lang="en-IN" dirty="0"/>
                <a:t>9727747317</a:t>
              </a:r>
              <a:endParaRPr lang="en-US" dirty="0"/>
            </a:p>
            <a:p>
              <a:r>
                <a:rPr lang="en-US" dirty="0"/>
                <a:t>     Rekha.karangiya@darshan.ac.in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5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entagon 28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2160710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Distributed Operating System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-14748" y="2166718"/>
                <a:ext cx="5006169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Unit-1</a:t>
                </a:r>
              </a:p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Introduction to Distributed Systems 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2B83610-0503-4C65-BA75-8BF2987962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68" y="2128508"/>
            <a:ext cx="2420132" cy="18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398ED-DEB6-43DF-8059-61755842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Modern OS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1CBF3-7BEC-4E23-B760-F13A80CB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solidFill>
                  <a:schemeClr val="tx2"/>
                </a:solidFill>
                <a:latin typeface="+mn-lt"/>
              </a:rPr>
              <a:t>Second Generation OS</a:t>
            </a:r>
          </a:p>
          <a:p>
            <a:pPr lvl="1" algn="just"/>
            <a:r>
              <a:rPr lang="en-IN" sz="2400" b="1" dirty="0">
                <a:solidFill>
                  <a:schemeClr val="tx2"/>
                </a:solidFill>
                <a:latin typeface="+mn-lt"/>
              </a:rPr>
              <a:t>System:</a:t>
            </a:r>
          </a:p>
          <a:p>
            <a:pPr lvl="2" algn="just"/>
            <a:r>
              <a:rPr lang="en-IN" sz="2400" dirty="0">
                <a:solidFill>
                  <a:srgbClr val="FF0000"/>
                </a:solidFill>
                <a:latin typeface="+mn-lt"/>
              </a:rPr>
              <a:t>Network OS(NOS)</a:t>
            </a:r>
          </a:p>
          <a:p>
            <a:pPr lvl="1" algn="just"/>
            <a:r>
              <a:rPr lang="en-IN" sz="2400" b="1" dirty="0">
                <a:solidFill>
                  <a:schemeClr val="tx2"/>
                </a:solidFill>
                <a:latin typeface="+mn-lt"/>
              </a:rPr>
              <a:t>Characteristics:</a:t>
            </a:r>
          </a:p>
          <a:p>
            <a:pPr lvl="2" algn="just"/>
            <a:r>
              <a:rPr lang="en-IN" sz="2400" dirty="0">
                <a:latin typeface="+mn-lt"/>
              </a:rPr>
              <a:t>Remote access</a:t>
            </a:r>
          </a:p>
          <a:p>
            <a:pPr lvl="2" algn="just"/>
            <a:r>
              <a:rPr lang="en-IN" sz="2400" dirty="0">
                <a:latin typeface="+mn-lt"/>
              </a:rPr>
              <a:t>Information exchange</a:t>
            </a:r>
          </a:p>
          <a:p>
            <a:pPr lvl="2" algn="just"/>
            <a:r>
              <a:rPr lang="en-IN" sz="2400" dirty="0">
                <a:latin typeface="+mn-lt"/>
              </a:rPr>
              <a:t>Network browsing</a:t>
            </a:r>
          </a:p>
          <a:p>
            <a:pPr marL="857250" lvl="1" indent="-342900" algn="just"/>
            <a:r>
              <a:rPr lang="en-IN" sz="2400" b="1" dirty="0">
                <a:solidFill>
                  <a:schemeClr val="tx2"/>
                </a:solidFill>
                <a:latin typeface="+mn-lt"/>
              </a:rPr>
              <a:t>Goals:</a:t>
            </a:r>
          </a:p>
          <a:p>
            <a:pPr marL="1257300" lvl="2" indent="-342900" algn="just"/>
            <a:r>
              <a:rPr lang="en-IN" sz="2400" dirty="0">
                <a:latin typeface="+mn-lt"/>
              </a:rPr>
              <a:t>Interoperability-Sharing of resources between the systems.</a:t>
            </a:r>
          </a:p>
          <a:p>
            <a:pPr lvl="1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909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8642C44-18F8-4818-A12B-5AB650A66F2D}"/>
              </a:ext>
            </a:extLst>
          </p:cNvPr>
          <p:cNvSpPr/>
          <p:nvPr/>
        </p:nvSpPr>
        <p:spPr>
          <a:xfrm>
            <a:off x="6019800" y="1253017"/>
            <a:ext cx="2400299" cy="2633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81000" y="4953000"/>
            <a:ext cx="800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6982"/>
            <a:ext cx="1676400" cy="1329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62000" y="3031090"/>
            <a:ext cx="9144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Client-1</a:t>
            </a:r>
          </a:p>
        </p:txBody>
      </p:sp>
      <p:cxnSp>
        <p:nvCxnSpPr>
          <p:cNvPr id="12" name="Straight Connector 11"/>
          <p:cNvCxnSpPr>
            <a:stCxn id="6" idx="2"/>
          </p:cNvCxnSpPr>
          <p:nvPr/>
        </p:nvCxnSpPr>
        <p:spPr>
          <a:xfrm>
            <a:off x="1219200" y="3886199"/>
            <a:ext cx="0" cy="10668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AF517E6C-70A8-4F8B-BE07-33D980A9C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56982"/>
            <a:ext cx="1676400" cy="13292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87A6F21-E2D7-4C7D-AE6F-BD12ED86ED64}"/>
              </a:ext>
            </a:extLst>
          </p:cNvPr>
          <p:cNvSpPr/>
          <p:nvPr/>
        </p:nvSpPr>
        <p:spPr>
          <a:xfrm>
            <a:off x="2743200" y="3031090"/>
            <a:ext cx="9144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4D85AB4-72ED-49E8-8D5A-FBCB4E1CE5D4}"/>
              </a:ext>
            </a:extLst>
          </p:cNvPr>
          <p:cNvCxnSpPr>
            <a:stCxn id="7" idx="2"/>
          </p:cNvCxnSpPr>
          <p:nvPr/>
        </p:nvCxnSpPr>
        <p:spPr>
          <a:xfrm>
            <a:off x="3200400" y="3886199"/>
            <a:ext cx="0" cy="10668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Image result for file server icon">
            <a:extLst>
              <a:ext uri="{FF2B5EF4-FFF2-40B4-BE49-F238E27FC236}">
                <a16:creationId xmlns:a16="http://schemas.microsoft.com/office/drawing/2014/main" xmlns="" id="{251F5753-C091-41E5-A452-C8ACAF361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1828800"/>
            <a:ext cx="1933575" cy="201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326F14CE-9D62-4DA6-A3A3-AF275AF01C6C}"/>
              </a:ext>
            </a:extLst>
          </p:cNvPr>
          <p:cNvCxnSpPr/>
          <p:nvPr/>
        </p:nvCxnSpPr>
        <p:spPr>
          <a:xfrm>
            <a:off x="7215187" y="3886199"/>
            <a:ext cx="0" cy="10668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18ACAB-6655-466D-9587-91E4E8CE1D5E}"/>
              </a:ext>
            </a:extLst>
          </p:cNvPr>
          <p:cNvSpPr/>
          <p:nvPr/>
        </p:nvSpPr>
        <p:spPr>
          <a:xfrm>
            <a:off x="6400800" y="1327081"/>
            <a:ext cx="1524000" cy="42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File Server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0D9530F8-91DA-423A-B559-959B34233CAC}"/>
              </a:ext>
            </a:extLst>
          </p:cNvPr>
          <p:cNvSpPr/>
          <p:nvPr/>
        </p:nvSpPr>
        <p:spPr>
          <a:xfrm>
            <a:off x="3744943" y="3882888"/>
            <a:ext cx="2807052" cy="425520"/>
          </a:xfrm>
          <a:custGeom>
            <a:avLst/>
            <a:gdLst>
              <a:gd name="connsiteX0" fmla="*/ 0 w 3114261"/>
              <a:gd name="connsiteY0" fmla="*/ 13252 h 503583"/>
              <a:gd name="connsiteX1" fmla="*/ 0 w 3114261"/>
              <a:gd name="connsiteY1" fmla="*/ 503583 h 503583"/>
              <a:gd name="connsiteX2" fmla="*/ 3114261 w 3114261"/>
              <a:gd name="connsiteY2" fmla="*/ 503583 h 503583"/>
              <a:gd name="connsiteX3" fmla="*/ 3114261 w 3114261"/>
              <a:gd name="connsiteY3" fmla="*/ 0 h 503583"/>
              <a:gd name="connsiteX4" fmla="*/ 3114261 w 3114261"/>
              <a:gd name="connsiteY4" fmla="*/ 0 h 503583"/>
              <a:gd name="connsiteX5" fmla="*/ 3114261 w 3114261"/>
              <a:gd name="connsiteY5" fmla="*/ 0 h 50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4261" h="503583">
                <a:moveTo>
                  <a:pt x="0" y="13252"/>
                </a:moveTo>
                <a:lnTo>
                  <a:pt x="0" y="503583"/>
                </a:lnTo>
                <a:lnTo>
                  <a:pt x="3114261" y="503583"/>
                </a:lnTo>
                <a:lnTo>
                  <a:pt x="3114261" y="0"/>
                </a:lnTo>
                <a:lnTo>
                  <a:pt x="3114261" y="0"/>
                </a:lnTo>
                <a:lnTo>
                  <a:pt x="3114261" y="0"/>
                </a:ln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6080EE17-5EDA-477F-B018-4D519E00DE47}"/>
              </a:ext>
            </a:extLst>
          </p:cNvPr>
          <p:cNvSpPr/>
          <p:nvPr/>
        </p:nvSpPr>
        <p:spPr>
          <a:xfrm>
            <a:off x="3366052" y="3882887"/>
            <a:ext cx="3644348" cy="855108"/>
          </a:xfrm>
          <a:custGeom>
            <a:avLst/>
            <a:gdLst>
              <a:gd name="connsiteX0" fmla="*/ 0 w 3644348"/>
              <a:gd name="connsiteY0" fmla="*/ 0 h 662609"/>
              <a:gd name="connsiteX1" fmla="*/ 0 w 3644348"/>
              <a:gd name="connsiteY1" fmla="*/ 662609 h 662609"/>
              <a:gd name="connsiteX2" fmla="*/ 3644348 w 3644348"/>
              <a:gd name="connsiteY2" fmla="*/ 662609 h 662609"/>
              <a:gd name="connsiteX3" fmla="*/ 3644348 w 3644348"/>
              <a:gd name="connsiteY3" fmla="*/ 0 h 662609"/>
              <a:gd name="connsiteX4" fmla="*/ 3525078 w 3644348"/>
              <a:gd name="connsiteY4" fmla="*/ 0 h 66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4348" h="662609">
                <a:moveTo>
                  <a:pt x="0" y="0"/>
                </a:moveTo>
                <a:lnTo>
                  <a:pt x="0" y="662609"/>
                </a:lnTo>
                <a:lnTo>
                  <a:pt x="3644348" y="662609"/>
                </a:lnTo>
                <a:lnTo>
                  <a:pt x="3644348" y="0"/>
                </a:lnTo>
                <a:lnTo>
                  <a:pt x="3525078" y="0"/>
                </a:ln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F2D6E62-FD95-4C97-A3B1-8436BD976F06}"/>
              </a:ext>
            </a:extLst>
          </p:cNvPr>
          <p:cNvSpPr/>
          <p:nvPr/>
        </p:nvSpPr>
        <p:spPr>
          <a:xfrm>
            <a:off x="4419600" y="3810000"/>
            <a:ext cx="1524000" cy="42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F8CEAC4-7F9D-42DA-A186-782D8B599A21}"/>
              </a:ext>
            </a:extLst>
          </p:cNvPr>
          <p:cNvSpPr/>
          <p:nvPr/>
        </p:nvSpPr>
        <p:spPr>
          <a:xfrm>
            <a:off x="4419600" y="4343400"/>
            <a:ext cx="1524000" cy="36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Reply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9E72A37-B990-4333-AB93-7F5CA42C2128}"/>
              </a:ext>
            </a:extLst>
          </p:cNvPr>
          <p:cNvSpPr/>
          <p:nvPr/>
        </p:nvSpPr>
        <p:spPr>
          <a:xfrm>
            <a:off x="7010400" y="4996033"/>
            <a:ext cx="1524000" cy="425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C099172-4EF3-4F6E-B570-B11C568F343B}"/>
              </a:ext>
            </a:extLst>
          </p:cNvPr>
          <p:cNvSpPr/>
          <p:nvPr/>
        </p:nvSpPr>
        <p:spPr>
          <a:xfrm>
            <a:off x="112643" y="196156"/>
            <a:ext cx="8269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Network Operating System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13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  <p:bldP spid="4" grpId="0" animBg="1"/>
      <p:bldP spid="14" grpId="0" animBg="1"/>
      <p:bldP spid="15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2A85FD-02CD-4AFD-886B-7881F733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NOS 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315B7B4-DF33-4653-A4D7-05A38E4D5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6800"/>
            <a:ext cx="7543800" cy="37338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FD52CF-69F9-4AE0-B6F6-7F457EF9437B}"/>
              </a:ext>
            </a:extLst>
          </p:cNvPr>
          <p:cNvSpPr txBox="1"/>
          <p:nvPr/>
        </p:nvSpPr>
        <p:spPr>
          <a:xfrm>
            <a:off x="381000" y="4876800"/>
            <a:ext cx="8572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When you want to interact with others.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Introduces Network.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Hard compared to regular OS (have to follow rules E.g., traffic rules).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14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C4272C-1889-438E-B054-6DF8BA97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NOS Example</a:t>
            </a:r>
            <a:endParaRPr lang="en-IN" dirty="0">
              <a:latin typeface="+mj-lt"/>
            </a:endParaRPr>
          </a:p>
        </p:txBody>
      </p:sp>
      <p:pic>
        <p:nvPicPr>
          <p:cNvPr id="4" name="Picture 2" descr="Image result for printer icon">
            <a:extLst>
              <a:ext uri="{FF2B5EF4-FFF2-40B4-BE49-F238E27FC236}">
                <a16:creationId xmlns:a16="http://schemas.microsoft.com/office/drawing/2014/main" xmlns="" id="{24AD7948-2BD9-4DAE-9603-709D6E9E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1524001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omputer icon images">
            <a:extLst>
              <a:ext uri="{FF2B5EF4-FFF2-40B4-BE49-F238E27FC236}">
                <a16:creationId xmlns:a16="http://schemas.microsoft.com/office/drawing/2014/main" xmlns="" id="{E2C7A7E7-FC4D-4064-813E-69FEF4AD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041" y="1434548"/>
            <a:ext cx="1524000" cy="134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8C5811FF-3CE5-4EEE-8A8F-30DDA109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09999"/>
            <a:ext cx="1676400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6521AC7B-CB64-44DB-9DC1-EAC265E12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720" y="3810000"/>
            <a:ext cx="1676400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F3F05BAF-4C52-4C14-A81B-57D48E2D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120" y="3810000"/>
            <a:ext cx="1676400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2FFA4C07-876B-41AC-ABF1-11E49199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420" y="3809999"/>
            <a:ext cx="1676400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006244CF-0A35-45B9-B66A-8B1F2571C6F2}"/>
              </a:ext>
            </a:extLst>
          </p:cNvPr>
          <p:cNvCxnSpPr>
            <a:cxnSpLocks/>
          </p:cNvCxnSpPr>
          <p:nvPr/>
        </p:nvCxnSpPr>
        <p:spPr>
          <a:xfrm>
            <a:off x="2362201" y="2133600"/>
            <a:ext cx="328040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B4B7314-C78F-45F8-A7F3-910282D02A65}"/>
              </a:ext>
            </a:extLst>
          </p:cNvPr>
          <p:cNvGrpSpPr/>
          <p:nvPr/>
        </p:nvGrpSpPr>
        <p:grpSpPr>
          <a:xfrm>
            <a:off x="1788920" y="3588520"/>
            <a:ext cx="5334000" cy="357793"/>
            <a:chOff x="1447800" y="3588520"/>
            <a:chExt cx="5334000" cy="35779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42827E04-3323-4229-A01C-3AA2EA98F0C6}"/>
                </a:ext>
              </a:extLst>
            </p:cNvPr>
            <p:cNvCxnSpPr>
              <a:cxnSpLocks/>
            </p:cNvCxnSpPr>
            <p:nvPr/>
          </p:nvCxnSpPr>
          <p:spPr>
            <a:xfrm>
              <a:off x="1447800" y="3599949"/>
              <a:ext cx="533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04E807F-16A0-40E6-950B-471B7A29B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358852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67635D7-FEEA-4D0D-A238-6BF00853C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8500" y="3599949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6AC67CD-7609-40BF-AC09-189F8A183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200" y="3599949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BA8A2301-29DB-44ED-9F60-1A4FDF45E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1800" y="358852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8072D12F-9A41-4C26-8957-0561C5380A3B}"/>
              </a:ext>
            </a:extLst>
          </p:cNvPr>
          <p:cNvCxnSpPr/>
          <p:nvPr/>
        </p:nvCxnSpPr>
        <p:spPr>
          <a:xfrm>
            <a:off x="5791200" y="2597994"/>
            <a:ext cx="0" cy="1009149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1FD4B8BC-4E99-478B-A48E-BC45D2E72E6E}"/>
              </a:ext>
            </a:extLst>
          </p:cNvPr>
          <p:cNvSpPr/>
          <p:nvPr/>
        </p:nvSpPr>
        <p:spPr>
          <a:xfrm>
            <a:off x="1362635" y="4266198"/>
            <a:ext cx="9144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3D3D949-ACE6-4019-94FA-9489B58A23CF}"/>
              </a:ext>
            </a:extLst>
          </p:cNvPr>
          <p:cNvSpPr/>
          <p:nvPr/>
        </p:nvSpPr>
        <p:spPr>
          <a:xfrm>
            <a:off x="3124200" y="4228923"/>
            <a:ext cx="9144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337D7F6F-9081-4746-8A89-4214E2596907}"/>
              </a:ext>
            </a:extLst>
          </p:cNvPr>
          <p:cNvSpPr/>
          <p:nvPr/>
        </p:nvSpPr>
        <p:spPr>
          <a:xfrm>
            <a:off x="4913120" y="4191000"/>
            <a:ext cx="9144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F98501E-77FB-4F08-B017-E382F65F3E6F}"/>
              </a:ext>
            </a:extLst>
          </p:cNvPr>
          <p:cNvSpPr/>
          <p:nvPr/>
        </p:nvSpPr>
        <p:spPr>
          <a:xfrm>
            <a:off x="6665720" y="4191000"/>
            <a:ext cx="9144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Client-4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438A216-061E-4259-8A18-1EE5AEF943A7}"/>
              </a:ext>
            </a:extLst>
          </p:cNvPr>
          <p:cNvSpPr/>
          <p:nvPr/>
        </p:nvSpPr>
        <p:spPr>
          <a:xfrm>
            <a:off x="7239000" y="1876175"/>
            <a:ext cx="9144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Server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66AA45ED-E66F-4B56-B258-F4E6033602D8}"/>
              </a:ext>
            </a:extLst>
          </p:cNvPr>
          <p:cNvSpPr/>
          <p:nvPr/>
        </p:nvSpPr>
        <p:spPr>
          <a:xfrm>
            <a:off x="152400" y="1876175"/>
            <a:ext cx="8382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Printer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0CD4C75E-0121-4E5C-8902-FBDB86AFE99E}"/>
              </a:ext>
            </a:extLst>
          </p:cNvPr>
          <p:cNvSpPr/>
          <p:nvPr/>
        </p:nvSpPr>
        <p:spPr>
          <a:xfrm>
            <a:off x="2358392" y="1676400"/>
            <a:ext cx="3280408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Printer connected to a computer</a:t>
            </a:r>
          </a:p>
        </p:txBody>
      </p:sp>
      <p:sp>
        <p:nvSpPr>
          <p:cNvPr id="43" name="Arrow: Curved Down 42">
            <a:extLst>
              <a:ext uri="{FF2B5EF4-FFF2-40B4-BE49-F238E27FC236}">
                <a16:creationId xmlns:a16="http://schemas.microsoft.com/office/drawing/2014/main" xmlns="" id="{2B5D3D3F-2741-4ED4-8F3B-FFC6EF5F3492}"/>
              </a:ext>
            </a:extLst>
          </p:cNvPr>
          <p:cNvSpPr/>
          <p:nvPr/>
        </p:nvSpPr>
        <p:spPr>
          <a:xfrm rot="16200000">
            <a:off x="-67013" y="3085683"/>
            <a:ext cx="1706898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42BAF6E-98BC-4851-B42B-9864E10FCACA}"/>
              </a:ext>
            </a:extLst>
          </p:cNvPr>
          <p:cNvSpPr/>
          <p:nvPr/>
        </p:nvSpPr>
        <p:spPr>
          <a:xfrm>
            <a:off x="609600" y="3263153"/>
            <a:ext cx="645921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1F00981-E26F-4041-882C-97ECF67A3419}"/>
              </a:ext>
            </a:extLst>
          </p:cNvPr>
          <p:cNvSpPr/>
          <p:nvPr/>
        </p:nvSpPr>
        <p:spPr>
          <a:xfrm>
            <a:off x="62401" y="2565330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dirty="0">
                <a:solidFill>
                  <a:srgbClr val="FF0000"/>
                </a:solidFill>
              </a:rPr>
              <a:t>×</a:t>
            </a:r>
            <a:endParaRPr lang="en-IN" dirty="0"/>
          </a:p>
        </p:txBody>
      </p:sp>
      <p:sp>
        <p:nvSpPr>
          <p:cNvPr id="38" name="Freeform 118">
            <a:extLst>
              <a:ext uri="{FF2B5EF4-FFF2-40B4-BE49-F238E27FC236}">
                <a16:creationId xmlns:a16="http://schemas.microsoft.com/office/drawing/2014/main" xmlns="" id="{ECAD4D46-A402-4B05-BB94-9ED96CE88C8E}"/>
              </a:ext>
            </a:extLst>
          </p:cNvPr>
          <p:cNvSpPr/>
          <p:nvPr/>
        </p:nvSpPr>
        <p:spPr>
          <a:xfrm>
            <a:off x="2362200" y="2355081"/>
            <a:ext cx="3137813" cy="1226320"/>
          </a:xfrm>
          <a:custGeom>
            <a:avLst/>
            <a:gdLst>
              <a:gd name="connsiteX0" fmla="*/ 0 w 674451"/>
              <a:gd name="connsiteY0" fmla="*/ 0 h 817124"/>
              <a:gd name="connsiteX1" fmla="*/ 674451 w 674451"/>
              <a:gd name="connsiteY1" fmla="*/ 0 h 817124"/>
              <a:gd name="connsiteX2" fmla="*/ 674451 w 674451"/>
              <a:gd name="connsiteY2" fmla="*/ 817124 h 81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451" h="817124">
                <a:moveTo>
                  <a:pt x="0" y="0"/>
                </a:moveTo>
                <a:lnTo>
                  <a:pt x="674451" y="0"/>
                </a:lnTo>
                <a:lnTo>
                  <a:pt x="674451" y="817124"/>
                </a:lnTo>
              </a:path>
            </a:pathLst>
          </a:custGeom>
          <a:noFill/>
          <a:ln w="50800">
            <a:solidFill>
              <a:schemeClr val="tx2"/>
            </a:solidFill>
            <a:headEnd type="triangle" w="lg" len="lg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61E5746-40F7-4D6F-A654-5EE6FB3F0740}"/>
              </a:ext>
            </a:extLst>
          </p:cNvPr>
          <p:cNvSpPr/>
          <p:nvPr/>
        </p:nvSpPr>
        <p:spPr>
          <a:xfrm>
            <a:off x="4459481" y="2426930"/>
            <a:ext cx="950719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  <p:pic>
        <p:nvPicPr>
          <p:cNvPr id="32" name="Picture 5">
            <a:extLst>
              <a:ext uri="{FF2B5EF4-FFF2-40B4-BE49-F238E27FC236}">
                <a16:creationId xmlns:a16="http://schemas.microsoft.com/office/drawing/2014/main" xmlns="" id="{18B39FE8-D843-4F36-B720-ADCDD2093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93" y="2476323"/>
            <a:ext cx="950719" cy="56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54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3" grpId="0" animBg="1"/>
      <p:bldP spid="44" grpId="0" animBg="1"/>
      <p:bldP spid="56" grpId="0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64E208-4163-4355-9AC2-7B819812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Modern OS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04ACDF-FE5E-44FB-B256-FC505EB3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chemeClr val="tx2"/>
                </a:solidFill>
                <a:latin typeface="+mn-lt"/>
              </a:rPr>
              <a:t>Third Generation OS</a:t>
            </a:r>
          </a:p>
          <a:p>
            <a:pPr lvl="1" algn="just"/>
            <a:r>
              <a:rPr lang="en-IN" sz="2400" b="1" dirty="0">
                <a:solidFill>
                  <a:schemeClr val="tx2"/>
                </a:solidFill>
                <a:latin typeface="+mn-lt"/>
              </a:rPr>
              <a:t>System:</a:t>
            </a:r>
          </a:p>
          <a:p>
            <a:pPr lvl="2" algn="just"/>
            <a:r>
              <a:rPr lang="en-IN" sz="2400" dirty="0">
                <a:solidFill>
                  <a:srgbClr val="FF0000"/>
                </a:solidFill>
                <a:latin typeface="+mn-lt"/>
              </a:rPr>
              <a:t>Distributed OS(DOS)</a:t>
            </a:r>
          </a:p>
          <a:p>
            <a:pPr lvl="1" algn="just"/>
            <a:r>
              <a:rPr lang="en-IN" sz="2400" b="1" dirty="0">
                <a:solidFill>
                  <a:schemeClr val="tx2"/>
                </a:solidFill>
                <a:latin typeface="+mn-lt"/>
              </a:rPr>
              <a:t>Characteristics:</a:t>
            </a:r>
          </a:p>
          <a:p>
            <a:pPr lvl="2" algn="just"/>
            <a:r>
              <a:rPr lang="en-IN" sz="2400" dirty="0">
                <a:latin typeface="+mn-lt"/>
              </a:rPr>
              <a:t>Global View of Computational power, file system, name space, etc.</a:t>
            </a:r>
          </a:p>
          <a:p>
            <a:pPr marL="857250" lvl="1" indent="-342900" algn="just"/>
            <a:r>
              <a:rPr lang="en-IN" sz="2400" b="1" dirty="0">
                <a:solidFill>
                  <a:schemeClr val="tx2"/>
                </a:solidFill>
                <a:latin typeface="+mn-lt"/>
              </a:rPr>
              <a:t>Goals:</a:t>
            </a:r>
          </a:p>
          <a:p>
            <a:pPr marL="1257300" lvl="2" indent="-342900" algn="just"/>
            <a:r>
              <a:rPr lang="en-IN" sz="2400" dirty="0">
                <a:latin typeface="+mn-lt"/>
              </a:rPr>
              <a:t>Single computer view of multiple heterogeneous computer systems.</a:t>
            </a:r>
          </a:p>
        </p:txBody>
      </p:sp>
    </p:spTree>
    <p:extLst>
      <p:ext uri="{BB962C8B-B14F-4D97-AF65-F5344CB8AC3E}">
        <p14:creationId xmlns:p14="http://schemas.microsoft.com/office/powerpoint/2010/main" val="27810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Distributed</a:t>
            </a:r>
            <a:r>
              <a:rPr lang="en-US" dirty="0"/>
              <a:t> Operating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665E2849-6047-44D2-A89F-415F99D23B80}"/>
              </a:ext>
            </a:extLst>
          </p:cNvPr>
          <p:cNvSpPr/>
          <p:nvPr/>
        </p:nvSpPr>
        <p:spPr>
          <a:xfrm>
            <a:off x="2961215" y="3191834"/>
            <a:ext cx="3200400" cy="1981200"/>
          </a:xfrm>
          <a:prstGeom prst="ellipse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607E782-5320-4E4A-BB4F-709452C24213}"/>
              </a:ext>
            </a:extLst>
          </p:cNvPr>
          <p:cNvSpPr/>
          <p:nvPr/>
        </p:nvSpPr>
        <p:spPr>
          <a:xfrm>
            <a:off x="794324" y="1820234"/>
            <a:ext cx="1828800" cy="18330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4F837651-3FB4-42EA-BBB5-272921CF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15" y="2090954"/>
            <a:ext cx="609600" cy="491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943E4E6-D90A-48BF-BFBB-EE466FB6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14" y="2736776"/>
            <a:ext cx="762001" cy="613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B3EBBF9-1AC2-44DC-95CD-AEE9039C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24" y="2050976"/>
            <a:ext cx="752381" cy="1371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77E8522-B817-48D2-BDD1-8473D98A68A2}"/>
              </a:ext>
            </a:extLst>
          </p:cNvPr>
          <p:cNvSpPr/>
          <p:nvPr/>
        </p:nvSpPr>
        <p:spPr>
          <a:xfrm>
            <a:off x="6546251" y="1820234"/>
            <a:ext cx="1828800" cy="18330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35F8EE0A-19B1-4660-AD03-86D42C78B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42" y="2096630"/>
            <a:ext cx="609600" cy="491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3507B46-0CC3-41EE-BB9D-EACDC96D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651" y="2056652"/>
            <a:ext cx="752381" cy="1371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BF7499E-4BCF-4D3C-9791-DDBF38288F3A}"/>
              </a:ext>
            </a:extLst>
          </p:cNvPr>
          <p:cNvSpPr/>
          <p:nvPr/>
        </p:nvSpPr>
        <p:spPr>
          <a:xfrm>
            <a:off x="6553200" y="4567717"/>
            <a:ext cx="1828800" cy="18330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xmlns="" id="{2DD1E152-F856-4367-AFD6-9B98288C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91" y="4953001"/>
            <a:ext cx="609600" cy="491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3EF280B-AAE9-4F3F-95B0-DFC10CAC0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490" y="5598823"/>
            <a:ext cx="762001" cy="6133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2D31020-9C55-4464-87FF-8E140B5E6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4913023"/>
            <a:ext cx="752381" cy="1371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DC2A296-052B-4FC9-B513-82A47643993E}"/>
              </a:ext>
            </a:extLst>
          </p:cNvPr>
          <p:cNvSpPr/>
          <p:nvPr/>
        </p:nvSpPr>
        <p:spPr>
          <a:xfrm>
            <a:off x="794324" y="4567717"/>
            <a:ext cx="1828800" cy="183308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xmlns="" id="{A281AEAD-2563-43EC-A59E-A0AB2251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15" y="4953001"/>
            <a:ext cx="609600" cy="491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DFCC9A1-339F-4759-BBDE-A627ECFF9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24" y="4913023"/>
            <a:ext cx="752381" cy="1371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8CC6A58-BB38-4BCA-A920-A32ECD8CC093}"/>
              </a:ext>
            </a:extLst>
          </p:cNvPr>
          <p:cNvSpPr/>
          <p:nvPr/>
        </p:nvSpPr>
        <p:spPr>
          <a:xfrm>
            <a:off x="3429903" y="3725234"/>
            <a:ext cx="2230052" cy="914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Communication Network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1ABF13A5-BED4-4114-BF74-2BF0D05F1CB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623124" y="2736776"/>
            <a:ext cx="806779" cy="74519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C9A4F052-98DB-494C-BF60-661728D6B679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624101" y="4882894"/>
            <a:ext cx="805802" cy="791387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B124D7F8-987A-4228-955B-72242E46A8B0}"/>
              </a:ext>
            </a:extLst>
          </p:cNvPr>
          <p:cNvCxnSpPr>
            <a:cxnSpLocks/>
          </p:cNvCxnSpPr>
          <p:nvPr/>
        </p:nvCxnSpPr>
        <p:spPr>
          <a:xfrm flipH="1" flipV="1">
            <a:off x="5659955" y="4911894"/>
            <a:ext cx="882660" cy="71834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853C038-36B0-49E8-9BB3-379AA513C687}"/>
              </a:ext>
            </a:extLst>
          </p:cNvPr>
          <p:cNvCxnSpPr>
            <a:cxnSpLocks/>
          </p:cNvCxnSpPr>
          <p:nvPr/>
        </p:nvCxnSpPr>
        <p:spPr>
          <a:xfrm flipH="1">
            <a:off x="5736813" y="2700063"/>
            <a:ext cx="805802" cy="791387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A6F236B8-FF9D-4E28-A338-BA97B65D0373}"/>
              </a:ext>
            </a:extLst>
          </p:cNvPr>
          <p:cNvSpPr/>
          <p:nvPr/>
        </p:nvSpPr>
        <p:spPr>
          <a:xfrm>
            <a:off x="3473779" y="1900717"/>
            <a:ext cx="2263034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Systems processors are differ in size and functions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75A4891-A9E0-41A4-8A65-C4C032A1E8C1}"/>
              </a:ext>
            </a:extLst>
          </p:cNvPr>
          <p:cNvCxnSpPr>
            <a:cxnSpLocks/>
          </p:cNvCxnSpPr>
          <p:nvPr/>
        </p:nvCxnSpPr>
        <p:spPr>
          <a:xfrm>
            <a:off x="2623124" y="2327946"/>
            <a:ext cx="8506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ECE2511D-3E34-4E08-A3DB-CCE0240BFA1E}"/>
              </a:ext>
            </a:extLst>
          </p:cNvPr>
          <p:cNvCxnSpPr>
            <a:cxnSpLocks/>
          </p:cNvCxnSpPr>
          <p:nvPr/>
        </p:nvCxnSpPr>
        <p:spPr>
          <a:xfrm flipH="1">
            <a:off x="5659956" y="2327946"/>
            <a:ext cx="89324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DD296A-4653-4999-9478-0FFE9A6F4FFD}"/>
              </a:ext>
            </a:extLst>
          </p:cNvPr>
          <p:cNvSpPr/>
          <p:nvPr/>
        </p:nvSpPr>
        <p:spPr>
          <a:xfrm>
            <a:off x="190500" y="892314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“A Distributed system is </a:t>
            </a:r>
            <a:r>
              <a:rPr lang="en-US" sz="2400" dirty="0">
                <a:solidFill>
                  <a:srgbClr val="FF0000"/>
                </a:solidFill>
              </a:rPr>
              <a:t>collection of independent computers </a:t>
            </a:r>
            <a:r>
              <a:rPr lang="en-US" sz="2400" dirty="0"/>
              <a:t>which are </a:t>
            </a:r>
            <a:r>
              <a:rPr lang="en-US" sz="2400" dirty="0">
                <a:solidFill>
                  <a:srgbClr val="FF0000"/>
                </a:solidFill>
              </a:rPr>
              <a:t>connected through network</a:t>
            </a:r>
            <a:r>
              <a:rPr lang="en-US" sz="24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38551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5" grpId="0" animBg="1"/>
      <p:bldP spid="19" grpId="0" animBg="1"/>
      <p:bldP spid="23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Distributed Operating System</a:t>
            </a: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Definition by </a:t>
            </a:r>
            <a:r>
              <a:rPr lang="en-US" i="1" dirty="0">
                <a:latin typeface="+mn-lt"/>
              </a:rPr>
              <a:t>Coulouris, Dollimore, Kindberg and Blair</a:t>
            </a:r>
            <a:endParaRPr lang="en-US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“A distributed system is defined as one in which components at networked computers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communicate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coordinate</a:t>
            </a:r>
            <a:r>
              <a:rPr lang="en-US" dirty="0">
                <a:latin typeface="+mn-lt"/>
              </a:rPr>
              <a:t> their actions only by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passing messages.” </a:t>
            </a:r>
          </a:p>
          <a:p>
            <a:pPr algn="just"/>
            <a:r>
              <a:rPr lang="en-US" dirty="0">
                <a:latin typeface="+mn-lt"/>
              </a:rPr>
              <a:t>“A Distributed system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collection of independent computers </a:t>
            </a:r>
            <a:r>
              <a:rPr lang="en-US" dirty="0">
                <a:latin typeface="+mn-lt"/>
              </a:rPr>
              <a:t>which are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connected through network</a:t>
            </a:r>
            <a:r>
              <a:rPr lang="en-US" dirty="0">
                <a:latin typeface="+mn-lt"/>
              </a:rPr>
              <a:t>.”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6A1EB3D-B570-4089-858E-3A9119EE5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57600"/>
            <a:ext cx="6324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Distributed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 great example of distributed system is the web page of Darshan college.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12700" lvl="0" indent="0">
              <a:lnSpc>
                <a:spcPct val="100000"/>
              </a:lnSpc>
              <a:spcBef>
                <a:spcPts val="95"/>
              </a:spcBef>
              <a:buNone/>
            </a:pPr>
            <a:endParaRPr lang="en-US" sz="1800" spc="-15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AA069D08-13F1-4187-9A1F-A9F4FC85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71183"/>
            <a:ext cx="1676400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EF80D3-3F0C-40DA-84A1-482C479DF61E}"/>
              </a:ext>
            </a:extLst>
          </p:cNvPr>
          <p:cNvSpPr/>
          <p:nvPr/>
        </p:nvSpPr>
        <p:spPr>
          <a:xfrm>
            <a:off x="762000" y="2226708"/>
            <a:ext cx="914400" cy="380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AA5BC63-6E78-4B0C-B1EC-FB60AF218E39}"/>
              </a:ext>
            </a:extLst>
          </p:cNvPr>
          <p:cNvCxnSpPr/>
          <p:nvPr/>
        </p:nvCxnSpPr>
        <p:spPr>
          <a:xfrm>
            <a:off x="2057400" y="2438400"/>
            <a:ext cx="2971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74C4AB9-1FEA-459A-88B8-3FDAE8DD2E8D}"/>
              </a:ext>
            </a:extLst>
          </p:cNvPr>
          <p:cNvSpPr/>
          <p:nvPr/>
        </p:nvSpPr>
        <p:spPr>
          <a:xfrm>
            <a:off x="2362200" y="1981200"/>
            <a:ext cx="2209800" cy="380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www.darshan.ac.in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xmlns="" id="{8F72C13C-63C6-45AE-964A-10075DB56EE9}"/>
              </a:ext>
            </a:extLst>
          </p:cNvPr>
          <p:cNvSpPr/>
          <p:nvPr/>
        </p:nvSpPr>
        <p:spPr>
          <a:xfrm>
            <a:off x="5105400" y="1828803"/>
            <a:ext cx="1676400" cy="12191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Internet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227C258E-CF41-4565-855A-860A55C6F8D4}"/>
              </a:ext>
            </a:extLst>
          </p:cNvPr>
          <p:cNvCxnSpPr>
            <a:cxnSpLocks/>
          </p:cNvCxnSpPr>
          <p:nvPr/>
        </p:nvCxnSpPr>
        <p:spPr>
          <a:xfrm>
            <a:off x="5943600" y="3047339"/>
            <a:ext cx="0" cy="6102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911C38D9-74C6-47A7-80C9-1E80894B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5" y="3667125"/>
            <a:ext cx="657225" cy="9715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2C32EE90-0C14-4130-8272-5498F47C2A71}"/>
              </a:ext>
            </a:extLst>
          </p:cNvPr>
          <p:cNvCxnSpPr/>
          <p:nvPr/>
        </p:nvCxnSpPr>
        <p:spPr>
          <a:xfrm flipH="1">
            <a:off x="5105400" y="4646899"/>
            <a:ext cx="610901" cy="61090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AB9E1E3-E9F7-4A83-B467-DF7C80BA77EF}"/>
              </a:ext>
            </a:extLst>
          </p:cNvPr>
          <p:cNvCxnSpPr>
            <a:cxnSpLocks/>
          </p:cNvCxnSpPr>
          <p:nvPr/>
        </p:nvCxnSpPr>
        <p:spPr>
          <a:xfrm>
            <a:off x="5943600" y="4646899"/>
            <a:ext cx="609600" cy="61090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A8120928-80A3-42C1-8F7C-1EAA05117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276850"/>
            <a:ext cx="657225" cy="9715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38CEBDF-59AD-43E1-A148-FD6A86F7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5257800"/>
            <a:ext cx="657225" cy="97155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DACEBBE5-142B-48B3-9246-749E4A051AA9}"/>
              </a:ext>
            </a:extLst>
          </p:cNvPr>
          <p:cNvSpPr/>
          <p:nvPr/>
        </p:nvSpPr>
        <p:spPr>
          <a:xfrm>
            <a:off x="6248400" y="3886200"/>
            <a:ext cx="1447800" cy="380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611CA37-19F5-48B4-BB36-894ECD441562}"/>
              </a:ext>
            </a:extLst>
          </p:cNvPr>
          <p:cNvSpPr/>
          <p:nvPr/>
        </p:nvSpPr>
        <p:spPr>
          <a:xfrm>
            <a:off x="6864626" y="5486400"/>
            <a:ext cx="1669774" cy="485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Computer Department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7F48F44-CBDF-468D-A687-679806B0AAA8}"/>
              </a:ext>
            </a:extLst>
          </p:cNvPr>
          <p:cNvSpPr/>
          <p:nvPr/>
        </p:nvSpPr>
        <p:spPr>
          <a:xfrm>
            <a:off x="3200400" y="5514976"/>
            <a:ext cx="1460638" cy="504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Mechanical Department</a:t>
            </a:r>
          </a:p>
        </p:txBody>
      </p:sp>
    </p:spTree>
    <p:extLst>
      <p:ext uri="{BB962C8B-B14F-4D97-AF65-F5344CB8AC3E}">
        <p14:creationId xmlns:p14="http://schemas.microsoft.com/office/powerpoint/2010/main" val="407513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33" grpId="0" animBg="1"/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ACB9684-94C2-4425-9F9C-30D5E1BE7347}"/>
              </a:ext>
            </a:extLst>
          </p:cNvPr>
          <p:cNvSpPr/>
          <p:nvPr/>
        </p:nvSpPr>
        <p:spPr>
          <a:xfrm>
            <a:off x="3314700" y="2726292"/>
            <a:ext cx="2171699" cy="85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Vertical Scaling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97C6687-F0DE-445D-9776-41E0254DAF68}"/>
              </a:ext>
            </a:extLst>
          </p:cNvPr>
          <p:cNvSpPr/>
          <p:nvPr/>
        </p:nvSpPr>
        <p:spPr>
          <a:xfrm>
            <a:off x="198787" y="1126090"/>
            <a:ext cx="8640413" cy="17526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198B2F-0BBF-430F-86FB-1709BFA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US" dirty="0">
                <a:latin typeface="+mj-lt"/>
              </a:rPr>
              <a:t>Scenario-1:</a:t>
            </a:r>
            <a:endParaRPr lang="en-IN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94E774F-5B38-44AC-B9E2-B5DD8AFE9EF6}"/>
              </a:ext>
            </a:extLst>
          </p:cNvPr>
          <p:cNvSpPr/>
          <p:nvPr/>
        </p:nvSpPr>
        <p:spPr>
          <a:xfrm>
            <a:off x="304800" y="1546307"/>
            <a:ext cx="1807267" cy="85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process 500GB Data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xmlns="" id="{0ABE8E8A-6F0D-4E95-89BD-0EDBAFFD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1" y="1324986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BFFEC2B-C6CA-4FB2-A187-7906E7CD4866}"/>
              </a:ext>
            </a:extLst>
          </p:cNvPr>
          <p:cNvSpPr/>
          <p:nvPr/>
        </p:nvSpPr>
        <p:spPr>
          <a:xfrm>
            <a:off x="3505200" y="1776993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RAM: 4GB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61E71CB6-09ED-40FD-A1EC-AA96F9322FFE}"/>
              </a:ext>
            </a:extLst>
          </p:cNvPr>
          <p:cNvCxnSpPr>
            <a:cxnSpLocks/>
          </p:cNvCxnSpPr>
          <p:nvPr/>
        </p:nvCxnSpPr>
        <p:spPr>
          <a:xfrm>
            <a:off x="2057401" y="1981200"/>
            <a:ext cx="1257299" cy="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A78BB2A-FD7D-44D3-BF63-AAE117E49BD4}"/>
              </a:ext>
            </a:extLst>
          </p:cNvPr>
          <p:cNvSpPr/>
          <p:nvPr/>
        </p:nvSpPr>
        <p:spPr>
          <a:xfrm>
            <a:off x="4974532" y="1539485"/>
            <a:ext cx="1807267" cy="85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Increase RAM size to 8GB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xmlns="" id="{6D2D42A5-8144-404D-BF69-458F46D6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37783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97F33DA-D28E-4410-861B-F0AF33C352EC}"/>
              </a:ext>
            </a:extLst>
          </p:cNvPr>
          <p:cNvSpPr/>
          <p:nvPr/>
        </p:nvSpPr>
        <p:spPr>
          <a:xfrm>
            <a:off x="7200899" y="1789790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RAM: 8GB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21DBB69-1AE5-409F-851C-BE018E8E1616}"/>
              </a:ext>
            </a:extLst>
          </p:cNvPr>
          <p:cNvCxnSpPr>
            <a:cxnSpLocks/>
          </p:cNvCxnSpPr>
          <p:nvPr/>
        </p:nvCxnSpPr>
        <p:spPr>
          <a:xfrm>
            <a:off x="4817166" y="1981200"/>
            <a:ext cx="2193234" cy="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40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8" grpId="0" animBg="1"/>
      <p:bldP spid="38" grpId="0" animBg="1"/>
      <p:bldP spid="42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8905DD84-867D-432D-B8FC-7DCD37283A50}"/>
              </a:ext>
            </a:extLst>
          </p:cNvPr>
          <p:cNvSpPr/>
          <p:nvPr/>
        </p:nvSpPr>
        <p:spPr>
          <a:xfrm>
            <a:off x="7866292" y="2591762"/>
            <a:ext cx="1103775" cy="532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DOS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7057823D-2A99-4C7D-ACFB-04C6C4F32D5A}"/>
              </a:ext>
            </a:extLst>
          </p:cNvPr>
          <p:cNvSpPr/>
          <p:nvPr/>
        </p:nvSpPr>
        <p:spPr>
          <a:xfrm>
            <a:off x="173933" y="990600"/>
            <a:ext cx="7369867" cy="480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FEA3ED0-520B-4A0F-9A60-2519263222CE}"/>
              </a:ext>
            </a:extLst>
          </p:cNvPr>
          <p:cNvSpPr/>
          <p:nvPr/>
        </p:nvSpPr>
        <p:spPr>
          <a:xfrm>
            <a:off x="2613011" y="5957354"/>
            <a:ext cx="2971800" cy="443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Horizontal Scaling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BDC180D-35A8-4A15-BFFD-28C81B877CBE}"/>
              </a:ext>
            </a:extLst>
          </p:cNvPr>
          <p:cNvSpPr/>
          <p:nvPr/>
        </p:nvSpPr>
        <p:spPr>
          <a:xfrm>
            <a:off x="2540587" y="5190348"/>
            <a:ext cx="3275424" cy="539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Divide/Distribute the workload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56DF2-0984-49B2-B0B2-32E9F1A5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Scenario-2:</a:t>
            </a:r>
            <a:endParaRPr lang="en-IN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9876F0-FD2A-48B0-95E8-38589F6A9F4D}"/>
              </a:ext>
            </a:extLst>
          </p:cNvPr>
          <p:cNvSpPr/>
          <p:nvPr/>
        </p:nvSpPr>
        <p:spPr>
          <a:xfrm>
            <a:off x="266700" y="1265814"/>
            <a:ext cx="1790700" cy="855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Want to process 500GB Data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9654681A-E6F2-4EB9-AF69-CE53005E6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09" y="1066800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EB30DA4-53DD-40D3-BBAE-72E15185AA9B}"/>
              </a:ext>
            </a:extLst>
          </p:cNvPr>
          <p:cNvSpPr/>
          <p:nvPr/>
        </p:nvSpPr>
        <p:spPr>
          <a:xfrm>
            <a:off x="3411308" y="1518807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RAM: 4GB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C392AFC4-6C1B-4B75-B061-692B160C74B5}"/>
              </a:ext>
            </a:extLst>
          </p:cNvPr>
          <p:cNvCxnSpPr>
            <a:cxnSpLocks/>
          </p:cNvCxnSpPr>
          <p:nvPr/>
        </p:nvCxnSpPr>
        <p:spPr>
          <a:xfrm>
            <a:off x="1883467" y="1723014"/>
            <a:ext cx="1146841" cy="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8E9F16B-F500-4903-8412-816878672D07}"/>
              </a:ext>
            </a:extLst>
          </p:cNvPr>
          <p:cNvSpPr/>
          <p:nvPr/>
        </p:nvSpPr>
        <p:spPr>
          <a:xfrm>
            <a:off x="5334000" y="2309182"/>
            <a:ext cx="2113191" cy="9126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more Processors/Systems 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xmlns="" id="{CABB4E3E-C49F-4A5B-A68A-4ABD29FD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07" y="3351838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EC35364-1B79-4188-A576-ADBCB874FF50}"/>
              </a:ext>
            </a:extLst>
          </p:cNvPr>
          <p:cNvSpPr/>
          <p:nvPr/>
        </p:nvSpPr>
        <p:spPr>
          <a:xfrm>
            <a:off x="5532406" y="3803845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RAM: 4GB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FF394BDE-321C-4054-80D1-32DF9F1F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16" y="3351838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A702679-6027-4FD9-B0C6-3E8FDD553699}"/>
              </a:ext>
            </a:extLst>
          </p:cNvPr>
          <p:cNvSpPr/>
          <p:nvPr/>
        </p:nvSpPr>
        <p:spPr>
          <a:xfrm>
            <a:off x="3419215" y="3803845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RAM: 4GB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xmlns="" id="{279537FB-C76A-42BD-B07E-C8E3D1DDC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09" y="3357031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8D07B04-2BE4-486E-AB9D-21E7D0DBDBCA}"/>
              </a:ext>
            </a:extLst>
          </p:cNvPr>
          <p:cNvSpPr/>
          <p:nvPr/>
        </p:nvSpPr>
        <p:spPr>
          <a:xfrm>
            <a:off x="1277708" y="3809038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RAM: 4GB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DDA5E522-EB90-4341-A11D-88F6B7546B8A}"/>
              </a:ext>
            </a:extLst>
          </p:cNvPr>
          <p:cNvCxnSpPr>
            <a:cxnSpLocks/>
          </p:cNvCxnSpPr>
          <p:nvPr/>
        </p:nvCxnSpPr>
        <p:spPr>
          <a:xfrm>
            <a:off x="3982809" y="2362200"/>
            <a:ext cx="0" cy="110254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DEA8D5E7-1E89-4E54-A9F6-6449E8E7ACF3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830159" y="2362200"/>
            <a:ext cx="2077278" cy="994831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77C5841-95A8-4025-B1C2-9514BCE1A0F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059009" y="2362200"/>
            <a:ext cx="2025848" cy="98963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xmlns="" id="{00FAF7D8-DD85-4FB5-90A1-7B6DEC451D50}"/>
              </a:ext>
            </a:extLst>
          </p:cNvPr>
          <p:cNvSpPr/>
          <p:nvPr/>
        </p:nvSpPr>
        <p:spPr>
          <a:xfrm rot="5400000">
            <a:off x="3769948" y="2576037"/>
            <a:ext cx="638693" cy="4775410"/>
          </a:xfrm>
          <a:prstGeom prst="rightBrace">
            <a:avLst>
              <a:gd name="adj1" fmla="val 8333"/>
              <a:gd name="adj2" fmla="val 48093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xmlns="" id="{9F50842E-000C-4782-A385-8F55EDC32EC0}"/>
              </a:ext>
            </a:extLst>
          </p:cNvPr>
          <p:cNvCxnSpPr>
            <a:cxnSpLocks/>
          </p:cNvCxnSpPr>
          <p:nvPr/>
        </p:nvCxnSpPr>
        <p:spPr>
          <a:xfrm>
            <a:off x="7619172" y="2120922"/>
            <a:ext cx="783237" cy="546078"/>
          </a:xfrm>
          <a:prstGeom prst="bentConnector3">
            <a:avLst>
              <a:gd name="adj1" fmla="val 100034"/>
            </a:avLst>
          </a:prstGeom>
          <a:ln w="19050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7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0" grpId="0" animBg="1"/>
      <p:bldP spid="46" grpId="0" animBg="1"/>
      <p:bldP spid="45" grpId="0" animBg="1"/>
      <p:bldP spid="12" grpId="0" animBg="1"/>
      <p:bldP spid="14" grpId="0" animBg="1"/>
      <p:bldP spid="18" grpId="0" animBg="1"/>
      <p:bldP spid="24" grpId="0" animBg="1"/>
      <p:bldP spid="26" grpId="0" animBg="1"/>
      <p:bldP spid="28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458C14-A6ED-48E3-81C6-6C90E461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Syllabus</a:t>
            </a:r>
            <a:endParaRPr lang="en-IN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8DEF97A4-A0E6-4C1C-AF42-D9F8F6D6D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259742"/>
              </p:ext>
            </p:extLst>
          </p:nvPr>
        </p:nvGraphicFramePr>
        <p:xfrm>
          <a:off x="381000" y="1203960"/>
          <a:ext cx="8382000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19377734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137797374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923441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Unit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Unit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% Weightage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478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Introduction to distributed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536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Communication in distributed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41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Synchronization in distributed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48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Processes and processors in distributed systems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141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Distributed File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119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Distributed Shared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309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Naming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4908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Distributed Web-based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50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773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Case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03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79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Examples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From the definition, Distributed Systems also looks the same as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single system</a:t>
            </a:r>
            <a:r>
              <a:rPr lang="en-US" dirty="0">
                <a:latin typeface="+mn-lt"/>
              </a:rPr>
              <a:t>. </a:t>
            </a:r>
          </a:p>
          <a:p>
            <a:pPr algn="just"/>
            <a:r>
              <a:rPr lang="en-US" dirty="0">
                <a:latin typeface="+mn-lt"/>
              </a:rPr>
              <a:t>Let us say about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Google Web Server</a:t>
            </a:r>
            <a:r>
              <a:rPr lang="en-US" dirty="0">
                <a:latin typeface="+mn-lt"/>
              </a:rPr>
              <a:t>, from users perspective while they submit the searched query, they assume google web server as a single system.</a:t>
            </a:r>
          </a:p>
          <a:p>
            <a:pPr algn="just"/>
            <a:r>
              <a:rPr lang="en-US" dirty="0">
                <a:latin typeface="+mn-lt"/>
              </a:rPr>
              <a:t>Just visit google.com, then search. </a:t>
            </a:r>
          </a:p>
          <a:p>
            <a:pPr algn="just"/>
            <a:r>
              <a:rPr lang="en-US" dirty="0">
                <a:latin typeface="+mn-lt"/>
              </a:rPr>
              <a:t>However, under the hood Google builds a lot of servers even distributes in different geographical area to give you a search result within few seconds.</a:t>
            </a:r>
          </a:p>
          <a:p>
            <a:pPr algn="just"/>
            <a:r>
              <a:rPr lang="en-US" dirty="0">
                <a:latin typeface="+mn-lt"/>
              </a:rPr>
              <a:t>So the Distributed Systems does not make any sense for normal users. </a:t>
            </a:r>
          </a:p>
          <a:p>
            <a:pPr marL="0" indent="0" algn="just">
              <a:buNone/>
            </a:pPr>
            <a:endParaRPr lang="en-US" altLang="en-US" sz="14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6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Examples of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905000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US" altLang="en-US" sz="2600" b="1" dirty="0">
                <a:solidFill>
                  <a:schemeClr val="tx2"/>
                </a:solidFill>
                <a:latin typeface="+mn-lt"/>
                <a:ea typeface="ＭＳ Ｐゴシック" charset="-128"/>
              </a:rPr>
              <a:t>Web Search Engines: </a:t>
            </a:r>
          </a:p>
          <a:p>
            <a:pPr lvl="1" algn="just"/>
            <a:r>
              <a:rPr lang="en-US" altLang="en-US" sz="2600" dirty="0">
                <a:latin typeface="+mn-lt"/>
                <a:ea typeface="ＭＳ Ｐゴシック" charset="-128"/>
              </a:rPr>
              <a:t>Major growth industry in the last decade. </a:t>
            </a:r>
          </a:p>
          <a:p>
            <a:pPr lvl="1" algn="just"/>
            <a:r>
              <a:rPr lang="en-US" altLang="en-US" sz="2600" dirty="0">
                <a:latin typeface="+mn-lt"/>
                <a:ea typeface="ＭＳ Ｐゴシック" charset="-128"/>
              </a:rPr>
              <a:t>10 billion per month for global number of searches. </a:t>
            </a:r>
          </a:p>
          <a:p>
            <a:pPr lvl="1" algn="just"/>
            <a:r>
              <a:rPr lang="en-US" altLang="en-US" sz="2600" dirty="0">
                <a:latin typeface="+mn-lt"/>
                <a:ea typeface="ＭＳ Ｐゴシック" charset="-128"/>
              </a:rPr>
              <a:t>e.g. Google distributed infrastructure</a:t>
            </a:r>
          </a:p>
          <a:p>
            <a:pPr marL="457200" lvl="1" indent="0" algn="just">
              <a:buNone/>
            </a:pPr>
            <a:endParaRPr lang="en-US" altLang="en-US" sz="2400" dirty="0">
              <a:latin typeface="+mn-lt"/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895600"/>
            <a:ext cx="4419600" cy="32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Examples of Distributed Systems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527" y="3124200"/>
            <a:ext cx="4580945" cy="3124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6BDB9EA-BE22-48EF-8EA7-8E6920288C0C}"/>
              </a:ext>
            </a:extLst>
          </p:cNvPr>
          <p:cNvSpPr txBox="1">
            <a:spLocks/>
          </p:cNvSpPr>
          <p:nvPr/>
        </p:nvSpPr>
        <p:spPr>
          <a:xfrm>
            <a:off x="190500" y="914399"/>
            <a:ext cx="8763000" cy="2328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</a:pPr>
            <a:r>
              <a:rPr lang="en-US" altLang="en-US" b="1" dirty="0">
                <a:solidFill>
                  <a:schemeClr val="tx2"/>
                </a:solidFill>
                <a:latin typeface="+mn-lt"/>
                <a:ea typeface="ＭＳ Ｐゴシック" charset="-128"/>
              </a:rPr>
              <a:t>Massively multiplayer online games: </a:t>
            </a:r>
          </a:p>
          <a:p>
            <a:pPr lvl="1" algn="just"/>
            <a:r>
              <a:rPr lang="en-US" altLang="en-US" sz="2400" dirty="0">
                <a:latin typeface="+mn-lt"/>
                <a:ea typeface="ＭＳ Ｐゴシック" charset="-128"/>
              </a:rPr>
              <a:t>Large number of people interact through the Internet with a virtual world. </a:t>
            </a:r>
          </a:p>
          <a:p>
            <a:pPr lvl="1" algn="just"/>
            <a:r>
              <a:rPr lang="en-US" altLang="en-US" sz="2400" dirty="0">
                <a:latin typeface="+mn-lt"/>
                <a:ea typeface="ＭＳ Ｐゴシック" charset="-128"/>
              </a:rPr>
              <a:t>Challenges include fast response time, real-time propagation of events.</a:t>
            </a:r>
          </a:p>
        </p:txBody>
      </p:sp>
    </p:spTree>
    <p:extLst>
      <p:ext uri="{BB962C8B-B14F-4D97-AF65-F5344CB8AC3E}">
        <p14:creationId xmlns:p14="http://schemas.microsoft.com/office/powerpoint/2010/main" val="13496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The Top 20 Valuable Facebook Statistics</a:t>
            </a:r>
            <a:br>
              <a:rPr lang="en-US" sz="3200" dirty="0">
                <a:latin typeface="+mj-lt"/>
              </a:rPr>
            </a:br>
            <a:r>
              <a:rPr lang="en-US" sz="3200" dirty="0">
                <a:latin typeface="+mj-lt"/>
              </a:rPr>
              <a:t>                    	       (Zephoria, Updated Dec., 2017)</a:t>
            </a:r>
          </a:p>
        </p:txBody>
      </p:sp>
      <p:pic>
        <p:nvPicPr>
          <p:cNvPr id="4" name="Picture 2" descr="D:\DIET\DOS\facebook-users-snapchat-twitter-youtube-whatsapp-instagram-wechat-q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93748"/>
            <a:ext cx="8763000" cy="492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5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164A9-1322-4374-A04B-A352816F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Why Distributed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1929E-E5ED-477E-B16B-0C2081A6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>
                <a:latin typeface="+mn-lt"/>
              </a:rPr>
              <a:t>Facebook, currently, has 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1.5 billion</a:t>
            </a:r>
            <a:r>
              <a:rPr lang="en-US" dirty="0">
                <a:latin typeface="+mn-lt"/>
              </a:rPr>
              <a:t> active monthly users.</a:t>
            </a:r>
          </a:p>
          <a:p>
            <a:pPr algn="just" fontAlgn="base"/>
            <a:r>
              <a:rPr lang="en-US" dirty="0">
                <a:latin typeface="+mn-lt"/>
              </a:rPr>
              <a:t>Google performs at least 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1 trillion</a:t>
            </a:r>
            <a:r>
              <a:rPr lang="en-US" dirty="0">
                <a:latin typeface="+mn-lt"/>
              </a:rPr>
              <a:t> searches per year.</a:t>
            </a:r>
          </a:p>
          <a:p>
            <a:pPr algn="just" fontAlgn="base"/>
            <a:r>
              <a:rPr lang="en-US" dirty="0">
                <a:latin typeface="+mn-lt"/>
              </a:rPr>
              <a:t>About 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48 hours</a:t>
            </a:r>
            <a:r>
              <a:rPr lang="en-US" dirty="0">
                <a:latin typeface="+mn-lt"/>
              </a:rPr>
              <a:t> of video is uploaded in Youtube every minute.</a:t>
            </a:r>
          </a:p>
          <a:p>
            <a:pPr algn="just"/>
            <a:r>
              <a:rPr lang="en-US" dirty="0">
                <a:latin typeface="+mn-lt"/>
              </a:rPr>
              <a:t>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single system </a:t>
            </a:r>
            <a:r>
              <a:rPr lang="en-US" dirty="0">
                <a:latin typeface="+mn-lt"/>
              </a:rPr>
              <a:t>would be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unable to handle the processing</a:t>
            </a:r>
            <a:r>
              <a:rPr lang="en-US" dirty="0">
                <a:latin typeface="+mn-lt"/>
              </a:rPr>
              <a:t>. Thus, comes the need for Distributed Systems.</a:t>
            </a:r>
          </a:p>
          <a:p>
            <a:pPr algn="just"/>
            <a:r>
              <a:rPr lang="en-US" dirty="0">
                <a:latin typeface="+mn-lt"/>
              </a:rPr>
              <a:t>The main answer is to cope with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extremely higher demand of users in both processing power and data storage. </a:t>
            </a:r>
          </a:p>
          <a:p>
            <a:pPr algn="just"/>
            <a:r>
              <a:rPr lang="en-US" dirty="0">
                <a:latin typeface="+mn-lt"/>
              </a:rPr>
              <a:t>With this extremely demand, single system could not achieve it. </a:t>
            </a:r>
          </a:p>
          <a:p>
            <a:pPr algn="just"/>
            <a:r>
              <a:rPr lang="en-US" dirty="0">
                <a:latin typeface="+mn-lt"/>
              </a:rPr>
              <a:t>There are many reasons that make distributed systems is viable such as high availability, scalability, resistant to failure, etc.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06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4CD87-D07E-42EF-8A06-6A78F278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Why Distributed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7425AD-C2A8-4E5B-A3EC-228D6B8E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It is Challenging/Interesting.</a:t>
            </a:r>
          </a:p>
          <a:p>
            <a:r>
              <a:rPr lang="en-IN" b="1" dirty="0">
                <a:solidFill>
                  <a:schemeClr val="tx2"/>
                </a:solidFill>
                <a:latin typeface="+mn-lt"/>
              </a:rPr>
              <a:t>Partial Failures</a:t>
            </a:r>
          </a:p>
          <a:p>
            <a:pPr lvl="1"/>
            <a:r>
              <a:rPr lang="en-IN" sz="2400" dirty="0">
                <a:latin typeface="+mn-lt"/>
              </a:rPr>
              <a:t>Network</a:t>
            </a:r>
          </a:p>
          <a:p>
            <a:pPr lvl="1"/>
            <a:r>
              <a:rPr lang="en-IN" sz="2400" dirty="0">
                <a:latin typeface="+mn-lt"/>
              </a:rPr>
              <a:t>Node failures</a:t>
            </a:r>
          </a:p>
          <a:p>
            <a:pPr marL="400050"/>
            <a:r>
              <a:rPr lang="en-IN" b="1" dirty="0">
                <a:solidFill>
                  <a:schemeClr val="tx2"/>
                </a:solidFill>
                <a:latin typeface="+mn-lt"/>
              </a:rPr>
              <a:t>Concurrency</a:t>
            </a:r>
          </a:p>
          <a:p>
            <a:pPr marL="800100" lvl="1"/>
            <a:r>
              <a:rPr lang="en-IN" sz="2400" dirty="0">
                <a:latin typeface="+mn-lt"/>
              </a:rPr>
              <a:t>Nodes execute in parallel.</a:t>
            </a:r>
          </a:p>
          <a:p>
            <a:pPr marL="800100" lvl="1"/>
            <a:r>
              <a:rPr lang="en-IN" sz="2400" dirty="0">
                <a:latin typeface="+mn-lt"/>
              </a:rPr>
              <a:t>Messages travel asynchronously.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86D1AA36-8DEE-4D69-A708-ADED5A2E602C}"/>
              </a:ext>
            </a:extLst>
          </p:cNvPr>
          <p:cNvSpPr/>
          <p:nvPr/>
        </p:nvSpPr>
        <p:spPr>
          <a:xfrm>
            <a:off x="5181600" y="3429000"/>
            <a:ext cx="381000" cy="914400"/>
          </a:xfrm>
          <a:prstGeom prst="rightBrace">
            <a:avLst>
              <a:gd name="adj1" fmla="val 8333"/>
              <a:gd name="adj2" fmla="val 47101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8E063AE-82EF-41CF-87A1-11304620A529}"/>
              </a:ext>
            </a:extLst>
          </p:cNvPr>
          <p:cNvSpPr/>
          <p:nvPr/>
        </p:nvSpPr>
        <p:spPr>
          <a:xfrm>
            <a:off x="5562600" y="3429000"/>
            <a:ext cx="2667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Parallel Computing</a:t>
            </a:r>
          </a:p>
        </p:txBody>
      </p:sp>
    </p:spTree>
    <p:extLst>
      <p:ext uri="{BB962C8B-B14F-4D97-AF65-F5344CB8AC3E}">
        <p14:creationId xmlns:p14="http://schemas.microsoft.com/office/powerpoint/2010/main" val="277264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Network OS vs Distributed OS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035734"/>
              </p:ext>
            </p:extLst>
          </p:nvPr>
        </p:nvGraphicFramePr>
        <p:xfrm>
          <a:off x="190500" y="1143000"/>
          <a:ext cx="8763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Operating System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Operating System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415440"/>
              </p:ext>
            </p:extLst>
          </p:nvPr>
        </p:nvGraphicFramePr>
        <p:xfrm>
          <a:off x="190500" y="1752600"/>
          <a:ext cx="8763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network operating system is made up of software and associated protocols that allow a set of computer network to be used together.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distributed operating system is an ordinary centralized operating system but runs on multiple independent CPUs.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4106502"/>
              </p:ext>
            </p:extLst>
          </p:nvPr>
        </p:nvGraphicFramePr>
        <p:xfrm>
          <a:off x="183969" y="3688080"/>
          <a:ext cx="8763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703943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users are aware of multiplicity of machines.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 users are not aware of multiplicity of machines.</a:t>
                      </a:r>
                      <a:endParaRPr lang="en-US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20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992351"/>
              </p:ext>
            </p:extLst>
          </p:nvPr>
        </p:nvGraphicFramePr>
        <p:xfrm>
          <a:off x="177438" y="4602480"/>
          <a:ext cx="8763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over file placement is done manually by the user.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be done automatically by the system itself.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7" name="Content Placeholder 16">
            <a:extLst>
              <a:ext uri="{FF2B5EF4-FFF2-40B4-BE49-F238E27FC236}">
                <a16:creationId xmlns:a16="http://schemas.microsoft.com/office/drawing/2014/main" xmlns="" id="{3087C776-FCE6-4AF2-97C2-B702D827FC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699257"/>
              </p:ext>
            </p:extLst>
          </p:nvPr>
        </p:nvGraphicFramePr>
        <p:xfrm>
          <a:off x="190500" y="5501640"/>
          <a:ext cx="8763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821067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implicit sharing of loads.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Sharing of loads between nodes(load balancing).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1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E0D63-AFFC-4704-97DA-2D28390E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Network OS vs Distributed OS</a:t>
            </a:r>
          </a:p>
        </p:txBody>
      </p:sp>
      <p:graphicFrame>
        <p:nvGraphicFramePr>
          <p:cNvPr id="4" name="Content Placeholder 16">
            <a:extLst>
              <a:ext uri="{FF2B5EF4-FFF2-40B4-BE49-F238E27FC236}">
                <a16:creationId xmlns:a16="http://schemas.microsoft.com/office/drawing/2014/main" xmlns="" id="{2671936D-60CD-47AA-8BDE-A87E914B5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286701"/>
              </p:ext>
            </p:extLst>
          </p:nvPr>
        </p:nvGraphicFramePr>
        <p:xfrm>
          <a:off x="203958" y="1637211"/>
          <a:ext cx="8763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1258389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is badly affected if certain part of the hardware starts malfunctioning.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more reliable or fault tolerant i.e. distributed operating system performs even if certain part of the hardware starts malfunctioning.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5" name="Content Placeholder 16">
            <a:extLst>
              <a:ext uri="{FF2B5EF4-FFF2-40B4-BE49-F238E27FC236}">
                <a16:creationId xmlns:a16="http://schemas.microsoft.com/office/drawing/2014/main" xmlns="" id="{A0F30378-1B1B-4F67-BBD2-B7361CC17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691214"/>
              </p:ext>
            </p:extLst>
          </p:nvPr>
        </p:nvGraphicFramePr>
        <p:xfrm>
          <a:off x="197031" y="3581400"/>
          <a:ext cx="8763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1258389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resources are accessed by either logging into the desired remote machine or transferring data from the remote machine to user's own machines.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Users access remote resources in the same manner as they access local resources.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17852E0-EA62-48CE-8733-484487651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27015"/>
              </p:ext>
            </p:extLst>
          </p:nvPr>
        </p:nvGraphicFramePr>
        <p:xfrm>
          <a:off x="183969" y="1009304"/>
          <a:ext cx="8763000" cy="59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8031">
                  <a:extLst>
                    <a:ext uri="{9D8B030D-6E8A-4147-A177-3AD203B41FA5}">
                      <a16:colId xmlns:a16="http://schemas.microsoft.com/office/drawing/2014/main" xmlns="" val="3120085161"/>
                    </a:ext>
                  </a:extLst>
                </a:gridCol>
                <a:gridCol w="4374969">
                  <a:extLst>
                    <a:ext uri="{9D8B030D-6E8A-4147-A177-3AD203B41FA5}">
                      <a16:colId xmlns:a16="http://schemas.microsoft.com/office/drawing/2014/main" xmlns="" val="2273258565"/>
                    </a:ext>
                  </a:extLst>
                </a:gridCol>
              </a:tblGrid>
              <a:tr h="590896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Operating System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Operating System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725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46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925" y="4419600"/>
            <a:ext cx="8839200" cy="112712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600" dirty="0">
                <a:latin typeface="+mn-lt"/>
              </a:rPr>
              <a:t>A distributed system organized as </a:t>
            </a:r>
            <a:r>
              <a:rPr lang="en-US" altLang="en-US" sz="2600" dirty="0">
                <a:solidFill>
                  <a:srgbClr val="FF0000"/>
                </a:solidFill>
                <a:latin typeface="+mn-lt"/>
              </a:rPr>
              <a:t>Middleware.</a:t>
            </a:r>
            <a:r>
              <a:rPr lang="en-US" alt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</a:p>
          <a:p>
            <a:pPr algn="just">
              <a:lnSpc>
                <a:spcPct val="90000"/>
              </a:lnSpc>
            </a:pPr>
            <a:r>
              <a:rPr lang="en-US" altLang="en-US" sz="2600" dirty="0">
                <a:latin typeface="+mn-lt"/>
              </a:rPr>
              <a:t>The middleware layer runs on all machines, and offers a </a:t>
            </a:r>
            <a:r>
              <a:rPr lang="en-US" altLang="en-US" sz="2600" dirty="0">
                <a:solidFill>
                  <a:srgbClr val="FF0000"/>
                </a:solidFill>
                <a:latin typeface="+mn-lt"/>
              </a:rPr>
              <a:t>uniform interface to the system.</a:t>
            </a:r>
          </a:p>
          <a:p>
            <a:pPr lvl="1" algn="just">
              <a:lnSpc>
                <a:spcPct val="90000"/>
              </a:lnSpc>
            </a:pPr>
            <a:endParaRPr lang="en-US" altLang="en-US" dirty="0"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Autofit/>
          </a:bodyPr>
          <a:lstStyle/>
          <a:p>
            <a:r>
              <a:rPr lang="en-IN" sz="3800" dirty="0">
                <a:latin typeface="+mj-lt"/>
              </a:rPr>
              <a:t>Distributed Operating System Architecture</a:t>
            </a:r>
          </a:p>
        </p:txBody>
      </p:sp>
      <p:pic>
        <p:nvPicPr>
          <p:cNvPr id="4" name="Picture 3" descr="01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8930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5800" y="2415812"/>
            <a:ext cx="8077200" cy="568325"/>
          </a:xfrm>
          <a:prstGeom prst="rect">
            <a:avLst/>
          </a:prstGeom>
          <a:noFill/>
          <a:ln w="3810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Middleware (MW)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Software that manages and supports the different components of a distributed system. In essence, it sits in the middle of the system.</a:t>
            </a:r>
          </a:p>
          <a:p>
            <a:pPr algn="just"/>
            <a:r>
              <a:rPr lang="en-US" dirty="0">
                <a:latin typeface="+mn-lt"/>
              </a:rPr>
              <a:t>It enables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multiple systems to communicate</a:t>
            </a:r>
            <a:r>
              <a:rPr lang="en-US" dirty="0">
                <a:latin typeface="+mn-lt"/>
              </a:rPr>
              <a:t> with each other across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different platforms. </a:t>
            </a:r>
          </a:p>
          <a:p>
            <a:pPr algn="just"/>
            <a:r>
              <a:rPr lang="en-US" dirty="0">
                <a:latin typeface="+mn-lt"/>
              </a:rPr>
              <a:t>Examples: </a:t>
            </a:r>
          </a:p>
          <a:p>
            <a:pPr lvl="1" algn="just"/>
            <a:r>
              <a:rPr lang="en-US" sz="2400" dirty="0">
                <a:latin typeface="+mn-lt"/>
              </a:rPr>
              <a:t>Transaction processing monitors</a:t>
            </a:r>
          </a:p>
          <a:p>
            <a:pPr lvl="1" algn="just"/>
            <a:r>
              <a:rPr lang="en-US" sz="2400" dirty="0">
                <a:latin typeface="+mn-lt"/>
              </a:rPr>
              <a:t>Data converters</a:t>
            </a:r>
          </a:p>
          <a:p>
            <a:pPr lvl="1" algn="just"/>
            <a:r>
              <a:rPr lang="en-US" sz="2400" dirty="0">
                <a:latin typeface="+mn-lt"/>
              </a:rPr>
              <a:t>Communication controllers</a:t>
            </a:r>
            <a:endParaRPr lang="en-US" altLang="en-US" sz="2400" dirty="0">
              <a:latin typeface="+mn-lt"/>
            </a:endParaRP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5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4CB60-8E10-4A6C-A6CB-EE7F6EB1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Reference </a:t>
            </a:r>
            <a:r>
              <a:rPr lang="en-US" dirty="0">
                <a:latin typeface="+mj-lt"/>
              </a:rPr>
              <a:t>Books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D1D8E1A-31C7-4EB2-B8B2-17C81357C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305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+mn-lt"/>
              </a:rPr>
              <a:t>Distributed Operating Systems Concepts and Design, Pradeep K. Sinha, PHI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100" dirty="0">
                <a:latin typeface="+mn-lt"/>
              </a:rPr>
              <a:t>Distributed Operating Systems by Andrew S Tannebaum, Pearson </a:t>
            </a:r>
          </a:p>
          <a:p>
            <a:pPr marL="342900" indent="-342900">
              <a:buFont typeface="+mj-lt"/>
              <a:buAutoNum type="arabicPeriod"/>
            </a:pPr>
            <a:endParaRPr lang="en-US" sz="2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2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Role of Middleware (MW)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b="1" dirty="0">
                <a:solidFill>
                  <a:schemeClr val="tx2"/>
                </a:solidFill>
                <a:latin typeface="+mn-lt"/>
              </a:rPr>
              <a:t>In some early systems: </a:t>
            </a:r>
          </a:p>
          <a:p>
            <a:pPr lvl="1" algn="just"/>
            <a:r>
              <a:rPr lang="en-US" altLang="en-US" sz="2400" dirty="0">
                <a:latin typeface="+mn-lt"/>
              </a:rPr>
              <a:t>Middleware tried to provide the illusion that a collection of separate machines was a single computer.</a:t>
            </a:r>
          </a:p>
          <a:p>
            <a:pPr algn="just"/>
            <a:r>
              <a:rPr lang="en-US" altLang="en-US" b="1" dirty="0">
                <a:solidFill>
                  <a:schemeClr val="tx2"/>
                </a:solidFill>
                <a:latin typeface="+mn-lt"/>
              </a:rPr>
              <a:t>Today: </a:t>
            </a:r>
          </a:p>
          <a:p>
            <a:pPr lvl="1" algn="just"/>
            <a:r>
              <a:rPr lang="en-US" altLang="en-US" sz="2400" dirty="0">
                <a:latin typeface="+mn-lt"/>
              </a:rPr>
              <a:t>Clustering software allows independent computers to work together closely.</a:t>
            </a:r>
          </a:p>
          <a:p>
            <a:pPr lvl="1" algn="just"/>
            <a:r>
              <a:rPr lang="en-US" altLang="en-US" sz="2400" dirty="0">
                <a:latin typeface="+mn-lt"/>
              </a:rPr>
              <a:t>Middleware also supports seamless access to remote services, doesn’t try to look like a general-purpose OS.</a:t>
            </a:r>
          </a:p>
          <a:p>
            <a:pPr marL="457200" lvl="1" indent="0" algn="just">
              <a:buNone/>
            </a:pP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038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7CA566-CE42-4EB5-B095-AD534753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Role of Middleware (MW)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333396-C18B-41F0-9AD7-97403B49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algn="just"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2"/>
                </a:solidFill>
                <a:latin typeface="+mn-lt"/>
              </a:rPr>
              <a:t>Other Middleware Examples</a:t>
            </a:r>
          </a:p>
          <a:p>
            <a:pPr lvl="1" algn="just"/>
            <a:r>
              <a:rPr lang="en-US" altLang="en-US" sz="2400" dirty="0">
                <a:latin typeface="+mn-lt"/>
              </a:rPr>
              <a:t>CORBA (Common Object Request Broker Architecture)</a:t>
            </a:r>
          </a:p>
          <a:p>
            <a:pPr lvl="1" algn="just"/>
            <a:r>
              <a:rPr lang="en-US" altLang="en-US" sz="2400" dirty="0">
                <a:latin typeface="+mn-lt"/>
              </a:rPr>
              <a:t>DCOM (Distributed Component Object Management) – being replaced by .NET</a:t>
            </a:r>
          </a:p>
          <a:p>
            <a:pPr lvl="1" algn="just"/>
            <a:r>
              <a:rPr lang="en-US" altLang="en-US" sz="2400" dirty="0">
                <a:latin typeface="+mn-lt"/>
              </a:rPr>
              <a:t>Sun’s ONC RPC (Remote Procedure Call)</a:t>
            </a:r>
          </a:p>
          <a:p>
            <a:pPr lvl="1" algn="just"/>
            <a:r>
              <a:rPr lang="en-US" altLang="en-US" sz="2400" dirty="0">
                <a:latin typeface="+mn-lt"/>
              </a:rPr>
              <a:t>RMI (Remote Method Invocation)</a:t>
            </a:r>
          </a:p>
          <a:p>
            <a:pPr lvl="1" algn="just"/>
            <a:r>
              <a:rPr lang="en-US" altLang="en-US" sz="2400" dirty="0">
                <a:latin typeface="+mn-lt"/>
              </a:rPr>
              <a:t>SOAP (Simple Object Access Protocol)</a:t>
            </a:r>
          </a:p>
          <a:p>
            <a:pPr marL="0" indent="0">
              <a:buNone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39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Distributed System Goals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The following are the main goals of distributed systems: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The relative simplicity of the software </a:t>
            </a:r>
            <a:r>
              <a:rPr lang="en-US" dirty="0">
                <a:latin typeface="+mn-lt"/>
              </a:rPr>
              <a:t>- Each processor has a dedicated function.</a:t>
            </a:r>
          </a:p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Incremental growth </a:t>
            </a:r>
            <a:r>
              <a:rPr lang="en-US" dirty="0">
                <a:latin typeface="+mn-lt"/>
              </a:rPr>
              <a:t>- If we need 10 percent more computing power, we just add 10 percent more processors.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  <a:p>
            <a:pPr marL="0" indent="0" algn="just">
              <a:buNone/>
            </a:pPr>
            <a:endParaRPr lang="en-US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534" y="3683726"/>
            <a:ext cx="114300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9777"/>
            <a:ext cx="1143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68" y="3683726"/>
            <a:ext cx="1143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59777"/>
            <a:ext cx="1143000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657600"/>
            <a:ext cx="1143000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33" y="4177015"/>
            <a:ext cx="609267" cy="60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9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2916 0.005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8F9185-15BC-4A4B-8C0D-EDBEE443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Distributed System Goals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C2CA8-70C5-488C-B4E2-F67B1E85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Reliability and availability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- A few parts of the system can be down without disturbing people using the other parts.</a:t>
            </a:r>
          </a:p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Openness</a:t>
            </a:r>
            <a:r>
              <a:rPr lang="en-US" b="1" dirty="0">
                <a:latin typeface="+mn-lt"/>
              </a:rPr>
              <a:t>: </a:t>
            </a:r>
            <a:r>
              <a:rPr lang="en-US" dirty="0">
                <a:latin typeface="+mn-lt"/>
              </a:rPr>
              <a:t>Multiple computers of different types, operating systems and manufacturers can interact together in a simple system.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IN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8739DC-CFD3-4533-B5F3-19B62D0942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89" y="3816351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D332A0-5F6F-47B6-BCE5-930F8BF79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89" y="3816351"/>
            <a:ext cx="1143000" cy="1143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AEE4523-034F-412F-8FC4-7D0AC85ACC12}"/>
              </a:ext>
            </a:extLst>
          </p:cNvPr>
          <p:cNvGrpSpPr/>
          <p:nvPr/>
        </p:nvGrpSpPr>
        <p:grpSpPr>
          <a:xfrm>
            <a:off x="1391189" y="3482975"/>
            <a:ext cx="3643195" cy="346364"/>
            <a:chOff x="990600" y="1981200"/>
            <a:chExt cx="3643195" cy="34636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E333F6DC-8C32-4F89-B830-7DC80E293CEA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1981200"/>
              <a:ext cx="3643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F7B7284-EEFB-4440-96E0-4922B4E17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625E3A3-1039-490D-8BDC-09A47B95D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CFC0743-7D05-46F2-9ED2-52B358B99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CA2C4909-2F76-4B38-BE93-0BC2C23AD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795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3F4E7E1-A38B-4EA2-A8C9-C5A78BCD3543}"/>
              </a:ext>
            </a:extLst>
          </p:cNvPr>
          <p:cNvCxnSpPr>
            <a:cxnSpLocks/>
          </p:cNvCxnSpPr>
          <p:nvPr/>
        </p:nvCxnSpPr>
        <p:spPr>
          <a:xfrm flipV="1">
            <a:off x="6148682" y="3482975"/>
            <a:ext cx="0" cy="461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970D896-3A61-470B-99BA-466C6B463C14}"/>
              </a:ext>
            </a:extLst>
          </p:cNvPr>
          <p:cNvCxnSpPr>
            <a:cxnSpLocks/>
          </p:cNvCxnSpPr>
          <p:nvPr/>
        </p:nvCxnSpPr>
        <p:spPr>
          <a:xfrm flipV="1">
            <a:off x="7192625" y="3482975"/>
            <a:ext cx="0" cy="461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A25819A-B10E-47DB-A463-94D07CBB098D}"/>
              </a:ext>
            </a:extLst>
          </p:cNvPr>
          <p:cNvCxnSpPr>
            <a:cxnSpLocks/>
          </p:cNvCxnSpPr>
          <p:nvPr/>
        </p:nvCxnSpPr>
        <p:spPr>
          <a:xfrm>
            <a:off x="5029200" y="3482975"/>
            <a:ext cx="216342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apple icon">
            <a:extLst>
              <a:ext uri="{FF2B5EF4-FFF2-40B4-BE49-F238E27FC236}">
                <a16:creationId xmlns:a16="http://schemas.microsoft.com/office/drawing/2014/main" xmlns="" id="{549413E4-3748-4058-B983-77B9CCF7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040" y="4959351"/>
            <a:ext cx="652433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inux icon">
            <a:extLst>
              <a:ext uri="{FF2B5EF4-FFF2-40B4-BE49-F238E27FC236}">
                <a16:creationId xmlns:a16="http://schemas.microsoft.com/office/drawing/2014/main" xmlns="" id="{408339C2-F5DE-4696-BF3A-DA462ED5B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143" y="4970721"/>
            <a:ext cx="652433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android mobile icon">
            <a:extLst>
              <a:ext uri="{FF2B5EF4-FFF2-40B4-BE49-F238E27FC236}">
                <a16:creationId xmlns:a16="http://schemas.microsoft.com/office/drawing/2014/main" xmlns="" id="{D8C445F2-07AF-4234-8AC8-F2916F34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34" y="3863975"/>
            <a:ext cx="1277973" cy="127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ndroid icon">
            <a:extLst>
              <a:ext uri="{FF2B5EF4-FFF2-40B4-BE49-F238E27FC236}">
                <a16:creationId xmlns:a16="http://schemas.microsoft.com/office/drawing/2014/main" xmlns="" id="{67A0DB40-F545-4EB2-ADE1-E4533394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835" y="4970721"/>
            <a:ext cx="651600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windows icon">
            <a:extLst>
              <a:ext uri="{FF2B5EF4-FFF2-40B4-BE49-F238E27FC236}">
                <a16:creationId xmlns:a16="http://schemas.microsoft.com/office/drawing/2014/main" xmlns="" id="{AA1490EE-B7DA-4D94-931B-1339FFB6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10" y="4970721"/>
            <a:ext cx="651600" cy="65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16391A29-9F9C-4A25-B555-836CADB2FD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5845" y="3943985"/>
            <a:ext cx="657225" cy="9350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5F7D461-3A32-40BF-8748-943FD157C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6204" y="3907472"/>
            <a:ext cx="6572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08B56E-4C45-4F83-9340-74DE9D8DA8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89" y="3816351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2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Autofit/>
          </a:bodyPr>
          <a:lstStyle/>
          <a:p>
            <a:r>
              <a:rPr lang="en-US" sz="2700" dirty="0">
                <a:latin typeface="+mj-lt"/>
              </a:rPr>
              <a:t>Advantages of Distributed Systems over Centralized Systems</a:t>
            </a:r>
            <a:endParaRPr lang="en-IN" sz="27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04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Economics: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A collection of microprocessors offer a better price/performance than mainframes. It is an cost effective way to increase computing power.</a:t>
            </a:r>
          </a:p>
          <a:p>
            <a:pPr algn="just">
              <a:lnSpc>
                <a:spcPct val="100000"/>
              </a:lnSpc>
            </a:pPr>
            <a:endParaRPr lang="en-US" dirty="0"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  <a:p>
            <a:pPr marL="3429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b="1" dirty="0">
              <a:latin typeface="+mn-lt"/>
            </a:endParaRPr>
          </a:p>
          <a:p>
            <a:pPr marL="0" lvl="1" indent="0" algn="just">
              <a:lnSpc>
                <a:spcPct val="150000"/>
              </a:lnSpc>
              <a:buNone/>
            </a:pPr>
            <a:endParaRPr lang="en-US" sz="2400" b="1" dirty="0">
              <a:latin typeface="+mn-lt"/>
            </a:endParaRPr>
          </a:p>
          <a:p>
            <a:pPr marL="342900" lvl="1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b="1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Speed: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A distributed system may have more total computing power than a mainframe.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72E700-DC5E-4389-8EB5-04AE67D4D8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47976"/>
            <a:ext cx="11430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250266-624D-4D2B-8EF3-70CF6D36A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771776"/>
            <a:ext cx="114300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22027C-888D-4CAA-BCD5-8A3E93CAB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47976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660895-01D5-4E6F-B8A7-503399D5B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47976"/>
            <a:ext cx="1143000" cy="1143000"/>
          </a:xfrm>
          <a:prstGeom prst="rect">
            <a:avLst/>
          </a:prstGeom>
        </p:spPr>
      </p:pic>
      <p:pic>
        <p:nvPicPr>
          <p:cNvPr id="2050" name="Picture 2" descr="Image result for equal to sign icon">
            <a:extLst>
              <a:ext uri="{FF2B5EF4-FFF2-40B4-BE49-F238E27FC236}">
                <a16:creationId xmlns:a16="http://schemas.microsoft.com/office/drawing/2014/main" xmlns="" id="{91064D71-58B6-4FA6-AD61-275C819A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48828"/>
            <a:ext cx="890588" cy="7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2B64D7-3081-48FE-8316-F7DAE7C55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7478" y="2419350"/>
            <a:ext cx="1752600" cy="16954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CC41045-E5CC-4C48-87BE-B4F596A418AD}"/>
              </a:ext>
            </a:extLst>
          </p:cNvPr>
          <p:cNvGrpSpPr/>
          <p:nvPr/>
        </p:nvGrpSpPr>
        <p:grpSpPr>
          <a:xfrm>
            <a:off x="990600" y="2514600"/>
            <a:ext cx="3643195" cy="346364"/>
            <a:chOff x="990600" y="1981200"/>
            <a:chExt cx="3643195" cy="34636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4D805EC-36C1-49D2-BBD7-7DFBF8316668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1981200"/>
              <a:ext cx="3643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DEEFECD4-6446-463F-894D-F507BA800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6A804334-86A0-4D9D-97EA-9AE8E2645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D1C518F2-F6DB-43C7-9CFB-6E9495D3A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795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4AA69837-56D7-438D-927A-ED44A8C7A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6" descr="Image result for dollar icon">
            <a:extLst>
              <a:ext uri="{FF2B5EF4-FFF2-40B4-BE49-F238E27FC236}">
                <a16:creationId xmlns:a16="http://schemas.microsoft.com/office/drawing/2014/main" xmlns="" id="{0BB8B5F5-5B7A-42E2-994C-7A8374D30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441" y="4200523"/>
            <a:ext cx="371512" cy="29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age result for dollar icon">
            <a:extLst>
              <a:ext uri="{FF2B5EF4-FFF2-40B4-BE49-F238E27FC236}">
                <a16:creationId xmlns:a16="http://schemas.microsoft.com/office/drawing/2014/main" xmlns="" id="{45015E7E-401D-455F-A9F6-746FF8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64" y="4251704"/>
            <a:ext cx="536628" cy="54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0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9D4FC-8C64-4DC1-9F25-C6523C8B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>
                <a:latin typeface="+mj-lt"/>
              </a:rPr>
              <a:t>Advantages of Distributed Systems over Centralized Systems</a:t>
            </a:r>
            <a:endParaRPr lang="en-IN" sz="27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8987A-BADC-4657-B779-AE327B09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8648700" cy="5334000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113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Inherent distribution: </a:t>
            </a:r>
            <a:r>
              <a:rPr lang="en-US" dirty="0">
                <a:latin typeface="+mn-lt"/>
              </a:rPr>
              <a:t>Some applications are inherently distributed. Ex. a supermarket chain, Banking, Airline reservation.</a:t>
            </a:r>
          </a:p>
          <a:p>
            <a:pPr algn="just">
              <a:lnSpc>
                <a:spcPct val="113000"/>
              </a:lnSpc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Reliability: </a:t>
            </a:r>
            <a:r>
              <a:rPr lang="en-US" dirty="0">
                <a:latin typeface="+mn-lt"/>
              </a:rPr>
              <a:t>If one machine crashes, the system as a whole can still survive. Higher availability and improved reliability. </a:t>
            </a:r>
          </a:p>
          <a:p>
            <a:pPr algn="just">
              <a:lnSpc>
                <a:spcPct val="113000"/>
              </a:lnSpc>
            </a:pPr>
            <a:r>
              <a:rPr lang="en-US" dirty="0">
                <a:latin typeface="+mn-lt"/>
              </a:rPr>
              <a:t>Ex. control of nuclear reactors or aircraft.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0DE4240-2BC4-49F7-B87B-D495AFE86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419600"/>
            <a:ext cx="11430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892C4C-1404-41DC-BE49-D834967C3C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43400"/>
            <a:ext cx="114300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11B37C6-1178-4DEB-B894-B05B11F3E9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419600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E6088A3-8095-492C-A769-D21C02B166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419600"/>
            <a:ext cx="1143000" cy="1143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092A19D-E7C0-4FF4-B0AF-0383FC496AE6}"/>
              </a:ext>
            </a:extLst>
          </p:cNvPr>
          <p:cNvGrpSpPr/>
          <p:nvPr/>
        </p:nvGrpSpPr>
        <p:grpSpPr>
          <a:xfrm>
            <a:off x="2819400" y="4086224"/>
            <a:ext cx="3643195" cy="346364"/>
            <a:chOff x="990600" y="1981200"/>
            <a:chExt cx="3643195" cy="34636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3F27C546-FF29-4A29-A7B8-4B3AE21B0408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1981200"/>
              <a:ext cx="3643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C34D0953-4EE1-46B1-9DFE-2FF851A39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817D946E-2ECD-4175-BC30-9335946A3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250B88D-8BE5-412C-94FA-4B34BF293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795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416E63F9-84C2-49DB-B8C5-CDB2C6A4F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308A4EF-41E6-4BA6-B9D7-1251C0CD68D0}"/>
              </a:ext>
            </a:extLst>
          </p:cNvPr>
          <p:cNvSpPr/>
          <p:nvPr/>
        </p:nvSpPr>
        <p:spPr>
          <a:xfrm>
            <a:off x="3607653" y="4419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2000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xmlns="" id="{853F31EA-823D-4265-9C36-D4E972E45E15}"/>
              </a:ext>
            </a:extLst>
          </p:cNvPr>
          <p:cNvSpPr/>
          <p:nvPr/>
        </p:nvSpPr>
        <p:spPr>
          <a:xfrm>
            <a:off x="4162277" y="5524504"/>
            <a:ext cx="2771901" cy="6857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5769CE7-CFE0-4228-98B3-780CBD3ED620}"/>
              </a:ext>
            </a:extLst>
          </p:cNvPr>
          <p:cNvSpPr/>
          <p:nvPr/>
        </p:nvSpPr>
        <p:spPr>
          <a:xfrm>
            <a:off x="4840121" y="5702329"/>
            <a:ext cx="1439594" cy="276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Load Transfer</a:t>
            </a:r>
          </a:p>
        </p:txBody>
      </p:sp>
    </p:spTree>
    <p:extLst>
      <p:ext uri="{BB962C8B-B14F-4D97-AF65-F5344CB8AC3E}">
        <p14:creationId xmlns:p14="http://schemas.microsoft.com/office/powerpoint/2010/main" val="19734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+mj-lt"/>
              </a:rPr>
              <a:t>Advantages of Distributed Systems over Independent PCs</a:t>
            </a:r>
            <a:endParaRPr lang="en-IN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Autofit/>
          </a:bodyPr>
          <a:lstStyle/>
          <a:p>
            <a:pPr marL="342900" lvl="1" indent="-342900" algn="just"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Data sharing: </a:t>
            </a:r>
            <a:r>
              <a:rPr lang="en-US" sz="2400" dirty="0">
                <a:latin typeface="+mn-lt"/>
              </a:rPr>
              <a:t>Allow many users to access to a common database.</a:t>
            </a:r>
          </a:p>
          <a:p>
            <a:pPr marL="342900" lvl="1" indent="-342900" algn="just"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Resource Sharing: </a:t>
            </a:r>
            <a:r>
              <a:rPr lang="en-US" sz="2400" dirty="0">
                <a:latin typeface="+mn-lt"/>
              </a:rPr>
              <a:t>Expensive peripherals such as color laser printers, photo-type setters and massive archival storage devices are also among the few things that should be sharable.</a:t>
            </a:r>
          </a:p>
          <a:p>
            <a:pPr marL="342900" lvl="1" indent="-342900" algn="just">
              <a:buFontTx/>
              <a:buChar char="•"/>
            </a:pPr>
            <a:endParaRPr lang="en-US" sz="2400" dirty="0">
              <a:latin typeface="+mn-lt"/>
            </a:endParaRPr>
          </a:p>
          <a:p>
            <a:pPr marL="342900" lvl="1" indent="-342900" algn="just">
              <a:buFontTx/>
              <a:buChar char="•"/>
            </a:pPr>
            <a:endParaRPr lang="en-US" sz="2400" b="1" dirty="0">
              <a:latin typeface="+mn-lt"/>
            </a:endParaRPr>
          </a:p>
          <a:p>
            <a:pPr marL="342900" lvl="1" indent="-342900" algn="just">
              <a:buFontTx/>
              <a:buChar char="•"/>
            </a:pPr>
            <a:endParaRPr lang="en-US" sz="2400" b="1" dirty="0">
              <a:latin typeface="+mn-lt"/>
            </a:endParaRPr>
          </a:p>
          <a:p>
            <a:pPr marL="0" lvl="1" indent="0" algn="just">
              <a:buNone/>
            </a:pPr>
            <a:endParaRPr lang="en-US" sz="2400" b="1" dirty="0">
              <a:latin typeface="+mn-lt"/>
            </a:endParaRPr>
          </a:p>
          <a:p>
            <a:pPr marL="342900" lvl="1" indent="-342900" algn="just"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Communication: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Enhance human-to-human communication, e.g., email, chat.</a:t>
            </a:r>
          </a:p>
          <a:p>
            <a:pPr marL="342900" lvl="1" indent="-342900" algn="just"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Flexibility: </a:t>
            </a:r>
            <a:r>
              <a:rPr lang="en-US" sz="2400" dirty="0">
                <a:latin typeface="+mn-lt"/>
              </a:rPr>
              <a:t>Spread the workload over the available machines</a:t>
            </a:r>
          </a:p>
          <a:p>
            <a:pPr marL="0" indent="0" algn="just">
              <a:buNone/>
            </a:pPr>
            <a:endParaRPr lang="en-US" sz="2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67F110-F677-4AF8-836C-B06ADDFBE1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89" y="3457576"/>
            <a:ext cx="1143000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A1FF58-7CA9-4608-9A03-69BF5A211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89" y="3429000"/>
            <a:ext cx="1143000" cy="114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4B6A28E-E098-4859-8BB8-510CECF3A9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89" y="3457576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4242E9-281B-4ED3-9054-62C333EF3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89" y="3457576"/>
            <a:ext cx="1143000" cy="1143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B0C76DC-6F27-471D-A834-0CCCB48071BF}"/>
              </a:ext>
            </a:extLst>
          </p:cNvPr>
          <p:cNvGrpSpPr/>
          <p:nvPr/>
        </p:nvGrpSpPr>
        <p:grpSpPr>
          <a:xfrm>
            <a:off x="1391189" y="3124200"/>
            <a:ext cx="3643195" cy="346364"/>
            <a:chOff x="990600" y="1981200"/>
            <a:chExt cx="3643195" cy="34636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B422C6E2-181D-43AB-B8EC-388ECE973D1A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1981200"/>
              <a:ext cx="3643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CE7D1286-7CFA-4D8F-99A8-DC89A47CB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CA9C5625-33F0-4974-B02C-88D36217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F813446C-99A9-4BB4-B53B-8E9996630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3795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B7A75960-6FFA-450F-A09B-E893E2F6A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00" y="1981200"/>
              <a:ext cx="0" cy="3463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Image result for database icon">
            <a:extLst>
              <a:ext uri="{FF2B5EF4-FFF2-40B4-BE49-F238E27FC236}">
                <a16:creationId xmlns:a16="http://schemas.microsoft.com/office/drawing/2014/main" xmlns="" id="{23B89DD6-C48F-44B6-87C0-93E5FBAE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652" y="3507583"/>
            <a:ext cx="1143002" cy="104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0DFD5E8-8ADE-40FE-82B7-C2CAF4F2F741}"/>
              </a:ext>
            </a:extLst>
          </p:cNvPr>
          <p:cNvCxnSpPr>
            <a:cxnSpLocks/>
          </p:cNvCxnSpPr>
          <p:nvPr/>
        </p:nvCxnSpPr>
        <p:spPr>
          <a:xfrm flipV="1">
            <a:off x="7845332" y="3124200"/>
            <a:ext cx="0" cy="461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FDBECC45-DDA3-4D89-B474-34C35E1DEF3F}"/>
              </a:ext>
            </a:extLst>
          </p:cNvPr>
          <p:cNvCxnSpPr>
            <a:cxnSpLocks/>
          </p:cNvCxnSpPr>
          <p:nvPr/>
        </p:nvCxnSpPr>
        <p:spPr>
          <a:xfrm>
            <a:off x="5034384" y="3124200"/>
            <a:ext cx="281094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printer icon">
            <a:extLst>
              <a:ext uri="{FF2B5EF4-FFF2-40B4-BE49-F238E27FC236}">
                <a16:creationId xmlns:a16="http://schemas.microsoft.com/office/drawing/2014/main" xmlns="" id="{046F68E2-3F77-4929-83CE-544138EE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931" y="3490461"/>
            <a:ext cx="1144800" cy="123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739C3C2-A56D-49D8-A474-258C62134D8A}"/>
              </a:ext>
            </a:extLst>
          </p:cNvPr>
          <p:cNvCxnSpPr>
            <a:cxnSpLocks/>
          </p:cNvCxnSpPr>
          <p:nvPr/>
        </p:nvCxnSpPr>
        <p:spPr>
          <a:xfrm flipV="1">
            <a:off x="6801389" y="3124200"/>
            <a:ext cx="0" cy="4610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2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D47EFF-14D5-44D6-9B9B-BB7A85AF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+mj-lt"/>
              </a:rPr>
              <a:t>Disadvantages of Distributed Systems over Centralized System</a:t>
            </a:r>
            <a:endParaRPr lang="en-IN" sz="26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69D6C1-5AB9-4114-869A-31A4E77E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chemeClr val="tx2"/>
                </a:solidFill>
                <a:latin typeface="+mn-lt"/>
              </a:rPr>
              <a:t>Software:</a:t>
            </a:r>
          </a:p>
          <a:p>
            <a:pPr lvl="1" algn="just"/>
            <a:r>
              <a:rPr lang="en-IN" sz="2400" dirty="0">
                <a:latin typeface="+mn-lt"/>
              </a:rPr>
              <a:t>Would be complex.</a:t>
            </a:r>
          </a:p>
          <a:p>
            <a:pPr marL="400050" algn="just"/>
            <a:r>
              <a:rPr lang="en-IN" b="1" dirty="0">
                <a:solidFill>
                  <a:schemeClr val="tx2"/>
                </a:solidFill>
                <a:latin typeface="+mn-lt"/>
              </a:rPr>
              <a:t>Network problem:</a:t>
            </a:r>
          </a:p>
          <a:p>
            <a:pPr marL="800100" lvl="1" algn="just"/>
            <a:r>
              <a:rPr lang="en-IN" sz="2400" dirty="0">
                <a:latin typeface="+mn-lt"/>
              </a:rPr>
              <a:t>Network saturation.</a:t>
            </a:r>
          </a:p>
          <a:p>
            <a:pPr marL="800100" lvl="1" algn="just"/>
            <a:r>
              <a:rPr lang="en-IN" sz="2400" dirty="0">
                <a:latin typeface="+mn-lt"/>
              </a:rPr>
              <a:t>Malfunctioning of network.</a:t>
            </a:r>
          </a:p>
          <a:p>
            <a:pPr marL="400050" algn="just"/>
            <a:r>
              <a:rPr lang="en-IN" b="1" dirty="0">
                <a:solidFill>
                  <a:schemeClr val="tx2"/>
                </a:solidFill>
                <a:latin typeface="+mn-lt"/>
              </a:rPr>
              <a:t>Security:</a:t>
            </a:r>
          </a:p>
          <a:p>
            <a:pPr marL="800100" lvl="1" algn="just"/>
            <a:r>
              <a:rPr lang="en-IN" sz="2400" dirty="0">
                <a:latin typeface="+mn-lt"/>
              </a:rPr>
              <a:t>Possibility of security violation since the private data are visible to others over the network.</a:t>
            </a:r>
          </a:p>
        </p:txBody>
      </p:sp>
    </p:spTree>
    <p:extLst>
      <p:ext uri="{BB962C8B-B14F-4D97-AF65-F5344CB8AC3E}">
        <p14:creationId xmlns:p14="http://schemas.microsoft.com/office/powerpoint/2010/main" val="109145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84237"/>
          </a:xfrm>
        </p:spPr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Classification of Distributed System</a:t>
            </a:r>
            <a:endParaRPr lang="en-IN" dirty="0">
              <a:latin typeface="+mj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380165"/>
              </p:ext>
            </p:extLst>
          </p:nvPr>
        </p:nvGraphicFramePr>
        <p:xfrm>
          <a:off x="914400" y="1600200"/>
          <a:ext cx="78105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9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93D086-F379-47AB-B237-C6A243671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F18592-68FA-4FE8-A7DD-D3C82D0C1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D3611C-493A-404D-B6B6-8D07CD679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68178F-219B-4DE7-89EF-A923B22B4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3BBD66-CD9E-45F7-AE77-27BDBEAD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Classification based on Hardware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941182-9460-4CB7-A200-074C0B7A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914400"/>
            <a:ext cx="8822871" cy="5410200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Even though all distributed system consist of multiple CPUs, there are several different ways the hardware can be organized, specially in terms of how they are 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interconnected and communicate.</a:t>
            </a:r>
          </a:p>
          <a:p>
            <a:pPr marL="0" indent="0">
              <a:buNone/>
            </a:pPr>
            <a:endParaRPr lang="en-IN" dirty="0">
              <a:latin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C753263-2602-4B71-A741-D86783CD14C6}"/>
              </a:ext>
            </a:extLst>
          </p:cNvPr>
          <p:cNvSpPr/>
          <p:nvPr/>
        </p:nvSpPr>
        <p:spPr>
          <a:xfrm>
            <a:off x="3200400" y="2510971"/>
            <a:ext cx="2514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Parallel &amp; Distributed Computers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88A1CAE-E025-4148-8DFD-702701467F3F}"/>
              </a:ext>
            </a:extLst>
          </p:cNvPr>
          <p:cNvSpPr/>
          <p:nvPr/>
        </p:nvSpPr>
        <p:spPr>
          <a:xfrm>
            <a:off x="5433504" y="4058052"/>
            <a:ext cx="2514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Multicomputer</a:t>
            </a:r>
          </a:p>
          <a:p>
            <a:pPr lvl="0" algn="ctr"/>
            <a:r>
              <a:rPr lang="en-US" sz="2000" dirty="0">
                <a:solidFill>
                  <a:schemeClr val="bg1"/>
                </a:solidFill>
              </a:rPr>
              <a:t>(Private Memory)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7106125-3D23-4676-A371-7DF90F71C71E}"/>
              </a:ext>
            </a:extLst>
          </p:cNvPr>
          <p:cNvSpPr/>
          <p:nvPr/>
        </p:nvSpPr>
        <p:spPr>
          <a:xfrm>
            <a:off x="838200" y="4038600"/>
            <a:ext cx="2514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Multiprocessor (Shared Memory)</a:t>
            </a:r>
          </a:p>
        </p:txBody>
      </p:sp>
      <p:sp>
        <p:nvSpPr>
          <p:cNvPr id="9" name="Straight Connector 3">
            <a:extLst>
              <a:ext uri="{FF2B5EF4-FFF2-40B4-BE49-F238E27FC236}">
                <a16:creationId xmlns:a16="http://schemas.microsoft.com/office/drawing/2014/main" xmlns="" id="{8FFE22F2-A401-4459-87E3-86BCC32B91D4}"/>
              </a:ext>
            </a:extLst>
          </p:cNvPr>
          <p:cNvSpPr/>
          <p:nvPr/>
        </p:nvSpPr>
        <p:spPr>
          <a:xfrm>
            <a:off x="2115314" y="3429000"/>
            <a:ext cx="2342386" cy="6201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42386" y="0"/>
                </a:moveTo>
                <a:lnTo>
                  <a:pt x="2342386" y="421625"/>
                </a:lnTo>
                <a:lnTo>
                  <a:pt x="0" y="421625"/>
                </a:lnTo>
                <a:lnTo>
                  <a:pt x="0" y="620149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Straight Connector 3">
            <a:extLst>
              <a:ext uri="{FF2B5EF4-FFF2-40B4-BE49-F238E27FC236}">
                <a16:creationId xmlns:a16="http://schemas.microsoft.com/office/drawing/2014/main" xmlns="" id="{EC4B0DBB-6A55-4822-A6CA-5B0EF889882A}"/>
              </a:ext>
            </a:extLst>
          </p:cNvPr>
          <p:cNvSpPr/>
          <p:nvPr/>
        </p:nvSpPr>
        <p:spPr>
          <a:xfrm>
            <a:off x="4457700" y="3429000"/>
            <a:ext cx="2233104" cy="62014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21625"/>
                </a:lnTo>
                <a:lnTo>
                  <a:pt x="2233104" y="421625"/>
                </a:lnTo>
                <a:lnTo>
                  <a:pt x="2233104" y="620149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E76CC1A9-96BB-4E70-AD30-720211C580D3}"/>
              </a:ext>
            </a:extLst>
          </p:cNvPr>
          <p:cNvSpPr/>
          <p:nvPr/>
        </p:nvSpPr>
        <p:spPr>
          <a:xfrm>
            <a:off x="635547" y="5649398"/>
            <a:ext cx="1358519" cy="691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Bus based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478AE62C-6D58-4401-AD4F-C640D34D150B}"/>
              </a:ext>
            </a:extLst>
          </p:cNvPr>
          <p:cNvSpPr/>
          <p:nvPr/>
        </p:nvSpPr>
        <p:spPr>
          <a:xfrm>
            <a:off x="2222844" y="5649398"/>
            <a:ext cx="1379670" cy="691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Switched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760E7989-36B1-4700-95C8-4A1143593DE6}"/>
              </a:ext>
            </a:extLst>
          </p:cNvPr>
          <p:cNvCxnSpPr>
            <a:cxnSpLocks/>
          </p:cNvCxnSpPr>
          <p:nvPr/>
        </p:nvCxnSpPr>
        <p:spPr>
          <a:xfrm rot="5400000">
            <a:off x="1364225" y="4903583"/>
            <a:ext cx="701672" cy="800506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xmlns="" id="{87174D7B-5A80-40A1-9146-51EA371043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1590" y="4903583"/>
            <a:ext cx="701672" cy="800506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xmlns="" id="{A67BD3F3-8FAD-4DCC-A3BD-61C95AB593BF}"/>
              </a:ext>
            </a:extLst>
          </p:cNvPr>
          <p:cNvCxnSpPr>
            <a:cxnSpLocks/>
          </p:cNvCxnSpPr>
          <p:nvPr/>
        </p:nvCxnSpPr>
        <p:spPr>
          <a:xfrm rot="5400000">
            <a:off x="5970845" y="4923035"/>
            <a:ext cx="701672" cy="800506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B04DDFB4-407B-4161-A708-07E1338C19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8210" y="4923035"/>
            <a:ext cx="701672" cy="800506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xmlns="" id="{80982886-8A49-46E9-A0FB-E5D660C966AD}"/>
              </a:ext>
            </a:extLst>
          </p:cNvPr>
          <p:cNvSpPr/>
          <p:nvPr/>
        </p:nvSpPr>
        <p:spPr>
          <a:xfrm>
            <a:off x="5242168" y="5674124"/>
            <a:ext cx="1358519" cy="691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Bus based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xmlns="" id="{D6F171F9-F91D-4AB7-8399-4F0FEB8A07A6}"/>
              </a:ext>
            </a:extLst>
          </p:cNvPr>
          <p:cNvSpPr/>
          <p:nvPr/>
        </p:nvSpPr>
        <p:spPr>
          <a:xfrm>
            <a:off x="6829465" y="5674124"/>
            <a:ext cx="1379670" cy="691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Switched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DD1E50D-5730-453D-9B95-6DA3A0D3450F}"/>
              </a:ext>
            </a:extLst>
          </p:cNvPr>
          <p:cNvSpPr txBox="1"/>
          <p:nvPr/>
        </p:nvSpPr>
        <p:spPr>
          <a:xfrm>
            <a:off x="2381957" y="3456920"/>
            <a:ext cx="180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Tightly Coupled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B77663C-E951-41DE-B970-6F354D8B674D}"/>
              </a:ext>
            </a:extLst>
          </p:cNvPr>
          <p:cNvSpPr txBox="1"/>
          <p:nvPr/>
        </p:nvSpPr>
        <p:spPr>
          <a:xfrm>
            <a:off x="4686300" y="3444823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Loosely Coupled</a:t>
            </a:r>
          </a:p>
        </p:txBody>
      </p:sp>
    </p:spTree>
    <p:extLst>
      <p:ext uri="{BB962C8B-B14F-4D97-AF65-F5344CB8AC3E}">
        <p14:creationId xmlns:p14="http://schemas.microsoft.com/office/powerpoint/2010/main" val="9077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3" grpId="0" animBg="1"/>
      <p:bldP spid="45" grpId="0" animBg="1"/>
      <p:bldP spid="46" grpId="0" animBg="1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Topics to be covered</a:t>
            </a:r>
            <a:endParaRPr lang="en-IN" dirty="0">
              <a:latin typeface="+mj-l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Introduction						</a:t>
            </a:r>
          </a:p>
          <a:p>
            <a:r>
              <a:rPr lang="en-US" sz="2400" dirty="0">
                <a:latin typeface="+mn-lt"/>
              </a:rPr>
              <a:t>Operating System</a:t>
            </a:r>
            <a:endParaRPr lang="en-US" dirty="0">
              <a:latin typeface="+mn-lt"/>
            </a:endParaRPr>
          </a:p>
          <a:p>
            <a:r>
              <a:rPr lang="en-US" sz="2400" dirty="0">
                <a:latin typeface="+mn-lt"/>
              </a:rPr>
              <a:t>Basic Concepts of Distributed Operating System</a:t>
            </a:r>
          </a:p>
          <a:p>
            <a:r>
              <a:rPr lang="en-US" sz="2400" dirty="0">
                <a:latin typeface="+mn-lt"/>
              </a:rPr>
              <a:t>Definition and Goal</a:t>
            </a:r>
          </a:p>
          <a:p>
            <a:r>
              <a:rPr lang="en-US" sz="2400" dirty="0">
                <a:latin typeface="+mn-lt"/>
              </a:rPr>
              <a:t>Advantage	</a:t>
            </a:r>
          </a:p>
          <a:p>
            <a:r>
              <a:rPr lang="en-US" sz="2400" dirty="0">
                <a:latin typeface="+mn-lt"/>
              </a:rPr>
              <a:t>Hardware and Software Concepts</a:t>
            </a:r>
          </a:p>
          <a:p>
            <a:r>
              <a:rPr lang="en-US" sz="2400" dirty="0">
                <a:latin typeface="+mn-lt"/>
              </a:rPr>
              <a:t>Design Issues</a:t>
            </a:r>
            <a:endParaRPr lang="en-US" sz="2400" b="1" dirty="0">
              <a:latin typeface="+mn-lt"/>
            </a:endParaRPr>
          </a:p>
          <a:p>
            <a:pPr marL="0" indent="0" algn="just">
              <a:buNone/>
            </a:pP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903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B61E3-AB30-4A84-9365-C68DC620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Tightly-Coupled OS(Shared Memory)</a:t>
            </a:r>
            <a:endParaRPr lang="en-IN" dirty="0">
              <a:latin typeface="+mj-lt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xmlns="" id="{3CAE393B-59FA-4EB1-BE65-B8507BF7BC8C}"/>
              </a:ext>
            </a:extLst>
          </p:cNvPr>
          <p:cNvSpPr/>
          <p:nvPr/>
        </p:nvSpPr>
        <p:spPr>
          <a:xfrm>
            <a:off x="3007343" y="5718048"/>
            <a:ext cx="2819400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Shared Memory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9551FB4-9EB1-4E5A-9EDD-10CE7FB2D719}"/>
              </a:ext>
            </a:extLst>
          </p:cNvPr>
          <p:cNvCxnSpPr>
            <a:cxnSpLocks/>
          </p:cNvCxnSpPr>
          <p:nvPr/>
        </p:nvCxnSpPr>
        <p:spPr>
          <a:xfrm flipH="1">
            <a:off x="4451847" y="4917218"/>
            <a:ext cx="1" cy="79381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xmlns="" id="{E075260B-5407-4DE1-99ED-3691FF14D3A0}"/>
              </a:ext>
            </a:extLst>
          </p:cNvPr>
          <p:cNvSpPr/>
          <p:nvPr/>
        </p:nvSpPr>
        <p:spPr>
          <a:xfrm>
            <a:off x="1480047" y="4400968"/>
            <a:ext cx="5943600" cy="4950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Interconnect (Bus Line)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C2D2B97-B3AA-4256-BC6A-EC49D4DA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75785"/>
            <a:ext cx="1122239" cy="93345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72DE9E6-2E87-4B41-B267-D08F48B02139}"/>
              </a:ext>
            </a:extLst>
          </p:cNvPr>
          <p:cNvCxnSpPr>
            <a:cxnSpLocks/>
          </p:cNvCxnSpPr>
          <p:nvPr/>
        </p:nvCxnSpPr>
        <p:spPr>
          <a:xfrm flipH="1">
            <a:off x="1993607" y="3426701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20A88B2-421F-4AA9-8012-5F7AAB87DC65}"/>
              </a:ext>
            </a:extLst>
          </p:cNvPr>
          <p:cNvSpPr/>
          <p:nvPr/>
        </p:nvSpPr>
        <p:spPr>
          <a:xfrm>
            <a:off x="1876406" y="2693925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7084347-B295-46A1-9321-3A3A20F0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43" y="2555018"/>
            <a:ext cx="1122239" cy="933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3BE212B-766E-4C66-A5CF-9ABCF9237ACE}"/>
              </a:ext>
            </a:extLst>
          </p:cNvPr>
          <p:cNvSpPr/>
          <p:nvPr/>
        </p:nvSpPr>
        <p:spPr>
          <a:xfrm>
            <a:off x="3414381" y="2685772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90E2DA0-A0F4-49E6-A724-E834BCC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50" y="2583716"/>
            <a:ext cx="1122239" cy="9334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9BC57F3-6FE9-4B2D-A0EB-BD0297374958}"/>
              </a:ext>
            </a:extLst>
          </p:cNvPr>
          <p:cNvSpPr/>
          <p:nvPr/>
        </p:nvSpPr>
        <p:spPr>
          <a:xfrm>
            <a:off x="4958225" y="2709246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CDB86E1-FAB3-46F0-A2CD-91F0FD0D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53" y="2562296"/>
            <a:ext cx="1122239" cy="9334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A4CE90-8F7E-4284-ADB9-2251A0C5340A}"/>
              </a:ext>
            </a:extLst>
          </p:cNvPr>
          <p:cNvSpPr/>
          <p:nvPr/>
        </p:nvSpPr>
        <p:spPr>
          <a:xfrm>
            <a:off x="6504457" y="2717059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6C373FE8-BFBF-43F6-9696-3488165B1D6E}"/>
              </a:ext>
            </a:extLst>
          </p:cNvPr>
          <p:cNvCxnSpPr>
            <a:cxnSpLocks/>
          </p:cNvCxnSpPr>
          <p:nvPr/>
        </p:nvCxnSpPr>
        <p:spPr>
          <a:xfrm flipH="1">
            <a:off x="3570729" y="3419685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962E581B-AFFE-454E-8F6A-B4E8243B2F37}"/>
              </a:ext>
            </a:extLst>
          </p:cNvPr>
          <p:cNvCxnSpPr>
            <a:cxnSpLocks/>
          </p:cNvCxnSpPr>
          <p:nvPr/>
        </p:nvCxnSpPr>
        <p:spPr>
          <a:xfrm flipH="1">
            <a:off x="5094970" y="3426701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409FE72F-21C3-4CAD-9090-59C1374B2A6B}"/>
              </a:ext>
            </a:extLst>
          </p:cNvPr>
          <p:cNvCxnSpPr>
            <a:cxnSpLocks/>
          </p:cNvCxnSpPr>
          <p:nvPr/>
        </p:nvCxnSpPr>
        <p:spPr>
          <a:xfrm flipH="1">
            <a:off x="6671383" y="3412668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C3E050B-AD9E-45D2-9AFB-AFF28788E252}"/>
              </a:ext>
            </a:extLst>
          </p:cNvPr>
          <p:cNvSpPr txBox="1"/>
          <p:nvPr/>
        </p:nvSpPr>
        <p:spPr>
          <a:xfrm>
            <a:off x="190500" y="9906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Shared Memory Machine</a:t>
            </a:r>
            <a:r>
              <a:rPr lang="en-IN" sz="2400" dirty="0">
                <a:solidFill>
                  <a:schemeClr val="tx2"/>
                </a:solidFill>
              </a:rPr>
              <a:t>: </a:t>
            </a:r>
            <a:r>
              <a:rPr lang="en-IN" sz="2400" dirty="0"/>
              <a:t>The </a:t>
            </a:r>
            <a:r>
              <a:rPr lang="en-IN" sz="2400" dirty="0">
                <a:solidFill>
                  <a:srgbClr val="FF0000"/>
                </a:solidFill>
              </a:rPr>
              <a:t>n processors shares physical address space. Communication</a:t>
            </a:r>
            <a:r>
              <a:rPr lang="en-IN" sz="2400" dirty="0"/>
              <a:t> can be done through </a:t>
            </a:r>
            <a:r>
              <a:rPr lang="en-IN" sz="2400" dirty="0">
                <a:solidFill>
                  <a:srgbClr val="FF0000"/>
                </a:solidFill>
              </a:rPr>
              <a:t>shared memory.</a:t>
            </a:r>
          </a:p>
        </p:txBody>
      </p:sp>
    </p:spTree>
    <p:extLst>
      <p:ext uri="{BB962C8B-B14F-4D97-AF65-F5344CB8AC3E}">
        <p14:creationId xmlns:p14="http://schemas.microsoft.com/office/powerpoint/2010/main" val="36298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5B61E3-AB30-4A84-9365-C68DC620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Tightly-Coupled OS(Shared Memory)</a:t>
            </a:r>
            <a:endParaRPr lang="en-IN" dirty="0">
              <a:latin typeface="+mj-lt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xmlns="" id="{3CAE393B-59FA-4EB1-BE65-B8507BF7BC8C}"/>
              </a:ext>
            </a:extLst>
          </p:cNvPr>
          <p:cNvSpPr/>
          <p:nvPr/>
        </p:nvSpPr>
        <p:spPr>
          <a:xfrm>
            <a:off x="3007343" y="5825117"/>
            <a:ext cx="2819400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A=10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A9551FB4-9EB1-4E5A-9EDD-10CE7FB2D719}"/>
              </a:ext>
            </a:extLst>
          </p:cNvPr>
          <p:cNvCxnSpPr>
            <a:cxnSpLocks/>
          </p:cNvCxnSpPr>
          <p:nvPr/>
        </p:nvCxnSpPr>
        <p:spPr>
          <a:xfrm flipH="1">
            <a:off x="4451847" y="5024287"/>
            <a:ext cx="1" cy="793814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be 22">
            <a:extLst>
              <a:ext uri="{FF2B5EF4-FFF2-40B4-BE49-F238E27FC236}">
                <a16:creationId xmlns:a16="http://schemas.microsoft.com/office/drawing/2014/main" xmlns="" id="{E075260B-5407-4DE1-99ED-3691FF14D3A0}"/>
              </a:ext>
            </a:extLst>
          </p:cNvPr>
          <p:cNvSpPr/>
          <p:nvPr/>
        </p:nvSpPr>
        <p:spPr>
          <a:xfrm>
            <a:off x="1480047" y="4508037"/>
            <a:ext cx="5943600" cy="49509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Interconnect (Bus Line)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4C2D2B97-B3AA-4256-BC6A-EC49D4DA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682854"/>
            <a:ext cx="1122239" cy="93345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472DE9E6-2E87-4B41-B267-D08F48B02139}"/>
              </a:ext>
            </a:extLst>
          </p:cNvPr>
          <p:cNvCxnSpPr>
            <a:cxnSpLocks/>
          </p:cNvCxnSpPr>
          <p:nvPr/>
        </p:nvCxnSpPr>
        <p:spPr>
          <a:xfrm flipH="1">
            <a:off x="1993607" y="3533770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20A88B2-421F-4AA9-8012-5F7AAB87DC65}"/>
              </a:ext>
            </a:extLst>
          </p:cNvPr>
          <p:cNvSpPr/>
          <p:nvPr/>
        </p:nvSpPr>
        <p:spPr>
          <a:xfrm>
            <a:off x="1876406" y="2800994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7084347-B295-46A1-9321-3A3A20F0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43" y="2662087"/>
            <a:ext cx="1122239" cy="933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3BE212B-766E-4C66-A5CF-9ABCF9237ACE}"/>
              </a:ext>
            </a:extLst>
          </p:cNvPr>
          <p:cNvSpPr/>
          <p:nvPr/>
        </p:nvSpPr>
        <p:spPr>
          <a:xfrm>
            <a:off x="3414381" y="2792841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90E2DA0-A0F4-49E6-A724-E834BCC15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50" y="2690785"/>
            <a:ext cx="1122239" cy="9334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9BC57F3-6FE9-4B2D-A0EB-BD0297374958}"/>
              </a:ext>
            </a:extLst>
          </p:cNvPr>
          <p:cNvSpPr/>
          <p:nvPr/>
        </p:nvSpPr>
        <p:spPr>
          <a:xfrm>
            <a:off x="4958225" y="2816315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CDB86E1-FAB3-46F0-A2CD-91F0FD0D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53" y="2669365"/>
            <a:ext cx="1122239" cy="93345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DAA4CE90-8F7E-4284-ADB9-2251A0C5340A}"/>
              </a:ext>
            </a:extLst>
          </p:cNvPr>
          <p:cNvSpPr/>
          <p:nvPr/>
        </p:nvSpPr>
        <p:spPr>
          <a:xfrm>
            <a:off x="6504457" y="2824128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6C373FE8-BFBF-43F6-9696-3488165B1D6E}"/>
              </a:ext>
            </a:extLst>
          </p:cNvPr>
          <p:cNvCxnSpPr>
            <a:cxnSpLocks/>
          </p:cNvCxnSpPr>
          <p:nvPr/>
        </p:nvCxnSpPr>
        <p:spPr>
          <a:xfrm flipH="1">
            <a:off x="3570729" y="3526754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962E581B-AFFE-454E-8F6A-B4E8243B2F37}"/>
              </a:ext>
            </a:extLst>
          </p:cNvPr>
          <p:cNvCxnSpPr>
            <a:cxnSpLocks/>
          </p:cNvCxnSpPr>
          <p:nvPr/>
        </p:nvCxnSpPr>
        <p:spPr>
          <a:xfrm flipH="1">
            <a:off x="5094970" y="3533770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409FE72F-21C3-4CAD-9090-59C1374B2A6B}"/>
              </a:ext>
            </a:extLst>
          </p:cNvPr>
          <p:cNvCxnSpPr>
            <a:cxnSpLocks/>
          </p:cNvCxnSpPr>
          <p:nvPr/>
        </p:nvCxnSpPr>
        <p:spPr>
          <a:xfrm flipH="1">
            <a:off x="6671383" y="3519737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3C3E050B-AD9E-45D2-9AFB-AFF28788E252}"/>
              </a:ext>
            </a:extLst>
          </p:cNvPr>
          <p:cNvSpPr txBox="1"/>
          <p:nvPr/>
        </p:nvSpPr>
        <p:spPr>
          <a:xfrm>
            <a:off x="190500" y="9144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Shared Memory Machine</a:t>
            </a:r>
            <a:r>
              <a:rPr lang="en-IN" sz="2400" dirty="0">
                <a:solidFill>
                  <a:schemeClr val="tx2"/>
                </a:solidFill>
              </a:rPr>
              <a:t>: </a:t>
            </a:r>
            <a:r>
              <a:rPr lang="en-IN" sz="2400" dirty="0"/>
              <a:t>The </a:t>
            </a:r>
            <a:r>
              <a:rPr lang="en-IN" sz="2400" dirty="0">
                <a:solidFill>
                  <a:srgbClr val="FF0000"/>
                </a:solidFill>
              </a:rPr>
              <a:t>n processors shares physical address space. Communication</a:t>
            </a:r>
            <a:r>
              <a:rPr lang="en-IN" sz="2400" dirty="0"/>
              <a:t> can be done through </a:t>
            </a:r>
            <a:r>
              <a:rPr lang="en-IN" sz="2400" dirty="0">
                <a:solidFill>
                  <a:srgbClr val="FF0000"/>
                </a:solidFill>
              </a:rPr>
              <a:t>shared memory.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xmlns="" id="{B15B5EF5-9117-4639-9072-F6B1D162E5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70692" y="3749913"/>
            <a:ext cx="2284329" cy="1852042"/>
          </a:xfrm>
          <a:prstGeom prst="bentConnector3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5B0FA9C3-7AEB-4CDF-B312-8D294D7D8176}"/>
              </a:ext>
            </a:extLst>
          </p:cNvPr>
          <p:cNvCxnSpPr>
            <a:cxnSpLocks/>
          </p:cNvCxnSpPr>
          <p:nvPr/>
        </p:nvCxnSpPr>
        <p:spPr>
          <a:xfrm rot="5400000">
            <a:off x="4548464" y="3862106"/>
            <a:ext cx="2284331" cy="1627658"/>
          </a:xfrm>
          <a:prstGeom prst="bentConnector3">
            <a:avLst/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EB5DCA5-9436-4568-A451-7E351D91C312}"/>
              </a:ext>
            </a:extLst>
          </p:cNvPr>
          <p:cNvSpPr/>
          <p:nvPr/>
        </p:nvSpPr>
        <p:spPr>
          <a:xfrm>
            <a:off x="1447800" y="2096220"/>
            <a:ext cx="1122239" cy="49704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A=A+10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0D11B1-3F95-4D98-B1A9-86197FC018B0}"/>
              </a:ext>
            </a:extLst>
          </p:cNvPr>
          <p:cNvSpPr txBox="1"/>
          <p:nvPr/>
        </p:nvSpPr>
        <p:spPr>
          <a:xfrm>
            <a:off x="4267200" y="6030627"/>
            <a:ext cx="44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60BA119-A44F-4CB7-9581-B9050E53DB6F}"/>
              </a:ext>
            </a:extLst>
          </p:cNvPr>
          <p:cNvSpPr/>
          <p:nvPr/>
        </p:nvSpPr>
        <p:spPr>
          <a:xfrm>
            <a:off x="1447800" y="2096220"/>
            <a:ext cx="1122239" cy="49704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A=10+10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C1BE74A3-E389-4FBB-A0F7-789F6A2C740E}"/>
              </a:ext>
            </a:extLst>
          </p:cNvPr>
          <p:cNvSpPr/>
          <p:nvPr/>
        </p:nvSpPr>
        <p:spPr>
          <a:xfrm>
            <a:off x="1447800" y="2096345"/>
            <a:ext cx="1122239" cy="49704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A=20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36D3CB24-E90A-4FE1-B1B8-0BF29F89B54B}"/>
              </a:ext>
            </a:extLst>
          </p:cNvPr>
          <p:cNvSpPr/>
          <p:nvPr/>
        </p:nvSpPr>
        <p:spPr>
          <a:xfrm>
            <a:off x="4006768" y="6030627"/>
            <a:ext cx="686242" cy="35835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A=20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11468755-ED9F-407B-8E9C-4F6B9E2BCE06}"/>
              </a:ext>
            </a:extLst>
          </p:cNvPr>
          <p:cNvSpPr/>
          <p:nvPr/>
        </p:nvSpPr>
        <p:spPr>
          <a:xfrm>
            <a:off x="6133210" y="2057400"/>
            <a:ext cx="1122239" cy="49704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Read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6F2EE5-D669-48C2-B1DD-F4C18318F91C}"/>
              </a:ext>
            </a:extLst>
          </p:cNvPr>
          <p:cNvSpPr txBox="1"/>
          <p:nvPr/>
        </p:nvSpPr>
        <p:spPr>
          <a:xfrm>
            <a:off x="4038878" y="6030627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A=20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69D06F6-8217-427A-BC7D-9CF0F0AED3F4}"/>
              </a:ext>
            </a:extLst>
          </p:cNvPr>
          <p:cNvSpPr/>
          <p:nvPr/>
        </p:nvSpPr>
        <p:spPr>
          <a:xfrm>
            <a:off x="6133210" y="2060219"/>
            <a:ext cx="1122239" cy="497048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A=20</a:t>
            </a:r>
          </a:p>
        </p:txBody>
      </p:sp>
    </p:spTree>
    <p:extLst>
      <p:ext uri="{BB962C8B-B14F-4D97-AF65-F5344CB8AC3E}">
        <p14:creationId xmlns:p14="http://schemas.microsoft.com/office/powerpoint/2010/main" val="209484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1.38889E-6 -0.22245 L -0.2717 -0.22245 C -0.27222 -0.33796 -0.27274 -0.45324 -0.27274 -0.56829 " pathEditMode="relative" rAng="0" ptsTypes="AAAA">
                                      <p:cBhvr>
                                        <p:cTn id="5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0037 L 0.00295 -0.21991 L 0.25 -0.21991 L 0.25 -0.56528 L 0.25157 -0.56528 L 0.25157 -0.56528 " pathEditMode="relative" ptsTypes="AAAAAA">
                                      <p:cBhvr>
                                        <p:cTn id="8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6" grpId="0" animBg="1"/>
      <p:bldP spid="28" grpId="0" animBg="1"/>
      <p:bldP spid="30" grpId="0" animBg="1"/>
      <p:bldP spid="32" grpId="0" animBg="1"/>
      <p:bldP spid="37" grpId="0"/>
      <p:bldP spid="38" grpId="0" animBg="1"/>
      <p:bldP spid="38" grpId="1" animBg="1"/>
      <p:bldP spid="7" grpId="0"/>
      <p:bldP spid="7" grpId="1"/>
      <p:bldP spid="44" grpId="0" animBg="1"/>
      <p:bldP spid="45" grpId="0" animBg="1"/>
      <p:bldP spid="46" grpId="0" animBg="1"/>
      <p:bldP spid="36" grpId="0" animBg="1"/>
      <p:bldP spid="3" grpId="0"/>
      <p:bldP spid="3" grpId="1"/>
      <p:bldP spid="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557F-0D32-410E-925A-EA190F34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Loosely-Coupled OS(Private Memory)</a:t>
            </a:r>
            <a:endParaRPr lang="en-IN" dirty="0">
              <a:latin typeface="+mj-lt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xmlns="" id="{DCD0B07D-102A-4619-BB0A-E6C7233E1D65}"/>
              </a:ext>
            </a:extLst>
          </p:cNvPr>
          <p:cNvSpPr/>
          <p:nvPr/>
        </p:nvSpPr>
        <p:spPr>
          <a:xfrm>
            <a:off x="1860222" y="2320124"/>
            <a:ext cx="618143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xmlns="" id="{2844F52E-67A1-4B98-BD15-CFFD552B7D35}"/>
              </a:ext>
            </a:extLst>
          </p:cNvPr>
          <p:cNvSpPr/>
          <p:nvPr/>
        </p:nvSpPr>
        <p:spPr>
          <a:xfrm>
            <a:off x="1600200" y="5199256"/>
            <a:ext cx="5943600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Interconnect (Bus 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93476B-3319-4B46-9C2F-5C546932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52" y="3367265"/>
            <a:ext cx="1122239" cy="9334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E80FB4F-6997-4E00-94E7-1444F7AA5EA0}"/>
              </a:ext>
            </a:extLst>
          </p:cNvPr>
          <p:cNvCxnSpPr>
            <a:cxnSpLocks/>
          </p:cNvCxnSpPr>
          <p:nvPr/>
        </p:nvCxnSpPr>
        <p:spPr>
          <a:xfrm flipH="1">
            <a:off x="2113759" y="4218181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0DEAF1D-B43B-4F52-B54C-FEB2BFA8C7D2}"/>
              </a:ext>
            </a:extLst>
          </p:cNvPr>
          <p:cNvSpPr/>
          <p:nvPr/>
        </p:nvSpPr>
        <p:spPr>
          <a:xfrm>
            <a:off x="1996558" y="3485405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F4F4B92-2D15-42C3-9F22-927F9C29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95" y="3346498"/>
            <a:ext cx="1122239" cy="9334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185FFF1-CA3E-49DB-9085-D593D058D9EA}"/>
              </a:ext>
            </a:extLst>
          </p:cNvPr>
          <p:cNvSpPr/>
          <p:nvPr/>
        </p:nvSpPr>
        <p:spPr>
          <a:xfrm>
            <a:off x="3534533" y="3477252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EC5EF250-A9FA-42E1-9FE7-009E54E9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02" y="3375196"/>
            <a:ext cx="1122239" cy="933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08752C7-78D9-4700-8F62-6894D429C566}"/>
              </a:ext>
            </a:extLst>
          </p:cNvPr>
          <p:cNvSpPr/>
          <p:nvPr/>
        </p:nvSpPr>
        <p:spPr>
          <a:xfrm>
            <a:off x="5078377" y="3500726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B4DBD7ED-7378-4BDE-9B96-0D426CA4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05" y="3353776"/>
            <a:ext cx="1122239" cy="9334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850273B-099E-4A3F-86C4-74F71165C94F}"/>
              </a:ext>
            </a:extLst>
          </p:cNvPr>
          <p:cNvSpPr/>
          <p:nvPr/>
        </p:nvSpPr>
        <p:spPr>
          <a:xfrm>
            <a:off x="6624609" y="3508539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xmlns="" id="{6A54D375-93AC-42DE-9879-CF14E237A741}"/>
              </a:ext>
            </a:extLst>
          </p:cNvPr>
          <p:cNvSpPr/>
          <p:nvPr/>
        </p:nvSpPr>
        <p:spPr>
          <a:xfrm>
            <a:off x="3415916" y="2287437"/>
            <a:ext cx="618143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xmlns="" id="{D00A095D-3271-4140-BB58-18564A92271E}"/>
              </a:ext>
            </a:extLst>
          </p:cNvPr>
          <p:cNvSpPr/>
          <p:nvPr/>
        </p:nvSpPr>
        <p:spPr>
          <a:xfrm>
            <a:off x="4953558" y="2308990"/>
            <a:ext cx="618143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xmlns="" id="{8C04824C-1E97-4890-B7DA-65B1E8655EEA}"/>
              </a:ext>
            </a:extLst>
          </p:cNvPr>
          <p:cNvSpPr/>
          <p:nvPr/>
        </p:nvSpPr>
        <p:spPr>
          <a:xfrm>
            <a:off x="6525359" y="2286000"/>
            <a:ext cx="618143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62A9C74-B1E9-4545-A6F7-7958B3730C4E}"/>
              </a:ext>
            </a:extLst>
          </p:cNvPr>
          <p:cNvCxnSpPr>
            <a:cxnSpLocks/>
          </p:cNvCxnSpPr>
          <p:nvPr/>
        </p:nvCxnSpPr>
        <p:spPr>
          <a:xfrm flipH="1">
            <a:off x="2139328" y="2926676"/>
            <a:ext cx="1" cy="4987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1F4E73B-EEFE-4C97-BE4D-9B0AE63FE4C1}"/>
              </a:ext>
            </a:extLst>
          </p:cNvPr>
          <p:cNvCxnSpPr>
            <a:cxnSpLocks/>
          </p:cNvCxnSpPr>
          <p:nvPr/>
        </p:nvCxnSpPr>
        <p:spPr>
          <a:xfrm flipH="1">
            <a:off x="3678462" y="2908057"/>
            <a:ext cx="1" cy="4987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0FD563D-FEB2-4BD8-9730-8DDA24231A0F}"/>
              </a:ext>
            </a:extLst>
          </p:cNvPr>
          <p:cNvCxnSpPr>
            <a:cxnSpLocks/>
          </p:cNvCxnSpPr>
          <p:nvPr/>
        </p:nvCxnSpPr>
        <p:spPr>
          <a:xfrm flipH="1">
            <a:off x="6773780" y="2909800"/>
            <a:ext cx="1" cy="4987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BBFCCEF6-EE92-4940-AC2B-189A98CA4011}"/>
              </a:ext>
            </a:extLst>
          </p:cNvPr>
          <p:cNvCxnSpPr>
            <a:cxnSpLocks/>
          </p:cNvCxnSpPr>
          <p:nvPr/>
        </p:nvCxnSpPr>
        <p:spPr>
          <a:xfrm flipH="1">
            <a:off x="5203392" y="2924674"/>
            <a:ext cx="1" cy="4987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CC6674B-21D8-416C-92B8-B4154DEDF032}"/>
              </a:ext>
            </a:extLst>
          </p:cNvPr>
          <p:cNvCxnSpPr>
            <a:cxnSpLocks/>
          </p:cNvCxnSpPr>
          <p:nvPr/>
        </p:nvCxnSpPr>
        <p:spPr>
          <a:xfrm flipH="1">
            <a:off x="3690881" y="4211165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C3EC192-7058-4458-84C3-11E44B143C82}"/>
              </a:ext>
            </a:extLst>
          </p:cNvPr>
          <p:cNvCxnSpPr>
            <a:cxnSpLocks/>
          </p:cNvCxnSpPr>
          <p:nvPr/>
        </p:nvCxnSpPr>
        <p:spPr>
          <a:xfrm flipH="1">
            <a:off x="5215122" y="4218181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F43E436-0FE3-4106-A9B3-9395DCA8335E}"/>
              </a:ext>
            </a:extLst>
          </p:cNvPr>
          <p:cNvCxnSpPr>
            <a:cxnSpLocks/>
          </p:cNvCxnSpPr>
          <p:nvPr/>
        </p:nvCxnSpPr>
        <p:spPr>
          <a:xfrm flipH="1">
            <a:off x="6791535" y="4204148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B3A9D32-C419-496C-AF90-BA30B1AA1B13}"/>
              </a:ext>
            </a:extLst>
          </p:cNvPr>
          <p:cNvSpPr txBox="1"/>
          <p:nvPr/>
        </p:nvSpPr>
        <p:spPr>
          <a:xfrm>
            <a:off x="190500" y="104704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Private Memory Machine</a:t>
            </a:r>
            <a:r>
              <a:rPr lang="en-IN" sz="2400" dirty="0">
                <a:solidFill>
                  <a:schemeClr val="tx2"/>
                </a:solidFill>
              </a:rPr>
              <a:t>: </a:t>
            </a:r>
            <a:r>
              <a:rPr lang="en-IN" sz="2400" dirty="0"/>
              <a:t>Each </a:t>
            </a:r>
            <a:r>
              <a:rPr lang="en-IN" sz="2400" dirty="0">
                <a:solidFill>
                  <a:srgbClr val="FF0000"/>
                </a:solidFill>
              </a:rPr>
              <a:t>processors</a:t>
            </a:r>
            <a:r>
              <a:rPr lang="en-IN" sz="2400" dirty="0"/>
              <a:t> has its </a:t>
            </a:r>
            <a:r>
              <a:rPr lang="en-IN" sz="2400" dirty="0">
                <a:solidFill>
                  <a:srgbClr val="FF0000"/>
                </a:solidFill>
              </a:rPr>
              <a:t>own local memory.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Communication</a:t>
            </a:r>
            <a:r>
              <a:rPr lang="en-IN" sz="2400" dirty="0"/>
              <a:t> can be done through </a:t>
            </a:r>
            <a:r>
              <a:rPr lang="en-IN" sz="2400" dirty="0">
                <a:solidFill>
                  <a:srgbClr val="FF0000"/>
                </a:solidFill>
              </a:rPr>
              <a:t>Message passing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557F-0D32-410E-925A-EA190F34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Loosely-Coupled OS(Private Memory)</a:t>
            </a:r>
            <a:endParaRPr lang="en-IN" dirty="0">
              <a:latin typeface="+mj-lt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xmlns="" id="{DCD0B07D-102A-4619-BB0A-E6C7233E1D65}"/>
              </a:ext>
            </a:extLst>
          </p:cNvPr>
          <p:cNvSpPr/>
          <p:nvPr/>
        </p:nvSpPr>
        <p:spPr>
          <a:xfrm>
            <a:off x="1860222" y="2320124"/>
            <a:ext cx="618143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xmlns="" id="{2844F52E-67A1-4B98-BD15-CFFD552B7D35}"/>
              </a:ext>
            </a:extLst>
          </p:cNvPr>
          <p:cNvSpPr/>
          <p:nvPr/>
        </p:nvSpPr>
        <p:spPr>
          <a:xfrm>
            <a:off x="1600200" y="5199256"/>
            <a:ext cx="5943600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Interconnect (Bus Line)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293476B-3319-4B46-9C2F-5C546932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52" y="3367265"/>
            <a:ext cx="1122239" cy="9334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E80FB4F-6997-4E00-94E7-1444F7AA5EA0}"/>
              </a:ext>
            </a:extLst>
          </p:cNvPr>
          <p:cNvCxnSpPr>
            <a:cxnSpLocks/>
          </p:cNvCxnSpPr>
          <p:nvPr/>
        </p:nvCxnSpPr>
        <p:spPr>
          <a:xfrm flipH="1">
            <a:off x="2113759" y="4218181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0DEAF1D-B43B-4F52-B54C-FEB2BFA8C7D2}"/>
              </a:ext>
            </a:extLst>
          </p:cNvPr>
          <p:cNvSpPr/>
          <p:nvPr/>
        </p:nvSpPr>
        <p:spPr>
          <a:xfrm>
            <a:off x="1996558" y="3485405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F4F4B92-2D15-42C3-9F22-927F9C29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495" y="3346498"/>
            <a:ext cx="1122239" cy="9334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185FFF1-CA3E-49DB-9085-D593D058D9EA}"/>
              </a:ext>
            </a:extLst>
          </p:cNvPr>
          <p:cNvSpPr/>
          <p:nvPr/>
        </p:nvSpPr>
        <p:spPr>
          <a:xfrm>
            <a:off x="3534533" y="3477252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EC5EF250-A9FA-42E1-9FE7-009E54E9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02" y="3375196"/>
            <a:ext cx="1122239" cy="9334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08752C7-78D9-4700-8F62-6894D429C566}"/>
              </a:ext>
            </a:extLst>
          </p:cNvPr>
          <p:cNvSpPr/>
          <p:nvPr/>
        </p:nvSpPr>
        <p:spPr>
          <a:xfrm>
            <a:off x="5078377" y="3500726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xmlns="" id="{6A54D375-93AC-42DE-9879-CF14E237A741}"/>
              </a:ext>
            </a:extLst>
          </p:cNvPr>
          <p:cNvSpPr/>
          <p:nvPr/>
        </p:nvSpPr>
        <p:spPr>
          <a:xfrm>
            <a:off x="3415916" y="2287437"/>
            <a:ext cx="618143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xmlns="" id="{D00A095D-3271-4140-BB58-18564A92271E}"/>
              </a:ext>
            </a:extLst>
          </p:cNvPr>
          <p:cNvSpPr/>
          <p:nvPr/>
        </p:nvSpPr>
        <p:spPr>
          <a:xfrm>
            <a:off x="4953558" y="2308990"/>
            <a:ext cx="618143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xmlns="" id="{8C04824C-1E97-4890-B7DA-65B1E8655EEA}"/>
              </a:ext>
            </a:extLst>
          </p:cNvPr>
          <p:cNvSpPr/>
          <p:nvPr/>
        </p:nvSpPr>
        <p:spPr>
          <a:xfrm>
            <a:off x="6525359" y="2286000"/>
            <a:ext cx="618143" cy="6065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E62A9C74-B1E9-4545-A6F7-7958B3730C4E}"/>
              </a:ext>
            </a:extLst>
          </p:cNvPr>
          <p:cNvCxnSpPr>
            <a:cxnSpLocks/>
          </p:cNvCxnSpPr>
          <p:nvPr/>
        </p:nvCxnSpPr>
        <p:spPr>
          <a:xfrm flipH="1">
            <a:off x="2139328" y="2926676"/>
            <a:ext cx="1" cy="4987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31F4E73B-EEFE-4C97-BE4D-9B0AE63FE4C1}"/>
              </a:ext>
            </a:extLst>
          </p:cNvPr>
          <p:cNvCxnSpPr>
            <a:cxnSpLocks/>
          </p:cNvCxnSpPr>
          <p:nvPr/>
        </p:nvCxnSpPr>
        <p:spPr>
          <a:xfrm flipH="1">
            <a:off x="3678462" y="2908057"/>
            <a:ext cx="1" cy="4987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id="{BBFCCEF6-EE92-4940-AC2B-189A98CA4011}"/>
              </a:ext>
            </a:extLst>
          </p:cNvPr>
          <p:cNvCxnSpPr>
            <a:cxnSpLocks/>
          </p:cNvCxnSpPr>
          <p:nvPr/>
        </p:nvCxnSpPr>
        <p:spPr>
          <a:xfrm flipH="1">
            <a:off x="5203392" y="2924674"/>
            <a:ext cx="1" cy="4987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8CC6674B-21D8-416C-92B8-B4154DEDF032}"/>
              </a:ext>
            </a:extLst>
          </p:cNvPr>
          <p:cNvCxnSpPr>
            <a:cxnSpLocks/>
          </p:cNvCxnSpPr>
          <p:nvPr/>
        </p:nvCxnSpPr>
        <p:spPr>
          <a:xfrm flipH="1">
            <a:off x="3690881" y="4211165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C3EC192-7058-4458-84C3-11E44B143C82}"/>
              </a:ext>
            </a:extLst>
          </p:cNvPr>
          <p:cNvCxnSpPr>
            <a:cxnSpLocks/>
          </p:cNvCxnSpPr>
          <p:nvPr/>
        </p:nvCxnSpPr>
        <p:spPr>
          <a:xfrm flipH="1">
            <a:off x="5215122" y="4218181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B3A9D32-C419-496C-AF90-BA30B1AA1B13}"/>
              </a:ext>
            </a:extLst>
          </p:cNvPr>
          <p:cNvSpPr txBox="1"/>
          <p:nvPr/>
        </p:nvSpPr>
        <p:spPr>
          <a:xfrm>
            <a:off x="190500" y="104704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Private Memory Machine</a:t>
            </a:r>
            <a:r>
              <a:rPr lang="en-IN" sz="2400" dirty="0">
                <a:solidFill>
                  <a:schemeClr val="tx2"/>
                </a:solidFill>
              </a:rPr>
              <a:t>: </a:t>
            </a:r>
            <a:r>
              <a:rPr lang="en-IN" sz="2400" dirty="0"/>
              <a:t>Each </a:t>
            </a:r>
            <a:r>
              <a:rPr lang="en-IN" sz="2400" dirty="0">
                <a:solidFill>
                  <a:srgbClr val="FF0000"/>
                </a:solidFill>
              </a:rPr>
              <a:t>processors</a:t>
            </a:r>
            <a:r>
              <a:rPr lang="en-IN" sz="2400" dirty="0"/>
              <a:t> has its </a:t>
            </a:r>
            <a:r>
              <a:rPr lang="en-IN" sz="2400" dirty="0">
                <a:solidFill>
                  <a:srgbClr val="FF0000"/>
                </a:solidFill>
              </a:rPr>
              <a:t>own local memory.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0000"/>
                </a:solidFill>
              </a:rPr>
              <a:t>Communication</a:t>
            </a:r>
            <a:r>
              <a:rPr lang="en-IN" sz="2400" dirty="0"/>
              <a:t> can be done through </a:t>
            </a:r>
            <a:r>
              <a:rPr lang="en-IN" sz="2400" dirty="0">
                <a:solidFill>
                  <a:srgbClr val="FF0000"/>
                </a:solidFill>
              </a:rPr>
              <a:t>Message passing</a:t>
            </a:r>
            <a:r>
              <a:rPr lang="en-IN" sz="2400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EC380B6-F73B-4F15-8260-EF8D426F9174}"/>
              </a:ext>
            </a:extLst>
          </p:cNvPr>
          <p:cNvCxnSpPr/>
          <p:nvPr/>
        </p:nvCxnSpPr>
        <p:spPr>
          <a:xfrm flipV="1">
            <a:off x="1996558" y="2924674"/>
            <a:ext cx="0" cy="4821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CA5E4355-9AC4-4286-A6F7-6FB1B5394DAF}"/>
              </a:ext>
            </a:extLst>
          </p:cNvPr>
          <p:cNvSpPr/>
          <p:nvPr/>
        </p:nvSpPr>
        <p:spPr>
          <a:xfrm>
            <a:off x="527172" y="3431174"/>
            <a:ext cx="969396" cy="3319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Read 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1AEF5F6-EDA2-498A-900A-4D98F36AEFC5}"/>
              </a:ext>
            </a:extLst>
          </p:cNvPr>
          <p:cNvSpPr/>
          <p:nvPr/>
        </p:nvSpPr>
        <p:spPr>
          <a:xfrm>
            <a:off x="7522474" y="3428585"/>
            <a:ext cx="969396" cy="3319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Read 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80EBE71-8FDD-43A4-8D74-ADF9C3E237BD}"/>
              </a:ext>
            </a:extLst>
          </p:cNvPr>
          <p:cNvSpPr/>
          <p:nvPr/>
        </p:nvSpPr>
        <p:spPr>
          <a:xfrm>
            <a:off x="527172" y="3425461"/>
            <a:ext cx="969396" cy="3319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A=10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A3F4A0A8-4004-4F58-B460-AD84F4363C78}"/>
              </a:ext>
            </a:extLst>
          </p:cNvPr>
          <p:cNvCxnSpPr/>
          <p:nvPr/>
        </p:nvCxnSpPr>
        <p:spPr>
          <a:xfrm flipV="1">
            <a:off x="6935038" y="2916365"/>
            <a:ext cx="0" cy="4821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7E95AAA-B0E2-4090-8035-B1A8F409C699}"/>
              </a:ext>
            </a:extLst>
          </p:cNvPr>
          <p:cNvSpPr/>
          <p:nvPr/>
        </p:nvSpPr>
        <p:spPr>
          <a:xfrm>
            <a:off x="7522474" y="3425743"/>
            <a:ext cx="969396" cy="3319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A=20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6AE4D65-5D3A-4925-AEB7-68702033CD53}"/>
              </a:ext>
            </a:extLst>
          </p:cNvPr>
          <p:cNvSpPr/>
          <p:nvPr/>
        </p:nvSpPr>
        <p:spPr>
          <a:xfrm>
            <a:off x="532032" y="3893812"/>
            <a:ext cx="969396" cy="3319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Read 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6C520325-DDE2-41FB-8110-8B7FF5034817}"/>
              </a:ext>
            </a:extLst>
          </p:cNvPr>
          <p:cNvSpPr/>
          <p:nvPr/>
        </p:nvSpPr>
        <p:spPr>
          <a:xfrm>
            <a:off x="2323475" y="2923082"/>
            <a:ext cx="4301134" cy="2518348"/>
          </a:xfrm>
          <a:custGeom>
            <a:avLst/>
            <a:gdLst>
              <a:gd name="connsiteX0" fmla="*/ 0 w 4362138"/>
              <a:gd name="connsiteY0" fmla="*/ 1319134 h 2518348"/>
              <a:gd name="connsiteX1" fmla="*/ 0 w 4362138"/>
              <a:gd name="connsiteY1" fmla="*/ 2518348 h 2518348"/>
              <a:gd name="connsiteX2" fmla="*/ 4362138 w 4362138"/>
              <a:gd name="connsiteY2" fmla="*/ 2518348 h 2518348"/>
              <a:gd name="connsiteX3" fmla="*/ 4362138 w 4362138"/>
              <a:gd name="connsiteY3" fmla="*/ 0 h 2518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138" h="2518348">
                <a:moveTo>
                  <a:pt x="0" y="1319134"/>
                </a:moveTo>
                <a:lnTo>
                  <a:pt x="0" y="2518348"/>
                </a:lnTo>
                <a:lnTo>
                  <a:pt x="4362138" y="2518348"/>
                </a:lnTo>
                <a:lnTo>
                  <a:pt x="4362138" y="0"/>
                </a:lnTo>
              </a:path>
            </a:pathLst>
          </a:custGeom>
          <a:noFill/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3FFAD7B-2582-47A0-B7C1-62340CEA6592}"/>
              </a:ext>
            </a:extLst>
          </p:cNvPr>
          <p:cNvSpPr/>
          <p:nvPr/>
        </p:nvSpPr>
        <p:spPr>
          <a:xfrm>
            <a:off x="532032" y="3893812"/>
            <a:ext cx="969396" cy="3319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A=20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B4DBD7ED-7378-4BDE-9B96-0D426CA4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705" y="3353776"/>
            <a:ext cx="1122239" cy="93345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850273B-099E-4A3F-86C4-74F71165C94F}"/>
              </a:ext>
            </a:extLst>
          </p:cNvPr>
          <p:cNvSpPr/>
          <p:nvPr/>
        </p:nvSpPr>
        <p:spPr>
          <a:xfrm>
            <a:off x="6624609" y="3508539"/>
            <a:ext cx="310429" cy="2858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F43E436-0FE3-4106-A9B3-9395DCA8335E}"/>
              </a:ext>
            </a:extLst>
          </p:cNvPr>
          <p:cNvCxnSpPr>
            <a:cxnSpLocks/>
          </p:cNvCxnSpPr>
          <p:nvPr/>
        </p:nvCxnSpPr>
        <p:spPr>
          <a:xfrm flipH="1">
            <a:off x="6791535" y="4204148"/>
            <a:ext cx="1" cy="981075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0FD563D-FEB2-4BD8-9730-8DDA24231A0F}"/>
              </a:ext>
            </a:extLst>
          </p:cNvPr>
          <p:cNvCxnSpPr>
            <a:cxnSpLocks/>
          </p:cNvCxnSpPr>
          <p:nvPr/>
        </p:nvCxnSpPr>
        <p:spPr>
          <a:xfrm flipH="1">
            <a:off x="6773780" y="2909800"/>
            <a:ext cx="1" cy="49878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5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2" grpId="0" animBg="1"/>
      <p:bldP spid="26" grpId="0" animBg="1"/>
      <p:bldP spid="28" grpId="0" animBg="1"/>
      <p:bldP spid="31" grpId="0" animBg="1"/>
      <p:bldP spid="32" grpId="0" animBg="1"/>
      <p:bldP spid="33" grpId="0" animBg="1"/>
      <p:bldP spid="24" grpId="0"/>
      <p:bldP spid="35" grpId="0" animBg="1"/>
      <p:bldP spid="36" grpId="0" animBg="1"/>
      <p:bldP spid="37" grpId="0" animBg="1"/>
      <p:bldP spid="43" grpId="0" animBg="1"/>
      <p:bldP spid="44" grpId="0" animBg="1"/>
      <p:bldP spid="14" grpId="0" animBg="1"/>
      <p:bldP spid="45" grpId="0" animBg="1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CBE9F-483D-4EFB-B839-A76E6D3A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Classification based on Hardware</a:t>
            </a:r>
            <a:endParaRPr lang="en-IN" dirty="0">
              <a:latin typeface="+mj-lt"/>
            </a:endParaRPr>
          </a:p>
        </p:txBody>
      </p:sp>
      <p:graphicFrame>
        <p:nvGraphicFramePr>
          <p:cNvPr id="4" name="Content Placeholder 16">
            <a:extLst>
              <a:ext uri="{FF2B5EF4-FFF2-40B4-BE49-F238E27FC236}">
                <a16:creationId xmlns:a16="http://schemas.microsoft.com/office/drawing/2014/main" xmlns="" id="{0C407E9F-C1D7-4DA8-A1F0-66D4470B7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03950"/>
              </p:ext>
            </p:extLst>
          </p:nvPr>
        </p:nvGraphicFramePr>
        <p:xfrm>
          <a:off x="190500" y="1143000"/>
          <a:ext cx="8763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buNone/>
                      </a:pPr>
                      <a:r>
                        <a:rPr lang="en-US" sz="2400" b="1" dirty="0"/>
                        <a:t>Loosely-Coupled OS</a:t>
                      </a:r>
                      <a:endParaRPr lang="en-US" sz="2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4000"/>
                        </a:lnSpc>
                        <a:buNone/>
                      </a:pPr>
                      <a:r>
                        <a:rPr lang="en-US" sz="2400" b="1" dirty="0"/>
                        <a:t>Tightly-Coupled OS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5" name="Content Placeholder 16">
            <a:extLst>
              <a:ext uri="{FF2B5EF4-FFF2-40B4-BE49-F238E27FC236}">
                <a16:creationId xmlns:a16="http://schemas.microsoft.com/office/drawing/2014/main" xmlns="" id="{67D1361C-D4B3-4B30-8227-5145B413C1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111357"/>
              </p:ext>
            </p:extLst>
          </p:nvPr>
        </p:nvGraphicFramePr>
        <p:xfrm>
          <a:off x="190500" y="1752600"/>
          <a:ext cx="8763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Each processors has its own local memory.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The n processors shares physical address space.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6" name="Content Placeholder 16">
            <a:extLst>
              <a:ext uri="{FF2B5EF4-FFF2-40B4-BE49-F238E27FC236}">
                <a16:creationId xmlns:a16="http://schemas.microsoft.com/office/drawing/2014/main" xmlns="" id="{BBEED79C-A0B4-4698-8299-D492711B13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038215"/>
              </p:ext>
            </p:extLst>
          </p:nvPr>
        </p:nvGraphicFramePr>
        <p:xfrm>
          <a:off x="183969" y="2590800"/>
          <a:ext cx="8763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703943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Communication can be done through Message passing.</a:t>
                      </a: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Communication can be done through shared memory.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7" name="Content Placeholder 16">
            <a:extLst>
              <a:ext uri="{FF2B5EF4-FFF2-40B4-BE49-F238E27FC236}">
                <a16:creationId xmlns:a16="http://schemas.microsoft.com/office/drawing/2014/main" xmlns="" id="{50394862-3816-455D-9443-A75F06347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067118"/>
              </p:ext>
            </p:extLst>
          </p:nvPr>
        </p:nvGraphicFramePr>
        <p:xfrm>
          <a:off x="190500" y="3504167"/>
          <a:ext cx="8763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Manages heterogeneous multicomputer Distributed Systems.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Manages multiprocessors &amp; homogeneous multicomputer.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8" name="Content Placeholder 16">
            <a:extLst>
              <a:ext uri="{FF2B5EF4-FFF2-40B4-BE49-F238E27FC236}">
                <a16:creationId xmlns:a16="http://schemas.microsoft.com/office/drawing/2014/main" xmlns="" id="{57A44BBD-4A9C-4023-AE8B-44EE81671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18655"/>
              </p:ext>
            </p:extLst>
          </p:nvPr>
        </p:nvGraphicFramePr>
        <p:xfrm>
          <a:off x="180656" y="4767099"/>
          <a:ext cx="8763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Similar to “local access feel” as a non-distributed, standalone OS.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Provides local services to remote clients via remote logging</a:t>
                      </a:r>
                    </a:p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12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F54770-2CF6-4518-B5B1-E30A3E5D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Classification based on Hardware</a:t>
            </a:r>
            <a:endParaRPr lang="en-IN" dirty="0">
              <a:latin typeface="+mj-lt"/>
            </a:endParaRPr>
          </a:p>
        </p:txBody>
      </p:sp>
      <p:graphicFrame>
        <p:nvGraphicFramePr>
          <p:cNvPr id="4" name="Content Placeholder 16">
            <a:extLst>
              <a:ext uri="{FF2B5EF4-FFF2-40B4-BE49-F238E27FC236}">
                <a16:creationId xmlns:a16="http://schemas.microsoft.com/office/drawing/2014/main" xmlns="" id="{D5B11E81-7018-4A69-A89E-201B49A85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161822"/>
              </p:ext>
            </p:extLst>
          </p:nvPr>
        </p:nvGraphicFramePr>
        <p:xfrm>
          <a:off x="177585" y="1752600"/>
          <a:ext cx="8763000" cy="1869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72281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migration or computation migration modes (entire process or threads)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4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Data transfer from remote OS to local OS via FTP (File Transfer Protocols)</a:t>
                      </a:r>
                    </a:p>
                    <a:p>
                      <a:pPr algn="just">
                        <a:lnSpc>
                          <a:spcPct val="104000"/>
                        </a:lnSpc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6846775-724E-4579-B9CE-6A8BF8BD8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10204"/>
              </p:ext>
            </p:extLst>
          </p:nvPr>
        </p:nvGraphicFramePr>
        <p:xfrm>
          <a:off x="190500" y="1143000"/>
          <a:ext cx="8763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4042385651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79137932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buNone/>
                      </a:pPr>
                      <a:r>
                        <a:rPr lang="en-US" sz="2400" b="1" dirty="0"/>
                        <a:t>Loosely-Coupled OS</a:t>
                      </a:r>
                      <a:endParaRPr lang="en-US" sz="24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4000"/>
                        </a:lnSpc>
                        <a:buNone/>
                      </a:pPr>
                      <a:r>
                        <a:rPr lang="en-US" sz="2400" b="1" dirty="0"/>
                        <a:t>Tightly-Coupled OS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8644186"/>
                  </a:ext>
                </a:extLst>
              </a:tr>
            </a:tbl>
          </a:graphicData>
        </a:graphic>
      </p:graphicFrame>
      <p:graphicFrame>
        <p:nvGraphicFramePr>
          <p:cNvPr id="6" name="Content Placeholder 16">
            <a:extLst>
              <a:ext uri="{FF2B5EF4-FFF2-40B4-BE49-F238E27FC236}">
                <a16:creationId xmlns:a16="http://schemas.microsoft.com/office/drawing/2014/main" xmlns="" id="{B747D015-8C45-49CB-B619-0AEB8CF9E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934389"/>
              </p:ext>
            </p:extLst>
          </p:nvPr>
        </p:nvGraphicFramePr>
        <p:xfrm>
          <a:off x="177585" y="3130782"/>
          <a:ext cx="876300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>
                  <a:extLst>
                    <a:ext uri="{9D8B030D-6E8A-4147-A177-3AD203B41FA5}">
                      <a16:colId xmlns:a16="http://schemas.microsoft.com/office/drawing/2014/main" xmlns="" val="2803588477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xmlns="" val="1368519302"/>
                    </a:ext>
                  </a:extLst>
                </a:gridCol>
              </a:tblGrid>
              <a:tr h="831618">
                <a:tc>
                  <a:txBody>
                    <a:bodyPr/>
                    <a:lstStyle/>
                    <a:p>
                      <a:pPr algn="just"/>
                      <a:r>
                        <a:rPr lang="en-US" sz="2400" b="0" u="none" dirty="0">
                          <a:solidFill>
                            <a:schemeClr val="tx1"/>
                          </a:solidFill>
                        </a:rPr>
                        <a:t>Distributed Operating System (DOS)</a:t>
                      </a: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Network Operating System (NOS)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0567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5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A9518-CB8F-4352-935E-E2FE2EFB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latin typeface="+mj-lt"/>
              </a:rPr>
              <a:t>Classification based on Instruction &amp; DataStream</a:t>
            </a:r>
            <a:endParaRPr lang="en-IN" sz="3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E2F3F-F051-4943-AA97-617494A0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According to Flynn’s classification can be done based on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number of instruction </a:t>
            </a:r>
            <a:r>
              <a:rPr lang="en-US" dirty="0">
                <a:latin typeface="+mn-lt"/>
              </a:rPr>
              <a:t>streams and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number of data streams.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2D76CD33-2E5B-4A9B-8DF1-BE7192F39AAA}"/>
              </a:ext>
            </a:extLst>
          </p:cNvPr>
          <p:cNvSpPr/>
          <p:nvPr/>
        </p:nvSpPr>
        <p:spPr>
          <a:xfrm>
            <a:off x="3389608" y="2247744"/>
            <a:ext cx="2514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Flynn’s Classification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2DB95360-2215-461E-9895-B51AB92E818D}"/>
              </a:ext>
            </a:extLst>
          </p:cNvPr>
          <p:cNvSpPr/>
          <p:nvPr/>
        </p:nvSpPr>
        <p:spPr>
          <a:xfrm>
            <a:off x="670919" y="4067719"/>
            <a:ext cx="13187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SISD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762BBD3-4542-47B6-9EDC-BD2F0AB1EA7F}"/>
              </a:ext>
            </a:extLst>
          </p:cNvPr>
          <p:cNvSpPr/>
          <p:nvPr/>
        </p:nvSpPr>
        <p:spPr>
          <a:xfrm>
            <a:off x="2766660" y="4055548"/>
            <a:ext cx="13187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SIMD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728286C2-28C3-4248-A237-094762B08F88}"/>
              </a:ext>
            </a:extLst>
          </p:cNvPr>
          <p:cNvSpPr/>
          <p:nvPr/>
        </p:nvSpPr>
        <p:spPr>
          <a:xfrm>
            <a:off x="5121712" y="4055548"/>
            <a:ext cx="13187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MISD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A53621C4-AFCB-49F2-A71B-225F4F5CBC5F}"/>
              </a:ext>
            </a:extLst>
          </p:cNvPr>
          <p:cNvSpPr/>
          <p:nvPr/>
        </p:nvSpPr>
        <p:spPr>
          <a:xfrm>
            <a:off x="7313220" y="4029228"/>
            <a:ext cx="131870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MIMD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8B9885AD-3735-4B11-BE92-192ABFA3BB75}"/>
              </a:ext>
            </a:extLst>
          </p:cNvPr>
          <p:cNvSpPr/>
          <p:nvPr/>
        </p:nvSpPr>
        <p:spPr>
          <a:xfrm flipH="1">
            <a:off x="4646908" y="3161323"/>
            <a:ext cx="3325664" cy="858532"/>
          </a:xfrm>
          <a:custGeom>
            <a:avLst/>
            <a:gdLst>
              <a:gd name="connsiteX0" fmla="*/ 3316637 w 3316637"/>
              <a:gd name="connsiteY0" fmla="*/ 0 h 867905"/>
              <a:gd name="connsiteX1" fmla="*/ 3316637 w 3316637"/>
              <a:gd name="connsiteY1" fmla="*/ 371959 h 867905"/>
              <a:gd name="connsiteX2" fmla="*/ 0 w 3316637"/>
              <a:gd name="connsiteY2" fmla="*/ 371959 h 867905"/>
              <a:gd name="connsiteX3" fmla="*/ 0 w 3316637"/>
              <a:gd name="connsiteY3" fmla="*/ 867905 h 867905"/>
              <a:gd name="connsiteX4" fmla="*/ 0 w 3316637"/>
              <a:gd name="connsiteY4" fmla="*/ 852407 h 8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6637" h="867905">
                <a:moveTo>
                  <a:pt x="3316637" y="0"/>
                </a:moveTo>
                <a:lnTo>
                  <a:pt x="3316637" y="371959"/>
                </a:lnTo>
                <a:lnTo>
                  <a:pt x="0" y="371959"/>
                </a:lnTo>
                <a:lnTo>
                  <a:pt x="0" y="867905"/>
                </a:lnTo>
                <a:lnTo>
                  <a:pt x="0" y="852407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32E8D5F1-FF44-4624-986E-088B04DDB374}"/>
              </a:ext>
            </a:extLst>
          </p:cNvPr>
          <p:cNvSpPr/>
          <p:nvPr/>
        </p:nvSpPr>
        <p:spPr>
          <a:xfrm>
            <a:off x="1330271" y="3161323"/>
            <a:ext cx="3316637" cy="867905"/>
          </a:xfrm>
          <a:custGeom>
            <a:avLst/>
            <a:gdLst>
              <a:gd name="connsiteX0" fmla="*/ 3316637 w 3316637"/>
              <a:gd name="connsiteY0" fmla="*/ 0 h 867905"/>
              <a:gd name="connsiteX1" fmla="*/ 3316637 w 3316637"/>
              <a:gd name="connsiteY1" fmla="*/ 371959 h 867905"/>
              <a:gd name="connsiteX2" fmla="*/ 0 w 3316637"/>
              <a:gd name="connsiteY2" fmla="*/ 371959 h 867905"/>
              <a:gd name="connsiteX3" fmla="*/ 0 w 3316637"/>
              <a:gd name="connsiteY3" fmla="*/ 867905 h 867905"/>
              <a:gd name="connsiteX4" fmla="*/ 0 w 3316637"/>
              <a:gd name="connsiteY4" fmla="*/ 852407 h 86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6637" h="867905">
                <a:moveTo>
                  <a:pt x="3316637" y="0"/>
                </a:moveTo>
                <a:lnTo>
                  <a:pt x="3316637" y="371959"/>
                </a:lnTo>
                <a:lnTo>
                  <a:pt x="0" y="371959"/>
                </a:lnTo>
                <a:lnTo>
                  <a:pt x="0" y="867905"/>
                </a:lnTo>
                <a:lnTo>
                  <a:pt x="0" y="852407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1D8D30A-2751-4BA0-9959-5C11AD945286}"/>
              </a:ext>
            </a:extLst>
          </p:cNvPr>
          <p:cNvCxnSpPr>
            <a:cxnSpLocks/>
          </p:cNvCxnSpPr>
          <p:nvPr/>
        </p:nvCxnSpPr>
        <p:spPr>
          <a:xfrm>
            <a:off x="5741841" y="3518615"/>
            <a:ext cx="0" cy="5344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F3AA96F-636B-473F-9E25-53E261587DD6}"/>
              </a:ext>
            </a:extLst>
          </p:cNvPr>
          <p:cNvCxnSpPr>
            <a:cxnSpLocks/>
          </p:cNvCxnSpPr>
          <p:nvPr/>
        </p:nvCxnSpPr>
        <p:spPr>
          <a:xfrm>
            <a:off x="3389608" y="3533282"/>
            <a:ext cx="0" cy="5344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8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7" grpId="0" animBg="1"/>
      <p:bldP spid="18" grpId="0" animBg="1"/>
      <p:bldP spid="19" grpId="0" animBg="1"/>
      <p:bldP spid="25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A9518-CB8F-4352-935E-E2FE2EFB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latin typeface="+mj-lt"/>
              </a:rPr>
              <a:t>Classification based on Instruction &amp; DataStream</a:t>
            </a:r>
            <a:endParaRPr lang="en-IN" sz="3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E2F3F-F051-4943-AA97-617494A0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" y="914400"/>
            <a:ext cx="8763000" cy="5334000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Single instruction stream single data stream (SISD)</a:t>
            </a:r>
          </a:p>
          <a:p>
            <a:pPr lvl="1" algn="just"/>
            <a:r>
              <a:rPr lang="en-US" sz="2400" dirty="0">
                <a:latin typeface="+mn-lt"/>
              </a:rPr>
              <a:t>One Program counter and one path to data memory.</a:t>
            </a:r>
          </a:p>
          <a:p>
            <a:pPr lvl="1" algn="just"/>
            <a:r>
              <a:rPr lang="en-US" sz="2400" dirty="0">
                <a:latin typeface="+mn-lt"/>
              </a:rPr>
              <a:t>A computer is capable of executing one instruction at a time operating on one piece of data.</a:t>
            </a:r>
            <a:endParaRPr lang="en-US" sz="2400" b="1" dirty="0">
              <a:latin typeface="+mn-lt"/>
            </a:endParaRPr>
          </a:p>
          <a:p>
            <a:pPr lvl="1" algn="just"/>
            <a:r>
              <a:rPr lang="en-US" sz="2400" dirty="0">
                <a:latin typeface="+mn-lt"/>
              </a:rPr>
              <a:t>An ordinary (Sequential) computer.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34CA34A-8620-40EE-BF15-76178355C8FF}"/>
              </a:ext>
            </a:extLst>
          </p:cNvPr>
          <p:cNvSpPr/>
          <p:nvPr/>
        </p:nvSpPr>
        <p:spPr>
          <a:xfrm>
            <a:off x="3312696" y="3581400"/>
            <a:ext cx="25547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Instruction Pool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354643-BA7B-4460-AB39-5D96CCF23B9F}"/>
              </a:ext>
            </a:extLst>
          </p:cNvPr>
          <p:cNvSpPr/>
          <p:nvPr/>
        </p:nvSpPr>
        <p:spPr>
          <a:xfrm rot="16200000">
            <a:off x="1890210" y="4926858"/>
            <a:ext cx="1882942" cy="616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Stream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4F2ED9-124E-4B20-A57B-D8D8D6F94F44}"/>
              </a:ext>
            </a:extLst>
          </p:cNvPr>
          <p:cNvSpPr/>
          <p:nvPr/>
        </p:nvSpPr>
        <p:spPr>
          <a:xfrm>
            <a:off x="4092743" y="5006529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C073686-02A9-450E-A6EC-4F3385FEFA22}"/>
              </a:ext>
            </a:extLst>
          </p:cNvPr>
          <p:cNvCxnSpPr>
            <a:cxnSpLocks/>
          </p:cNvCxnSpPr>
          <p:nvPr/>
        </p:nvCxnSpPr>
        <p:spPr>
          <a:xfrm>
            <a:off x="3139952" y="5235129"/>
            <a:ext cx="95279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xmlns="" id="{58C435D7-7E30-4972-9AA2-6E145EFF8D23}"/>
              </a:ext>
            </a:extLst>
          </p:cNvPr>
          <p:cNvCxnSpPr>
            <a:cxnSpLocks/>
          </p:cNvCxnSpPr>
          <p:nvPr/>
        </p:nvCxnSpPr>
        <p:spPr>
          <a:xfrm rot="5400000">
            <a:off x="4427628" y="4385506"/>
            <a:ext cx="1196529" cy="502718"/>
          </a:xfrm>
          <a:prstGeom prst="bentConnector3">
            <a:avLst>
              <a:gd name="adj1" fmla="val 9986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B19C1B-8C0E-449B-9B83-EE3C672D8D38}"/>
              </a:ext>
            </a:extLst>
          </p:cNvPr>
          <p:cNvSpPr txBox="1"/>
          <p:nvPr/>
        </p:nvSpPr>
        <p:spPr>
          <a:xfrm>
            <a:off x="5452646" y="35587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3DEFC9C-F5D6-4AAD-BF13-34EAD052796F}"/>
              </a:ext>
            </a:extLst>
          </p:cNvPr>
          <p:cNvSpPr txBox="1"/>
          <p:nvPr/>
        </p:nvSpPr>
        <p:spPr>
          <a:xfrm>
            <a:off x="2475413" y="4822450"/>
            <a:ext cx="7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   B</a:t>
            </a:r>
          </a:p>
        </p:txBody>
      </p:sp>
    </p:spTree>
    <p:extLst>
      <p:ext uri="{BB962C8B-B14F-4D97-AF65-F5344CB8AC3E}">
        <p14:creationId xmlns:p14="http://schemas.microsoft.com/office/powerpoint/2010/main" val="8779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416 L 0.00416 0.1775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4.81481E-6 L 0.30573 -0.00463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4" grpId="0"/>
      <p:bldP spid="4" grpId="1"/>
      <p:bldP spid="10" grpId="0"/>
      <p:bldP spid="10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86198-0030-4976-9966-45973C2A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Classification based on Instruction &amp; DataStream</a:t>
            </a:r>
            <a:endParaRPr lang="en-IN" sz="3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8545B-1E9A-4DC2-B879-C5155754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Single instruction stream, multiple data streams (SIMD)</a:t>
            </a:r>
            <a:endParaRPr lang="en-US" dirty="0">
              <a:solidFill>
                <a:schemeClr val="tx2"/>
              </a:solidFill>
              <a:latin typeface="+mn-lt"/>
            </a:endParaRPr>
          </a:p>
          <a:p>
            <a:pPr lvl="1" algn="just"/>
            <a:r>
              <a:rPr lang="en-US" sz="2400" dirty="0">
                <a:latin typeface="+mn-lt"/>
              </a:rPr>
              <a:t>One Program counter and multiple paths to data memory.</a:t>
            </a:r>
          </a:p>
          <a:p>
            <a:pPr lvl="1" algn="just"/>
            <a:r>
              <a:rPr lang="en-US" sz="2400" dirty="0">
                <a:latin typeface="+mn-lt"/>
              </a:rPr>
              <a:t>A computer is capable of executing one instruction at a time, but operating on different pieces of data.</a:t>
            </a:r>
          </a:p>
          <a:p>
            <a:pPr marL="0" indent="0" algn="just">
              <a:buNone/>
            </a:pPr>
            <a:endParaRPr lang="en-IN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8F423E9-A3DD-4EE5-AA4A-4DF321223836}"/>
              </a:ext>
            </a:extLst>
          </p:cNvPr>
          <p:cNvSpPr/>
          <p:nvPr/>
        </p:nvSpPr>
        <p:spPr>
          <a:xfrm>
            <a:off x="3312696" y="3200400"/>
            <a:ext cx="285950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Instruction Pool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992EA4E-D900-44FA-9683-BC4E13D158BF}"/>
              </a:ext>
            </a:extLst>
          </p:cNvPr>
          <p:cNvSpPr/>
          <p:nvPr/>
        </p:nvSpPr>
        <p:spPr>
          <a:xfrm rot="16200000">
            <a:off x="1799482" y="4810561"/>
            <a:ext cx="2138000" cy="589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F0C5B1-E610-4F21-B711-D7B12CC8F7C4}"/>
              </a:ext>
            </a:extLst>
          </p:cNvPr>
          <p:cNvSpPr/>
          <p:nvPr/>
        </p:nvSpPr>
        <p:spPr>
          <a:xfrm>
            <a:off x="4119050" y="4191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A21EFD8A-7AA9-4D15-A474-9EB4482CCB7D}"/>
              </a:ext>
            </a:extLst>
          </p:cNvPr>
          <p:cNvCxnSpPr>
            <a:cxnSpLocks/>
          </p:cNvCxnSpPr>
          <p:nvPr/>
        </p:nvCxnSpPr>
        <p:spPr>
          <a:xfrm>
            <a:off x="3163322" y="5105400"/>
            <a:ext cx="9294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xmlns="" id="{CE5AE6F8-7A55-48AB-B129-BF3C71DF431B}"/>
              </a:ext>
            </a:extLst>
          </p:cNvPr>
          <p:cNvCxnSpPr>
            <a:cxnSpLocks/>
          </p:cNvCxnSpPr>
          <p:nvPr/>
        </p:nvCxnSpPr>
        <p:spPr>
          <a:xfrm rot="5400000">
            <a:off x="4100691" y="4368640"/>
            <a:ext cx="2142396" cy="693585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60DCC-AD61-4130-8B50-CC188CECC310}"/>
              </a:ext>
            </a:extLst>
          </p:cNvPr>
          <p:cNvSpPr/>
          <p:nvPr/>
        </p:nvSpPr>
        <p:spPr>
          <a:xfrm>
            <a:off x="4119050" y="4854129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AD44968-3BD3-4777-BDAD-EB09921ADF92}"/>
              </a:ext>
            </a:extLst>
          </p:cNvPr>
          <p:cNvSpPr/>
          <p:nvPr/>
        </p:nvSpPr>
        <p:spPr>
          <a:xfrm>
            <a:off x="4119425" y="550423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PU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BEAD4DA2-304A-4A62-876B-017CE9126566}"/>
              </a:ext>
            </a:extLst>
          </p:cNvPr>
          <p:cNvCxnSpPr>
            <a:cxnSpLocks/>
          </p:cNvCxnSpPr>
          <p:nvPr/>
        </p:nvCxnSpPr>
        <p:spPr>
          <a:xfrm>
            <a:off x="3163322" y="4495800"/>
            <a:ext cx="9557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58A3417-A0DB-4E84-82C1-DA36CF74B1B0}"/>
              </a:ext>
            </a:extLst>
          </p:cNvPr>
          <p:cNvCxnSpPr>
            <a:cxnSpLocks/>
          </p:cNvCxnSpPr>
          <p:nvPr/>
        </p:nvCxnSpPr>
        <p:spPr>
          <a:xfrm>
            <a:off x="3163322" y="5748264"/>
            <a:ext cx="9294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765C8DC4-230B-427D-A9AF-167FFE4BBEC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804850" y="4457700"/>
            <a:ext cx="69396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C40DD7FA-C3CF-419F-99E7-F6DFB69B0B71}"/>
              </a:ext>
            </a:extLst>
          </p:cNvPr>
          <p:cNvCxnSpPr>
            <a:cxnSpLocks/>
          </p:cNvCxnSpPr>
          <p:nvPr/>
        </p:nvCxnSpPr>
        <p:spPr>
          <a:xfrm flipH="1">
            <a:off x="4804851" y="5120829"/>
            <a:ext cx="69395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4283575-5CAC-4076-9C84-4AD4DF2ABCE5}"/>
              </a:ext>
            </a:extLst>
          </p:cNvPr>
          <p:cNvSpPr txBox="1"/>
          <p:nvPr/>
        </p:nvSpPr>
        <p:spPr>
          <a:xfrm>
            <a:off x="5811875" y="3200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3834D4E-CD2C-4F21-A05B-F22381611691}"/>
              </a:ext>
            </a:extLst>
          </p:cNvPr>
          <p:cNvSpPr txBox="1"/>
          <p:nvPr/>
        </p:nvSpPr>
        <p:spPr>
          <a:xfrm>
            <a:off x="2500433" y="4081980"/>
            <a:ext cx="7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  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87F923D-9180-4A9C-A07B-52827A41783B}"/>
              </a:ext>
            </a:extLst>
          </p:cNvPr>
          <p:cNvSpPr txBox="1"/>
          <p:nvPr/>
        </p:nvSpPr>
        <p:spPr>
          <a:xfrm>
            <a:off x="2513162" y="5336232"/>
            <a:ext cx="7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E   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DDE5974-1FE8-4927-88A6-F68AB023023B}"/>
              </a:ext>
            </a:extLst>
          </p:cNvPr>
          <p:cNvSpPr txBox="1"/>
          <p:nvPr/>
        </p:nvSpPr>
        <p:spPr>
          <a:xfrm>
            <a:off x="2500975" y="4703525"/>
            <a:ext cx="787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   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5E2F929-DF03-4B0E-91AD-0006518ACE70}"/>
              </a:ext>
            </a:extLst>
          </p:cNvPr>
          <p:cNvSpPr txBox="1"/>
          <p:nvPr/>
        </p:nvSpPr>
        <p:spPr>
          <a:xfrm>
            <a:off x="5833646" y="4036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33FF97A-4F04-47AF-A941-32EBCD6A1F6A}"/>
              </a:ext>
            </a:extLst>
          </p:cNvPr>
          <p:cNvSpPr txBox="1"/>
          <p:nvPr/>
        </p:nvSpPr>
        <p:spPr>
          <a:xfrm>
            <a:off x="5833646" y="4724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62012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39 L 0.00157 0.12408 " pathEditMode="relative" ptsTypes="AA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84 -3.7037E-6 L 0.34027 -0.00092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12408 L 0.00139 0.22361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4.44444E-6 L 0.33889 0.00439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3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22361 L 0.00434 0.31204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-4.07407E-6 L 0.34323 -4.07407E-6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6" grpId="0"/>
      <p:bldP spid="26" grpId="1"/>
      <p:bldP spid="26" grpId="2"/>
      <p:bldP spid="26" grpId="3"/>
      <p:bldP spid="27" grpId="0"/>
      <p:bldP spid="27" grpId="1"/>
      <p:bldP spid="27" grpId="2"/>
      <p:bldP spid="29" grpId="0"/>
      <p:bldP spid="29" grpId="1"/>
      <p:bldP spid="29" grpId="2"/>
      <p:bldP spid="30" grpId="0"/>
      <p:bldP spid="30" grpId="1"/>
      <p:bldP spid="30" grpId="2"/>
      <p:bldP spid="41" grpId="0"/>
      <p:bldP spid="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86198-0030-4976-9966-45973C2A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Classification based on Instruction &amp; DataStream</a:t>
            </a:r>
            <a:endParaRPr lang="en-IN" sz="3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8545B-1E9A-4DC2-B879-C5155754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+mn-lt"/>
              </a:rPr>
              <a:t>Multiple instruction streams, single data stream (MISD)</a:t>
            </a:r>
          </a:p>
          <a:p>
            <a:pPr lvl="1"/>
            <a:r>
              <a:rPr lang="en-US" sz="2400" dirty="0">
                <a:latin typeface="+mn-lt"/>
              </a:rPr>
              <a:t>No more computers fit this model.</a:t>
            </a:r>
          </a:p>
          <a:p>
            <a:pPr lvl="1"/>
            <a:r>
              <a:rPr lang="en-US" sz="2400" dirty="0">
                <a:latin typeface="+mn-lt"/>
              </a:rPr>
              <a:t>Uncommon architecture which is generally used for fault tolerance.</a:t>
            </a:r>
          </a:p>
          <a:p>
            <a:pPr marL="0" indent="0" algn="just">
              <a:buNone/>
            </a:pPr>
            <a:endParaRPr lang="en-IN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8F423E9-A3DD-4EE5-AA4A-4DF321223836}"/>
              </a:ext>
            </a:extLst>
          </p:cNvPr>
          <p:cNvSpPr/>
          <p:nvPr/>
        </p:nvSpPr>
        <p:spPr>
          <a:xfrm>
            <a:off x="4495800" y="304326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Instruction Pool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992EA4E-D900-44FA-9683-BC4E13D158BF}"/>
              </a:ext>
            </a:extLst>
          </p:cNvPr>
          <p:cNvSpPr/>
          <p:nvPr/>
        </p:nvSpPr>
        <p:spPr>
          <a:xfrm rot="16200000">
            <a:off x="2097892" y="4827406"/>
            <a:ext cx="2285995" cy="51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F0C5B1-E610-4F21-B711-D7B12CC8F7C4}"/>
              </a:ext>
            </a:extLst>
          </p:cNvPr>
          <p:cNvSpPr/>
          <p:nvPr/>
        </p:nvSpPr>
        <p:spPr>
          <a:xfrm>
            <a:off x="5562600" y="4821026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AD44968-3BD3-4777-BDAD-EB09921ADF92}"/>
              </a:ext>
            </a:extLst>
          </p:cNvPr>
          <p:cNvSpPr/>
          <p:nvPr/>
        </p:nvSpPr>
        <p:spPr>
          <a:xfrm>
            <a:off x="4139629" y="4821026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PU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58A3417-A0DB-4E84-82C1-DA36CF74B1B0}"/>
              </a:ext>
            </a:extLst>
          </p:cNvPr>
          <p:cNvCxnSpPr>
            <a:cxnSpLocks/>
          </p:cNvCxnSpPr>
          <p:nvPr/>
        </p:nvCxnSpPr>
        <p:spPr>
          <a:xfrm>
            <a:off x="3500834" y="5087351"/>
            <a:ext cx="613966" cy="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xmlns="" id="{26BBDA3A-53B8-45D3-86A2-0824A22D6EE9}"/>
              </a:ext>
            </a:extLst>
          </p:cNvPr>
          <p:cNvCxnSpPr>
            <a:cxnSpLocks/>
          </p:cNvCxnSpPr>
          <p:nvPr/>
        </p:nvCxnSpPr>
        <p:spPr>
          <a:xfrm rot="5400000">
            <a:off x="4217988" y="4107901"/>
            <a:ext cx="1592580" cy="377699"/>
          </a:xfrm>
          <a:prstGeom prst="bentConnector3">
            <a:avLst>
              <a:gd name="adj1" fmla="val 9986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56A6702-04C0-47B8-82A6-B7525DFD0AC7}"/>
              </a:ext>
            </a:extLst>
          </p:cNvPr>
          <p:cNvSpPr/>
          <p:nvPr/>
        </p:nvSpPr>
        <p:spPr>
          <a:xfrm>
            <a:off x="3594652" y="4724400"/>
            <a:ext cx="1967948" cy="369455"/>
          </a:xfrm>
          <a:custGeom>
            <a:avLst/>
            <a:gdLst>
              <a:gd name="connsiteX0" fmla="*/ 0 w 2133600"/>
              <a:gd name="connsiteY0" fmla="*/ 406400 h 406400"/>
              <a:gd name="connsiteX1" fmla="*/ 0 w 2133600"/>
              <a:gd name="connsiteY1" fmla="*/ 0 h 406400"/>
              <a:gd name="connsiteX2" fmla="*/ 1799772 w 2133600"/>
              <a:gd name="connsiteY2" fmla="*/ 0 h 406400"/>
              <a:gd name="connsiteX3" fmla="*/ 1799772 w 2133600"/>
              <a:gd name="connsiteY3" fmla="*/ 391886 h 406400"/>
              <a:gd name="connsiteX4" fmla="*/ 2133600 w 2133600"/>
              <a:gd name="connsiteY4" fmla="*/ 391886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406400">
                <a:moveTo>
                  <a:pt x="0" y="406400"/>
                </a:moveTo>
                <a:lnTo>
                  <a:pt x="0" y="0"/>
                </a:lnTo>
                <a:lnTo>
                  <a:pt x="1799772" y="0"/>
                </a:lnTo>
                <a:lnTo>
                  <a:pt x="1799772" y="391886"/>
                </a:lnTo>
                <a:lnTo>
                  <a:pt x="2133600" y="391886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xmlns="" id="{A53138D7-BB70-4B05-B79E-4550EEDA3A83}"/>
              </a:ext>
            </a:extLst>
          </p:cNvPr>
          <p:cNvCxnSpPr>
            <a:cxnSpLocks/>
          </p:cNvCxnSpPr>
          <p:nvPr/>
        </p:nvCxnSpPr>
        <p:spPr>
          <a:xfrm rot="5400000">
            <a:off x="5640959" y="4102212"/>
            <a:ext cx="1592580" cy="377699"/>
          </a:xfrm>
          <a:prstGeom prst="bentConnector3">
            <a:avLst>
              <a:gd name="adj1" fmla="val 9986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7811A6F0-A4A2-408A-B3E0-70A73073F018}"/>
              </a:ext>
            </a:extLst>
          </p:cNvPr>
          <p:cNvSpPr txBox="1"/>
          <p:nvPr/>
        </p:nvSpPr>
        <p:spPr>
          <a:xfrm>
            <a:off x="4675704" y="304453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C28DFA8-E4C0-4B9E-8AB1-C8FE1D29D0E2}"/>
              </a:ext>
            </a:extLst>
          </p:cNvPr>
          <p:cNvSpPr txBox="1"/>
          <p:nvPr/>
        </p:nvSpPr>
        <p:spPr>
          <a:xfrm>
            <a:off x="6748046" y="31197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488D286-09BA-4A53-9992-BD13E3FA0820}"/>
              </a:ext>
            </a:extLst>
          </p:cNvPr>
          <p:cNvSpPr txBox="1"/>
          <p:nvPr/>
        </p:nvSpPr>
        <p:spPr>
          <a:xfrm>
            <a:off x="2883703" y="4359361"/>
            <a:ext cx="7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   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7886B4D-167C-40AA-A45A-428CE5FFC7B2}"/>
              </a:ext>
            </a:extLst>
          </p:cNvPr>
          <p:cNvSpPr txBox="1"/>
          <p:nvPr/>
        </p:nvSpPr>
        <p:spPr>
          <a:xfrm>
            <a:off x="4482529" y="4358547"/>
            <a:ext cx="7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   B</a:t>
            </a:r>
          </a:p>
        </p:txBody>
      </p:sp>
    </p:spTree>
    <p:extLst>
      <p:ext uri="{BB962C8B-B14F-4D97-AF65-F5344CB8AC3E}">
        <p14:creationId xmlns:p14="http://schemas.microsoft.com/office/powerpoint/2010/main" val="13382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92 L -0.00017 0.19236 L -0.00017 0.19236 " pathEditMode="relative" ptsTypes="AAA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0.17395 -0.0004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811 L 0.00087 0.18935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95 -0.00162 L 0.40295 -0.0009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7" grpId="0" animBg="1"/>
      <p:bldP spid="71" grpId="0"/>
      <p:bldP spid="71" grpId="1"/>
      <p:bldP spid="72" grpId="0"/>
      <p:bldP spid="72" grpId="1"/>
      <p:bldP spid="73" grpId="0"/>
      <p:bldP spid="73" grpId="1"/>
      <p:bldP spid="73" grpId="2"/>
      <p:bldP spid="73" grpId="3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What is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An operating system (OS) is </a:t>
            </a:r>
            <a:r>
              <a:rPr lang="en-US" dirty="0">
                <a:solidFill>
                  <a:srgbClr val="E40524"/>
                </a:solidFill>
                <a:latin typeface="+mn-lt"/>
              </a:rPr>
              <a:t>system software </a:t>
            </a:r>
            <a:r>
              <a:rPr lang="en-US" dirty="0">
                <a:latin typeface="+mn-lt"/>
              </a:rPr>
              <a:t>that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manages</a:t>
            </a:r>
            <a:r>
              <a:rPr lang="en-US" dirty="0">
                <a:latin typeface="+mn-lt"/>
              </a:rPr>
              <a:t> computer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hardware and software resources </a:t>
            </a:r>
            <a:r>
              <a:rPr lang="en-US" dirty="0">
                <a:latin typeface="+mn-lt"/>
              </a:rPr>
              <a:t>and provides common services for computer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Example:</a:t>
            </a:r>
            <a:endParaRPr lang="en-IN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453" y="2743200"/>
            <a:ext cx="6280897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86198-0030-4976-9966-45973C2A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+mj-lt"/>
              </a:rPr>
              <a:t>Classification based on Instruction &amp; DataStream</a:t>
            </a:r>
            <a:endParaRPr lang="en-IN" sz="3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88545B-1E9A-4DC2-B879-C5155754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200"/>
            <a:ext cx="8763000" cy="5334000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Multiple instruction streams, Multiple data stream (MIMD)</a:t>
            </a:r>
          </a:p>
          <a:p>
            <a:pPr lvl="1" algn="just"/>
            <a:r>
              <a:rPr lang="en-US" sz="2400" dirty="0">
                <a:latin typeface="+mn-lt"/>
              </a:rPr>
              <a:t>A group of independent computers, each with its own program counter, program, and data.</a:t>
            </a:r>
            <a:endParaRPr lang="en-US" sz="2400" b="1" dirty="0">
              <a:solidFill>
                <a:schemeClr val="tx2"/>
              </a:solidFill>
              <a:latin typeface="+mn-lt"/>
            </a:endParaRPr>
          </a:p>
          <a:p>
            <a:pPr lvl="1" algn="just"/>
            <a:r>
              <a:rPr lang="en-US" sz="2400" dirty="0">
                <a:latin typeface="+mn-lt"/>
              </a:rPr>
              <a:t>A computer that can run multiple processes or threads that are cooperating towards a common objective.</a:t>
            </a:r>
            <a:endParaRPr lang="en-IN" sz="24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067EDB9-9905-437B-96E2-A7B96FA84A6A}"/>
              </a:ext>
            </a:extLst>
          </p:cNvPr>
          <p:cNvSpPr/>
          <p:nvPr/>
        </p:nvSpPr>
        <p:spPr>
          <a:xfrm>
            <a:off x="4272632" y="3156474"/>
            <a:ext cx="286856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Instruction Pool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E603723-7160-47A7-9E1F-4833E65BB1EE}"/>
              </a:ext>
            </a:extLst>
          </p:cNvPr>
          <p:cNvSpPr/>
          <p:nvPr/>
        </p:nvSpPr>
        <p:spPr>
          <a:xfrm rot="16200000">
            <a:off x="1586916" y="4817141"/>
            <a:ext cx="2438392" cy="54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Stream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DB51DF-9E68-4D76-BAC5-F0E95B7B9086}"/>
              </a:ext>
            </a:extLst>
          </p:cNvPr>
          <p:cNvSpPr/>
          <p:nvPr/>
        </p:nvSpPr>
        <p:spPr>
          <a:xfrm>
            <a:off x="5257800" y="4191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A4D3D1FC-ACC3-4E9B-8905-7837E6B61B45}"/>
              </a:ext>
            </a:extLst>
          </p:cNvPr>
          <p:cNvCxnSpPr>
            <a:cxnSpLocks/>
          </p:cNvCxnSpPr>
          <p:nvPr/>
        </p:nvCxnSpPr>
        <p:spPr>
          <a:xfrm rot="5400000">
            <a:off x="5243138" y="4353843"/>
            <a:ext cx="2119724" cy="669118"/>
          </a:xfrm>
          <a:prstGeom prst="bentConnector3">
            <a:avLst>
              <a:gd name="adj1" fmla="val 9986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86E603B-48E1-495C-8419-1DD8F19C1B8B}"/>
              </a:ext>
            </a:extLst>
          </p:cNvPr>
          <p:cNvSpPr/>
          <p:nvPr/>
        </p:nvSpPr>
        <p:spPr>
          <a:xfrm>
            <a:off x="5258175" y="550423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PU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8A1EA1C-9E25-4382-A131-5B1EC18F6800}"/>
              </a:ext>
            </a:extLst>
          </p:cNvPr>
          <p:cNvCxnSpPr>
            <a:cxnSpLocks/>
          </p:cNvCxnSpPr>
          <p:nvPr/>
        </p:nvCxnSpPr>
        <p:spPr>
          <a:xfrm>
            <a:off x="3090111" y="4495800"/>
            <a:ext cx="543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C7558DC-CAA9-4BE9-8FB0-D3A8C7423DC0}"/>
              </a:ext>
            </a:extLst>
          </p:cNvPr>
          <p:cNvCxnSpPr>
            <a:cxnSpLocks/>
          </p:cNvCxnSpPr>
          <p:nvPr/>
        </p:nvCxnSpPr>
        <p:spPr>
          <a:xfrm>
            <a:off x="3090111" y="5748264"/>
            <a:ext cx="543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AE115C71-8027-442D-A4B7-FC04C497D39C}"/>
              </a:ext>
            </a:extLst>
          </p:cNvPr>
          <p:cNvCxnSpPr>
            <a:cxnSpLocks/>
          </p:cNvCxnSpPr>
          <p:nvPr/>
        </p:nvCxnSpPr>
        <p:spPr>
          <a:xfrm flipH="1">
            <a:off x="5945221" y="4448175"/>
            <a:ext cx="692338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A353ABA-9ACF-4C09-9263-5AEFB13280CF}"/>
              </a:ext>
            </a:extLst>
          </p:cNvPr>
          <p:cNvSpPr/>
          <p:nvPr/>
        </p:nvSpPr>
        <p:spPr>
          <a:xfrm>
            <a:off x="3633273" y="4191000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EF2A6C50-3187-4A12-9509-39A7DB737D0F}"/>
              </a:ext>
            </a:extLst>
          </p:cNvPr>
          <p:cNvSpPr/>
          <p:nvPr/>
        </p:nvSpPr>
        <p:spPr>
          <a:xfrm>
            <a:off x="3633648" y="5504235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PU</a:t>
            </a:r>
            <a:endParaRPr lang="en-IN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xmlns="" id="{63C14E16-D156-4025-ADF2-B561BE1EE94B}"/>
              </a:ext>
            </a:extLst>
          </p:cNvPr>
          <p:cNvCxnSpPr>
            <a:cxnSpLocks/>
          </p:cNvCxnSpPr>
          <p:nvPr/>
        </p:nvCxnSpPr>
        <p:spPr>
          <a:xfrm rot="5400000">
            <a:off x="3593770" y="4353843"/>
            <a:ext cx="2119724" cy="669118"/>
          </a:xfrm>
          <a:prstGeom prst="bentConnector3">
            <a:avLst>
              <a:gd name="adj1" fmla="val 9986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6F23B0B-3C3E-48C5-B52C-98DC47ECB7E9}"/>
              </a:ext>
            </a:extLst>
          </p:cNvPr>
          <p:cNvCxnSpPr>
            <a:cxnSpLocks/>
          </p:cNvCxnSpPr>
          <p:nvPr/>
        </p:nvCxnSpPr>
        <p:spPr>
          <a:xfrm flipH="1" flipV="1">
            <a:off x="4325649" y="4469350"/>
            <a:ext cx="685762" cy="137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8BF0A6CC-69D2-413D-9428-574D2A7A50F5}"/>
              </a:ext>
            </a:extLst>
          </p:cNvPr>
          <p:cNvSpPr/>
          <p:nvPr/>
        </p:nvSpPr>
        <p:spPr>
          <a:xfrm>
            <a:off x="3242580" y="4144504"/>
            <a:ext cx="2015220" cy="326220"/>
          </a:xfrm>
          <a:custGeom>
            <a:avLst/>
            <a:gdLst>
              <a:gd name="connsiteX0" fmla="*/ 0 w 2133600"/>
              <a:gd name="connsiteY0" fmla="*/ 406400 h 406400"/>
              <a:gd name="connsiteX1" fmla="*/ 0 w 2133600"/>
              <a:gd name="connsiteY1" fmla="*/ 0 h 406400"/>
              <a:gd name="connsiteX2" fmla="*/ 1799772 w 2133600"/>
              <a:gd name="connsiteY2" fmla="*/ 0 h 406400"/>
              <a:gd name="connsiteX3" fmla="*/ 1799772 w 2133600"/>
              <a:gd name="connsiteY3" fmla="*/ 391886 h 406400"/>
              <a:gd name="connsiteX4" fmla="*/ 2133600 w 2133600"/>
              <a:gd name="connsiteY4" fmla="*/ 391886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406400">
                <a:moveTo>
                  <a:pt x="0" y="406400"/>
                </a:moveTo>
                <a:lnTo>
                  <a:pt x="0" y="0"/>
                </a:lnTo>
                <a:lnTo>
                  <a:pt x="1799772" y="0"/>
                </a:lnTo>
                <a:lnTo>
                  <a:pt x="1799772" y="391886"/>
                </a:lnTo>
                <a:lnTo>
                  <a:pt x="2133600" y="391886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3A57BB2C-4E12-4386-8537-7A2A83E27B61}"/>
              </a:ext>
            </a:extLst>
          </p:cNvPr>
          <p:cNvSpPr/>
          <p:nvPr/>
        </p:nvSpPr>
        <p:spPr>
          <a:xfrm>
            <a:off x="3239189" y="5410200"/>
            <a:ext cx="2015220" cy="326220"/>
          </a:xfrm>
          <a:custGeom>
            <a:avLst/>
            <a:gdLst>
              <a:gd name="connsiteX0" fmla="*/ 0 w 2133600"/>
              <a:gd name="connsiteY0" fmla="*/ 406400 h 406400"/>
              <a:gd name="connsiteX1" fmla="*/ 0 w 2133600"/>
              <a:gd name="connsiteY1" fmla="*/ 0 h 406400"/>
              <a:gd name="connsiteX2" fmla="*/ 1799772 w 2133600"/>
              <a:gd name="connsiteY2" fmla="*/ 0 h 406400"/>
              <a:gd name="connsiteX3" fmla="*/ 1799772 w 2133600"/>
              <a:gd name="connsiteY3" fmla="*/ 391886 h 406400"/>
              <a:gd name="connsiteX4" fmla="*/ 2133600 w 2133600"/>
              <a:gd name="connsiteY4" fmla="*/ 391886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406400">
                <a:moveTo>
                  <a:pt x="0" y="406400"/>
                </a:moveTo>
                <a:lnTo>
                  <a:pt x="0" y="0"/>
                </a:lnTo>
                <a:lnTo>
                  <a:pt x="1799772" y="0"/>
                </a:lnTo>
                <a:lnTo>
                  <a:pt x="1799772" y="391886"/>
                </a:lnTo>
                <a:lnTo>
                  <a:pt x="2133600" y="391886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B3B48E1D-02B1-438D-A825-360509346075}"/>
              </a:ext>
            </a:extLst>
          </p:cNvPr>
          <p:cNvSpPr txBox="1"/>
          <p:nvPr/>
        </p:nvSpPr>
        <p:spPr>
          <a:xfrm>
            <a:off x="2438062" y="3805536"/>
            <a:ext cx="7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  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90AC4FD-08A4-4CC3-A6EF-B51FD2B5E02F}"/>
              </a:ext>
            </a:extLst>
          </p:cNvPr>
          <p:cNvSpPr txBox="1"/>
          <p:nvPr/>
        </p:nvSpPr>
        <p:spPr>
          <a:xfrm>
            <a:off x="2421369" y="5035335"/>
            <a:ext cx="75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   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4FF4A20-FDF1-430E-B50E-D3F57DD3410F}"/>
              </a:ext>
            </a:extLst>
          </p:cNvPr>
          <p:cNvSpPr txBox="1"/>
          <p:nvPr/>
        </p:nvSpPr>
        <p:spPr>
          <a:xfrm>
            <a:off x="4538246" y="317375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B1CD157E-9370-4126-8BD7-FC2713C90030}"/>
              </a:ext>
            </a:extLst>
          </p:cNvPr>
          <p:cNvSpPr txBox="1"/>
          <p:nvPr/>
        </p:nvSpPr>
        <p:spPr>
          <a:xfrm>
            <a:off x="6763257" y="31856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228BC142-7BCB-4616-8FD4-2945A6C49D91}"/>
              </a:ext>
            </a:extLst>
          </p:cNvPr>
          <p:cNvSpPr txBox="1"/>
          <p:nvPr/>
        </p:nvSpPr>
        <p:spPr>
          <a:xfrm>
            <a:off x="4540489" y="37585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0329986-DEEC-4BFC-BC73-5616506DCF6B}"/>
              </a:ext>
            </a:extLst>
          </p:cNvPr>
          <p:cNvSpPr txBox="1"/>
          <p:nvPr/>
        </p:nvSpPr>
        <p:spPr>
          <a:xfrm>
            <a:off x="4335192" y="3768780"/>
            <a:ext cx="736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   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5D20C56-249E-4FAB-9178-7B7B403D2381}"/>
              </a:ext>
            </a:extLst>
          </p:cNvPr>
          <p:cNvSpPr txBox="1"/>
          <p:nvPr/>
        </p:nvSpPr>
        <p:spPr>
          <a:xfrm>
            <a:off x="4336703" y="5015255"/>
            <a:ext cx="75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   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1DD8850-26A0-45DF-869C-4951AB968D21}"/>
              </a:ext>
            </a:extLst>
          </p:cNvPr>
          <p:cNvSpPr txBox="1"/>
          <p:nvPr/>
        </p:nvSpPr>
        <p:spPr>
          <a:xfrm>
            <a:off x="6763257" y="38450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9087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92 L -0.00018 0.08611 L -0.00018 0.08634 " pathEditMode="relative" rAng="0" ptsTypes="AAA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23 L 0.20781 -0.0039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718 L 2.77778E-7 0.0942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72 -0.00487 L 0.45156 -0.00186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8634 L -0.00017 0.26482 L -0.00017 0.26736 " pathEditMode="relative" rAng="0" ptsTypes="AAA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115 L 0.20955 -0.00115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9074 L 2.77778E-7 0.27616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38 -0.00231 L 0.45243 -0.00231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1" grpId="0" animBg="1"/>
      <p:bldP spid="26" grpId="0" animBg="1"/>
      <p:bldP spid="28" grpId="0" animBg="1"/>
      <p:bldP spid="38" grpId="0" animBg="1"/>
      <p:bldP spid="41" grpId="0" animBg="1"/>
      <p:bldP spid="42" grpId="2"/>
      <p:bldP spid="42" grpId="3"/>
      <p:bldP spid="42" grpId="4"/>
      <p:bldP spid="43" grpId="0"/>
      <p:bldP spid="43" grpId="1"/>
      <p:bldP spid="43" grpId="2"/>
      <p:bldP spid="45" grpId="0"/>
      <p:bldP spid="45" grpId="1"/>
      <p:bldP spid="45" grpId="2"/>
      <p:bldP spid="46" grpId="0"/>
      <p:bldP spid="46" grpId="1"/>
      <p:bldP spid="46" grpId="2"/>
      <p:bldP spid="47" grpId="0"/>
      <p:bldP spid="48" grpId="0"/>
      <p:bldP spid="50" grpId="0"/>
      <p:bldP spid="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F0274-869B-4DF4-A84D-7F9ABDCE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>
                <a:latin typeface="+mj-lt"/>
              </a:rPr>
              <a:t>Classification based on Instruction &amp; DataStream</a:t>
            </a:r>
            <a:endParaRPr lang="en-IN" sz="3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6CE996-B4AD-40AD-996F-831E3F7A4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All distributed systems are MIMD, We divide all MIMD computers into two groups: </a:t>
            </a:r>
          </a:p>
          <a:p>
            <a:pPr lvl="2" algn="just"/>
            <a:r>
              <a:rPr lang="en-US" sz="2400" dirty="0">
                <a:latin typeface="+mn-lt"/>
              </a:rPr>
              <a:t>Have shared memory, usually called multiprocessors.</a:t>
            </a:r>
          </a:p>
          <a:p>
            <a:pPr lvl="2" algn="just"/>
            <a:r>
              <a:rPr lang="en-US" sz="2400" dirty="0">
                <a:latin typeface="+mn-lt"/>
              </a:rPr>
              <a:t>Do not have shared memory, called multicomputer.</a:t>
            </a:r>
            <a:endParaRPr lang="en-US" sz="2400" b="1" dirty="0">
              <a:latin typeface="+mn-lt"/>
            </a:endParaRP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150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+mj-lt"/>
              </a:rPr>
              <a:t>Distributed Computing System Models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Distributed Computing system models can be broadly classified into five categories.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04244603"/>
              </p:ext>
            </p:extLst>
          </p:nvPr>
        </p:nvGraphicFramePr>
        <p:xfrm>
          <a:off x="990600" y="19050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40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0E0617-1AE6-4F5B-B6CC-93468F4B66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CBA4FF-AB3A-4264-945D-A2E2AB7E3D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2B4DB9-5D19-41C9-9CC1-087E40BF09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461956-E1EB-4678-84FF-D6888DD50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EF7CD8-C3FC-40EF-857A-D1EA86D335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Graphic spid="5" grpId="0" uiExpand="1">
        <p:bldSub>
          <a:bldDgm bld="one"/>
        </p:bldSub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964C09-DA5A-4980-9E97-C7B2F5A2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Minicomputer Model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CC06B8-41FA-42BF-A73F-F9FFF4F1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rmAutofit/>
          </a:bodyPr>
          <a:lstStyle/>
          <a:p>
            <a:pPr>
              <a:lnSpc>
                <a:spcPct val="113000"/>
              </a:lnSpc>
            </a:pPr>
            <a:r>
              <a:rPr lang="en-US" altLang="en-US" dirty="0">
                <a:latin typeface="+mn-lt"/>
              </a:rPr>
              <a:t>Extension of Time sharing system</a:t>
            </a:r>
          </a:p>
          <a:p>
            <a:pPr lvl="1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User must log on his/her home minicomputer.</a:t>
            </a:r>
          </a:p>
          <a:p>
            <a:pPr lvl="1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Thereafter, he/she can log on a remote machine by telnet.</a:t>
            </a:r>
          </a:p>
          <a:p>
            <a:pPr>
              <a:lnSpc>
                <a:spcPct val="113000"/>
              </a:lnSpc>
            </a:pPr>
            <a:r>
              <a:rPr lang="en-US" altLang="en-US" dirty="0">
                <a:latin typeface="+mn-lt"/>
              </a:rPr>
              <a:t>Resource sharing</a:t>
            </a:r>
          </a:p>
          <a:p>
            <a:pPr lvl="1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Database</a:t>
            </a:r>
          </a:p>
          <a:p>
            <a:pPr lvl="1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High-performance devices</a:t>
            </a:r>
            <a:endParaRPr lang="en-IN" altLang="en-US" sz="2400" dirty="0">
              <a:latin typeface="+mn-lt"/>
            </a:endParaRPr>
          </a:p>
          <a:p>
            <a:pPr>
              <a:lnSpc>
                <a:spcPct val="113000"/>
              </a:lnSpc>
            </a:pPr>
            <a:r>
              <a:rPr lang="en-IN" altLang="en-US" dirty="0">
                <a:latin typeface="+mn-lt"/>
              </a:rPr>
              <a:t>Example:</a:t>
            </a:r>
          </a:p>
          <a:p>
            <a:pPr lvl="1">
              <a:lnSpc>
                <a:spcPct val="113000"/>
              </a:lnSpc>
            </a:pPr>
            <a:r>
              <a:rPr lang="en-IN" altLang="en-US" sz="2400" dirty="0">
                <a:latin typeface="+mn-lt"/>
              </a:rPr>
              <a:t>ARPAnet</a:t>
            </a:r>
            <a:endParaRPr lang="en-US" altLang="en-US" sz="2400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BE32C3FA-C93A-4508-88FF-66F291B71718}"/>
              </a:ext>
            </a:extLst>
          </p:cNvPr>
          <p:cNvSpPr/>
          <p:nvPr/>
        </p:nvSpPr>
        <p:spPr>
          <a:xfrm>
            <a:off x="4327573" y="4568663"/>
            <a:ext cx="2412000" cy="1451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Communication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F1865A-AD66-420B-9EAC-D09425468689}"/>
              </a:ext>
            </a:extLst>
          </p:cNvPr>
          <p:cNvSpPr/>
          <p:nvPr/>
        </p:nvSpPr>
        <p:spPr>
          <a:xfrm>
            <a:off x="2727391" y="4580580"/>
            <a:ext cx="1127318" cy="137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Mini-Computer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8C5DB3E-93F2-4CD2-98D9-FE43DCDF1E79}"/>
              </a:ext>
            </a:extLst>
          </p:cNvPr>
          <p:cNvSpPr/>
          <p:nvPr/>
        </p:nvSpPr>
        <p:spPr>
          <a:xfrm>
            <a:off x="7066797" y="4572792"/>
            <a:ext cx="1126800" cy="137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Mini-Computer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F12F17A-C331-4A13-A7C0-8C97F90BEFB6}"/>
              </a:ext>
            </a:extLst>
          </p:cNvPr>
          <p:cNvSpPr/>
          <p:nvPr/>
        </p:nvSpPr>
        <p:spPr>
          <a:xfrm>
            <a:off x="4953000" y="2735282"/>
            <a:ext cx="1126800" cy="137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Mini-Computer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1CD3A37-766D-49EC-AB94-40FC9D968658}"/>
              </a:ext>
            </a:extLst>
          </p:cNvPr>
          <p:cNvCxnSpPr>
            <a:cxnSpLocks/>
          </p:cNvCxnSpPr>
          <p:nvPr/>
        </p:nvCxnSpPr>
        <p:spPr>
          <a:xfrm>
            <a:off x="6745899" y="5294232"/>
            <a:ext cx="3208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2E35E16E-EFFB-4541-9632-E00DD7B87D09}"/>
              </a:ext>
            </a:extLst>
          </p:cNvPr>
          <p:cNvCxnSpPr>
            <a:cxnSpLocks/>
          </p:cNvCxnSpPr>
          <p:nvPr/>
        </p:nvCxnSpPr>
        <p:spPr>
          <a:xfrm flipH="1">
            <a:off x="3865718" y="5266381"/>
            <a:ext cx="47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51BB8D1-D5D9-4107-98AF-8DB92F3784DD}"/>
              </a:ext>
            </a:extLst>
          </p:cNvPr>
          <p:cNvCxnSpPr/>
          <p:nvPr/>
        </p:nvCxnSpPr>
        <p:spPr>
          <a:xfrm>
            <a:off x="2353397" y="5626871"/>
            <a:ext cx="365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2DB3196-AA50-40FD-BCBD-352187633C8D}"/>
              </a:ext>
            </a:extLst>
          </p:cNvPr>
          <p:cNvSpPr/>
          <p:nvPr/>
        </p:nvSpPr>
        <p:spPr>
          <a:xfrm>
            <a:off x="1902306" y="4740323"/>
            <a:ext cx="445128" cy="553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B3C80A5-5A52-4C23-8857-36706CD23CF7}"/>
              </a:ext>
            </a:extLst>
          </p:cNvPr>
          <p:cNvSpPr/>
          <p:nvPr/>
        </p:nvSpPr>
        <p:spPr>
          <a:xfrm>
            <a:off x="1896087" y="5348917"/>
            <a:ext cx="445128" cy="553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676E45CE-1AC2-44E9-B1C1-20766D803442}"/>
              </a:ext>
            </a:extLst>
          </p:cNvPr>
          <p:cNvCxnSpPr/>
          <p:nvPr/>
        </p:nvCxnSpPr>
        <p:spPr>
          <a:xfrm>
            <a:off x="8174356" y="5571187"/>
            <a:ext cx="365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FC0BA3B-7E84-4BA0-A6A7-2F6EFE50A897}"/>
              </a:ext>
            </a:extLst>
          </p:cNvPr>
          <p:cNvSpPr/>
          <p:nvPr/>
        </p:nvSpPr>
        <p:spPr>
          <a:xfrm>
            <a:off x="8539418" y="4642999"/>
            <a:ext cx="445128" cy="553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1707F23-6681-4E21-AC72-956077D50A5F}"/>
              </a:ext>
            </a:extLst>
          </p:cNvPr>
          <p:cNvSpPr/>
          <p:nvPr/>
        </p:nvSpPr>
        <p:spPr>
          <a:xfrm>
            <a:off x="8539418" y="5294232"/>
            <a:ext cx="445128" cy="553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6DC85A4-9175-497E-8C5C-F9C9A5607519}"/>
              </a:ext>
            </a:extLst>
          </p:cNvPr>
          <p:cNvCxnSpPr/>
          <p:nvPr/>
        </p:nvCxnSpPr>
        <p:spPr>
          <a:xfrm>
            <a:off x="8193597" y="4917927"/>
            <a:ext cx="3363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967F23B4-0659-4DCC-9FFC-BC520A6B66F3}"/>
              </a:ext>
            </a:extLst>
          </p:cNvPr>
          <p:cNvCxnSpPr/>
          <p:nvPr/>
        </p:nvCxnSpPr>
        <p:spPr>
          <a:xfrm>
            <a:off x="2347434" y="5017277"/>
            <a:ext cx="365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F98F239D-CB00-4201-9B36-4B520451EE6E}"/>
              </a:ext>
            </a:extLst>
          </p:cNvPr>
          <p:cNvCxnSpPr/>
          <p:nvPr/>
        </p:nvCxnSpPr>
        <p:spPr>
          <a:xfrm>
            <a:off x="6079800" y="3751721"/>
            <a:ext cx="365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1028EED-10BB-4A04-89C3-F275A9AE4493}"/>
              </a:ext>
            </a:extLst>
          </p:cNvPr>
          <p:cNvSpPr/>
          <p:nvPr/>
        </p:nvSpPr>
        <p:spPr>
          <a:xfrm>
            <a:off x="6451537" y="2796757"/>
            <a:ext cx="445128" cy="553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BD90C08C-7959-4828-B2DE-D6368542A80E}"/>
              </a:ext>
            </a:extLst>
          </p:cNvPr>
          <p:cNvSpPr/>
          <p:nvPr/>
        </p:nvSpPr>
        <p:spPr>
          <a:xfrm>
            <a:off x="6451537" y="3462474"/>
            <a:ext cx="445128" cy="553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31FE3DC-BB25-45EA-AF0B-54BDB0D8B23E}"/>
              </a:ext>
            </a:extLst>
          </p:cNvPr>
          <p:cNvCxnSpPr/>
          <p:nvPr/>
        </p:nvCxnSpPr>
        <p:spPr>
          <a:xfrm>
            <a:off x="6086475" y="3073711"/>
            <a:ext cx="365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B0AA1163-B3FE-413B-A599-EF9EBAD553AB}"/>
              </a:ext>
            </a:extLst>
          </p:cNvPr>
          <p:cNvCxnSpPr>
            <a:cxnSpLocks/>
          </p:cNvCxnSpPr>
          <p:nvPr/>
        </p:nvCxnSpPr>
        <p:spPr>
          <a:xfrm flipV="1">
            <a:off x="5533573" y="4094965"/>
            <a:ext cx="0" cy="473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3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20" grpId="0" animBg="1"/>
      <p:bldP spid="21" grpId="0" animBg="1"/>
      <p:bldP spid="30" grpId="0" animBg="1"/>
      <p:bldP spid="3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20B7A-FF12-43D3-9218-CF80071C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Workstation Model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18295-3046-40FB-AB59-9ADC28C4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rmAutofit/>
          </a:bodyPr>
          <a:lstStyle/>
          <a:p>
            <a:pPr>
              <a:lnSpc>
                <a:spcPct val="113000"/>
              </a:lnSpc>
            </a:pPr>
            <a:r>
              <a:rPr lang="en-US" altLang="en-US" sz="2300" dirty="0">
                <a:latin typeface="+mn-lt"/>
              </a:rPr>
              <a:t>Process migration</a:t>
            </a:r>
          </a:p>
          <a:p>
            <a:pPr lvl="1">
              <a:lnSpc>
                <a:spcPct val="113000"/>
              </a:lnSpc>
            </a:pPr>
            <a:r>
              <a:rPr lang="en-US" altLang="en-US" sz="2300" dirty="0">
                <a:latin typeface="+mn-lt"/>
              </a:rPr>
              <a:t>Users first log on his/her personal workstation.</a:t>
            </a:r>
          </a:p>
          <a:p>
            <a:pPr lvl="1">
              <a:lnSpc>
                <a:spcPct val="113000"/>
              </a:lnSpc>
            </a:pPr>
            <a:r>
              <a:rPr lang="en-US" altLang="en-US" sz="2300" dirty="0">
                <a:latin typeface="+mn-lt"/>
              </a:rPr>
              <a:t>If there are idle remote workstations, a heavy job may migrate to one of them.</a:t>
            </a:r>
          </a:p>
          <a:p>
            <a:pPr>
              <a:lnSpc>
                <a:spcPct val="113000"/>
              </a:lnSpc>
            </a:pPr>
            <a:r>
              <a:rPr lang="en-US" altLang="en-US" sz="2300" dirty="0">
                <a:latin typeface="+mn-lt"/>
              </a:rPr>
              <a:t>Problems:</a:t>
            </a:r>
          </a:p>
          <a:p>
            <a:pPr lvl="1">
              <a:lnSpc>
                <a:spcPct val="113000"/>
              </a:lnSpc>
            </a:pPr>
            <a:r>
              <a:rPr lang="en-US" altLang="en-US" sz="2300" dirty="0">
                <a:latin typeface="+mn-lt"/>
              </a:rPr>
              <a:t>What if a user log on the remote machine</a:t>
            </a:r>
          </a:p>
          <a:p>
            <a:pPr lvl="1">
              <a:lnSpc>
                <a:spcPct val="113000"/>
              </a:lnSpc>
            </a:pPr>
            <a:r>
              <a:rPr lang="en-US" altLang="en-US" sz="2300" dirty="0">
                <a:latin typeface="+mn-lt"/>
              </a:rPr>
              <a:t>How to find an idle workstation</a:t>
            </a:r>
          </a:p>
          <a:p>
            <a:pPr lvl="1">
              <a:lnSpc>
                <a:spcPct val="113000"/>
              </a:lnSpc>
            </a:pPr>
            <a:r>
              <a:rPr lang="en-US" altLang="en-US" sz="2300" dirty="0">
                <a:latin typeface="+mn-lt"/>
              </a:rPr>
              <a:t>How to migrate a job</a:t>
            </a:r>
          </a:p>
          <a:p>
            <a:pPr marL="0" indent="0">
              <a:lnSpc>
                <a:spcPct val="113000"/>
              </a:lnSpc>
              <a:buNone/>
            </a:pPr>
            <a:endParaRPr lang="en-IN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C5F805F-A576-4957-A5CC-3A893612F543}"/>
              </a:ext>
            </a:extLst>
          </p:cNvPr>
          <p:cNvSpPr/>
          <p:nvPr/>
        </p:nvSpPr>
        <p:spPr>
          <a:xfrm>
            <a:off x="4914900" y="4328913"/>
            <a:ext cx="2362200" cy="1030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7EED6D3-C684-4C95-89E6-AED3C7386721}"/>
              </a:ext>
            </a:extLst>
          </p:cNvPr>
          <p:cNvSpPr/>
          <p:nvPr/>
        </p:nvSpPr>
        <p:spPr>
          <a:xfrm>
            <a:off x="3056552" y="4535087"/>
            <a:ext cx="1369423" cy="5446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8341B34-2D60-4C97-B97C-2837304FF2A5}"/>
              </a:ext>
            </a:extLst>
          </p:cNvPr>
          <p:cNvSpPr/>
          <p:nvPr/>
        </p:nvSpPr>
        <p:spPr>
          <a:xfrm>
            <a:off x="4377387" y="5870151"/>
            <a:ext cx="1369423" cy="5446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A585815-C204-481C-B2D1-33194F3D29DA}"/>
              </a:ext>
            </a:extLst>
          </p:cNvPr>
          <p:cNvSpPr/>
          <p:nvPr/>
        </p:nvSpPr>
        <p:spPr>
          <a:xfrm>
            <a:off x="7749460" y="4543814"/>
            <a:ext cx="1369423" cy="5446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1AA8EAD-5C1C-4419-89F8-64E80B81ECAD}"/>
              </a:ext>
            </a:extLst>
          </p:cNvPr>
          <p:cNvSpPr/>
          <p:nvPr/>
        </p:nvSpPr>
        <p:spPr>
          <a:xfrm>
            <a:off x="5415502" y="3560068"/>
            <a:ext cx="1369423" cy="5446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36C225F-00CF-4B70-B3FE-79473133931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096000" y="4104763"/>
            <a:ext cx="4214" cy="224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2B7F01D-B8DA-45F1-B6F8-56B2306E8714}"/>
              </a:ext>
            </a:extLst>
          </p:cNvPr>
          <p:cNvCxnSpPr>
            <a:cxnSpLocks/>
          </p:cNvCxnSpPr>
          <p:nvPr/>
        </p:nvCxnSpPr>
        <p:spPr>
          <a:xfrm flipV="1">
            <a:off x="5081795" y="5262274"/>
            <a:ext cx="345937" cy="615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99287DB4-C715-45CB-9EA4-B9EA7EF0A43A}"/>
              </a:ext>
            </a:extLst>
          </p:cNvPr>
          <p:cNvCxnSpPr>
            <a:cxnSpLocks/>
          </p:cNvCxnSpPr>
          <p:nvPr/>
        </p:nvCxnSpPr>
        <p:spPr>
          <a:xfrm flipH="1">
            <a:off x="4437218" y="4844164"/>
            <a:ext cx="47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51987A1-8375-432D-AE12-3B90B4D78B0D}"/>
              </a:ext>
            </a:extLst>
          </p:cNvPr>
          <p:cNvCxnSpPr>
            <a:cxnSpLocks/>
          </p:cNvCxnSpPr>
          <p:nvPr/>
        </p:nvCxnSpPr>
        <p:spPr>
          <a:xfrm flipH="1">
            <a:off x="7259883" y="4844164"/>
            <a:ext cx="4776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EAB12A6-D7B8-4FD3-87B6-5D16250FA5D5}"/>
              </a:ext>
            </a:extLst>
          </p:cNvPr>
          <p:cNvSpPr/>
          <p:nvPr/>
        </p:nvSpPr>
        <p:spPr>
          <a:xfrm>
            <a:off x="6592388" y="5877548"/>
            <a:ext cx="1369423" cy="5446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1750F0-2D9A-48EF-84DC-DDF28A3EAECF}"/>
              </a:ext>
            </a:extLst>
          </p:cNvPr>
          <p:cNvCxnSpPr>
            <a:cxnSpLocks/>
          </p:cNvCxnSpPr>
          <p:nvPr/>
        </p:nvCxnSpPr>
        <p:spPr>
          <a:xfrm flipH="1" flipV="1">
            <a:off x="6784925" y="5242281"/>
            <a:ext cx="492175" cy="635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68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Workstation-Server Model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29000" y="2819400"/>
            <a:ext cx="2362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926647" y="3142704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4714058"/>
            <a:ext cx="1369423" cy="115334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Mini Computer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Used as a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File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23209" y="5029201"/>
            <a:ext cx="1369423" cy="13873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Mini Computer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Used as a database Server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4714057"/>
            <a:ext cx="1369423" cy="11533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Mini Computer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Used as a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Print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87638" y="3142705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5999" y="1632040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23209" y="1082584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28799" y="1634762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Workstation</a:t>
            </a:r>
          </a:p>
        </p:txBody>
      </p:sp>
      <p:cxnSp>
        <p:nvCxnSpPr>
          <p:cNvPr id="17" name="Straight Connector 16"/>
          <p:cNvCxnSpPr>
            <a:stCxn id="16" idx="2"/>
            <a:endCxn id="7" idx="1"/>
          </p:cNvCxnSpPr>
          <p:nvPr/>
        </p:nvCxnSpPr>
        <p:spPr>
          <a:xfrm>
            <a:off x="2513511" y="2359751"/>
            <a:ext cx="1261425" cy="660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>
            <a:off x="5426213" y="4010557"/>
            <a:ext cx="1354499" cy="703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2"/>
            <a:endCxn id="7" idx="0"/>
          </p:cNvCxnSpPr>
          <p:nvPr/>
        </p:nvCxnSpPr>
        <p:spPr>
          <a:xfrm>
            <a:off x="4607921" y="1807573"/>
            <a:ext cx="2179" cy="1011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2"/>
            <a:endCxn id="7" idx="7"/>
          </p:cNvCxnSpPr>
          <p:nvPr/>
        </p:nvCxnSpPr>
        <p:spPr>
          <a:xfrm flipH="1">
            <a:off x="5445264" y="2357029"/>
            <a:ext cx="1335447" cy="66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1"/>
            <a:endCxn id="7" idx="6"/>
          </p:cNvCxnSpPr>
          <p:nvPr/>
        </p:nvCxnSpPr>
        <p:spPr>
          <a:xfrm flipH="1">
            <a:off x="5791200" y="3505200"/>
            <a:ext cx="896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4"/>
          </p:cNvCxnSpPr>
          <p:nvPr/>
        </p:nvCxnSpPr>
        <p:spPr>
          <a:xfrm flipH="1">
            <a:off x="4607921" y="4191000"/>
            <a:ext cx="2179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  <a:endCxn id="9" idx="0"/>
          </p:cNvCxnSpPr>
          <p:nvPr/>
        </p:nvCxnSpPr>
        <p:spPr>
          <a:xfrm flipH="1">
            <a:off x="2513512" y="3990134"/>
            <a:ext cx="1261424" cy="723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8" idx="3"/>
          </p:cNvCxnSpPr>
          <p:nvPr/>
        </p:nvCxnSpPr>
        <p:spPr>
          <a:xfrm flipH="1" flipV="1">
            <a:off x="2296070" y="3505199"/>
            <a:ext cx="11329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16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6EB28-46BA-460F-9145-299291A8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Workstation-Server Model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C124E-7953-4170-8CBE-F65E679E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6388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Client workstations</a:t>
            </a:r>
          </a:p>
          <a:p>
            <a:pPr lvl="1"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Diskless</a:t>
            </a:r>
          </a:p>
          <a:p>
            <a:pPr lvl="1"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Graphic/interactive applications processed in local.</a:t>
            </a:r>
          </a:p>
          <a:p>
            <a:pPr lvl="1"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All file, Print, http and even cycle computation requests are sent to servers.</a:t>
            </a:r>
          </a:p>
          <a:p>
            <a:pPr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Server minicomputers</a:t>
            </a:r>
          </a:p>
          <a:p>
            <a:pPr lvl="1"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Each minicomputer is dedicated to one or more different types of services.</a:t>
            </a:r>
          </a:p>
          <a:p>
            <a:pPr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Client-Server model of communication</a:t>
            </a:r>
          </a:p>
          <a:p>
            <a:pPr lvl="1"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RPC (Remote Procedure Call)</a:t>
            </a:r>
          </a:p>
          <a:p>
            <a:pPr lvl="1"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RMI (Remote Method Invocation)</a:t>
            </a:r>
          </a:p>
          <a:p>
            <a:pPr lvl="2"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A Client process calls a server process function.</a:t>
            </a:r>
          </a:p>
          <a:p>
            <a:pPr lvl="2" algn="just">
              <a:lnSpc>
                <a:spcPct val="133000"/>
              </a:lnSpc>
            </a:pPr>
            <a:r>
              <a:rPr lang="en-US" altLang="en-US" sz="8800" dirty="0">
                <a:latin typeface="+mn-lt"/>
              </a:rPr>
              <a:t>No process migration invoked</a:t>
            </a:r>
          </a:p>
          <a:p>
            <a:pPr algn="just">
              <a:lnSpc>
                <a:spcPct val="133000"/>
              </a:lnSpc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Processor-Pool 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9000" y="2819400"/>
            <a:ext cx="2362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6647" y="3142704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Terminals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8801" y="4714057"/>
            <a:ext cx="838200" cy="1000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02355" y="4714057"/>
            <a:ext cx="838200" cy="1000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87638" y="3142705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Terminals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5999" y="1632040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Terminals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23209" y="1082584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Terminals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799" y="1634762"/>
            <a:ext cx="1369423" cy="724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Terminals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463278" y="2359751"/>
            <a:ext cx="1261425" cy="660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  <a:endCxn id="15" idx="0"/>
          </p:cNvCxnSpPr>
          <p:nvPr/>
        </p:nvCxnSpPr>
        <p:spPr>
          <a:xfrm>
            <a:off x="5445264" y="3990134"/>
            <a:ext cx="1476191" cy="723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4557688" y="1807573"/>
            <a:ext cx="2179" cy="1011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5395031" y="2357029"/>
            <a:ext cx="1335447" cy="66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1"/>
            <a:endCxn id="10" idx="6"/>
          </p:cNvCxnSpPr>
          <p:nvPr/>
        </p:nvCxnSpPr>
        <p:spPr>
          <a:xfrm flipH="1">
            <a:off x="5791200" y="3505200"/>
            <a:ext cx="8964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2" idx="0"/>
          </p:cNvCxnSpPr>
          <p:nvPr/>
        </p:nvCxnSpPr>
        <p:spPr>
          <a:xfrm flipH="1">
            <a:off x="2247901" y="3990134"/>
            <a:ext cx="1527035" cy="723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H="1" flipV="1">
            <a:off x="2245837" y="3505199"/>
            <a:ext cx="113293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19946" y="4714056"/>
            <a:ext cx="266155" cy="1000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07318" y="4714056"/>
            <a:ext cx="266155" cy="1000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26418" y="4714055"/>
            <a:ext cx="266155" cy="1000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0826" y="4714872"/>
            <a:ext cx="266155" cy="1000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62755" y="4714055"/>
            <a:ext cx="266155" cy="1000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64155" y="4714054"/>
            <a:ext cx="266155" cy="10009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85895" y="5134742"/>
            <a:ext cx="1212038" cy="33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----------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33800" y="6145282"/>
            <a:ext cx="2130018" cy="331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Pool of processors</a:t>
            </a:r>
          </a:p>
        </p:txBody>
      </p:sp>
      <p:cxnSp>
        <p:nvCxnSpPr>
          <p:cNvPr id="44" name="Straight Arrow Connector 43"/>
          <p:cNvCxnSpPr>
            <a:stCxn id="41" idx="0"/>
            <a:endCxn id="32" idx="2"/>
          </p:cNvCxnSpPr>
          <p:nvPr/>
        </p:nvCxnSpPr>
        <p:spPr>
          <a:xfrm flipH="1" flipV="1">
            <a:off x="2953024" y="5714999"/>
            <a:ext cx="1845785" cy="430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0"/>
            <a:endCxn id="36" idx="2"/>
          </p:cNvCxnSpPr>
          <p:nvPr/>
        </p:nvCxnSpPr>
        <p:spPr>
          <a:xfrm flipV="1">
            <a:off x="4798809" y="5714998"/>
            <a:ext cx="1397024" cy="430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4"/>
            <a:endCxn id="32" idx="0"/>
          </p:cNvCxnSpPr>
          <p:nvPr/>
        </p:nvCxnSpPr>
        <p:spPr>
          <a:xfrm flipH="1">
            <a:off x="2953024" y="4191000"/>
            <a:ext cx="1657076" cy="523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0" idx="4"/>
            <a:endCxn id="33" idx="0"/>
          </p:cNvCxnSpPr>
          <p:nvPr/>
        </p:nvCxnSpPr>
        <p:spPr>
          <a:xfrm flipH="1">
            <a:off x="3340396" y="4191000"/>
            <a:ext cx="1269704" cy="523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4"/>
            <a:endCxn id="34" idx="0"/>
          </p:cNvCxnSpPr>
          <p:nvPr/>
        </p:nvCxnSpPr>
        <p:spPr>
          <a:xfrm flipH="1">
            <a:off x="3759496" y="4191000"/>
            <a:ext cx="850604" cy="523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0" idx="4"/>
            <a:endCxn id="35" idx="0"/>
          </p:cNvCxnSpPr>
          <p:nvPr/>
        </p:nvCxnSpPr>
        <p:spPr>
          <a:xfrm flipH="1">
            <a:off x="4213904" y="4191000"/>
            <a:ext cx="396196" cy="523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0" idx="4"/>
            <a:endCxn id="36" idx="0"/>
          </p:cNvCxnSpPr>
          <p:nvPr/>
        </p:nvCxnSpPr>
        <p:spPr>
          <a:xfrm>
            <a:off x="4610100" y="4191000"/>
            <a:ext cx="1585733" cy="523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4"/>
            <a:endCxn id="37" idx="0"/>
          </p:cNvCxnSpPr>
          <p:nvPr/>
        </p:nvCxnSpPr>
        <p:spPr>
          <a:xfrm>
            <a:off x="4610100" y="4191000"/>
            <a:ext cx="1187133" cy="523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44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6E8582-5F20-4CD5-87DD-7D0221D0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Processor-Pool Model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0D14B-AAB4-4A0D-B6E5-683A900C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000" indent="-410400" algn="just"/>
            <a:r>
              <a:rPr lang="en-US" altLang="en-US" dirty="0">
                <a:latin typeface="+mn-lt"/>
              </a:rPr>
              <a:t>Clients:</a:t>
            </a:r>
          </a:p>
          <a:p>
            <a:pPr marL="742050" lvl="2" indent="-410400" algn="just"/>
            <a:r>
              <a:rPr lang="en-US" altLang="en-US" sz="2400" dirty="0">
                <a:latin typeface="+mn-lt"/>
              </a:rPr>
              <a:t>They log in one of terminals (diskless workstations)</a:t>
            </a:r>
          </a:p>
          <a:p>
            <a:pPr marL="742050" lvl="2" indent="-410400" algn="just"/>
            <a:r>
              <a:rPr lang="en-US" altLang="en-US" sz="2400" dirty="0">
                <a:latin typeface="+mn-lt"/>
              </a:rPr>
              <a:t>All services are dispatched to servers.</a:t>
            </a:r>
          </a:p>
          <a:p>
            <a:pPr marL="342000" indent="-410400" algn="just"/>
            <a:r>
              <a:rPr lang="en-US" altLang="en-US" dirty="0">
                <a:latin typeface="+mn-lt"/>
              </a:rPr>
              <a:t>Servers:</a:t>
            </a:r>
          </a:p>
          <a:p>
            <a:pPr marL="742050" lvl="2" indent="-410400" algn="just"/>
            <a:r>
              <a:rPr lang="en-US" altLang="en-US" sz="2400" dirty="0">
                <a:latin typeface="+mn-lt"/>
              </a:rPr>
              <a:t>Necessary number of processors are allocated to each user from the pool.</a:t>
            </a:r>
          </a:p>
          <a:p>
            <a:pPr marL="342000" indent="-410400" algn="just"/>
            <a:r>
              <a:rPr lang="en-US" altLang="en-US" dirty="0">
                <a:latin typeface="+mn-lt"/>
              </a:rPr>
              <a:t>Better utilization of resources.</a:t>
            </a:r>
          </a:p>
          <a:p>
            <a:pPr marL="342000" indent="-410400" algn="just"/>
            <a:r>
              <a:rPr lang="en-US" dirty="0">
                <a:latin typeface="+mn-lt"/>
              </a:rPr>
              <a:t>Example:</a:t>
            </a:r>
          </a:p>
          <a:p>
            <a:pPr marL="742050" lvl="2" indent="-410400" algn="just"/>
            <a:r>
              <a:rPr lang="en-US" altLang="en-US" sz="2400" dirty="0">
                <a:latin typeface="+mn-lt"/>
                <a:ea typeface="ＭＳ Ｐゴシック" charset="-128"/>
              </a:rPr>
              <a:t>Web Search Engines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4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Hybrid Model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Advantages of the workstation-server and processor-pool models are combined to build a hybrid model.</a:t>
            </a:r>
          </a:p>
          <a:p>
            <a:pPr algn="just"/>
            <a:r>
              <a:rPr lang="en-US" dirty="0">
                <a:latin typeface="+mn-lt"/>
              </a:rPr>
              <a:t>It is built on the workstation-server model with a pool of processors.</a:t>
            </a:r>
          </a:p>
          <a:p>
            <a:pPr algn="just"/>
            <a:r>
              <a:rPr lang="en-US" dirty="0">
                <a:latin typeface="+mn-lt"/>
              </a:rPr>
              <a:t>Processors in the pool can be allocated dynamically for large computations, that cannot be handled by the workstations, and require several computers running concurrently for efficient execution.</a:t>
            </a:r>
          </a:p>
          <a:p>
            <a:pPr algn="just"/>
            <a:r>
              <a:rPr lang="en-US" dirty="0">
                <a:latin typeface="+mn-lt"/>
              </a:rPr>
              <a:t>This model is more expensive to implement than the hybrid or the processor-pool model.</a:t>
            </a:r>
          </a:p>
        </p:txBody>
      </p:sp>
    </p:spTree>
    <p:extLst>
      <p:ext uri="{BB962C8B-B14F-4D97-AF65-F5344CB8AC3E}">
        <p14:creationId xmlns:p14="http://schemas.microsoft.com/office/powerpoint/2010/main" val="15134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What is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is a program that acts as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an interface between the user and the computer hardware</a:t>
            </a:r>
            <a:r>
              <a:rPr lang="en-US" dirty="0">
                <a:latin typeface="+mn-lt"/>
              </a:rPr>
              <a:t> and controls the execution of all kinds of programs.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>
              <a:latin typeface="+mn-lt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62313840"/>
              </p:ext>
            </p:extLst>
          </p:nvPr>
        </p:nvGraphicFramePr>
        <p:xfrm>
          <a:off x="457200" y="2336800"/>
          <a:ext cx="49911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20A9123-9A43-4B7D-8087-CFD9A39A8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7874" y="2336800"/>
            <a:ext cx="3626126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FB40397-1B50-421A-84C2-EC990353E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50EE91B-C866-400D-BA54-FC4819092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E9E9723-1BCB-4061-BD08-CA57AA611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F874005-505D-40C2-8301-6A08C44E46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2A2EB87-8D34-45F4-965A-8F4AF10AE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3702712-D35B-4952-8F26-431F1EBC0A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6788C4D-C3E5-4984-97FF-37D902D97A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5123E0D-2781-40AB-8041-8ACCE20E2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E43BEAB-09E7-4D49-A626-8C387BC6D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D1DA69C-AA4A-4C47-86BF-954A096525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6B08428-C58A-4C84-BEA2-D439EDC58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624ED6A-B041-4DFD-8216-64FD71ED8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C2079AE-D9F2-49B9-9741-5CC822E45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BC6F753-4383-4F5F-938D-DAC8482337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55E3190-CC44-4BFA-B47E-9DB2850EF0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+mj-lt"/>
              </a:rPr>
              <a:t>Issues in Designing a Distributed System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331" y="1389313"/>
            <a:ext cx="2324100" cy="1143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Transparency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3409950" y="1403169"/>
            <a:ext cx="2324100" cy="1143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Reliability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6127569" y="1403168"/>
            <a:ext cx="2324100" cy="1143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048000"/>
            <a:ext cx="2324100" cy="1143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09950" y="3034937"/>
            <a:ext cx="2324100" cy="1143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34100" y="3048000"/>
            <a:ext cx="2324100" cy="1143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Heterogeneity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09950" y="4648199"/>
            <a:ext cx="2324100" cy="1143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8146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+mj-lt"/>
              </a:rPr>
              <a:t>Transparency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381000" indent="-381000" algn="just">
              <a:buFontTx/>
              <a:buChar char="•"/>
            </a:pPr>
            <a:r>
              <a:rPr lang="en-US" dirty="0">
                <a:latin typeface="+mn-lt"/>
              </a:rPr>
              <a:t>Main goal of Distributed system is to make the existence of multiple computers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invisible</a:t>
            </a:r>
            <a:r>
              <a:rPr lang="en-US" dirty="0">
                <a:latin typeface="+mn-lt"/>
              </a:rPr>
              <a:t> (transparent) and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provide single system image to user.</a:t>
            </a:r>
          </a:p>
          <a:p>
            <a:pPr marL="381000" indent="-381000" algn="just">
              <a:buFontTx/>
              <a:buChar char="•"/>
            </a:pPr>
            <a:r>
              <a:rPr lang="en-US" dirty="0">
                <a:latin typeface="+mn-lt"/>
              </a:rPr>
              <a:t>A transparency is some aspect of the distributed system that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hidden from the user </a:t>
            </a:r>
            <a:r>
              <a:rPr lang="en-US" dirty="0">
                <a:latin typeface="+mn-lt"/>
              </a:rPr>
              <a:t>(programmer, system developer, application). </a:t>
            </a:r>
          </a:p>
          <a:p>
            <a:pPr marL="381000" indent="-381000">
              <a:buFontTx/>
              <a:buChar char="•"/>
            </a:pPr>
            <a:r>
              <a:rPr lang="en-US" dirty="0">
                <a:latin typeface="+mn-lt"/>
              </a:rPr>
              <a:t>While users hit search in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google.com</a:t>
            </a:r>
            <a:r>
              <a:rPr lang="en-US" dirty="0">
                <a:latin typeface="+mn-lt"/>
              </a:rPr>
              <a:t>, They never notice that their query goes through a complex process before google shows them a result. </a:t>
            </a:r>
          </a:p>
          <a:p>
            <a:pPr marL="381000" indent="-381000">
              <a:buFontTx/>
              <a:buChar char="•"/>
            </a:pPr>
            <a:endParaRPr lang="en-US" dirty="0">
              <a:latin typeface="+mn-lt"/>
            </a:endParaRPr>
          </a:p>
          <a:p>
            <a:pPr lvl="0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7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Types of Transparency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AC3B4698-29B8-4711-B2B5-9FA9AED72242}"/>
              </a:ext>
            </a:extLst>
          </p:cNvPr>
          <p:cNvSpPr/>
          <p:nvPr/>
        </p:nvSpPr>
        <p:spPr>
          <a:xfrm>
            <a:off x="2396836" y="1199600"/>
            <a:ext cx="6670964" cy="2155903"/>
          </a:xfrm>
          <a:custGeom>
            <a:avLst/>
            <a:gdLst>
              <a:gd name="connsiteX0" fmla="*/ 336805 w 2020788"/>
              <a:gd name="connsiteY0" fmla="*/ 0 h 6659880"/>
              <a:gd name="connsiteX1" fmla="*/ 1683983 w 2020788"/>
              <a:gd name="connsiteY1" fmla="*/ 0 h 6659880"/>
              <a:gd name="connsiteX2" fmla="*/ 2020788 w 2020788"/>
              <a:gd name="connsiteY2" fmla="*/ 336805 h 6659880"/>
              <a:gd name="connsiteX3" fmla="*/ 2020788 w 2020788"/>
              <a:gd name="connsiteY3" fmla="*/ 6659880 h 6659880"/>
              <a:gd name="connsiteX4" fmla="*/ 2020788 w 2020788"/>
              <a:gd name="connsiteY4" fmla="*/ 6659880 h 6659880"/>
              <a:gd name="connsiteX5" fmla="*/ 0 w 2020788"/>
              <a:gd name="connsiteY5" fmla="*/ 6659880 h 6659880"/>
              <a:gd name="connsiteX6" fmla="*/ 0 w 2020788"/>
              <a:gd name="connsiteY6" fmla="*/ 6659880 h 6659880"/>
              <a:gd name="connsiteX7" fmla="*/ 0 w 2020788"/>
              <a:gd name="connsiteY7" fmla="*/ 336805 h 6659880"/>
              <a:gd name="connsiteX8" fmla="*/ 336805 w 2020788"/>
              <a:gd name="connsiteY8" fmla="*/ 0 h 665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788" h="6659880">
                <a:moveTo>
                  <a:pt x="2020788" y="1110003"/>
                </a:moveTo>
                <a:lnTo>
                  <a:pt x="2020788" y="5549877"/>
                </a:lnTo>
                <a:cubicBezTo>
                  <a:pt x="2020788" y="6162914"/>
                  <a:pt x="1975033" y="6659880"/>
                  <a:pt x="1918592" y="6659880"/>
                </a:cubicBezTo>
                <a:lnTo>
                  <a:pt x="0" y="6659880"/>
                </a:lnTo>
                <a:lnTo>
                  <a:pt x="0" y="6659880"/>
                </a:lnTo>
                <a:lnTo>
                  <a:pt x="0" y="0"/>
                </a:lnTo>
                <a:lnTo>
                  <a:pt x="0" y="0"/>
                </a:lnTo>
                <a:lnTo>
                  <a:pt x="1918592" y="0"/>
                </a:lnTo>
                <a:cubicBezTo>
                  <a:pt x="1975033" y="0"/>
                  <a:pt x="2020788" y="496966"/>
                  <a:pt x="2020788" y="111000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22471" rIns="346296" bIns="222473" numCol="1" spcCol="1270" anchor="ctr" anchorCtr="0">
            <a:noAutofit/>
          </a:bodyPr>
          <a:lstStyle/>
          <a:p>
            <a:pPr marL="342900" lvl="1" indent="-342900" algn="just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0" kern="1200" dirty="0">
                <a:solidFill>
                  <a:srgbClr val="FF0000"/>
                </a:solidFill>
              </a:rPr>
              <a:t>Local and remote objects should be accessed in a uniform way.</a:t>
            </a:r>
          </a:p>
          <a:p>
            <a:pPr marL="342900" lvl="1" indent="-342900" algn="just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0" kern="1200" dirty="0"/>
              <a:t>User should not find any difference in accessing local or remote objects.</a:t>
            </a:r>
          </a:p>
          <a:p>
            <a:pPr marL="342900" lvl="1" indent="-342900" algn="just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Hide differences in data representation &amp; resource access (enables interoperability).</a:t>
            </a:r>
            <a:endParaRPr lang="en-US" sz="2000" b="0" kern="1200" dirty="0"/>
          </a:p>
          <a:p>
            <a:pPr marL="342900" lvl="1" indent="-342900" algn="just" defTabSz="8890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b="0" kern="1200" dirty="0"/>
              <a:t>Example : </a:t>
            </a:r>
            <a:r>
              <a:rPr lang="en-US" altLang="zh-TW" sz="2000" b="0" kern="1200" dirty="0">
                <a:ea typeface="PMingLiU" pitchFamily="18" charset="-120"/>
              </a:rPr>
              <a:t>Navigation in the Web</a:t>
            </a:r>
            <a:endParaRPr lang="en-US" sz="2000" b="0" kern="1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410687C1-EA37-4CEB-AB9B-FC33F5A32C50}"/>
              </a:ext>
            </a:extLst>
          </p:cNvPr>
          <p:cNvSpPr/>
          <p:nvPr/>
        </p:nvSpPr>
        <p:spPr>
          <a:xfrm>
            <a:off x="263948" y="1066800"/>
            <a:ext cx="2087861" cy="2438400"/>
          </a:xfrm>
          <a:custGeom>
            <a:avLst/>
            <a:gdLst>
              <a:gd name="connsiteX0" fmla="*/ 0 w 2087861"/>
              <a:gd name="connsiteY0" fmla="*/ 347984 h 2155903"/>
              <a:gd name="connsiteX1" fmla="*/ 347984 w 2087861"/>
              <a:gd name="connsiteY1" fmla="*/ 0 h 2155903"/>
              <a:gd name="connsiteX2" fmla="*/ 1739877 w 2087861"/>
              <a:gd name="connsiteY2" fmla="*/ 0 h 2155903"/>
              <a:gd name="connsiteX3" fmla="*/ 2087861 w 2087861"/>
              <a:gd name="connsiteY3" fmla="*/ 347984 h 2155903"/>
              <a:gd name="connsiteX4" fmla="*/ 2087861 w 2087861"/>
              <a:gd name="connsiteY4" fmla="*/ 1807919 h 2155903"/>
              <a:gd name="connsiteX5" fmla="*/ 1739877 w 2087861"/>
              <a:gd name="connsiteY5" fmla="*/ 2155903 h 2155903"/>
              <a:gd name="connsiteX6" fmla="*/ 347984 w 2087861"/>
              <a:gd name="connsiteY6" fmla="*/ 2155903 h 2155903"/>
              <a:gd name="connsiteX7" fmla="*/ 0 w 2087861"/>
              <a:gd name="connsiteY7" fmla="*/ 1807919 h 2155903"/>
              <a:gd name="connsiteX8" fmla="*/ 0 w 2087861"/>
              <a:gd name="connsiteY8" fmla="*/ 347984 h 215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861" h="2155903">
                <a:moveTo>
                  <a:pt x="0" y="347984"/>
                </a:moveTo>
                <a:cubicBezTo>
                  <a:pt x="0" y="155798"/>
                  <a:pt x="155798" y="0"/>
                  <a:pt x="347984" y="0"/>
                </a:cubicBezTo>
                <a:lnTo>
                  <a:pt x="1739877" y="0"/>
                </a:lnTo>
                <a:cubicBezTo>
                  <a:pt x="1932063" y="0"/>
                  <a:pt x="2087861" y="155798"/>
                  <a:pt x="2087861" y="347984"/>
                </a:cubicBezTo>
                <a:lnTo>
                  <a:pt x="2087861" y="1807919"/>
                </a:lnTo>
                <a:cubicBezTo>
                  <a:pt x="2087861" y="2000105"/>
                  <a:pt x="1932063" y="2155903"/>
                  <a:pt x="1739877" y="2155903"/>
                </a:cubicBezTo>
                <a:lnTo>
                  <a:pt x="347984" y="2155903"/>
                </a:lnTo>
                <a:cubicBezTo>
                  <a:pt x="155798" y="2155903"/>
                  <a:pt x="0" y="2000105"/>
                  <a:pt x="0" y="1807919"/>
                </a:cubicBezTo>
                <a:lnTo>
                  <a:pt x="0" y="34798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361" tIns="147641" rIns="193361" bIns="147641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bg1"/>
                </a:solidFill>
              </a:rPr>
              <a:t>Access Transparency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87788EE-C5E9-4FFE-918F-143EFC2A092F}"/>
              </a:ext>
            </a:extLst>
          </p:cNvPr>
          <p:cNvSpPr/>
          <p:nvPr/>
        </p:nvSpPr>
        <p:spPr>
          <a:xfrm>
            <a:off x="2344882" y="3790400"/>
            <a:ext cx="6659880" cy="2534200"/>
          </a:xfrm>
          <a:custGeom>
            <a:avLst/>
            <a:gdLst>
              <a:gd name="connsiteX0" fmla="*/ 203204 w 1219200"/>
              <a:gd name="connsiteY0" fmla="*/ 0 h 6659880"/>
              <a:gd name="connsiteX1" fmla="*/ 1015996 w 1219200"/>
              <a:gd name="connsiteY1" fmla="*/ 0 h 6659880"/>
              <a:gd name="connsiteX2" fmla="*/ 1219200 w 1219200"/>
              <a:gd name="connsiteY2" fmla="*/ 203204 h 6659880"/>
              <a:gd name="connsiteX3" fmla="*/ 1219200 w 1219200"/>
              <a:gd name="connsiteY3" fmla="*/ 6659880 h 6659880"/>
              <a:gd name="connsiteX4" fmla="*/ 1219200 w 1219200"/>
              <a:gd name="connsiteY4" fmla="*/ 6659880 h 6659880"/>
              <a:gd name="connsiteX5" fmla="*/ 0 w 1219200"/>
              <a:gd name="connsiteY5" fmla="*/ 6659880 h 6659880"/>
              <a:gd name="connsiteX6" fmla="*/ 0 w 1219200"/>
              <a:gd name="connsiteY6" fmla="*/ 6659880 h 6659880"/>
              <a:gd name="connsiteX7" fmla="*/ 0 w 1219200"/>
              <a:gd name="connsiteY7" fmla="*/ 203204 h 6659880"/>
              <a:gd name="connsiteX8" fmla="*/ 203204 w 1219200"/>
              <a:gd name="connsiteY8" fmla="*/ 0 h 665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" h="6659880">
                <a:moveTo>
                  <a:pt x="1219200" y="1110004"/>
                </a:moveTo>
                <a:lnTo>
                  <a:pt x="1219200" y="5549876"/>
                </a:lnTo>
                <a:cubicBezTo>
                  <a:pt x="1219200" y="6162910"/>
                  <a:pt x="1202545" y="6659877"/>
                  <a:pt x="1182000" y="6659877"/>
                </a:cubicBezTo>
                <a:lnTo>
                  <a:pt x="0" y="6659877"/>
                </a:lnTo>
                <a:lnTo>
                  <a:pt x="0" y="6659877"/>
                </a:lnTo>
                <a:lnTo>
                  <a:pt x="0" y="3"/>
                </a:lnTo>
                <a:lnTo>
                  <a:pt x="0" y="3"/>
                </a:lnTo>
                <a:lnTo>
                  <a:pt x="1182000" y="3"/>
                </a:lnTo>
                <a:cubicBezTo>
                  <a:pt x="1202545" y="3"/>
                  <a:pt x="1219200" y="496970"/>
                  <a:pt x="1219200" y="1110004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89996" rIns="120476" bIns="89996" numCol="1" spcCol="1270" anchor="ctr" anchorCtr="0">
            <a:noAutofit/>
          </a:bodyPr>
          <a:lstStyle/>
          <a:p>
            <a:pPr marL="342900" lvl="1" indent="-34290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+mj-lt"/>
                <a:ea typeface="PMingLiU" pitchFamily="18" charset="-120"/>
              </a:rPr>
              <a:t>Objects are referred by logical names which hide the physical location of the objects.</a:t>
            </a:r>
            <a:endParaRPr lang="en-US" sz="2000" spc="-80" dirty="0">
              <a:solidFill>
                <a:srgbClr val="FF0000"/>
              </a:solidFill>
              <a:latin typeface="+mj-lt"/>
              <a:cs typeface="Trebuchet MS"/>
            </a:endParaRPr>
          </a:p>
          <a:p>
            <a:pPr marL="342900" lvl="1" indent="-342900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2000" kern="1200" dirty="0">
                <a:latin typeface="+mj-lt"/>
              </a:rPr>
              <a:t>Resource should be </a:t>
            </a:r>
            <a:r>
              <a:rPr lang="en-US" sz="2000" kern="1200" dirty="0">
                <a:solidFill>
                  <a:srgbClr val="FF0000"/>
                </a:solidFill>
                <a:latin typeface="+mj-lt"/>
              </a:rPr>
              <a:t>independent of the physical connectivity </a:t>
            </a:r>
            <a:r>
              <a:rPr lang="en-US" sz="2000" kern="1200" dirty="0">
                <a:latin typeface="+mj-lt"/>
              </a:rPr>
              <a:t>or topology of the system or the current location of the resources.</a:t>
            </a:r>
          </a:p>
          <a:p>
            <a:pPr marL="342900" lvl="1" indent="-342900" algn="just" defTabSz="7112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Hide location of resource (can use resource without knowing its location).</a:t>
            </a:r>
            <a:endParaRPr lang="en-US" sz="2000" kern="1200" dirty="0">
              <a:latin typeface="+mj-lt"/>
            </a:endParaRPr>
          </a:p>
          <a:p>
            <a:pPr marL="342900" lvl="1" indent="-342900" algn="just" defTabSz="7112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altLang="zh-TW" sz="2000" kern="1200" dirty="0">
                <a:latin typeface="+mj-lt"/>
                <a:ea typeface="PMingLiU" pitchFamily="18" charset="-120"/>
              </a:rPr>
              <a:t>Example: Pages in the Web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8331BC0-4332-46A5-940D-741956FC64F6}"/>
              </a:ext>
            </a:extLst>
          </p:cNvPr>
          <p:cNvSpPr/>
          <p:nvPr/>
        </p:nvSpPr>
        <p:spPr>
          <a:xfrm>
            <a:off x="209410" y="3657600"/>
            <a:ext cx="2087861" cy="2743200"/>
          </a:xfrm>
          <a:custGeom>
            <a:avLst/>
            <a:gdLst>
              <a:gd name="connsiteX0" fmla="*/ 0 w 2087861"/>
              <a:gd name="connsiteY0" fmla="*/ 254005 h 1524000"/>
              <a:gd name="connsiteX1" fmla="*/ 254005 w 2087861"/>
              <a:gd name="connsiteY1" fmla="*/ 0 h 1524000"/>
              <a:gd name="connsiteX2" fmla="*/ 1833856 w 2087861"/>
              <a:gd name="connsiteY2" fmla="*/ 0 h 1524000"/>
              <a:gd name="connsiteX3" fmla="*/ 2087861 w 2087861"/>
              <a:gd name="connsiteY3" fmla="*/ 254005 h 1524000"/>
              <a:gd name="connsiteX4" fmla="*/ 2087861 w 2087861"/>
              <a:gd name="connsiteY4" fmla="*/ 1269995 h 1524000"/>
              <a:gd name="connsiteX5" fmla="*/ 1833856 w 2087861"/>
              <a:gd name="connsiteY5" fmla="*/ 1524000 h 1524000"/>
              <a:gd name="connsiteX6" fmla="*/ 254005 w 2087861"/>
              <a:gd name="connsiteY6" fmla="*/ 1524000 h 1524000"/>
              <a:gd name="connsiteX7" fmla="*/ 0 w 2087861"/>
              <a:gd name="connsiteY7" fmla="*/ 1269995 h 1524000"/>
              <a:gd name="connsiteX8" fmla="*/ 0 w 2087861"/>
              <a:gd name="connsiteY8" fmla="*/ 254005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861" h="1524000">
                <a:moveTo>
                  <a:pt x="0" y="254005"/>
                </a:moveTo>
                <a:cubicBezTo>
                  <a:pt x="0" y="113722"/>
                  <a:pt x="113722" y="0"/>
                  <a:pt x="254005" y="0"/>
                </a:cubicBezTo>
                <a:lnTo>
                  <a:pt x="1833856" y="0"/>
                </a:lnTo>
                <a:cubicBezTo>
                  <a:pt x="1974139" y="0"/>
                  <a:pt x="2087861" y="113722"/>
                  <a:pt x="2087861" y="254005"/>
                </a:cubicBezTo>
                <a:lnTo>
                  <a:pt x="2087861" y="1269995"/>
                </a:lnTo>
                <a:cubicBezTo>
                  <a:pt x="2087861" y="1410278"/>
                  <a:pt x="1974139" y="1524000"/>
                  <a:pt x="1833856" y="1524000"/>
                </a:cubicBezTo>
                <a:lnTo>
                  <a:pt x="254005" y="1524000"/>
                </a:lnTo>
                <a:cubicBezTo>
                  <a:pt x="113722" y="1524000"/>
                  <a:pt x="0" y="1410278"/>
                  <a:pt x="0" y="1269995"/>
                </a:cubicBezTo>
                <a:lnTo>
                  <a:pt x="0" y="254005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9646" tIns="122021" rIns="169646" bIns="122021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solidFill>
                  <a:schemeClr val="bg1"/>
                </a:solidFill>
              </a:rPr>
              <a:t>Location Transparency</a:t>
            </a:r>
          </a:p>
        </p:txBody>
      </p:sp>
    </p:spTree>
    <p:extLst>
      <p:ext uri="{BB962C8B-B14F-4D97-AF65-F5344CB8AC3E}">
        <p14:creationId xmlns:p14="http://schemas.microsoft.com/office/powerpoint/2010/main" val="233025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2034F-2991-48E5-9D5C-53C0F3C3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Types of Transparency</a:t>
            </a:r>
            <a:endParaRPr lang="en-IN" dirty="0">
              <a:latin typeface="+mj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7F436EB-61A9-456F-803F-53DCEEE6BA2E}"/>
              </a:ext>
            </a:extLst>
          </p:cNvPr>
          <p:cNvSpPr/>
          <p:nvPr/>
        </p:nvSpPr>
        <p:spPr>
          <a:xfrm>
            <a:off x="2318979" y="1219199"/>
            <a:ext cx="6670964" cy="2133601"/>
          </a:xfrm>
          <a:custGeom>
            <a:avLst/>
            <a:gdLst>
              <a:gd name="connsiteX0" fmla="*/ 336805 w 2020788"/>
              <a:gd name="connsiteY0" fmla="*/ 0 h 6659880"/>
              <a:gd name="connsiteX1" fmla="*/ 1683983 w 2020788"/>
              <a:gd name="connsiteY1" fmla="*/ 0 h 6659880"/>
              <a:gd name="connsiteX2" fmla="*/ 2020788 w 2020788"/>
              <a:gd name="connsiteY2" fmla="*/ 336805 h 6659880"/>
              <a:gd name="connsiteX3" fmla="*/ 2020788 w 2020788"/>
              <a:gd name="connsiteY3" fmla="*/ 6659880 h 6659880"/>
              <a:gd name="connsiteX4" fmla="*/ 2020788 w 2020788"/>
              <a:gd name="connsiteY4" fmla="*/ 6659880 h 6659880"/>
              <a:gd name="connsiteX5" fmla="*/ 0 w 2020788"/>
              <a:gd name="connsiteY5" fmla="*/ 6659880 h 6659880"/>
              <a:gd name="connsiteX6" fmla="*/ 0 w 2020788"/>
              <a:gd name="connsiteY6" fmla="*/ 6659880 h 6659880"/>
              <a:gd name="connsiteX7" fmla="*/ 0 w 2020788"/>
              <a:gd name="connsiteY7" fmla="*/ 336805 h 6659880"/>
              <a:gd name="connsiteX8" fmla="*/ 336805 w 2020788"/>
              <a:gd name="connsiteY8" fmla="*/ 0 h 665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788" h="6659880">
                <a:moveTo>
                  <a:pt x="2020788" y="1110003"/>
                </a:moveTo>
                <a:lnTo>
                  <a:pt x="2020788" y="5549877"/>
                </a:lnTo>
                <a:cubicBezTo>
                  <a:pt x="2020788" y="6162914"/>
                  <a:pt x="1975033" y="6659880"/>
                  <a:pt x="1918592" y="6659880"/>
                </a:cubicBezTo>
                <a:lnTo>
                  <a:pt x="0" y="6659880"/>
                </a:lnTo>
                <a:lnTo>
                  <a:pt x="0" y="6659880"/>
                </a:lnTo>
                <a:lnTo>
                  <a:pt x="0" y="0"/>
                </a:lnTo>
                <a:lnTo>
                  <a:pt x="0" y="0"/>
                </a:lnTo>
                <a:lnTo>
                  <a:pt x="1918592" y="0"/>
                </a:lnTo>
                <a:cubicBezTo>
                  <a:pt x="1975033" y="0"/>
                  <a:pt x="2020788" y="496966"/>
                  <a:pt x="2020788" y="111000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20000"/>
                <a:lumOff val="80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22471" rIns="346296" bIns="222473" numCol="1" spcCol="1270" anchor="ctr" anchorCtr="0">
            <a:no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provision of </a:t>
            </a:r>
            <a:r>
              <a:rPr lang="en-US" sz="2000" dirty="0">
                <a:solidFill>
                  <a:srgbClr val="FF0000"/>
                </a:solidFill>
              </a:rPr>
              <a:t>create replicas (additional copies) </a:t>
            </a:r>
            <a:r>
              <a:rPr lang="en-US" sz="2000" dirty="0"/>
              <a:t>of files and other resources on different node of the distributed system.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Hide the possibility that multiple copies of the resource exist (for reliability and/or availability).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Replica of the files and data are transparent to the user.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8D2C804-3238-493E-A845-6179BDD06471}"/>
              </a:ext>
            </a:extLst>
          </p:cNvPr>
          <p:cNvSpPr/>
          <p:nvPr/>
        </p:nvSpPr>
        <p:spPr>
          <a:xfrm>
            <a:off x="177248" y="1066800"/>
            <a:ext cx="2087861" cy="2438400"/>
          </a:xfrm>
          <a:custGeom>
            <a:avLst/>
            <a:gdLst>
              <a:gd name="connsiteX0" fmla="*/ 0 w 2087861"/>
              <a:gd name="connsiteY0" fmla="*/ 347984 h 2155903"/>
              <a:gd name="connsiteX1" fmla="*/ 347984 w 2087861"/>
              <a:gd name="connsiteY1" fmla="*/ 0 h 2155903"/>
              <a:gd name="connsiteX2" fmla="*/ 1739877 w 2087861"/>
              <a:gd name="connsiteY2" fmla="*/ 0 h 2155903"/>
              <a:gd name="connsiteX3" fmla="*/ 2087861 w 2087861"/>
              <a:gd name="connsiteY3" fmla="*/ 347984 h 2155903"/>
              <a:gd name="connsiteX4" fmla="*/ 2087861 w 2087861"/>
              <a:gd name="connsiteY4" fmla="*/ 1807919 h 2155903"/>
              <a:gd name="connsiteX5" fmla="*/ 1739877 w 2087861"/>
              <a:gd name="connsiteY5" fmla="*/ 2155903 h 2155903"/>
              <a:gd name="connsiteX6" fmla="*/ 347984 w 2087861"/>
              <a:gd name="connsiteY6" fmla="*/ 2155903 h 2155903"/>
              <a:gd name="connsiteX7" fmla="*/ 0 w 2087861"/>
              <a:gd name="connsiteY7" fmla="*/ 1807919 h 2155903"/>
              <a:gd name="connsiteX8" fmla="*/ 0 w 2087861"/>
              <a:gd name="connsiteY8" fmla="*/ 347984 h 215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861" h="2155903">
                <a:moveTo>
                  <a:pt x="0" y="347984"/>
                </a:moveTo>
                <a:cubicBezTo>
                  <a:pt x="0" y="155798"/>
                  <a:pt x="155798" y="0"/>
                  <a:pt x="347984" y="0"/>
                </a:cubicBezTo>
                <a:lnTo>
                  <a:pt x="1739877" y="0"/>
                </a:lnTo>
                <a:cubicBezTo>
                  <a:pt x="1932063" y="0"/>
                  <a:pt x="2087861" y="155798"/>
                  <a:pt x="2087861" y="347984"/>
                </a:cubicBezTo>
                <a:lnTo>
                  <a:pt x="2087861" y="1807919"/>
                </a:lnTo>
                <a:cubicBezTo>
                  <a:pt x="2087861" y="2000105"/>
                  <a:pt x="1932063" y="2155903"/>
                  <a:pt x="1739877" y="2155903"/>
                </a:cubicBezTo>
                <a:lnTo>
                  <a:pt x="347984" y="2155903"/>
                </a:lnTo>
                <a:cubicBezTo>
                  <a:pt x="155798" y="2155903"/>
                  <a:pt x="0" y="2000105"/>
                  <a:pt x="0" y="1807919"/>
                </a:cubicBezTo>
                <a:lnTo>
                  <a:pt x="0" y="34798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361" tIns="147641" rIns="193361" bIns="147641" numCol="1" spcCol="127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Replication Transparency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20F743C-97E8-471C-AD4D-6A925FB7D446}"/>
              </a:ext>
            </a:extLst>
          </p:cNvPr>
          <p:cNvSpPr/>
          <p:nvPr/>
        </p:nvSpPr>
        <p:spPr>
          <a:xfrm>
            <a:off x="2294131" y="3886199"/>
            <a:ext cx="6670964" cy="1981201"/>
          </a:xfrm>
          <a:custGeom>
            <a:avLst/>
            <a:gdLst>
              <a:gd name="connsiteX0" fmla="*/ 336805 w 2020788"/>
              <a:gd name="connsiteY0" fmla="*/ 0 h 6659880"/>
              <a:gd name="connsiteX1" fmla="*/ 1683983 w 2020788"/>
              <a:gd name="connsiteY1" fmla="*/ 0 h 6659880"/>
              <a:gd name="connsiteX2" fmla="*/ 2020788 w 2020788"/>
              <a:gd name="connsiteY2" fmla="*/ 336805 h 6659880"/>
              <a:gd name="connsiteX3" fmla="*/ 2020788 w 2020788"/>
              <a:gd name="connsiteY3" fmla="*/ 6659880 h 6659880"/>
              <a:gd name="connsiteX4" fmla="*/ 2020788 w 2020788"/>
              <a:gd name="connsiteY4" fmla="*/ 6659880 h 6659880"/>
              <a:gd name="connsiteX5" fmla="*/ 0 w 2020788"/>
              <a:gd name="connsiteY5" fmla="*/ 6659880 h 6659880"/>
              <a:gd name="connsiteX6" fmla="*/ 0 w 2020788"/>
              <a:gd name="connsiteY6" fmla="*/ 6659880 h 6659880"/>
              <a:gd name="connsiteX7" fmla="*/ 0 w 2020788"/>
              <a:gd name="connsiteY7" fmla="*/ 336805 h 6659880"/>
              <a:gd name="connsiteX8" fmla="*/ 336805 w 2020788"/>
              <a:gd name="connsiteY8" fmla="*/ 0 h 665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788" h="6659880">
                <a:moveTo>
                  <a:pt x="2020788" y="1110003"/>
                </a:moveTo>
                <a:lnTo>
                  <a:pt x="2020788" y="5549877"/>
                </a:lnTo>
                <a:cubicBezTo>
                  <a:pt x="2020788" y="6162914"/>
                  <a:pt x="1975033" y="6659880"/>
                  <a:pt x="1918592" y="6659880"/>
                </a:cubicBezTo>
                <a:lnTo>
                  <a:pt x="0" y="6659880"/>
                </a:lnTo>
                <a:lnTo>
                  <a:pt x="0" y="6659880"/>
                </a:lnTo>
                <a:lnTo>
                  <a:pt x="0" y="0"/>
                </a:lnTo>
                <a:lnTo>
                  <a:pt x="0" y="0"/>
                </a:lnTo>
                <a:lnTo>
                  <a:pt x="1918592" y="0"/>
                </a:lnTo>
                <a:cubicBezTo>
                  <a:pt x="1975033" y="0"/>
                  <a:pt x="2020788" y="496966"/>
                  <a:pt x="2020788" y="111000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20000"/>
                <a:lumOff val="80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22471" rIns="346296" bIns="222473" numCol="1" spcCol="1270" anchor="ctr" anchorCtr="0"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deals with the </a:t>
            </a:r>
            <a:r>
              <a:rPr lang="en-US" sz="2000" dirty="0">
                <a:solidFill>
                  <a:srgbClr val="FF0000"/>
                </a:solidFill>
              </a:rPr>
              <a:t>masking from the users partial failures</a:t>
            </a:r>
            <a:r>
              <a:rPr lang="en-US" sz="2000" b="1" dirty="0"/>
              <a:t> </a:t>
            </a:r>
            <a:r>
              <a:rPr lang="en-US" sz="2000" dirty="0"/>
              <a:t>in the system, such as a communication link failure, a machine failure, or a storage device crash.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Hide failure and recovery of the resource. </a:t>
            </a:r>
            <a:endParaRPr lang="en-US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Example: Database Management System.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8911DD9-376E-4783-959D-D23444162222}"/>
              </a:ext>
            </a:extLst>
          </p:cNvPr>
          <p:cNvSpPr/>
          <p:nvPr/>
        </p:nvSpPr>
        <p:spPr>
          <a:xfrm>
            <a:off x="152400" y="3657600"/>
            <a:ext cx="2087861" cy="2438400"/>
          </a:xfrm>
          <a:custGeom>
            <a:avLst/>
            <a:gdLst>
              <a:gd name="connsiteX0" fmla="*/ 0 w 2087861"/>
              <a:gd name="connsiteY0" fmla="*/ 347984 h 2155903"/>
              <a:gd name="connsiteX1" fmla="*/ 347984 w 2087861"/>
              <a:gd name="connsiteY1" fmla="*/ 0 h 2155903"/>
              <a:gd name="connsiteX2" fmla="*/ 1739877 w 2087861"/>
              <a:gd name="connsiteY2" fmla="*/ 0 h 2155903"/>
              <a:gd name="connsiteX3" fmla="*/ 2087861 w 2087861"/>
              <a:gd name="connsiteY3" fmla="*/ 347984 h 2155903"/>
              <a:gd name="connsiteX4" fmla="*/ 2087861 w 2087861"/>
              <a:gd name="connsiteY4" fmla="*/ 1807919 h 2155903"/>
              <a:gd name="connsiteX5" fmla="*/ 1739877 w 2087861"/>
              <a:gd name="connsiteY5" fmla="*/ 2155903 h 2155903"/>
              <a:gd name="connsiteX6" fmla="*/ 347984 w 2087861"/>
              <a:gd name="connsiteY6" fmla="*/ 2155903 h 2155903"/>
              <a:gd name="connsiteX7" fmla="*/ 0 w 2087861"/>
              <a:gd name="connsiteY7" fmla="*/ 1807919 h 2155903"/>
              <a:gd name="connsiteX8" fmla="*/ 0 w 2087861"/>
              <a:gd name="connsiteY8" fmla="*/ 347984 h 215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861" h="2155903">
                <a:moveTo>
                  <a:pt x="0" y="347984"/>
                </a:moveTo>
                <a:cubicBezTo>
                  <a:pt x="0" y="155798"/>
                  <a:pt x="155798" y="0"/>
                  <a:pt x="347984" y="0"/>
                </a:cubicBezTo>
                <a:lnTo>
                  <a:pt x="1739877" y="0"/>
                </a:lnTo>
                <a:cubicBezTo>
                  <a:pt x="1932063" y="0"/>
                  <a:pt x="2087861" y="155798"/>
                  <a:pt x="2087861" y="347984"/>
                </a:cubicBezTo>
                <a:lnTo>
                  <a:pt x="2087861" y="1807919"/>
                </a:lnTo>
                <a:cubicBezTo>
                  <a:pt x="2087861" y="2000105"/>
                  <a:pt x="1932063" y="2155903"/>
                  <a:pt x="1739877" y="2155903"/>
                </a:cubicBezTo>
                <a:lnTo>
                  <a:pt x="347984" y="2155903"/>
                </a:lnTo>
                <a:cubicBezTo>
                  <a:pt x="155798" y="2155903"/>
                  <a:pt x="0" y="2000105"/>
                  <a:pt x="0" y="1807919"/>
                </a:cubicBezTo>
                <a:lnTo>
                  <a:pt x="0" y="34798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361" tIns="147641" rIns="193361" bIns="147641" numCol="1" spcCol="127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Failure Transparency</a:t>
            </a:r>
          </a:p>
        </p:txBody>
      </p:sp>
    </p:spTree>
    <p:extLst>
      <p:ext uri="{BB962C8B-B14F-4D97-AF65-F5344CB8AC3E}">
        <p14:creationId xmlns:p14="http://schemas.microsoft.com/office/powerpoint/2010/main" val="23090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2034F-2991-48E5-9D5C-53C0F3C3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Types of Transparency</a:t>
            </a:r>
            <a:endParaRPr lang="en-IN" dirty="0">
              <a:latin typeface="+mj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7F436EB-61A9-456F-803F-53DCEEE6BA2E}"/>
              </a:ext>
            </a:extLst>
          </p:cNvPr>
          <p:cNvSpPr/>
          <p:nvPr/>
        </p:nvSpPr>
        <p:spPr>
          <a:xfrm>
            <a:off x="2318979" y="1219199"/>
            <a:ext cx="6670964" cy="2133601"/>
          </a:xfrm>
          <a:custGeom>
            <a:avLst/>
            <a:gdLst>
              <a:gd name="connsiteX0" fmla="*/ 336805 w 2020788"/>
              <a:gd name="connsiteY0" fmla="*/ 0 h 6659880"/>
              <a:gd name="connsiteX1" fmla="*/ 1683983 w 2020788"/>
              <a:gd name="connsiteY1" fmla="*/ 0 h 6659880"/>
              <a:gd name="connsiteX2" fmla="*/ 2020788 w 2020788"/>
              <a:gd name="connsiteY2" fmla="*/ 336805 h 6659880"/>
              <a:gd name="connsiteX3" fmla="*/ 2020788 w 2020788"/>
              <a:gd name="connsiteY3" fmla="*/ 6659880 h 6659880"/>
              <a:gd name="connsiteX4" fmla="*/ 2020788 w 2020788"/>
              <a:gd name="connsiteY4" fmla="*/ 6659880 h 6659880"/>
              <a:gd name="connsiteX5" fmla="*/ 0 w 2020788"/>
              <a:gd name="connsiteY5" fmla="*/ 6659880 h 6659880"/>
              <a:gd name="connsiteX6" fmla="*/ 0 w 2020788"/>
              <a:gd name="connsiteY6" fmla="*/ 6659880 h 6659880"/>
              <a:gd name="connsiteX7" fmla="*/ 0 w 2020788"/>
              <a:gd name="connsiteY7" fmla="*/ 336805 h 6659880"/>
              <a:gd name="connsiteX8" fmla="*/ 336805 w 2020788"/>
              <a:gd name="connsiteY8" fmla="*/ 0 h 665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788" h="6659880">
                <a:moveTo>
                  <a:pt x="2020788" y="1110003"/>
                </a:moveTo>
                <a:lnTo>
                  <a:pt x="2020788" y="5549877"/>
                </a:lnTo>
                <a:cubicBezTo>
                  <a:pt x="2020788" y="6162914"/>
                  <a:pt x="1975033" y="6659880"/>
                  <a:pt x="1918592" y="6659880"/>
                </a:cubicBezTo>
                <a:lnTo>
                  <a:pt x="0" y="6659880"/>
                </a:lnTo>
                <a:lnTo>
                  <a:pt x="0" y="6659880"/>
                </a:lnTo>
                <a:lnTo>
                  <a:pt x="0" y="0"/>
                </a:lnTo>
                <a:lnTo>
                  <a:pt x="0" y="0"/>
                </a:lnTo>
                <a:lnTo>
                  <a:pt x="1918592" y="0"/>
                </a:lnTo>
                <a:cubicBezTo>
                  <a:pt x="1975033" y="0"/>
                  <a:pt x="2020788" y="496966"/>
                  <a:pt x="2020788" y="111000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20000"/>
                <a:lumOff val="80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22471" rIns="346296" bIns="222473" numCol="1" spcCol="1270" anchor="ctr" anchorCtr="0"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Resource object is to be </a:t>
            </a:r>
            <a:r>
              <a:rPr lang="en-US" sz="2000" dirty="0">
                <a:solidFill>
                  <a:srgbClr val="FF0000"/>
                </a:solidFill>
              </a:rPr>
              <a:t>moved from one place to another automatically</a:t>
            </a:r>
            <a:r>
              <a:rPr lang="en-US" sz="2000" dirty="0"/>
              <a:t> by the system.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Hide possibility that a system may change location of resource (no effect on access).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Load balancing </a:t>
            </a:r>
            <a:r>
              <a:rPr lang="en-US" sz="2000" dirty="0">
                <a:solidFill>
                  <a:schemeClr val="tx1"/>
                </a:solidFill>
              </a:rPr>
              <a:t>is one among many reason for migration of objects.</a:t>
            </a:r>
            <a:endParaRPr lang="en-US" sz="20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8D2C804-3238-493E-A845-6179BDD06471}"/>
              </a:ext>
            </a:extLst>
          </p:cNvPr>
          <p:cNvSpPr/>
          <p:nvPr/>
        </p:nvSpPr>
        <p:spPr>
          <a:xfrm>
            <a:off x="177248" y="1066800"/>
            <a:ext cx="2087861" cy="2438400"/>
          </a:xfrm>
          <a:custGeom>
            <a:avLst/>
            <a:gdLst>
              <a:gd name="connsiteX0" fmla="*/ 0 w 2087861"/>
              <a:gd name="connsiteY0" fmla="*/ 347984 h 2155903"/>
              <a:gd name="connsiteX1" fmla="*/ 347984 w 2087861"/>
              <a:gd name="connsiteY1" fmla="*/ 0 h 2155903"/>
              <a:gd name="connsiteX2" fmla="*/ 1739877 w 2087861"/>
              <a:gd name="connsiteY2" fmla="*/ 0 h 2155903"/>
              <a:gd name="connsiteX3" fmla="*/ 2087861 w 2087861"/>
              <a:gd name="connsiteY3" fmla="*/ 347984 h 2155903"/>
              <a:gd name="connsiteX4" fmla="*/ 2087861 w 2087861"/>
              <a:gd name="connsiteY4" fmla="*/ 1807919 h 2155903"/>
              <a:gd name="connsiteX5" fmla="*/ 1739877 w 2087861"/>
              <a:gd name="connsiteY5" fmla="*/ 2155903 h 2155903"/>
              <a:gd name="connsiteX6" fmla="*/ 347984 w 2087861"/>
              <a:gd name="connsiteY6" fmla="*/ 2155903 h 2155903"/>
              <a:gd name="connsiteX7" fmla="*/ 0 w 2087861"/>
              <a:gd name="connsiteY7" fmla="*/ 1807919 h 2155903"/>
              <a:gd name="connsiteX8" fmla="*/ 0 w 2087861"/>
              <a:gd name="connsiteY8" fmla="*/ 347984 h 215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861" h="2155903">
                <a:moveTo>
                  <a:pt x="0" y="347984"/>
                </a:moveTo>
                <a:cubicBezTo>
                  <a:pt x="0" y="155798"/>
                  <a:pt x="155798" y="0"/>
                  <a:pt x="347984" y="0"/>
                </a:cubicBezTo>
                <a:lnTo>
                  <a:pt x="1739877" y="0"/>
                </a:lnTo>
                <a:cubicBezTo>
                  <a:pt x="1932063" y="0"/>
                  <a:pt x="2087861" y="155798"/>
                  <a:pt x="2087861" y="347984"/>
                </a:cubicBezTo>
                <a:lnTo>
                  <a:pt x="2087861" y="1807919"/>
                </a:lnTo>
                <a:cubicBezTo>
                  <a:pt x="2087861" y="2000105"/>
                  <a:pt x="1932063" y="2155903"/>
                  <a:pt x="1739877" y="2155903"/>
                </a:cubicBezTo>
                <a:lnTo>
                  <a:pt x="347984" y="2155903"/>
                </a:lnTo>
                <a:cubicBezTo>
                  <a:pt x="155798" y="2155903"/>
                  <a:pt x="0" y="2000105"/>
                  <a:pt x="0" y="1807919"/>
                </a:cubicBezTo>
                <a:lnTo>
                  <a:pt x="0" y="34798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361" tIns="147641" rIns="193361" bIns="147641" numCol="1" spcCol="127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Migration Transparency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20F743C-97E8-471C-AD4D-6A925FB7D446}"/>
              </a:ext>
            </a:extLst>
          </p:cNvPr>
          <p:cNvSpPr/>
          <p:nvPr/>
        </p:nvSpPr>
        <p:spPr>
          <a:xfrm>
            <a:off x="2294131" y="3809999"/>
            <a:ext cx="6670964" cy="2133601"/>
          </a:xfrm>
          <a:custGeom>
            <a:avLst/>
            <a:gdLst>
              <a:gd name="connsiteX0" fmla="*/ 336805 w 2020788"/>
              <a:gd name="connsiteY0" fmla="*/ 0 h 6659880"/>
              <a:gd name="connsiteX1" fmla="*/ 1683983 w 2020788"/>
              <a:gd name="connsiteY1" fmla="*/ 0 h 6659880"/>
              <a:gd name="connsiteX2" fmla="*/ 2020788 w 2020788"/>
              <a:gd name="connsiteY2" fmla="*/ 336805 h 6659880"/>
              <a:gd name="connsiteX3" fmla="*/ 2020788 w 2020788"/>
              <a:gd name="connsiteY3" fmla="*/ 6659880 h 6659880"/>
              <a:gd name="connsiteX4" fmla="*/ 2020788 w 2020788"/>
              <a:gd name="connsiteY4" fmla="*/ 6659880 h 6659880"/>
              <a:gd name="connsiteX5" fmla="*/ 0 w 2020788"/>
              <a:gd name="connsiteY5" fmla="*/ 6659880 h 6659880"/>
              <a:gd name="connsiteX6" fmla="*/ 0 w 2020788"/>
              <a:gd name="connsiteY6" fmla="*/ 6659880 h 6659880"/>
              <a:gd name="connsiteX7" fmla="*/ 0 w 2020788"/>
              <a:gd name="connsiteY7" fmla="*/ 336805 h 6659880"/>
              <a:gd name="connsiteX8" fmla="*/ 336805 w 2020788"/>
              <a:gd name="connsiteY8" fmla="*/ 0 h 665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788" h="6659880">
                <a:moveTo>
                  <a:pt x="2020788" y="1110003"/>
                </a:moveTo>
                <a:lnTo>
                  <a:pt x="2020788" y="5549877"/>
                </a:lnTo>
                <a:cubicBezTo>
                  <a:pt x="2020788" y="6162914"/>
                  <a:pt x="1975033" y="6659880"/>
                  <a:pt x="1918592" y="6659880"/>
                </a:cubicBezTo>
                <a:lnTo>
                  <a:pt x="0" y="6659880"/>
                </a:lnTo>
                <a:lnTo>
                  <a:pt x="0" y="6659880"/>
                </a:lnTo>
                <a:lnTo>
                  <a:pt x="0" y="0"/>
                </a:lnTo>
                <a:lnTo>
                  <a:pt x="0" y="0"/>
                </a:lnTo>
                <a:lnTo>
                  <a:pt x="1918592" y="0"/>
                </a:lnTo>
                <a:cubicBezTo>
                  <a:pt x="1975033" y="0"/>
                  <a:pt x="2020788" y="496966"/>
                  <a:pt x="2020788" y="111000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20000"/>
                <a:lumOff val="80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22471" rIns="346296" bIns="222473" numCol="1" spcCol="1270" anchor="ctr" anchorCtr="0"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Each user has the feeling that </a:t>
            </a:r>
            <a:r>
              <a:rPr lang="en-US" sz="2000" dirty="0">
                <a:solidFill>
                  <a:srgbClr val="FF0000"/>
                </a:solidFill>
              </a:rPr>
              <a:t>he or she is the sole user of the system</a:t>
            </a:r>
            <a:r>
              <a:rPr lang="en-US" sz="2000" dirty="0"/>
              <a:t> and other user do not exists in the system.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Hide the possibility that the resource may be shared concurrently.</a:t>
            </a:r>
            <a:endParaRPr lang="en-US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itchFamily="18" charset="-120"/>
              </a:rPr>
              <a:t>Example: Automatic teller machine network, DBMS</a:t>
            </a:r>
            <a:endParaRPr lang="en-US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8911DD9-376E-4783-959D-D23444162222}"/>
              </a:ext>
            </a:extLst>
          </p:cNvPr>
          <p:cNvSpPr/>
          <p:nvPr/>
        </p:nvSpPr>
        <p:spPr>
          <a:xfrm>
            <a:off x="152400" y="3657600"/>
            <a:ext cx="2087861" cy="2438400"/>
          </a:xfrm>
          <a:custGeom>
            <a:avLst/>
            <a:gdLst>
              <a:gd name="connsiteX0" fmla="*/ 0 w 2087861"/>
              <a:gd name="connsiteY0" fmla="*/ 347984 h 2155903"/>
              <a:gd name="connsiteX1" fmla="*/ 347984 w 2087861"/>
              <a:gd name="connsiteY1" fmla="*/ 0 h 2155903"/>
              <a:gd name="connsiteX2" fmla="*/ 1739877 w 2087861"/>
              <a:gd name="connsiteY2" fmla="*/ 0 h 2155903"/>
              <a:gd name="connsiteX3" fmla="*/ 2087861 w 2087861"/>
              <a:gd name="connsiteY3" fmla="*/ 347984 h 2155903"/>
              <a:gd name="connsiteX4" fmla="*/ 2087861 w 2087861"/>
              <a:gd name="connsiteY4" fmla="*/ 1807919 h 2155903"/>
              <a:gd name="connsiteX5" fmla="*/ 1739877 w 2087861"/>
              <a:gd name="connsiteY5" fmla="*/ 2155903 h 2155903"/>
              <a:gd name="connsiteX6" fmla="*/ 347984 w 2087861"/>
              <a:gd name="connsiteY6" fmla="*/ 2155903 h 2155903"/>
              <a:gd name="connsiteX7" fmla="*/ 0 w 2087861"/>
              <a:gd name="connsiteY7" fmla="*/ 1807919 h 2155903"/>
              <a:gd name="connsiteX8" fmla="*/ 0 w 2087861"/>
              <a:gd name="connsiteY8" fmla="*/ 347984 h 215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861" h="2155903">
                <a:moveTo>
                  <a:pt x="0" y="347984"/>
                </a:moveTo>
                <a:cubicBezTo>
                  <a:pt x="0" y="155798"/>
                  <a:pt x="155798" y="0"/>
                  <a:pt x="347984" y="0"/>
                </a:cubicBezTo>
                <a:lnTo>
                  <a:pt x="1739877" y="0"/>
                </a:lnTo>
                <a:cubicBezTo>
                  <a:pt x="1932063" y="0"/>
                  <a:pt x="2087861" y="155798"/>
                  <a:pt x="2087861" y="347984"/>
                </a:cubicBezTo>
                <a:lnTo>
                  <a:pt x="2087861" y="1807919"/>
                </a:lnTo>
                <a:cubicBezTo>
                  <a:pt x="2087861" y="2000105"/>
                  <a:pt x="1932063" y="2155903"/>
                  <a:pt x="1739877" y="2155903"/>
                </a:cubicBezTo>
                <a:lnTo>
                  <a:pt x="347984" y="2155903"/>
                </a:lnTo>
                <a:cubicBezTo>
                  <a:pt x="155798" y="2155903"/>
                  <a:pt x="0" y="2000105"/>
                  <a:pt x="0" y="1807919"/>
                </a:cubicBezTo>
                <a:lnTo>
                  <a:pt x="0" y="34798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361" tIns="147641" rIns="193361" bIns="147641" numCol="1" spcCol="127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Concurrency Transparency</a:t>
            </a:r>
          </a:p>
        </p:txBody>
      </p:sp>
    </p:spTree>
    <p:extLst>
      <p:ext uri="{BB962C8B-B14F-4D97-AF65-F5344CB8AC3E}">
        <p14:creationId xmlns:p14="http://schemas.microsoft.com/office/powerpoint/2010/main" val="31561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2034F-2991-48E5-9D5C-53C0F3C3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Types of Transparency</a:t>
            </a:r>
            <a:endParaRPr lang="en-IN" dirty="0">
              <a:latin typeface="+mj-lt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7F436EB-61A9-456F-803F-53DCEEE6BA2E}"/>
              </a:ext>
            </a:extLst>
          </p:cNvPr>
          <p:cNvSpPr/>
          <p:nvPr/>
        </p:nvSpPr>
        <p:spPr>
          <a:xfrm>
            <a:off x="2318979" y="1295400"/>
            <a:ext cx="6670964" cy="1219200"/>
          </a:xfrm>
          <a:custGeom>
            <a:avLst/>
            <a:gdLst>
              <a:gd name="connsiteX0" fmla="*/ 336805 w 2020788"/>
              <a:gd name="connsiteY0" fmla="*/ 0 h 6659880"/>
              <a:gd name="connsiteX1" fmla="*/ 1683983 w 2020788"/>
              <a:gd name="connsiteY1" fmla="*/ 0 h 6659880"/>
              <a:gd name="connsiteX2" fmla="*/ 2020788 w 2020788"/>
              <a:gd name="connsiteY2" fmla="*/ 336805 h 6659880"/>
              <a:gd name="connsiteX3" fmla="*/ 2020788 w 2020788"/>
              <a:gd name="connsiteY3" fmla="*/ 6659880 h 6659880"/>
              <a:gd name="connsiteX4" fmla="*/ 2020788 w 2020788"/>
              <a:gd name="connsiteY4" fmla="*/ 6659880 h 6659880"/>
              <a:gd name="connsiteX5" fmla="*/ 0 w 2020788"/>
              <a:gd name="connsiteY5" fmla="*/ 6659880 h 6659880"/>
              <a:gd name="connsiteX6" fmla="*/ 0 w 2020788"/>
              <a:gd name="connsiteY6" fmla="*/ 6659880 h 6659880"/>
              <a:gd name="connsiteX7" fmla="*/ 0 w 2020788"/>
              <a:gd name="connsiteY7" fmla="*/ 336805 h 6659880"/>
              <a:gd name="connsiteX8" fmla="*/ 336805 w 2020788"/>
              <a:gd name="connsiteY8" fmla="*/ 0 h 665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788" h="6659880">
                <a:moveTo>
                  <a:pt x="2020788" y="1110003"/>
                </a:moveTo>
                <a:lnTo>
                  <a:pt x="2020788" y="5549877"/>
                </a:lnTo>
                <a:cubicBezTo>
                  <a:pt x="2020788" y="6162914"/>
                  <a:pt x="1975033" y="6659880"/>
                  <a:pt x="1918592" y="6659880"/>
                </a:cubicBezTo>
                <a:lnTo>
                  <a:pt x="0" y="6659880"/>
                </a:lnTo>
                <a:lnTo>
                  <a:pt x="0" y="6659880"/>
                </a:lnTo>
                <a:lnTo>
                  <a:pt x="0" y="0"/>
                </a:lnTo>
                <a:lnTo>
                  <a:pt x="0" y="0"/>
                </a:lnTo>
                <a:lnTo>
                  <a:pt x="1918592" y="0"/>
                </a:lnTo>
                <a:cubicBezTo>
                  <a:pt x="1975033" y="0"/>
                  <a:pt x="2020788" y="496966"/>
                  <a:pt x="2020788" y="111000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20000"/>
                <a:lumOff val="80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22471" rIns="346296" bIns="222473" numCol="1" spcCol="1270" anchor="ctr" anchorCtr="0"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allow the system to be </a:t>
            </a:r>
            <a:r>
              <a:rPr lang="en-US" sz="2000" dirty="0">
                <a:solidFill>
                  <a:srgbClr val="FF0000"/>
                </a:solidFill>
              </a:rPr>
              <a:t>automatically reconfigured to improve performance, </a:t>
            </a:r>
            <a:r>
              <a:rPr lang="en-US" sz="2000" dirty="0"/>
              <a:t>as load vary dynamically in the system.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68D2C804-3238-493E-A845-6179BDD06471}"/>
              </a:ext>
            </a:extLst>
          </p:cNvPr>
          <p:cNvSpPr/>
          <p:nvPr/>
        </p:nvSpPr>
        <p:spPr>
          <a:xfrm>
            <a:off x="177248" y="1066800"/>
            <a:ext cx="2087861" cy="1600200"/>
          </a:xfrm>
          <a:custGeom>
            <a:avLst/>
            <a:gdLst>
              <a:gd name="connsiteX0" fmla="*/ 0 w 2087861"/>
              <a:gd name="connsiteY0" fmla="*/ 347984 h 2155903"/>
              <a:gd name="connsiteX1" fmla="*/ 347984 w 2087861"/>
              <a:gd name="connsiteY1" fmla="*/ 0 h 2155903"/>
              <a:gd name="connsiteX2" fmla="*/ 1739877 w 2087861"/>
              <a:gd name="connsiteY2" fmla="*/ 0 h 2155903"/>
              <a:gd name="connsiteX3" fmla="*/ 2087861 w 2087861"/>
              <a:gd name="connsiteY3" fmla="*/ 347984 h 2155903"/>
              <a:gd name="connsiteX4" fmla="*/ 2087861 w 2087861"/>
              <a:gd name="connsiteY4" fmla="*/ 1807919 h 2155903"/>
              <a:gd name="connsiteX5" fmla="*/ 1739877 w 2087861"/>
              <a:gd name="connsiteY5" fmla="*/ 2155903 h 2155903"/>
              <a:gd name="connsiteX6" fmla="*/ 347984 w 2087861"/>
              <a:gd name="connsiteY6" fmla="*/ 2155903 h 2155903"/>
              <a:gd name="connsiteX7" fmla="*/ 0 w 2087861"/>
              <a:gd name="connsiteY7" fmla="*/ 1807919 h 2155903"/>
              <a:gd name="connsiteX8" fmla="*/ 0 w 2087861"/>
              <a:gd name="connsiteY8" fmla="*/ 347984 h 215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861" h="2155903">
                <a:moveTo>
                  <a:pt x="0" y="347984"/>
                </a:moveTo>
                <a:cubicBezTo>
                  <a:pt x="0" y="155798"/>
                  <a:pt x="155798" y="0"/>
                  <a:pt x="347984" y="0"/>
                </a:cubicBezTo>
                <a:lnTo>
                  <a:pt x="1739877" y="0"/>
                </a:lnTo>
                <a:cubicBezTo>
                  <a:pt x="1932063" y="0"/>
                  <a:pt x="2087861" y="155798"/>
                  <a:pt x="2087861" y="347984"/>
                </a:cubicBezTo>
                <a:lnTo>
                  <a:pt x="2087861" y="1807919"/>
                </a:lnTo>
                <a:cubicBezTo>
                  <a:pt x="2087861" y="2000105"/>
                  <a:pt x="1932063" y="2155903"/>
                  <a:pt x="1739877" y="2155903"/>
                </a:cubicBezTo>
                <a:lnTo>
                  <a:pt x="347984" y="2155903"/>
                </a:lnTo>
                <a:cubicBezTo>
                  <a:pt x="155798" y="2155903"/>
                  <a:pt x="0" y="2000105"/>
                  <a:pt x="0" y="1807919"/>
                </a:cubicBezTo>
                <a:lnTo>
                  <a:pt x="0" y="34798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361" tIns="147641" rIns="193361" bIns="147641" numCol="1" spcCol="127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Performance Transparency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620F743C-97E8-471C-AD4D-6A925FB7D446}"/>
              </a:ext>
            </a:extLst>
          </p:cNvPr>
          <p:cNvSpPr/>
          <p:nvPr/>
        </p:nvSpPr>
        <p:spPr>
          <a:xfrm>
            <a:off x="2294131" y="3086100"/>
            <a:ext cx="6670964" cy="1219200"/>
          </a:xfrm>
          <a:custGeom>
            <a:avLst/>
            <a:gdLst>
              <a:gd name="connsiteX0" fmla="*/ 336805 w 2020788"/>
              <a:gd name="connsiteY0" fmla="*/ 0 h 6659880"/>
              <a:gd name="connsiteX1" fmla="*/ 1683983 w 2020788"/>
              <a:gd name="connsiteY1" fmla="*/ 0 h 6659880"/>
              <a:gd name="connsiteX2" fmla="*/ 2020788 w 2020788"/>
              <a:gd name="connsiteY2" fmla="*/ 336805 h 6659880"/>
              <a:gd name="connsiteX3" fmla="*/ 2020788 w 2020788"/>
              <a:gd name="connsiteY3" fmla="*/ 6659880 h 6659880"/>
              <a:gd name="connsiteX4" fmla="*/ 2020788 w 2020788"/>
              <a:gd name="connsiteY4" fmla="*/ 6659880 h 6659880"/>
              <a:gd name="connsiteX5" fmla="*/ 0 w 2020788"/>
              <a:gd name="connsiteY5" fmla="*/ 6659880 h 6659880"/>
              <a:gd name="connsiteX6" fmla="*/ 0 w 2020788"/>
              <a:gd name="connsiteY6" fmla="*/ 6659880 h 6659880"/>
              <a:gd name="connsiteX7" fmla="*/ 0 w 2020788"/>
              <a:gd name="connsiteY7" fmla="*/ 336805 h 6659880"/>
              <a:gd name="connsiteX8" fmla="*/ 336805 w 2020788"/>
              <a:gd name="connsiteY8" fmla="*/ 0 h 665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788" h="6659880">
                <a:moveTo>
                  <a:pt x="2020788" y="1110003"/>
                </a:moveTo>
                <a:lnTo>
                  <a:pt x="2020788" y="5549877"/>
                </a:lnTo>
                <a:cubicBezTo>
                  <a:pt x="2020788" y="6162914"/>
                  <a:pt x="1975033" y="6659880"/>
                  <a:pt x="1918592" y="6659880"/>
                </a:cubicBezTo>
                <a:lnTo>
                  <a:pt x="0" y="6659880"/>
                </a:lnTo>
                <a:lnTo>
                  <a:pt x="0" y="6659880"/>
                </a:lnTo>
                <a:lnTo>
                  <a:pt x="0" y="0"/>
                </a:lnTo>
                <a:lnTo>
                  <a:pt x="0" y="0"/>
                </a:lnTo>
                <a:lnTo>
                  <a:pt x="1918592" y="0"/>
                </a:lnTo>
                <a:cubicBezTo>
                  <a:pt x="1975033" y="0"/>
                  <a:pt x="2020788" y="496966"/>
                  <a:pt x="2020788" y="1110003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90000"/>
            </a:schemeClr>
          </a:solidFill>
          <a:ln>
            <a:solidFill>
              <a:schemeClr val="tx2">
                <a:lumMod val="20000"/>
                <a:lumOff val="80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1" tIns="222471" rIns="346296" bIns="222473" numCol="1" spcCol="1270" anchor="ctr" anchorCtr="0">
            <a:no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 allows the system to </a:t>
            </a:r>
            <a:r>
              <a:rPr lang="en-US" sz="2000" dirty="0">
                <a:solidFill>
                  <a:srgbClr val="FF0000"/>
                </a:solidFill>
              </a:rPr>
              <a:t>expand in scale without disrupting the activities of the users.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PMingLiU" pitchFamily="18" charset="-120"/>
              </a:rPr>
              <a:t>Example: World-Wide-Web</a:t>
            </a:r>
            <a:r>
              <a:rPr lang="en-US" sz="2000" dirty="0"/>
              <a:t> 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8911DD9-376E-4783-959D-D23444162222}"/>
              </a:ext>
            </a:extLst>
          </p:cNvPr>
          <p:cNvSpPr/>
          <p:nvPr/>
        </p:nvSpPr>
        <p:spPr>
          <a:xfrm>
            <a:off x="152400" y="2895600"/>
            <a:ext cx="2087861" cy="1600200"/>
          </a:xfrm>
          <a:custGeom>
            <a:avLst/>
            <a:gdLst>
              <a:gd name="connsiteX0" fmla="*/ 0 w 2087861"/>
              <a:gd name="connsiteY0" fmla="*/ 347984 h 2155903"/>
              <a:gd name="connsiteX1" fmla="*/ 347984 w 2087861"/>
              <a:gd name="connsiteY1" fmla="*/ 0 h 2155903"/>
              <a:gd name="connsiteX2" fmla="*/ 1739877 w 2087861"/>
              <a:gd name="connsiteY2" fmla="*/ 0 h 2155903"/>
              <a:gd name="connsiteX3" fmla="*/ 2087861 w 2087861"/>
              <a:gd name="connsiteY3" fmla="*/ 347984 h 2155903"/>
              <a:gd name="connsiteX4" fmla="*/ 2087861 w 2087861"/>
              <a:gd name="connsiteY4" fmla="*/ 1807919 h 2155903"/>
              <a:gd name="connsiteX5" fmla="*/ 1739877 w 2087861"/>
              <a:gd name="connsiteY5" fmla="*/ 2155903 h 2155903"/>
              <a:gd name="connsiteX6" fmla="*/ 347984 w 2087861"/>
              <a:gd name="connsiteY6" fmla="*/ 2155903 h 2155903"/>
              <a:gd name="connsiteX7" fmla="*/ 0 w 2087861"/>
              <a:gd name="connsiteY7" fmla="*/ 1807919 h 2155903"/>
              <a:gd name="connsiteX8" fmla="*/ 0 w 2087861"/>
              <a:gd name="connsiteY8" fmla="*/ 347984 h 215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7861" h="2155903">
                <a:moveTo>
                  <a:pt x="0" y="347984"/>
                </a:moveTo>
                <a:cubicBezTo>
                  <a:pt x="0" y="155798"/>
                  <a:pt x="155798" y="0"/>
                  <a:pt x="347984" y="0"/>
                </a:cubicBezTo>
                <a:lnTo>
                  <a:pt x="1739877" y="0"/>
                </a:lnTo>
                <a:cubicBezTo>
                  <a:pt x="1932063" y="0"/>
                  <a:pt x="2087861" y="155798"/>
                  <a:pt x="2087861" y="347984"/>
                </a:cubicBezTo>
                <a:lnTo>
                  <a:pt x="2087861" y="1807919"/>
                </a:lnTo>
                <a:cubicBezTo>
                  <a:pt x="2087861" y="2000105"/>
                  <a:pt x="1932063" y="2155903"/>
                  <a:pt x="1739877" y="2155903"/>
                </a:cubicBezTo>
                <a:lnTo>
                  <a:pt x="347984" y="2155903"/>
                </a:lnTo>
                <a:cubicBezTo>
                  <a:pt x="155798" y="2155903"/>
                  <a:pt x="0" y="2000105"/>
                  <a:pt x="0" y="1807919"/>
                </a:cubicBezTo>
                <a:lnTo>
                  <a:pt x="0" y="347984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361" tIns="147641" rIns="193361" bIns="147641" numCol="1" spcCol="127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</a:rPr>
              <a:t>Scaling</a:t>
            </a:r>
          </a:p>
          <a:p>
            <a:pPr lvl="0" algn="ctr"/>
            <a:r>
              <a:rPr lang="en-US" sz="2400" dirty="0">
                <a:solidFill>
                  <a:schemeClr val="bg1"/>
                </a:solidFill>
              </a:rPr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342896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Reliability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Distributed systems are expected to be more reliable than centralized systems due to the existence of multiple instances of resources.</a:t>
            </a:r>
          </a:p>
          <a:p>
            <a:pPr algn="just"/>
            <a:r>
              <a:rPr lang="en-US" dirty="0">
                <a:latin typeface="+mn-lt"/>
              </a:rPr>
              <a:t>System failure are of two types: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Fail-stop:</a:t>
            </a:r>
            <a:r>
              <a:rPr lang="en-US" sz="2400" b="1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The system stop functioning after detecting the failure.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Byzantine failure: </a:t>
            </a:r>
            <a:r>
              <a:rPr lang="en-US" sz="2400" dirty="0">
                <a:latin typeface="+mn-lt"/>
              </a:rPr>
              <a:t>The system continues to function but gives wrong results.</a:t>
            </a:r>
          </a:p>
          <a:p>
            <a:pPr algn="just"/>
            <a:r>
              <a:rPr lang="en-US" dirty="0">
                <a:latin typeface="+mn-lt"/>
              </a:rPr>
              <a:t>The fault-handling mechanism must be designed properly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avoid faults</a:t>
            </a:r>
            <a:r>
              <a:rPr lang="en-US" dirty="0">
                <a:latin typeface="+mn-lt"/>
              </a:rPr>
              <a:t>,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tolerate faults </a:t>
            </a:r>
            <a:r>
              <a:rPr lang="en-US" dirty="0">
                <a:latin typeface="+mn-lt"/>
              </a:rPr>
              <a:t>and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detect and recover from faults.</a:t>
            </a:r>
          </a:p>
        </p:txBody>
      </p:sp>
    </p:spTree>
    <p:extLst>
      <p:ext uri="{BB962C8B-B14F-4D97-AF65-F5344CB8AC3E}">
        <p14:creationId xmlns:p14="http://schemas.microsoft.com/office/powerpoint/2010/main" val="36348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2DD30A-6E95-49DA-8327-B0D4BA4B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Reliability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0A330C-18B6-4123-A273-7FF0A80E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chemeClr val="tx2"/>
                </a:solidFill>
                <a:latin typeface="+mn-lt"/>
              </a:rPr>
              <a:t>Fault avoidance</a:t>
            </a:r>
          </a:p>
          <a:p>
            <a:pPr algn="just"/>
            <a:r>
              <a:rPr lang="en-IN" b="1" dirty="0">
                <a:solidFill>
                  <a:schemeClr val="tx2"/>
                </a:solidFill>
                <a:latin typeface="+mn-lt"/>
              </a:rPr>
              <a:t>Fault tolerance:</a:t>
            </a:r>
          </a:p>
          <a:p>
            <a:pPr lvl="1" algn="just"/>
            <a:r>
              <a:rPr lang="en-IN" sz="2400" dirty="0">
                <a:latin typeface="+mn-lt"/>
              </a:rPr>
              <a:t>Redundancy technique: To avoid single point of failure.</a:t>
            </a:r>
          </a:p>
          <a:p>
            <a:pPr lvl="1" algn="just"/>
            <a:r>
              <a:rPr lang="en-IN" sz="2400" dirty="0">
                <a:latin typeface="+mn-lt"/>
              </a:rPr>
              <a:t>Distributed control: To avoid simultaneous functioning of the servers.</a:t>
            </a:r>
          </a:p>
          <a:p>
            <a:pPr algn="just"/>
            <a:r>
              <a:rPr lang="en-IN" b="1" dirty="0">
                <a:solidFill>
                  <a:schemeClr val="tx2"/>
                </a:solidFill>
                <a:latin typeface="+mn-lt"/>
              </a:rPr>
              <a:t>Fault detection and recovery</a:t>
            </a:r>
          </a:p>
          <a:p>
            <a:pPr lvl="1" algn="just"/>
            <a:r>
              <a:rPr lang="en-IN" sz="2400" dirty="0">
                <a:latin typeface="+mn-lt"/>
              </a:rPr>
              <a:t>Atomic transaction.</a:t>
            </a:r>
          </a:p>
          <a:p>
            <a:pPr lvl="1" algn="just"/>
            <a:r>
              <a:rPr lang="en-IN" sz="2400" dirty="0">
                <a:latin typeface="+mn-lt"/>
              </a:rPr>
              <a:t>Stateless server.</a:t>
            </a:r>
          </a:p>
          <a:p>
            <a:pPr lvl="1" algn="just"/>
            <a:r>
              <a:rPr lang="en-IN" sz="2400" dirty="0">
                <a:latin typeface="+mn-lt"/>
              </a:rPr>
              <a:t>Acknowledgment and timeout-based retransmissions of messages.</a:t>
            </a: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Flexibility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The design of Distributed operating system should be flexible due to following reasons:</a:t>
            </a:r>
          </a:p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Ease of Modification:  </a:t>
            </a:r>
            <a:r>
              <a:rPr lang="en-US" dirty="0">
                <a:latin typeface="+mn-lt"/>
              </a:rPr>
              <a:t>It should be easy to incorporate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changes in the system in a user transparent manner</a:t>
            </a:r>
            <a:r>
              <a:rPr lang="en-US" dirty="0">
                <a:latin typeface="+mn-lt"/>
              </a:rPr>
              <a:t> or with  minimum interruption caused to the users.</a:t>
            </a:r>
          </a:p>
          <a:p>
            <a:pPr algn="just"/>
            <a:r>
              <a:rPr lang="en-US" b="1" dirty="0">
                <a:solidFill>
                  <a:schemeClr val="tx2"/>
                </a:solidFill>
                <a:latin typeface="+mn-lt"/>
              </a:rPr>
              <a:t>Ease of Enhancement: </a:t>
            </a:r>
            <a:r>
              <a:rPr lang="en-US" dirty="0">
                <a:latin typeface="+mn-lt"/>
              </a:rPr>
              <a:t>New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functionality should be added from time to time </a:t>
            </a:r>
            <a:r>
              <a:rPr lang="en-US" dirty="0">
                <a:latin typeface="+mn-lt"/>
              </a:rPr>
              <a:t>to make it more powerful and easy to use.</a:t>
            </a:r>
          </a:p>
          <a:p>
            <a:pPr algn="just"/>
            <a:r>
              <a:rPr lang="en-US" dirty="0">
                <a:latin typeface="+mn-lt"/>
              </a:rPr>
              <a:t>A group of users should be able to add or change the services as per the comfortability of their use.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36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Performance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performance</a:t>
            </a:r>
            <a:r>
              <a:rPr lang="en-US" dirty="0">
                <a:latin typeface="+mn-lt"/>
              </a:rPr>
              <a:t> should be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better than or at least equal to </a:t>
            </a:r>
            <a:r>
              <a:rPr lang="en-US" dirty="0">
                <a:latin typeface="+mn-lt"/>
              </a:rPr>
              <a:t>that of running the same application on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single-processor system.</a:t>
            </a:r>
          </a:p>
          <a:p>
            <a:pPr algn="just"/>
            <a:r>
              <a:rPr lang="en-US" dirty="0">
                <a:latin typeface="+mn-lt"/>
              </a:rPr>
              <a:t>Some design principles considered useful for better performance are as below: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Batch if possible: </a:t>
            </a:r>
            <a:r>
              <a:rPr lang="en-US" sz="2400" dirty="0">
                <a:latin typeface="+mn-lt"/>
              </a:rPr>
              <a:t>Batching often helps in improving performance.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Cache whenever possible: </a:t>
            </a:r>
            <a:r>
              <a:rPr lang="en-US" sz="2400" dirty="0">
                <a:latin typeface="+mn-lt"/>
              </a:rPr>
              <a:t>Caching of data at clients side frequently improves over all system performance.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Minimize copying of data: </a:t>
            </a:r>
            <a:r>
              <a:rPr lang="en-US" sz="2400" dirty="0">
                <a:latin typeface="+mn-lt"/>
              </a:rPr>
              <a:t>Data copying overhead involves a substantial CPU cost of many operations.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Minimize network traffic: </a:t>
            </a:r>
            <a:r>
              <a:rPr lang="en-US" sz="2400" dirty="0">
                <a:latin typeface="+mn-lt"/>
              </a:rPr>
              <a:t>It can be improved by reducing internode communication costs.</a:t>
            </a:r>
          </a:p>
          <a:p>
            <a:pPr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46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6D391-0C41-4796-A30B-7951A16D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34834"/>
            <a:ext cx="8763000" cy="808037"/>
          </a:xfrm>
        </p:spPr>
        <p:txBody>
          <a:bodyPr/>
          <a:lstStyle/>
          <a:p>
            <a:r>
              <a:rPr lang="en-IN" dirty="0">
                <a:latin typeface="+mj-lt"/>
              </a:rPr>
              <a:t>OS Example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191183-254D-46D5-9C5F-DCFD36F91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5943600" cy="39814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7C710513-F5EB-4D87-8E21-4C6965AA366D}"/>
              </a:ext>
            </a:extLst>
          </p:cNvPr>
          <p:cNvCxnSpPr>
            <a:cxnSpLocks/>
          </p:cNvCxnSpPr>
          <p:nvPr/>
        </p:nvCxnSpPr>
        <p:spPr>
          <a:xfrm flipH="1">
            <a:off x="6400800" y="1600200"/>
            <a:ext cx="83729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2D5DE18-86FD-488E-9F60-129659E0B15B}"/>
              </a:ext>
            </a:extLst>
          </p:cNvPr>
          <p:cNvSpPr/>
          <p:nvPr/>
        </p:nvSpPr>
        <p:spPr>
          <a:xfrm>
            <a:off x="7162800" y="1333504"/>
            <a:ext cx="1752600" cy="495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Regular 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40BEC3-21D1-4335-B7CF-9CB233E55F9E}"/>
              </a:ext>
            </a:extLst>
          </p:cNvPr>
          <p:cNvSpPr txBox="1"/>
          <p:nvPr/>
        </p:nvSpPr>
        <p:spPr>
          <a:xfrm>
            <a:off x="381000" y="5181600"/>
            <a:ext cx="857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When you want to do your own thing without interacting with others.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/>
              <a:t>Simple (No rules to follow). </a:t>
            </a:r>
          </a:p>
        </p:txBody>
      </p:sp>
    </p:spTree>
    <p:extLst>
      <p:ext uri="{BB962C8B-B14F-4D97-AF65-F5344CB8AC3E}">
        <p14:creationId xmlns:p14="http://schemas.microsoft.com/office/powerpoint/2010/main" val="279881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+mn-lt"/>
              </a:rPr>
              <a:t>Scalability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410200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+mn-lt"/>
              </a:rPr>
              <a:t>Distributed systems must be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scalable</a:t>
            </a:r>
            <a:r>
              <a:rPr lang="en-US" sz="2200" dirty="0">
                <a:latin typeface="+mn-lt"/>
              </a:rPr>
              <a:t> as the number of user increases.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sz="2200" b="1" dirty="0">
              <a:solidFill>
                <a:schemeClr val="tx2"/>
              </a:solidFill>
              <a:latin typeface="+mn-lt"/>
            </a:endParaRPr>
          </a:p>
          <a:p>
            <a:r>
              <a:rPr lang="en-US" b="1" dirty="0">
                <a:solidFill>
                  <a:schemeClr val="tx2"/>
                </a:solidFill>
                <a:latin typeface="+mn-lt"/>
              </a:rPr>
              <a:t>Scalability has 3 dimensions: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Size: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Number of users and resources to be processed. Problem associated is overloading.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Geography: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Distance between users and resources. Problem associated is communication reliability.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Administration: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As the size of distributed systems increases, many of the system needs to be controlled. Problem associated is administrative mess.</a:t>
            </a:r>
          </a:p>
          <a:p>
            <a:endParaRPr lang="en-US" dirty="0">
              <a:latin typeface="+mn-lt"/>
            </a:endParaRPr>
          </a:p>
          <a:p>
            <a:pPr lvl="0"/>
            <a:endParaRPr lang="en-US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524000"/>
            <a:ext cx="83439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A system is said to be scalable if it can handle the </a:t>
            </a:r>
            <a:r>
              <a:rPr lang="en-US" sz="2400" dirty="0">
                <a:solidFill>
                  <a:srgbClr val="FF0000"/>
                </a:solidFill>
              </a:rPr>
              <a:t>addition of users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rgbClr val="FF0000"/>
                </a:solidFill>
              </a:rPr>
              <a:t>resources</a:t>
            </a:r>
            <a:r>
              <a:rPr lang="en-US" sz="2400" dirty="0">
                <a:solidFill>
                  <a:schemeClr val="tx1"/>
                </a:solidFill>
              </a:rPr>
              <a:t> without suffering a noticeable loss of performance or increase in administrative complexity.</a:t>
            </a:r>
          </a:p>
        </p:txBody>
      </p:sp>
    </p:spTree>
    <p:extLst>
      <p:ext uri="{BB962C8B-B14F-4D97-AF65-F5344CB8AC3E}">
        <p14:creationId xmlns:p14="http://schemas.microsoft.com/office/powerpoint/2010/main" val="23687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D6688F-A704-4140-8A90-0EA44CA8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Scalability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E24058-E98F-427C-AA6C-1A190649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Guiding principles for designing scalable distributed systems: </a:t>
            </a:r>
          </a:p>
          <a:p>
            <a:pPr lvl="1"/>
            <a:r>
              <a:rPr lang="en-IN" sz="2400" dirty="0">
                <a:latin typeface="+mn-lt"/>
              </a:rPr>
              <a:t>Avoid centralized entities.</a:t>
            </a:r>
          </a:p>
          <a:p>
            <a:pPr lvl="1"/>
            <a:r>
              <a:rPr lang="en-IN" sz="2400" dirty="0">
                <a:latin typeface="+mn-lt"/>
              </a:rPr>
              <a:t>Avoid centralized algorithms.</a:t>
            </a:r>
          </a:p>
          <a:p>
            <a:pPr lvl="1"/>
            <a:r>
              <a:rPr lang="en-IN" sz="2400" dirty="0">
                <a:latin typeface="+mn-lt"/>
              </a:rPr>
              <a:t>Perform most operations on client workstations.</a:t>
            </a:r>
          </a:p>
        </p:txBody>
      </p:sp>
    </p:spTree>
    <p:extLst>
      <p:ext uri="{BB962C8B-B14F-4D97-AF65-F5344CB8AC3E}">
        <p14:creationId xmlns:p14="http://schemas.microsoft.com/office/powerpoint/2010/main" val="8836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Heterogeneity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This term means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diversity of the distributed systems </a:t>
            </a:r>
            <a:r>
              <a:rPr lang="en-US" dirty="0">
                <a:latin typeface="+mn-lt"/>
              </a:rPr>
              <a:t>in terms of hardware, software, platform, etc. </a:t>
            </a:r>
          </a:p>
          <a:p>
            <a:pPr algn="just"/>
            <a:r>
              <a:rPr lang="en-US" dirty="0">
                <a:latin typeface="+mn-lt"/>
              </a:rPr>
              <a:t>Modern distributed systems will likely span different: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Hardware devices: </a:t>
            </a:r>
            <a:r>
              <a:rPr lang="en-US" sz="2400" dirty="0">
                <a:latin typeface="+mn-lt"/>
              </a:rPr>
              <a:t>computers, tablets, mobile phones, embedded devices, etc.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Operating System: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Ms Windows, Linux, Mac, Unix, etc.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Network: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Local network, the Internet, wireless network, satellite links, etc.</a:t>
            </a:r>
          </a:p>
          <a:p>
            <a:pPr lvl="1" algn="just"/>
            <a:r>
              <a:rPr lang="en-US" sz="2400" b="1" dirty="0">
                <a:solidFill>
                  <a:schemeClr val="tx2"/>
                </a:solidFill>
                <a:latin typeface="+mn-lt"/>
              </a:rPr>
              <a:t>Programming languages: </a:t>
            </a:r>
            <a:r>
              <a:rPr lang="en-US" sz="2400" dirty="0">
                <a:latin typeface="+mn-lt"/>
              </a:rPr>
              <a:t>Java, C/C++, Python, PHP, etc.</a:t>
            </a:r>
          </a:p>
          <a:p>
            <a:pPr lvl="1" algn="just"/>
            <a:r>
              <a:rPr lang="en-US" sz="2400" dirty="0">
                <a:latin typeface="+mn-lt"/>
              </a:rPr>
              <a:t>Different roles of software developers, designers, system managers.</a:t>
            </a:r>
          </a:p>
          <a:p>
            <a:pPr lvl="0"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078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Security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>
                <a:latin typeface="+mn-lt"/>
              </a:rPr>
              <a:t>System must be protected against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destruction</a:t>
            </a:r>
            <a:r>
              <a:rPr lang="en-US" sz="2600" dirty="0">
                <a:latin typeface="+mn-lt"/>
              </a:rPr>
              <a:t> and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unauthorized access.</a:t>
            </a:r>
          </a:p>
          <a:p>
            <a:pPr algn="just"/>
            <a:r>
              <a:rPr lang="en-US" sz="2600" dirty="0">
                <a:latin typeface="+mn-lt"/>
              </a:rPr>
              <a:t>Enforcement of security in a distributed system has the following additional requirements as compared to centralized system:</a:t>
            </a:r>
          </a:p>
          <a:p>
            <a:pPr lvl="1" algn="just"/>
            <a:r>
              <a:rPr lang="en-US" sz="2600" dirty="0">
                <a:latin typeface="+mn-lt"/>
              </a:rPr>
              <a:t>Sender of the message should know that message was received by the intended receiver.</a:t>
            </a:r>
          </a:p>
          <a:p>
            <a:pPr lvl="1" algn="just"/>
            <a:r>
              <a:rPr lang="en-US" sz="2600" dirty="0">
                <a:latin typeface="+mn-lt"/>
              </a:rPr>
              <a:t>Receiver of the message should know that the message was sent by genuine sender.</a:t>
            </a:r>
          </a:p>
          <a:p>
            <a:pPr lvl="1" algn="just"/>
            <a:r>
              <a:rPr lang="en-US" sz="2600" dirty="0">
                <a:latin typeface="+mn-lt"/>
              </a:rPr>
              <a:t>Both sender and receiver should be guaranteed that the content of message were not changed while it is in transfer.</a:t>
            </a:r>
          </a:p>
          <a:p>
            <a:pPr lvl="0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14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>
                <a:latin typeface="+mj-lt"/>
              </a:rPr>
              <a:t>Brief (Issues in Designing a Distributed System)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1219200"/>
            <a:ext cx="23241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Transparency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" y="1893025"/>
            <a:ext cx="23241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Reliability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" y="2578825"/>
            <a:ext cx="23241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3264625"/>
            <a:ext cx="23241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" y="3950425"/>
            <a:ext cx="23241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1" y="4636225"/>
            <a:ext cx="23241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Heterogeneity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501" y="5322025"/>
            <a:ext cx="2324100" cy="5334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1219200"/>
            <a:ext cx="62865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Provide a single system image to its user.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67000" y="1893025"/>
            <a:ext cx="62865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Degree of Fault tolerance should be low.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67000" y="2578825"/>
            <a:ext cx="62865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Ease of Modification and Enhancement.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67000" y="3264625"/>
            <a:ext cx="62865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Performance should be better than Centralized system.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667000" y="3950425"/>
            <a:ext cx="62865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Capability of a system to adopt increased service load.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67001" y="4636225"/>
            <a:ext cx="62865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It consist of dissimilar hardware or software systems.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667001" y="5322025"/>
            <a:ext cx="62865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Must be protected against destruction and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34824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0D54D7-3BEC-4AEE-B997-94ACEBF8E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End of Unit-1</a:t>
            </a:r>
            <a:endParaRPr lang="en-IN" dirty="0">
              <a:latin typeface="+mj-lt"/>
            </a:endParaRPr>
          </a:p>
        </p:txBody>
      </p:sp>
      <p:sp>
        <p:nvSpPr>
          <p:cNvPr id="27" name="Rektangel 11">
            <a:extLst>
              <a:ext uri="{FF2B5EF4-FFF2-40B4-BE49-F238E27FC236}">
                <a16:creationId xmlns:a16="http://schemas.microsoft.com/office/drawing/2014/main" xmlns="" id="{45D5BDE9-4D79-4A26-8991-548705BBD30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r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1: Introduction to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DOS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              </a:t>
            </a:r>
            <a:fld id="{D3FFE4EA-FA56-4DC5-A9C5-F18DC1DF1A47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r">
                <a:defRPr/>
              </a:pPr>
              <a:t>75</a:t>
            </a:fld>
            <a:r>
              <a:rPr lang="da-DK" sz="1800" kern="1200" noProof="1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233293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579AF-C50C-449A-8A64-BBB3E023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Modern OS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561705-6DE5-4FBB-A160-85F532A1F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chemeClr val="tx2"/>
                </a:solidFill>
                <a:latin typeface="+mn-lt"/>
              </a:rPr>
              <a:t>First Generation OS</a:t>
            </a:r>
          </a:p>
          <a:p>
            <a:pPr lvl="1" algn="just"/>
            <a:r>
              <a:rPr lang="en-IN" sz="2400" b="1" dirty="0">
                <a:solidFill>
                  <a:schemeClr val="tx2"/>
                </a:solidFill>
                <a:latin typeface="+mn-lt"/>
              </a:rPr>
              <a:t>System:</a:t>
            </a:r>
          </a:p>
          <a:p>
            <a:pPr lvl="2" algn="just"/>
            <a:r>
              <a:rPr lang="en-IN" sz="2400" dirty="0">
                <a:solidFill>
                  <a:srgbClr val="FF0000"/>
                </a:solidFill>
                <a:latin typeface="+mn-lt"/>
              </a:rPr>
              <a:t>Centralized OS</a:t>
            </a:r>
          </a:p>
          <a:p>
            <a:pPr lvl="1" algn="just"/>
            <a:r>
              <a:rPr lang="en-IN" sz="2400" b="1" dirty="0">
                <a:solidFill>
                  <a:schemeClr val="tx2"/>
                </a:solidFill>
                <a:latin typeface="+mn-lt"/>
              </a:rPr>
              <a:t>Characteristics:</a:t>
            </a:r>
          </a:p>
          <a:p>
            <a:pPr lvl="2" algn="just"/>
            <a:r>
              <a:rPr lang="en-IN" sz="2400" dirty="0">
                <a:latin typeface="+mn-lt"/>
              </a:rPr>
              <a:t>Process Management</a:t>
            </a:r>
          </a:p>
          <a:p>
            <a:pPr lvl="2" algn="just"/>
            <a:r>
              <a:rPr lang="en-IN" sz="2400" dirty="0">
                <a:latin typeface="+mn-lt"/>
              </a:rPr>
              <a:t>Memory Management</a:t>
            </a:r>
          </a:p>
          <a:p>
            <a:pPr lvl="2" algn="just"/>
            <a:r>
              <a:rPr lang="en-IN" sz="2400" dirty="0">
                <a:latin typeface="+mn-lt"/>
              </a:rPr>
              <a:t>I/O Management</a:t>
            </a:r>
          </a:p>
          <a:p>
            <a:pPr lvl="2" algn="just"/>
            <a:r>
              <a:rPr lang="en-IN" sz="2400" dirty="0">
                <a:latin typeface="+mn-lt"/>
              </a:rPr>
              <a:t>File Management</a:t>
            </a:r>
          </a:p>
          <a:p>
            <a:pPr marL="857250" lvl="1" indent="-342900" algn="just"/>
            <a:r>
              <a:rPr lang="en-IN" sz="2400" b="1" dirty="0">
                <a:solidFill>
                  <a:schemeClr val="tx2"/>
                </a:solidFill>
                <a:latin typeface="+mn-lt"/>
              </a:rPr>
              <a:t>Goals:</a:t>
            </a:r>
          </a:p>
          <a:p>
            <a:pPr marL="1257300" lvl="2" indent="-342900" algn="just"/>
            <a:r>
              <a:rPr lang="en-IN" sz="2400" dirty="0">
                <a:latin typeface="+mn-lt"/>
              </a:rPr>
              <a:t>Resource Management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789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0C451-8B83-499A-B62B-93797B15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Centralized OS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7A121327-7273-4F0E-8C61-91D53E23291A}"/>
              </a:ext>
            </a:extLst>
          </p:cNvPr>
          <p:cNvSpPr/>
          <p:nvPr/>
        </p:nvSpPr>
        <p:spPr>
          <a:xfrm>
            <a:off x="1142999" y="914400"/>
            <a:ext cx="5805063" cy="4501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xmlns="" id="{8652EA6F-5B5C-40F7-964C-13E6807D5144}"/>
              </a:ext>
            </a:extLst>
          </p:cNvPr>
          <p:cNvSpPr/>
          <p:nvPr/>
        </p:nvSpPr>
        <p:spPr>
          <a:xfrm>
            <a:off x="533400" y="3529684"/>
            <a:ext cx="1600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xmlns="" id="{49452DCF-3E5B-4592-9555-1276BF82476D}"/>
              </a:ext>
            </a:extLst>
          </p:cNvPr>
          <p:cNvSpPr/>
          <p:nvPr/>
        </p:nvSpPr>
        <p:spPr>
          <a:xfrm>
            <a:off x="533400" y="1548484"/>
            <a:ext cx="1600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xmlns="" id="{A53A877B-71E5-4375-9037-E986D1D550B4}"/>
              </a:ext>
            </a:extLst>
          </p:cNvPr>
          <p:cNvSpPr/>
          <p:nvPr/>
        </p:nvSpPr>
        <p:spPr>
          <a:xfrm>
            <a:off x="3195827" y="5053684"/>
            <a:ext cx="1600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xmlns="" id="{C118B451-BA05-4077-A1D3-53137EC925D8}"/>
              </a:ext>
            </a:extLst>
          </p:cNvPr>
          <p:cNvSpPr/>
          <p:nvPr/>
        </p:nvSpPr>
        <p:spPr>
          <a:xfrm>
            <a:off x="4979163" y="1441779"/>
            <a:ext cx="3583940" cy="31302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xmlns="" id="{BC65949B-9744-46FF-A21F-4BB83C9FF312}"/>
              </a:ext>
            </a:extLst>
          </p:cNvPr>
          <p:cNvSpPr/>
          <p:nvPr/>
        </p:nvSpPr>
        <p:spPr>
          <a:xfrm>
            <a:off x="2133600" y="1898314"/>
            <a:ext cx="990600" cy="173355"/>
          </a:xfrm>
          <a:custGeom>
            <a:avLst/>
            <a:gdLst/>
            <a:ahLst/>
            <a:cxnLst/>
            <a:rect l="l" t="t" r="r" b="b"/>
            <a:pathLst>
              <a:path w="990600" h="173355">
                <a:moveTo>
                  <a:pt x="172212" y="0"/>
                </a:moveTo>
                <a:lnTo>
                  <a:pt x="0" y="85344"/>
                </a:lnTo>
                <a:lnTo>
                  <a:pt x="143256" y="157290"/>
                </a:lnTo>
                <a:lnTo>
                  <a:pt x="143256" y="57150"/>
                </a:lnTo>
                <a:lnTo>
                  <a:pt x="171957" y="57212"/>
                </a:lnTo>
                <a:lnTo>
                  <a:pt x="172212" y="0"/>
                </a:lnTo>
                <a:close/>
              </a:path>
              <a:path w="990600" h="173355">
                <a:moveTo>
                  <a:pt x="171957" y="57212"/>
                </a:moveTo>
                <a:lnTo>
                  <a:pt x="143256" y="57150"/>
                </a:lnTo>
                <a:lnTo>
                  <a:pt x="143256" y="114300"/>
                </a:lnTo>
                <a:lnTo>
                  <a:pt x="171703" y="114361"/>
                </a:lnTo>
                <a:lnTo>
                  <a:pt x="171957" y="57212"/>
                </a:lnTo>
                <a:close/>
              </a:path>
              <a:path w="990600" h="173355">
                <a:moveTo>
                  <a:pt x="171703" y="114361"/>
                </a:moveTo>
                <a:lnTo>
                  <a:pt x="143256" y="114300"/>
                </a:lnTo>
                <a:lnTo>
                  <a:pt x="143256" y="157290"/>
                </a:lnTo>
                <a:lnTo>
                  <a:pt x="171450" y="171450"/>
                </a:lnTo>
                <a:lnTo>
                  <a:pt x="171703" y="114361"/>
                </a:lnTo>
                <a:close/>
              </a:path>
              <a:path w="990600" h="173355">
                <a:moveTo>
                  <a:pt x="819658" y="58612"/>
                </a:moveTo>
                <a:lnTo>
                  <a:pt x="171957" y="57212"/>
                </a:lnTo>
                <a:lnTo>
                  <a:pt x="171703" y="114361"/>
                </a:lnTo>
                <a:lnTo>
                  <a:pt x="819404" y="115761"/>
                </a:lnTo>
                <a:lnTo>
                  <a:pt x="819658" y="58612"/>
                </a:lnTo>
                <a:close/>
              </a:path>
              <a:path w="990600" h="173355">
                <a:moveTo>
                  <a:pt x="848106" y="158560"/>
                </a:moveTo>
                <a:lnTo>
                  <a:pt x="848106" y="115823"/>
                </a:lnTo>
                <a:lnTo>
                  <a:pt x="819404" y="115761"/>
                </a:lnTo>
                <a:lnTo>
                  <a:pt x="819150" y="172973"/>
                </a:lnTo>
                <a:lnTo>
                  <a:pt x="848106" y="158560"/>
                </a:lnTo>
                <a:close/>
              </a:path>
              <a:path w="990600" h="173355">
                <a:moveTo>
                  <a:pt x="848106" y="115823"/>
                </a:moveTo>
                <a:lnTo>
                  <a:pt x="848106" y="58673"/>
                </a:lnTo>
                <a:lnTo>
                  <a:pt x="819658" y="58612"/>
                </a:lnTo>
                <a:lnTo>
                  <a:pt x="819404" y="115761"/>
                </a:lnTo>
                <a:lnTo>
                  <a:pt x="848106" y="115823"/>
                </a:lnTo>
                <a:close/>
              </a:path>
              <a:path w="990600" h="173355">
                <a:moveTo>
                  <a:pt x="990600" y="87629"/>
                </a:moveTo>
                <a:lnTo>
                  <a:pt x="819912" y="1523"/>
                </a:lnTo>
                <a:lnTo>
                  <a:pt x="819658" y="58612"/>
                </a:lnTo>
                <a:lnTo>
                  <a:pt x="848106" y="58673"/>
                </a:lnTo>
                <a:lnTo>
                  <a:pt x="848106" y="158560"/>
                </a:lnTo>
                <a:lnTo>
                  <a:pt x="990600" y="8762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xmlns="" id="{5E801DE5-55ED-43E2-BB14-A3AFBAFA29A2}"/>
              </a:ext>
            </a:extLst>
          </p:cNvPr>
          <p:cNvSpPr/>
          <p:nvPr/>
        </p:nvSpPr>
        <p:spPr>
          <a:xfrm>
            <a:off x="2133600" y="2539084"/>
            <a:ext cx="990600" cy="1065530"/>
          </a:xfrm>
          <a:custGeom>
            <a:avLst/>
            <a:gdLst/>
            <a:ahLst/>
            <a:cxnLst/>
            <a:rect l="l" t="t" r="r" b="b"/>
            <a:pathLst>
              <a:path w="990600" h="1065529">
                <a:moveTo>
                  <a:pt x="96424" y="920878"/>
                </a:moveTo>
                <a:lnTo>
                  <a:pt x="54102" y="881634"/>
                </a:lnTo>
                <a:lnTo>
                  <a:pt x="0" y="1065276"/>
                </a:lnTo>
                <a:lnTo>
                  <a:pt x="76962" y="1036578"/>
                </a:lnTo>
                <a:lnTo>
                  <a:pt x="76962" y="941832"/>
                </a:lnTo>
                <a:lnTo>
                  <a:pt x="96424" y="920878"/>
                </a:lnTo>
                <a:close/>
              </a:path>
              <a:path w="990600" h="1065529">
                <a:moveTo>
                  <a:pt x="138334" y="959740"/>
                </a:moveTo>
                <a:lnTo>
                  <a:pt x="96424" y="920878"/>
                </a:lnTo>
                <a:lnTo>
                  <a:pt x="76962" y="941832"/>
                </a:lnTo>
                <a:lnTo>
                  <a:pt x="118872" y="980694"/>
                </a:lnTo>
                <a:lnTo>
                  <a:pt x="138334" y="959740"/>
                </a:lnTo>
                <a:close/>
              </a:path>
              <a:path w="990600" h="1065529">
                <a:moveTo>
                  <a:pt x="179832" y="998220"/>
                </a:moveTo>
                <a:lnTo>
                  <a:pt x="138334" y="959740"/>
                </a:lnTo>
                <a:lnTo>
                  <a:pt x="118872" y="980694"/>
                </a:lnTo>
                <a:lnTo>
                  <a:pt x="76962" y="941832"/>
                </a:lnTo>
                <a:lnTo>
                  <a:pt x="76962" y="1036578"/>
                </a:lnTo>
                <a:lnTo>
                  <a:pt x="179832" y="998220"/>
                </a:lnTo>
                <a:close/>
              </a:path>
              <a:path w="990600" h="1065529">
                <a:moveTo>
                  <a:pt x="894937" y="145159"/>
                </a:moveTo>
                <a:lnTo>
                  <a:pt x="853027" y="106297"/>
                </a:lnTo>
                <a:lnTo>
                  <a:pt x="96424" y="920878"/>
                </a:lnTo>
                <a:lnTo>
                  <a:pt x="138334" y="959740"/>
                </a:lnTo>
                <a:lnTo>
                  <a:pt x="894937" y="145159"/>
                </a:lnTo>
                <a:close/>
              </a:path>
              <a:path w="990600" h="1065529">
                <a:moveTo>
                  <a:pt x="990600" y="0"/>
                </a:moveTo>
                <a:lnTo>
                  <a:pt x="811530" y="67818"/>
                </a:lnTo>
                <a:lnTo>
                  <a:pt x="853027" y="106297"/>
                </a:lnTo>
                <a:lnTo>
                  <a:pt x="872489" y="85344"/>
                </a:lnTo>
                <a:lnTo>
                  <a:pt x="914400" y="124206"/>
                </a:lnTo>
                <a:lnTo>
                  <a:pt x="914400" y="163206"/>
                </a:lnTo>
                <a:lnTo>
                  <a:pt x="937260" y="184404"/>
                </a:lnTo>
                <a:lnTo>
                  <a:pt x="990600" y="0"/>
                </a:lnTo>
                <a:close/>
              </a:path>
              <a:path w="990600" h="1065529">
                <a:moveTo>
                  <a:pt x="914400" y="124206"/>
                </a:moveTo>
                <a:lnTo>
                  <a:pt x="872489" y="85344"/>
                </a:lnTo>
                <a:lnTo>
                  <a:pt x="853027" y="106297"/>
                </a:lnTo>
                <a:lnTo>
                  <a:pt x="894937" y="145159"/>
                </a:lnTo>
                <a:lnTo>
                  <a:pt x="914400" y="124206"/>
                </a:lnTo>
                <a:close/>
              </a:path>
              <a:path w="990600" h="1065529">
                <a:moveTo>
                  <a:pt x="914400" y="163206"/>
                </a:moveTo>
                <a:lnTo>
                  <a:pt x="914400" y="124206"/>
                </a:lnTo>
                <a:lnTo>
                  <a:pt x="894937" y="145159"/>
                </a:lnTo>
                <a:lnTo>
                  <a:pt x="914400" y="16320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xmlns="" id="{FA77B86E-F203-4FA7-9D86-7C45438FE708}"/>
              </a:ext>
            </a:extLst>
          </p:cNvPr>
          <p:cNvSpPr/>
          <p:nvPr/>
        </p:nvSpPr>
        <p:spPr>
          <a:xfrm>
            <a:off x="2133600" y="3268318"/>
            <a:ext cx="1038860" cy="581025"/>
          </a:xfrm>
          <a:custGeom>
            <a:avLst/>
            <a:gdLst/>
            <a:ahLst/>
            <a:cxnLst/>
            <a:rect l="l" t="t" r="r" b="b"/>
            <a:pathLst>
              <a:path w="1038860" h="581025">
                <a:moveTo>
                  <a:pt x="136163" y="472220"/>
                </a:moveTo>
                <a:lnTo>
                  <a:pt x="108203" y="422148"/>
                </a:lnTo>
                <a:lnTo>
                  <a:pt x="0" y="580644"/>
                </a:lnTo>
                <a:lnTo>
                  <a:pt x="111251" y="575787"/>
                </a:lnTo>
                <a:lnTo>
                  <a:pt x="111251" y="486156"/>
                </a:lnTo>
                <a:lnTo>
                  <a:pt x="136163" y="472220"/>
                </a:lnTo>
                <a:close/>
              </a:path>
              <a:path w="1038860" h="581025">
                <a:moveTo>
                  <a:pt x="163771" y="521664"/>
                </a:moveTo>
                <a:lnTo>
                  <a:pt x="136163" y="472220"/>
                </a:lnTo>
                <a:lnTo>
                  <a:pt x="111251" y="486156"/>
                </a:lnTo>
                <a:lnTo>
                  <a:pt x="138683" y="535686"/>
                </a:lnTo>
                <a:lnTo>
                  <a:pt x="163771" y="521664"/>
                </a:lnTo>
                <a:close/>
              </a:path>
              <a:path w="1038860" h="581025">
                <a:moveTo>
                  <a:pt x="192023" y="572262"/>
                </a:moveTo>
                <a:lnTo>
                  <a:pt x="163771" y="521664"/>
                </a:lnTo>
                <a:lnTo>
                  <a:pt x="138683" y="535686"/>
                </a:lnTo>
                <a:lnTo>
                  <a:pt x="111251" y="486156"/>
                </a:lnTo>
                <a:lnTo>
                  <a:pt x="111251" y="575787"/>
                </a:lnTo>
                <a:lnTo>
                  <a:pt x="192023" y="572262"/>
                </a:lnTo>
                <a:close/>
              </a:path>
              <a:path w="1038860" h="581025">
                <a:moveTo>
                  <a:pt x="903199" y="108413"/>
                </a:moveTo>
                <a:lnTo>
                  <a:pt x="875420" y="58664"/>
                </a:lnTo>
                <a:lnTo>
                  <a:pt x="136163" y="472220"/>
                </a:lnTo>
                <a:lnTo>
                  <a:pt x="163771" y="521664"/>
                </a:lnTo>
                <a:lnTo>
                  <a:pt x="903199" y="108413"/>
                </a:lnTo>
                <a:close/>
              </a:path>
              <a:path w="1038860" h="581025">
                <a:moveTo>
                  <a:pt x="1038605" y="0"/>
                </a:moveTo>
                <a:lnTo>
                  <a:pt x="847344" y="8382"/>
                </a:lnTo>
                <a:lnTo>
                  <a:pt x="875420" y="58664"/>
                </a:lnTo>
                <a:lnTo>
                  <a:pt x="899921" y="44958"/>
                </a:lnTo>
                <a:lnTo>
                  <a:pt x="928115" y="94488"/>
                </a:lnTo>
                <a:lnTo>
                  <a:pt x="928115" y="153037"/>
                </a:lnTo>
                <a:lnTo>
                  <a:pt x="931163" y="158496"/>
                </a:lnTo>
                <a:lnTo>
                  <a:pt x="1038605" y="0"/>
                </a:lnTo>
                <a:close/>
              </a:path>
              <a:path w="1038860" h="581025">
                <a:moveTo>
                  <a:pt x="928115" y="94488"/>
                </a:moveTo>
                <a:lnTo>
                  <a:pt x="899921" y="44958"/>
                </a:lnTo>
                <a:lnTo>
                  <a:pt x="875420" y="58664"/>
                </a:lnTo>
                <a:lnTo>
                  <a:pt x="903199" y="108413"/>
                </a:lnTo>
                <a:lnTo>
                  <a:pt x="928115" y="94488"/>
                </a:lnTo>
                <a:close/>
              </a:path>
              <a:path w="1038860" h="581025">
                <a:moveTo>
                  <a:pt x="928115" y="153037"/>
                </a:moveTo>
                <a:lnTo>
                  <a:pt x="928115" y="94488"/>
                </a:lnTo>
                <a:lnTo>
                  <a:pt x="903199" y="108413"/>
                </a:lnTo>
                <a:lnTo>
                  <a:pt x="928115" y="15303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xmlns="" id="{22F9C29C-B971-4326-A300-B9FAFB604049}"/>
              </a:ext>
            </a:extLst>
          </p:cNvPr>
          <p:cNvSpPr/>
          <p:nvPr/>
        </p:nvSpPr>
        <p:spPr>
          <a:xfrm>
            <a:off x="3940302" y="4382362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171450" y="515112"/>
                </a:moveTo>
                <a:lnTo>
                  <a:pt x="114464" y="514605"/>
                </a:lnTo>
                <a:lnTo>
                  <a:pt x="114300" y="543306"/>
                </a:lnTo>
                <a:lnTo>
                  <a:pt x="57150" y="542544"/>
                </a:lnTo>
                <a:lnTo>
                  <a:pt x="57150" y="514096"/>
                </a:lnTo>
                <a:lnTo>
                  <a:pt x="0" y="513588"/>
                </a:lnTo>
                <a:lnTo>
                  <a:pt x="57150" y="629947"/>
                </a:lnTo>
                <a:lnTo>
                  <a:pt x="57150" y="542544"/>
                </a:lnTo>
                <a:lnTo>
                  <a:pt x="57312" y="630278"/>
                </a:lnTo>
                <a:lnTo>
                  <a:pt x="84582" y="685800"/>
                </a:lnTo>
                <a:lnTo>
                  <a:pt x="171450" y="515112"/>
                </a:lnTo>
                <a:close/>
              </a:path>
              <a:path w="173989" h="685800">
                <a:moveTo>
                  <a:pt x="173736" y="172212"/>
                </a:moveTo>
                <a:lnTo>
                  <a:pt x="89154" y="0"/>
                </a:lnTo>
                <a:lnTo>
                  <a:pt x="2286" y="170688"/>
                </a:lnTo>
                <a:lnTo>
                  <a:pt x="59271" y="171194"/>
                </a:lnTo>
                <a:lnTo>
                  <a:pt x="59436" y="142494"/>
                </a:lnTo>
                <a:lnTo>
                  <a:pt x="116586" y="143256"/>
                </a:lnTo>
                <a:lnTo>
                  <a:pt x="116586" y="171704"/>
                </a:lnTo>
                <a:lnTo>
                  <a:pt x="173736" y="172212"/>
                </a:lnTo>
                <a:close/>
              </a:path>
              <a:path w="173989" h="685800">
                <a:moveTo>
                  <a:pt x="114464" y="514605"/>
                </a:moveTo>
                <a:lnTo>
                  <a:pt x="57312" y="514097"/>
                </a:lnTo>
                <a:lnTo>
                  <a:pt x="57150" y="542544"/>
                </a:lnTo>
                <a:lnTo>
                  <a:pt x="114300" y="543306"/>
                </a:lnTo>
                <a:lnTo>
                  <a:pt x="114464" y="514605"/>
                </a:lnTo>
                <a:close/>
              </a:path>
              <a:path w="173989" h="685800">
                <a:moveTo>
                  <a:pt x="116423" y="171702"/>
                </a:moveTo>
                <a:lnTo>
                  <a:pt x="59271" y="171194"/>
                </a:lnTo>
                <a:lnTo>
                  <a:pt x="57312" y="514097"/>
                </a:lnTo>
                <a:lnTo>
                  <a:pt x="114464" y="514605"/>
                </a:lnTo>
                <a:lnTo>
                  <a:pt x="116423" y="171702"/>
                </a:lnTo>
                <a:close/>
              </a:path>
              <a:path w="173989" h="685800">
                <a:moveTo>
                  <a:pt x="116586" y="143256"/>
                </a:moveTo>
                <a:lnTo>
                  <a:pt x="59436" y="142494"/>
                </a:lnTo>
                <a:lnTo>
                  <a:pt x="59271" y="171194"/>
                </a:lnTo>
                <a:lnTo>
                  <a:pt x="116423" y="171702"/>
                </a:lnTo>
                <a:lnTo>
                  <a:pt x="116586" y="143256"/>
                </a:lnTo>
                <a:close/>
              </a:path>
              <a:path w="173989" h="685800">
                <a:moveTo>
                  <a:pt x="116586" y="171704"/>
                </a:moveTo>
                <a:lnTo>
                  <a:pt x="116586" y="143256"/>
                </a:lnTo>
                <a:lnTo>
                  <a:pt x="116423" y="171702"/>
                </a:lnTo>
                <a:lnTo>
                  <a:pt x="116586" y="17170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xmlns="" id="{D0C8875D-020C-4C12-910E-146F45319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07989"/>
              </p:ext>
            </p:extLst>
          </p:nvPr>
        </p:nvGraphicFramePr>
        <p:xfrm>
          <a:off x="3124200" y="1618759"/>
          <a:ext cx="1752600" cy="2742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0235">
                <a:tc>
                  <a:txBody>
                    <a:bodyPr/>
                    <a:lstStyle/>
                    <a:p>
                      <a:pPr marL="1158240">
                        <a:lnSpc>
                          <a:spcPts val="1595"/>
                        </a:lnSpc>
                      </a:pP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R="99060" algn="ctr">
                        <a:lnSpc>
                          <a:spcPts val="1939"/>
                        </a:lnSpc>
                      </a:pPr>
                      <a:r>
                        <a:rPr sz="1800" spc="-55" dirty="0">
                          <a:latin typeface="Trebuchet MS"/>
                          <a:cs typeface="Trebuchet MS"/>
                        </a:rPr>
                        <a:t>P1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B w="12700">
                      <a:solidFill>
                        <a:srgbClr val="4A7EB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1800" spc="-55" dirty="0">
                          <a:latin typeface="Trebuchet MS"/>
                          <a:cs typeface="Trebuchet MS"/>
                        </a:rPr>
                        <a:t>P2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194310" marB="0"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800" spc="-55" dirty="0">
                          <a:latin typeface="Trebuchet MS"/>
                          <a:cs typeface="Trebuchet MS"/>
                        </a:rPr>
                        <a:t>P3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166370" marB="0"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800" spc="-55" dirty="0">
                          <a:latin typeface="Trebuchet MS"/>
                          <a:cs typeface="Trebuchet MS"/>
                        </a:rPr>
                        <a:t>P4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182880" marB="0">
                    <a:lnT w="12700">
                      <a:solidFill>
                        <a:srgbClr val="4A7EB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object 5">
            <a:extLst>
              <a:ext uri="{FF2B5EF4-FFF2-40B4-BE49-F238E27FC236}">
                <a16:creationId xmlns:a16="http://schemas.microsoft.com/office/drawing/2014/main" xmlns="" id="{6D97F8D3-F7FD-481B-BAD6-84CE22BC08C4}"/>
              </a:ext>
            </a:extLst>
          </p:cNvPr>
          <p:cNvSpPr/>
          <p:nvPr/>
        </p:nvSpPr>
        <p:spPr>
          <a:xfrm>
            <a:off x="3105150" y="1605634"/>
            <a:ext cx="1790700" cy="2781300"/>
          </a:xfrm>
          <a:custGeom>
            <a:avLst/>
            <a:gdLst/>
            <a:ahLst/>
            <a:cxnLst/>
            <a:rect l="l" t="t" r="r" b="b"/>
            <a:pathLst>
              <a:path w="1790700" h="2781300">
                <a:moveTo>
                  <a:pt x="1790700" y="2762250"/>
                </a:moveTo>
                <a:lnTo>
                  <a:pt x="1790700" y="19049"/>
                </a:lnTo>
                <a:lnTo>
                  <a:pt x="1789223" y="11894"/>
                </a:lnTo>
                <a:lnTo>
                  <a:pt x="1785175" y="5810"/>
                </a:lnTo>
                <a:lnTo>
                  <a:pt x="1779127" y="1583"/>
                </a:lnTo>
                <a:lnTo>
                  <a:pt x="1771650" y="0"/>
                </a:lnTo>
                <a:lnTo>
                  <a:pt x="19050" y="0"/>
                </a:lnTo>
                <a:lnTo>
                  <a:pt x="11894" y="1583"/>
                </a:lnTo>
                <a:lnTo>
                  <a:pt x="5810" y="5810"/>
                </a:lnTo>
                <a:lnTo>
                  <a:pt x="1583" y="11894"/>
                </a:lnTo>
                <a:lnTo>
                  <a:pt x="0" y="19050"/>
                </a:lnTo>
                <a:lnTo>
                  <a:pt x="0" y="2762250"/>
                </a:lnTo>
                <a:lnTo>
                  <a:pt x="1583" y="2769727"/>
                </a:lnTo>
                <a:lnTo>
                  <a:pt x="5810" y="2775775"/>
                </a:lnTo>
                <a:lnTo>
                  <a:pt x="11894" y="2779823"/>
                </a:lnTo>
                <a:lnTo>
                  <a:pt x="19050" y="2781300"/>
                </a:lnTo>
                <a:lnTo>
                  <a:pt x="19050" y="38100"/>
                </a:lnTo>
                <a:lnTo>
                  <a:pt x="38100" y="19049"/>
                </a:lnTo>
                <a:lnTo>
                  <a:pt x="38100" y="38100"/>
                </a:lnTo>
                <a:lnTo>
                  <a:pt x="1752600" y="38099"/>
                </a:lnTo>
                <a:lnTo>
                  <a:pt x="1752600" y="19049"/>
                </a:lnTo>
                <a:lnTo>
                  <a:pt x="1771650" y="38099"/>
                </a:lnTo>
                <a:lnTo>
                  <a:pt x="1771650" y="2781300"/>
                </a:lnTo>
                <a:lnTo>
                  <a:pt x="1779127" y="2779823"/>
                </a:lnTo>
                <a:lnTo>
                  <a:pt x="1785175" y="2775775"/>
                </a:lnTo>
                <a:lnTo>
                  <a:pt x="1789223" y="2769727"/>
                </a:lnTo>
                <a:lnTo>
                  <a:pt x="1790700" y="2762250"/>
                </a:lnTo>
                <a:close/>
              </a:path>
              <a:path w="1790700" h="2781300">
                <a:moveTo>
                  <a:pt x="38100" y="38100"/>
                </a:moveTo>
                <a:lnTo>
                  <a:pt x="38100" y="19049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1790700" h="2781300">
                <a:moveTo>
                  <a:pt x="38100" y="2743200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2743200"/>
                </a:lnTo>
                <a:lnTo>
                  <a:pt x="38100" y="2743200"/>
                </a:lnTo>
                <a:close/>
              </a:path>
              <a:path w="1790700" h="2781300">
                <a:moveTo>
                  <a:pt x="1771650" y="2743200"/>
                </a:moveTo>
                <a:lnTo>
                  <a:pt x="19050" y="2743200"/>
                </a:lnTo>
                <a:lnTo>
                  <a:pt x="38100" y="2762250"/>
                </a:lnTo>
                <a:lnTo>
                  <a:pt x="38100" y="2781300"/>
                </a:lnTo>
                <a:lnTo>
                  <a:pt x="1752600" y="2781300"/>
                </a:lnTo>
                <a:lnTo>
                  <a:pt x="1752600" y="2762250"/>
                </a:lnTo>
                <a:lnTo>
                  <a:pt x="1771650" y="2743200"/>
                </a:lnTo>
                <a:close/>
              </a:path>
              <a:path w="1790700" h="2781300">
                <a:moveTo>
                  <a:pt x="38100" y="2781300"/>
                </a:moveTo>
                <a:lnTo>
                  <a:pt x="38100" y="2762250"/>
                </a:lnTo>
                <a:lnTo>
                  <a:pt x="19050" y="2743200"/>
                </a:lnTo>
                <a:lnTo>
                  <a:pt x="19050" y="2781300"/>
                </a:lnTo>
                <a:lnTo>
                  <a:pt x="38100" y="2781300"/>
                </a:lnTo>
                <a:close/>
              </a:path>
              <a:path w="1790700" h="2781300">
                <a:moveTo>
                  <a:pt x="1771650" y="38099"/>
                </a:moveTo>
                <a:lnTo>
                  <a:pt x="1752600" y="19049"/>
                </a:lnTo>
                <a:lnTo>
                  <a:pt x="1752600" y="38099"/>
                </a:lnTo>
                <a:lnTo>
                  <a:pt x="1771650" y="38099"/>
                </a:lnTo>
                <a:close/>
              </a:path>
              <a:path w="1790700" h="2781300">
                <a:moveTo>
                  <a:pt x="1771650" y="2743200"/>
                </a:moveTo>
                <a:lnTo>
                  <a:pt x="1771650" y="38099"/>
                </a:lnTo>
                <a:lnTo>
                  <a:pt x="1752600" y="38099"/>
                </a:lnTo>
                <a:lnTo>
                  <a:pt x="1752600" y="2743200"/>
                </a:lnTo>
                <a:lnTo>
                  <a:pt x="1771650" y="2743200"/>
                </a:lnTo>
                <a:close/>
              </a:path>
              <a:path w="1790700" h="2781300">
                <a:moveTo>
                  <a:pt x="1771650" y="2781300"/>
                </a:moveTo>
                <a:lnTo>
                  <a:pt x="1771650" y="2743200"/>
                </a:lnTo>
                <a:lnTo>
                  <a:pt x="1752600" y="2762250"/>
                </a:lnTo>
                <a:lnTo>
                  <a:pt x="1752600" y="2781300"/>
                </a:lnTo>
                <a:lnTo>
                  <a:pt x="1771650" y="2781300"/>
                </a:lnTo>
                <a:close/>
              </a:path>
            </a:pathLst>
          </a:custGeom>
          <a:solidFill>
            <a:srgbClr val="F7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A19B013-3305-4370-8620-37CFBEB4EF91}"/>
              </a:ext>
            </a:extLst>
          </p:cNvPr>
          <p:cNvSpPr/>
          <p:nvPr/>
        </p:nvSpPr>
        <p:spPr>
          <a:xfrm>
            <a:off x="3502432" y="1441779"/>
            <a:ext cx="993368" cy="33799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0E21B2B-B7C4-4B3E-B911-7DB556503A1C}"/>
              </a:ext>
            </a:extLst>
          </p:cNvPr>
          <p:cNvSpPr/>
          <p:nvPr/>
        </p:nvSpPr>
        <p:spPr>
          <a:xfrm>
            <a:off x="1065904" y="1713290"/>
            <a:ext cx="529123" cy="503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3A57E28-49FA-4F17-AA39-4CC0188FE39C}"/>
              </a:ext>
            </a:extLst>
          </p:cNvPr>
          <p:cNvSpPr/>
          <p:nvPr/>
        </p:nvSpPr>
        <p:spPr>
          <a:xfrm>
            <a:off x="3774039" y="5219250"/>
            <a:ext cx="529123" cy="503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0F29BB-9DA2-4883-AD87-528E7AEAD8BC}"/>
              </a:ext>
            </a:extLst>
          </p:cNvPr>
          <p:cNvSpPr/>
          <p:nvPr/>
        </p:nvSpPr>
        <p:spPr>
          <a:xfrm>
            <a:off x="1065904" y="3656439"/>
            <a:ext cx="529123" cy="503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AD2D874-5ED0-461A-BFFA-3F870CBB7FE7}"/>
              </a:ext>
            </a:extLst>
          </p:cNvPr>
          <p:cNvSpPr/>
          <p:nvPr/>
        </p:nvSpPr>
        <p:spPr>
          <a:xfrm>
            <a:off x="6418940" y="3919682"/>
            <a:ext cx="529123" cy="503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E237164-ADDD-4FFC-83F1-939454160BEB}"/>
              </a:ext>
            </a:extLst>
          </p:cNvPr>
          <p:cNvSpPr/>
          <p:nvPr/>
        </p:nvSpPr>
        <p:spPr>
          <a:xfrm>
            <a:off x="7101439" y="2620555"/>
            <a:ext cx="529123" cy="427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748B902-9447-491C-944F-CF29E457BC8A}"/>
              </a:ext>
            </a:extLst>
          </p:cNvPr>
          <p:cNvSpPr/>
          <p:nvPr/>
        </p:nvSpPr>
        <p:spPr>
          <a:xfrm>
            <a:off x="5871677" y="1655289"/>
            <a:ext cx="529123" cy="402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1BF2FB0-47D6-4367-83FB-89A283594A97}"/>
              </a:ext>
            </a:extLst>
          </p:cNvPr>
          <p:cNvSpPr/>
          <p:nvPr/>
        </p:nvSpPr>
        <p:spPr>
          <a:xfrm>
            <a:off x="5486400" y="3656439"/>
            <a:ext cx="500695" cy="482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D7D6C0E-FD88-4719-88D7-F34C3A5FFBAF}"/>
              </a:ext>
            </a:extLst>
          </p:cNvPr>
          <p:cNvSpPr/>
          <p:nvPr/>
        </p:nvSpPr>
        <p:spPr>
          <a:xfrm>
            <a:off x="7207249" y="3711838"/>
            <a:ext cx="488951" cy="427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D3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xmlns="" id="{E73FF815-3D3F-48D8-9455-6A6986664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716517"/>
              </p:ext>
            </p:extLst>
          </p:nvPr>
        </p:nvGraphicFramePr>
        <p:xfrm>
          <a:off x="4953000" y="4953001"/>
          <a:ext cx="4114290" cy="1456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5" name="object 24">
            <a:extLst>
              <a:ext uri="{FF2B5EF4-FFF2-40B4-BE49-F238E27FC236}">
                <a16:creationId xmlns:a16="http://schemas.microsoft.com/office/drawing/2014/main" xmlns="" id="{C49C42FF-D99C-430B-8671-E12CD8CB5B28}"/>
              </a:ext>
            </a:extLst>
          </p:cNvPr>
          <p:cNvSpPr/>
          <p:nvPr/>
        </p:nvSpPr>
        <p:spPr>
          <a:xfrm>
            <a:off x="2209800" y="5068162"/>
            <a:ext cx="381000" cy="697889"/>
          </a:xfrm>
          <a:custGeom>
            <a:avLst/>
            <a:gdLst/>
            <a:ahLst/>
            <a:cxnLst/>
            <a:rect l="l" t="t" r="r" b="b"/>
            <a:pathLst>
              <a:path w="381000" h="533400">
                <a:moveTo>
                  <a:pt x="381000" y="190499"/>
                </a:moveTo>
                <a:lnTo>
                  <a:pt x="190499" y="0"/>
                </a:lnTo>
                <a:lnTo>
                  <a:pt x="0" y="190500"/>
                </a:lnTo>
                <a:lnTo>
                  <a:pt x="95250" y="190500"/>
                </a:lnTo>
                <a:lnTo>
                  <a:pt x="95250" y="533400"/>
                </a:lnTo>
                <a:lnTo>
                  <a:pt x="285750" y="533400"/>
                </a:lnTo>
                <a:lnTo>
                  <a:pt x="285750" y="190499"/>
                </a:lnTo>
                <a:lnTo>
                  <a:pt x="381000" y="190499"/>
                </a:lnTo>
                <a:close/>
              </a:path>
            </a:pathLst>
          </a:custGeom>
          <a:solidFill>
            <a:srgbClr val="F79646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xmlns="" id="{00201BAF-E12E-458D-ADEB-B20C1A2C6F64}"/>
              </a:ext>
            </a:extLst>
          </p:cNvPr>
          <p:cNvSpPr txBox="1"/>
          <p:nvPr/>
        </p:nvSpPr>
        <p:spPr>
          <a:xfrm>
            <a:off x="900342" y="5791200"/>
            <a:ext cx="184285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5" dirty="0">
                <a:solidFill>
                  <a:schemeClr val="tx2"/>
                </a:solidFill>
                <a:latin typeface="+mj-lt"/>
                <a:cs typeface="Trebuchet MS"/>
              </a:rPr>
              <a:t>Centralized</a:t>
            </a:r>
            <a:r>
              <a:rPr sz="2400" b="1" spc="-190" dirty="0">
                <a:solidFill>
                  <a:schemeClr val="tx2"/>
                </a:solidFill>
                <a:latin typeface="+mj-lt"/>
                <a:cs typeface="Trebuchet MS"/>
              </a:rPr>
              <a:t> </a:t>
            </a:r>
            <a:r>
              <a:rPr sz="2400" b="1" spc="-30" dirty="0">
                <a:solidFill>
                  <a:schemeClr val="tx2"/>
                </a:solidFill>
                <a:latin typeface="+mj-lt"/>
                <a:cs typeface="Trebuchet MS"/>
              </a:rPr>
              <a:t>OS</a:t>
            </a:r>
            <a:endParaRPr sz="2400" b="1" dirty="0">
              <a:solidFill>
                <a:schemeClr val="tx2"/>
              </a:solidFill>
              <a:latin typeface="+mj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4452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Graphic spid="24" grpId="0">
        <p:bldAsOne/>
      </p:bldGraphic>
      <p:bldP spid="25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9906</TotalTime>
  <Words>3671</Words>
  <Application>Microsoft Office PowerPoint</Application>
  <PresentationFormat>On-screen Show (4:3)</PresentationFormat>
  <Paragraphs>693</Paragraphs>
  <Slides>75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ＭＳ Ｐゴシック</vt:lpstr>
      <vt:lpstr>PMingLiU</vt:lpstr>
      <vt:lpstr>Arial</vt:lpstr>
      <vt:lpstr>Calibri</vt:lpstr>
      <vt:lpstr>Open Sans</vt:lpstr>
      <vt:lpstr>Open Sans Bold</vt:lpstr>
      <vt:lpstr>Open Sans Extrabold</vt:lpstr>
      <vt:lpstr>Open Sans Light</vt:lpstr>
      <vt:lpstr>Open Sans Semibold</vt:lpstr>
      <vt:lpstr>Times New Roman</vt:lpstr>
      <vt:lpstr>Trebuchet MS</vt:lpstr>
      <vt:lpstr>Wingdings</vt:lpstr>
      <vt:lpstr>Office Theme</vt:lpstr>
      <vt:lpstr>PowerPoint Presentation</vt:lpstr>
      <vt:lpstr>Syllabus</vt:lpstr>
      <vt:lpstr>Reference Books</vt:lpstr>
      <vt:lpstr>Topics to be covered</vt:lpstr>
      <vt:lpstr>What is Operating System?</vt:lpstr>
      <vt:lpstr>What is Operating System?</vt:lpstr>
      <vt:lpstr>OS Example</vt:lpstr>
      <vt:lpstr>Evolution of Modern OS</vt:lpstr>
      <vt:lpstr>Centralized OS</vt:lpstr>
      <vt:lpstr>Evolution of Modern OS</vt:lpstr>
      <vt:lpstr>PowerPoint Presentation</vt:lpstr>
      <vt:lpstr>NOS Example</vt:lpstr>
      <vt:lpstr>NOS Example</vt:lpstr>
      <vt:lpstr>Evolution of Modern OS</vt:lpstr>
      <vt:lpstr>Distributed Operating System</vt:lpstr>
      <vt:lpstr>Distributed Operating System</vt:lpstr>
      <vt:lpstr>Distributed Operating System</vt:lpstr>
      <vt:lpstr>Scenario-1:</vt:lpstr>
      <vt:lpstr>Scenario-2:</vt:lpstr>
      <vt:lpstr>Examples of Distributed Systems</vt:lpstr>
      <vt:lpstr>Examples of Distributed Systems</vt:lpstr>
      <vt:lpstr>Examples of Distributed Systems</vt:lpstr>
      <vt:lpstr>The Top 20 Valuable Facebook Statistics                             (Zephoria, Updated Dec., 2017)</vt:lpstr>
      <vt:lpstr>Why Distributed Operating System?</vt:lpstr>
      <vt:lpstr>Why Distributed Operating System?</vt:lpstr>
      <vt:lpstr>Network OS vs Distributed OS</vt:lpstr>
      <vt:lpstr>Network OS vs Distributed OS</vt:lpstr>
      <vt:lpstr>Distributed Operating System Architecture</vt:lpstr>
      <vt:lpstr>Middleware (MW)</vt:lpstr>
      <vt:lpstr>Role of Middleware (MW)</vt:lpstr>
      <vt:lpstr>Role of Middleware (MW)</vt:lpstr>
      <vt:lpstr>Distributed System Goals</vt:lpstr>
      <vt:lpstr>Distributed System Goals</vt:lpstr>
      <vt:lpstr>Advantages of Distributed Systems over Centralized Systems</vt:lpstr>
      <vt:lpstr>Advantages of Distributed Systems over Centralized Systems</vt:lpstr>
      <vt:lpstr>Advantages of Distributed Systems over Independent PCs</vt:lpstr>
      <vt:lpstr>Disadvantages of Distributed Systems over Centralized System</vt:lpstr>
      <vt:lpstr>Classification of Distributed System</vt:lpstr>
      <vt:lpstr>Classification based on Hardware</vt:lpstr>
      <vt:lpstr>Tightly-Coupled OS(Shared Memory)</vt:lpstr>
      <vt:lpstr>Tightly-Coupled OS(Shared Memory)</vt:lpstr>
      <vt:lpstr>Loosely-Coupled OS(Private Memory)</vt:lpstr>
      <vt:lpstr>Loosely-Coupled OS(Private Memory)</vt:lpstr>
      <vt:lpstr>Classification based on Hardware</vt:lpstr>
      <vt:lpstr>Classification based on Hardware</vt:lpstr>
      <vt:lpstr>Classification based on Instruction &amp; DataStream</vt:lpstr>
      <vt:lpstr>Classification based on Instruction &amp; DataStream</vt:lpstr>
      <vt:lpstr>Classification based on Instruction &amp; DataStream</vt:lpstr>
      <vt:lpstr>Classification based on Instruction &amp; DataStream</vt:lpstr>
      <vt:lpstr>Classification based on Instruction &amp; DataStream</vt:lpstr>
      <vt:lpstr>Classification based on Instruction &amp; DataStream</vt:lpstr>
      <vt:lpstr>Distributed Computing System Models</vt:lpstr>
      <vt:lpstr>Minicomputer Model</vt:lpstr>
      <vt:lpstr>Workstation Model</vt:lpstr>
      <vt:lpstr>Workstation-Server Model</vt:lpstr>
      <vt:lpstr>Workstation-Server Model</vt:lpstr>
      <vt:lpstr>Processor-Pool Model</vt:lpstr>
      <vt:lpstr>Processor-Pool Model</vt:lpstr>
      <vt:lpstr>Hybrid Model</vt:lpstr>
      <vt:lpstr>Issues in Designing a Distributed System</vt:lpstr>
      <vt:lpstr>Transparency</vt:lpstr>
      <vt:lpstr>Types of Transparency</vt:lpstr>
      <vt:lpstr>Types of Transparency</vt:lpstr>
      <vt:lpstr>Types of Transparency</vt:lpstr>
      <vt:lpstr>Types of Transparency</vt:lpstr>
      <vt:lpstr>Reliability</vt:lpstr>
      <vt:lpstr>Reliability</vt:lpstr>
      <vt:lpstr>Flexibility</vt:lpstr>
      <vt:lpstr>Performance</vt:lpstr>
      <vt:lpstr>Scalability</vt:lpstr>
      <vt:lpstr>Scalability</vt:lpstr>
      <vt:lpstr>Heterogeneity</vt:lpstr>
      <vt:lpstr>Security</vt:lpstr>
      <vt:lpstr>Brief (Issues in Designing a Distributed System)</vt:lpstr>
      <vt:lpstr>End of Unit-1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Unit-1:Distributed Operating System</dc:title>
  <dc:creator>Dipak Ramoliya</dc:creator>
  <cp:lastModifiedBy>Administrator</cp:lastModifiedBy>
  <cp:revision>1536</cp:revision>
  <dcterms:created xsi:type="dcterms:W3CDTF">2013-05-17T03:00:03Z</dcterms:created>
  <dcterms:modified xsi:type="dcterms:W3CDTF">2019-02-04T05:29:46Z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2103855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S8.2.2</vt:lpwstr>
  </property>
</Properties>
</file>