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82"/>
  </p:notesMasterIdLst>
  <p:sldIdLst>
    <p:sldId id="318" r:id="rId3"/>
    <p:sldId id="321" r:id="rId4"/>
    <p:sldId id="423" r:id="rId5"/>
    <p:sldId id="390" r:id="rId6"/>
    <p:sldId id="437" r:id="rId7"/>
    <p:sldId id="438" r:id="rId8"/>
    <p:sldId id="439" r:id="rId9"/>
    <p:sldId id="440" r:id="rId10"/>
    <p:sldId id="391" r:id="rId11"/>
    <p:sldId id="656" r:id="rId12"/>
    <p:sldId id="377" r:id="rId13"/>
    <p:sldId id="434" r:id="rId14"/>
    <p:sldId id="373" r:id="rId15"/>
    <p:sldId id="392" r:id="rId16"/>
    <p:sldId id="435" r:id="rId17"/>
    <p:sldId id="393" r:id="rId18"/>
    <p:sldId id="374" r:id="rId19"/>
    <p:sldId id="443" r:id="rId20"/>
    <p:sldId id="662" r:id="rId21"/>
    <p:sldId id="663" r:id="rId22"/>
    <p:sldId id="664" r:id="rId23"/>
    <p:sldId id="665" r:id="rId24"/>
    <p:sldId id="444" r:id="rId25"/>
    <p:sldId id="445" r:id="rId26"/>
    <p:sldId id="378" r:id="rId27"/>
    <p:sldId id="415" r:id="rId28"/>
    <p:sldId id="655" r:id="rId29"/>
    <p:sldId id="416" r:id="rId30"/>
    <p:sldId id="419" r:id="rId31"/>
    <p:sldId id="417" r:id="rId32"/>
    <p:sldId id="454" r:id="rId33"/>
    <p:sldId id="422" r:id="rId34"/>
    <p:sldId id="666" r:id="rId35"/>
    <p:sldId id="380" r:id="rId36"/>
    <p:sldId id="455" r:id="rId37"/>
    <p:sldId id="448" r:id="rId38"/>
    <p:sldId id="427" r:id="rId39"/>
    <p:sldId id="449" r:id="rId40"/>
    <p:sldId id="452" r:id="rId41"/>
    <p:sldId id="450" r:id="rId42"/>
    <p:sldId id="453" r:id="rId43"/>
    <p:sldId id="451" r:id="rId44"/>
    <p:sldId id="382" r:id="rId45"/>
    <p:sldId id="421" r:id="rId46"/>
    <p:sldId id="424" r:id="rId47"/>
    <p:sldId id="456" r:id="rId48"/>
    <p:sldId id="457" r:id="rId49"/>
    <p:sldId id="641" r:id="rId50"/>
    <p:sldId id="642" r:id="rId51"/>
    <p:sldId id="646" r:id="rId52"/>
    <p:sldId id="418" r:id="rId53"/>
    <p:sldId id="650" r:id="rId54"/>
    <p:sldId id="648" r:id="rId55"/>
    <p:sldId id="649" r:id="rId56"/>
    <p:sldId id="428" r:id="rId57"/>
    <p:sldId id="385" r:id="rId58"/>
    <p:sldId id="459" r:id="rId59"/>
    <p:sldId id="458" r:id="rId60"/>
    <p:sldId id="429" r:id="rId61"/>
    <p:sldId id="460" r:id="rId62"/>
    <p:sldId id="431" r:id="rId63"/>
    <p:sldId id="432" r:id="rId64"/>
    <p:sldId id="446" r:id="rId65"/>
    <p:sldId id="447" r:id="rId66"/>
    <p:sldId id="387" r:id="rId67"/>
    <p:sldId id="639" r:id="rId68"/>
    <p:sldId id="657" r:id="rId69"/>
    <p:sldId id="658" r:id="rId70"/>
    <p:sldId id="660" r:id="rId71"/>
    <p:sldId id="659" r:id="rId72"/>
    <p:sldId id="661" r:id="rId73"/>
    <p:sldId id="637" r:id="rId74"/>
    <p:sldId id="603" r:id="rId75"/>
    <p:sldId id="605" r:id="rId76"/>
    <p:sldId id="607" r:id="rId77"/>
    <p:sldId id="640" r:id="rId78"/>
    <p:sldId id="388" r:id="rId79"/>
    <p:sldId id="389" r:id="rId80"/>
    <p:sldId id="653"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890A54-EE3C-4E2F-91C6-F88A26D0CAB5}">
          <p14:sldIdLst>
            <p14:sldId id="318"/>
            <p14:sldId id="321"/>
            <p14:sldId id="423"/>
            <p14:sldId id="390"/>
            <p14:sldId id="437"/>
            <p14:sldId id="438"/>
            <p14:sldId id="439"/>
            <p14:sldId id="440"/>
            <p14:sldId id="391"/>
            <p14:sldId id="656"/>
            <p14:sldId id="377"/>
            <p14:sldId id="434"/>
            <p14:sldId id="373"/>
            <p14:sldId id="392"/>
            <p14:sldId id="435"/>
            <p14:sldId id="393"/>
            <p14:sldId id="374"/>
            <p14:sldId id="443"/>
            <p14:sldId id="662"/>
            <p14:sldId id="663"/>
            <p14:sldId id="664"/>
            <p14:sldId id="665"/>
            <p14:sldId id="444"/>
            <p14:sldId id="445"/>
            <p14:sldId id="378"/>
          </p14:sldIdLst>
        </p14:section>
        <p14:section name="Untitled Section" id="{E0105BB8-4988-497F-985B-69D5399B4E0A}">
          <p14:sldIdLst>
            <p14:sldId id="415"/>
            <p14:sldId id="655"/>
            <p14:sldId id="416"/>
            <p14:sldId id="419"/>
            <p14:sldId id="417"/>
            <p14:sldId id="454"/>
            <p14:sldId id="422"/>
            <p14:sldId id="666"/>
            <p14:sldId id="380"/>
            <p14:sldId id="455"/>
            <p14:sldId id="448"/>
            <p14:sldId id="427"/>
            <p14:sldId id="449"/>
            <p14:sldId id="452"/>
            <p14:sldId id="450"/>
            <p14:sldId id="453"/>
            <p14:sldId id="451"/>
            <p14:sldId id="382"/>
            <p14:sldId id="421"/>
            <p14:sldId id="424"/>
            <p14:sldId id="456"/>
            <p14:sldId id="457"/>
            <p14:sldId id="641"/>
            <p14:sldId id="642"/>
            <p14:sldId id="646"/>
            <p14:sldId id="418"/>
            <p14:sldId id="650"/>
            <p14:sldId id="648"/>
            <p14:sldId id="649"/>
            <p14:sldId id="428"/>
            <p14:sldId id="385"/>
            <p14:sldId id="459"/>
            <p14:sldId id="458"/>
            <p14:sldId id="429"/>
            <p14:sldId id="460"/>
            <p14:sldId id="431"/>
            <p14:sldId id="432"/>
            <p14:sldId id="446"/>
            <p14:sldId id="447"/>
            <p14:sldId id="387"/>
            <p14:sldId id="639"/>
            <p14:sldId id="657"/>
            <p14:sldId id="658"/>
            <p14:sldId id="660"/>
            <p14:sldId id="659"/>
            <p14:sldId id="661"/>
            <p14:sldId id="637"/>
            <p14:sldId id="603"/>
            <p14:sldId id="605"/>
            <p14:sldId id="607"/>
            <p14:sldId id="640"/>
            <p14:sldId id="388"/>
            <p14:sldId id="389"/>
            <p14:sldId id="65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2" clrIdx="0">
    <p:extLst>
      <p:ext uri="{19B8F6BF-5375-455C-9EA6-DF929625EA0E}">
        <p15:presenceInfo xmlns:p15="http://schemas.microsoft.com/office/powerpoint/2012/main"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538D"/>
    <a:srgbClr val="34495E"/>
    <a:srgbClr val="FF6702"/>
    <a:srgbClr val="E40524"/>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83" autoAdjust="0"/>
    <p:restoredTop sz="94660"/>
  </p:normalViewPr>
  <p:slideViewPr>
    <p:cSldViewPr>
      <p:cViewPr varScale="1">
        <p:scale>
          <a:sx n="72" d="100"/>
          <a:sy n="72" d="100"/>
        </p:scale>
        <p:origin x="1074"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3/30/2021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1776569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a:p>
        </p:txBody>
      </p:sp>
    </p:spTree>
    <p:extLst>
      <p:ext uri="{BB962C8B-B14F-4D97-AF65-F5344CB8AC3E}">
        <p14:creationId xmlns:p14="http://schemas.microsoft.com/office/powerpoint/2010/main" val="4138070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a:p>
        </p:txBody>
      </p:sp>
    </p:spTree>
    <p:extLst>
      <p:ext uri="{BB962C8B-B14F-4D97-AF65-F5344CB8AC3E}">
        <p14:creationId xmlns:p14="http://schemas.microsoft.com/office/powerpoint/2010/main" val="2195174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28</a:t>
            </a:fld>
            <a:endParaRPr lang="en-US"/>
          </a:p>
        </p:txBody>
      </p:sp>
    </p:spTree>
    <p:extLst>
      <p:ext uri="{BB962C8B-B14F-4D97-AF65-F5344CB8AC3E}">
        <p14:creationId xmlns:p14="http://schemas.microsoft.com/office/powerpoint/2010/main" val="3102416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29</a:t>
            </a:fld>
            <a:endParaRPr lang="en-US"/>
          </a:p>
        </p:txBody>
      </p:sp>
    </p:spTree>
    <p:extLst>
      <p:ext uri="{BB962C8B-B14F-4D97-AF65-F5344CB8AC3E}">
        <p14:creationId xmlns:p14="http://schemas.microsoft.com/office/powerpoint/2010/main" val="3779561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30</a:t>
            </a:fld>
            <a:endParaRPr lang="en-US"/>
          </a:p>
        </p:txBody>
      </p:sp>
    </p:spTree>
    <p:extLst>
      <p:ext uri="{BB962C8B-B14F-4D97-AF65-F5344CB8AC3E}">
        <p14:creationId xmlns:p14="http://schemas.microsoft.com/office/powerpoint/2010/main" val="970597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32</a:t>
            </a:fld>
            <a:endParaRPr lang="en-US"/>
          </a:p>
        </p:txBody>
      </p:sp>
    </p:spTree>
    <p:extLst>
      <p:ext uri="{BB962C8B-B14F-4D97-AF65-F5344CB8AC3E}">
        <p14:creationId xmlns:p14="http://schemas.microsoft.com/office/powerpoint/2010/main" val="3294352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34</a:t>
            </a:fld>
            <a:endParaRPr lang="en-US"/>
          </a:p>
        </p:txBody>
      </p:sp>
    </p:spTree>
    <p:extLst>
      <p:ext uri="{BB962C8B-B14F-4D97-AF65-F5344CB8AC3E}">
        <p14:creationId xmlns:p14="http://schemas.microsoft.com/office/powerpoint/2010/main" val="630669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37</a:t>
            </a:fld>
            <a:endParaRPr lang="en-US"/>
          </a:p>
        </p:txBody>
      </p:sp>
    </p:spTree>
    <p:extLst>
      <p:ext uri="{BB962C8B-B14F-4D97-AF65-F5344CB8AC3E}">
        <p14:creationId xmlns:p14="http://schemas.microsoft.com/office/powerpoint/2010/main" val="3078437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43</a:t>
            </a:fld>
            <a:endParaRPr lang="en-US"/>
          </a:p>
        </p:txBody>
      </p:sp>
    </p:spTree>
    <p:extLst>
      <p:ext uri="{BB962C8B-B14F-4D97-AF65-F5344CB8AC3E}">
        <p14:creationId xmlns:p14="http://schemas.microsoft.com/office/powerpoint/2010/main" val="2901156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44</a:t>
            </a:fld>
            <a:endParaRPr lang="en-US"/>
          </a:p>
        </p:txBody>
      </p:sp>
    </p:spTree>
    <p:extLst>
      <p:ext uri="{BB962C8B-B14F-4D97-AF65-F5344CB8AC3E}">
        <p14:creationId xmlns:p14="http://schemas.microsoft.com/office/powerpoint/2010/main" val="362394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1943744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45</a:t>
            </a:fld>
            <a:endParaRPr lang="en-US"/>
          </a:p>
        </p:txBody>
      </p:sp>
    </p:spTree>
    <p:extLst>
      <p:ext uri="{BB962C8B-B14F-4D97-AF65-F5344CB8AC3E}">
        <p14:creationId xmlns:p14="http://schemas.microsoft.com/office/powerpoint/2010/main" val="3456762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46</a:t>
            </a:fld>
            <a:endParaRPr lang="en-US"/>
          </a:p>
        </p:txBody>
      </p:sp>
    </p:spTree>
    <p:extLst>
      <p:ext uri="{BB962C8B-B14F-4D97-AF65-F5344CB8AC3E}">
        <p14:creationId xmlns:p14="http://schemas.microsoft.com/office/powerpoint/2010/main" val="404442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47</a:t>
            </a:fld>
            <a:endParaRPr lang="en-US"/>
          </a:p>
        </p:txBody>
      </p:sp>
    </p:spTree>
    <p:extLst>
      <p:ext uri="{BB962C8B-B14F-4D97-AF65-F5344CB8AC3E}">
        <p14:creationId xmlns:p14="http://schemas.microsoft.com/office/powerpoint/2010/main" val="3877545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48</a:t>
            </a:fld>
            <a:endParaRPr lang="en-US"/>
          </a:p>
        </p:txBody>
      </p:sp>
    </p:spTree>
    <p:extLst>
      <p:ext uri="{BB962C8B-B14F-4D97-AF65-F5344CB8AC3E}">
        <p14:creationId xmlns:p14="http://schemas.microsoft.com/office/powerpoint/2010/main" val="2692662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49</a:t>
            </a:fld>
            <a:endParaRPr lang="en-US"/>
          </a:p>
        </p:txBody>
      </p:sp>
    </p:spTree>
    <p:extLst>
      <p:ext uri="{BB962C8B-B14F-4D97-AF65-F5344CB8AC3E}">
        <p14:creationId xmlns:p14="http://schemas.microsoft.com/office/powerpoint/2010/main" val="2692662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50</a:t>
            </a:fld>
            <a:endParaRPr lang="en-US"/>
          </a:p>
        </p:txBody>
      </p:sp>
    </p:spTree>
    <p:extLst>
      <p:ext uri="{BB962C8B-B14F-4D97-AF65-F5344CB8AC3E}">
        <p14:creationId xmlns:p14="http://schemas.microsoft.com/office/powerpoint/2010/main" val="26926629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51</a:t>
            </a:fld>
            <a:endParaRPr lang="en-US"/>
          </a:p>
        </p:txBody>
      </p:sp>
    </p:spTree>
    <p:extLst>
      <p:ext uri="{BB962C8B-B14F-4D97-AF65-F5344CB8AC3E}">
        <p14:creationId xmlns:p14="http://schemas.microsoft.com/office/powerpoint/2010/main" val="2047569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52</a:t>
            </a:fld>
            <a:endParaRPr lang="en-US"/>
          </a:p>
        </p:txBody>
      </p:sp>
    </p:spTree>
    <p:extLst>
      <p:ext uri="{BB962C8B-B14F-4D97-AF65-F5344CB8AC3E}">
        <p14:creationId xmlns:p14="http://schemas.microsoft.com/office/powerpoint/2010/main" val="1733644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53</a:t>
            </a:fld>
            <a:endParaRPr lang="en-US"/>
          </a:p>
        </p:txBody>
      </p:sp>
    </p:spTree>
    <p:extLst>
      <p:ext uri="{BB962C8B-B14F-4D97-AF65-F5344CB8AC3E}">
        <p14:creationId xmlns:p14="http://schemas.microsoft.com/office/powerpoint/2010/main" val="20475695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54</a:t>
            </a:fld>
            <a:endParaRPr lang="en-US"/>
          </a:p>
        </p:txBody>
      </p:sp>
    </p:spTree>
    <p:extLst>
      <p:ext uri="{BB962C8B-B14F-4D97-AF65-F5344CB8AC3E}">
        <p14:creationId xmlns:p14="http://schemas.microsoft.com/office/powerpoint/2010/main" val="204756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671640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55</a:t>
            </a:fld>
            <a:endParaRPr lang="en-US"/>
          </a:p>
        </p:txBody>
      </p:sp>
    </p:spTree>
    <p:extLst>
      <p:ext uri="{BB962C8B-B14F-4D97-AF65-F5344CB8AC3E}">
        <p14:creationId xmlns:p14="http://schemas.microsoft.com/office/powerpoint/2010/main" val="938199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56</a:t>
            </a:fld>
            <a:endParaRPr lang="en-US"/>
          </a:p>
        </p:txBody>
      </p:sp>
    </p:spTree>
    <p:extLst>
      <p:ext uri="{BB962C8B-B14F-4D97-AF65-F5344CB8AC3E}">
        <p14:creationId xmlns:p14="http://schemas.microsoft.com/office/powerpoint/2010/main" val="4189585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59</a:t>
            </a:fld>
            <a:endParaRPr lang="en-US"/>
          </a:p>
        </p:txBody>
      </p:sp>
    </p:spTree>
    <p:extLst>
      <p:ext uri="{BB962C8B-B14F-4D97-AF65-F5344CB8AC3E}">
        <p14:creationId xmlns:p14="http://schemas.microsoft.com/office/powerpoint/2010/main" val="22622708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65</a:t>
            </a:fld>
            <a:endParaRPr lang="en-US"/>
          </a:p>
        </p:txBody>
      </p:sp>
    </p:spTree>
    <p:extLst>
      <p:ext uri="{BB962C8B-B14F-4D97-AF65-F5344CB8AC3E}">
        <p14:creationId xmlns:p14="http://schemas.microsoft.com/office/powerpoint/2010/main" val="24030096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67</a:t>
            </a:fld>
            <a:endParaRPr lang="en-US"/>
          </a:p>
        </p:txBody>
      </p:sp>
    </p:spTree>
    <p:extLst>
      <p:ext uri="{BB962C8B-B14F-4D97-AF65-F5344CB8AC3E}">
        <p14:creationId xmlns:p14="http://schemas.microsoft.com/office/powerpoint/2010/main" val="1461684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68</a:t>
            </a:fld>
            <a:endParaRPr lang="en-US"/>
          </a:p>
        </p:txBody>
      </p:sp>
    </p:spTree>
    <p:extLst>
      <p:ext uri="{BB962C8B-B14F-4D97-AF65-F5344CB8AC3E}">
        <p14:creationId xmlns:p14="http://schemas.microsoft.com/office/powerpoint/2010/main" val="1461684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70</a:t>
            </a:fld>
            <a:endParaRPr lang="en-US"/>
          </a:p>
        </p:txBody>
      </p:sp>
    </p:spTree>
    <p:extLst>
      <p:ext uri="{BB962C8B-B14F-4D97-AF65-F5344CB8AC3E}">
        <p14:creationId xmlns:p14="http://schemas.microsoft.com/office/powerpoint/2010/main" val="14616841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72</a:t>
            </a:fld>
            <a:endParaRPr lang="en-US"/>
          </a:p>
        </p:txBody>
      </p:sp>
    </p:spTree>
    <p:extLst>
      <p:ext uri="{BB962C8B-B14F-4D97-AF65-F5344CB8AC3E}">
        <p14:creationId xmlns:p14="http://schemas.microsoft.com/office/powerpoint/2010/main" val="58961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73</a:t>
            </a:fld>
            <a:endParaRPr lang="en-US"/>
          </a:p>
        </p:txBody>
      </p:sp>
    </p:spTree>
    <p:extLst>
      <p:ext uri="{BB962C8B-B14F-4D97-AF65-F5344CB8AC3E}">
        <p14:creationId xmlns:p14="http://schemas.microsoft.com/office/powerpoint/2010/main" val="20856485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74</a:t>
            </a:fld>
            <a:endParaRPr lang="en-US"/>
          </a:p>
        </p:txBody>
      </p:sp>
    </p:spTree>
    <p:extLst>
      <p:ext uri="{BB962C8B-B14F-4D97-AF65-F5344CB8AC3E}">
        <p14:creationId xmlns:p14="http://schemas.microsoft.com/office/powerpoint/2010/main" val="562072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15712903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75</a:t>
            </a:fld>
            <a:endParaRPr lang="en-US"/>
          </a:p>
        </p:txBody>
      </p:sp>
    </p:spTree>
    <p:extLst>
      <p:ext uri="{BB962C8B-B14F-4D97-AF65-F5344CB8AC3E}">
        <p14:creationId xmlns:p14="http://schemas.microsoft.com/office/powerpoint/2010/main" val="18908664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7A3D7D-4DD0-4519-9573-665089B6687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2939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77</a:t>
            </a:fld>
            <a:endParaRPr lang="en-US"/>
          </a:p>
        </p:txBody>
      </p:sp>
    </p:spTree>
    <p:extLst>
      <p:ext uri="{BB962C8B-B14F-4D97-AF65-F5344CB8AC3E}">
        <p14:creationId xmlns:p14="http://schemas.microsoft.com/office/powerpoint/2010/main" val="14616841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78</a:t>
            </a:fld>
            <a:endParaRPr lang="en-US"/>
          </a:p>
        </p:txBody>
      </p:sp>
    </p:spTree>
    <p:extLst>
      <p:ext uri="{BB962C8B-B14F-4D97-AF65-F5344CB8AC3E}">
        <p14:creationId xmlns:p14="http://schemas.microsoft.com/office/powerpoint/2010/main" val="1492880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2908171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13031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189994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1352834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3327409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180949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 5: </a:t>
            </a:r>
            <a:r>
              <a:rPr lang="en-US" sz="1800" kern="1200" noProof="1">
                <a:solidFill>
                  <a:srgbClr val="FFFFFF"/>
                </a:solidFill>
                <a:latin typeface="+mj-lt"/>
                <a:ea typeface="Open Sans" panose="020B0606030504020204" pitchFamily="34" charset="0"/>
                <a:cs typeface="Open Sans" panose="020B0606030504020204" pitchFamily="34" charset="0"/>
              </a:rPr>
              <a:t>Distributed</a:t>
            </a:r>
            <a:r>
              <a:rPr lang="en-US" sz="1800" kern="1200" baseline="0" noProof="1">
                <a:solidFill>
                  <a:srgbClr val="FFFFFF"/>
                </a:solidFill>
                <a:latin typeface="+mj-lt"/>
                <a:ea typeface="Open Sans" panose="020B0606030504020204" pitchFamily="34" charset="0"/>
                <a:cs typeface="Open Sans" panose="020B0606030504020204" pitchFamily="34" charset="0"/>
              </a:rPr>
              <a:t> File System</a:t>
            </a:r>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  </a:t>
            </a:r>
            <a:fld id="{8611C215-0F0E-40C0-AF47-1B3AE49C8B3F}" type="slidenum">
              <a:rPr lang="da-DK" sz="1800" noProof="1" smtClean="0">
                <a:solidFill>
                  <a:srgbClr val="FFFFFF"/>
                </a:solidFill>
                <a:latin typeface="+mj-lt"/>
                <a:ea typeface="Open Sans" panose="020B0606030504020204" pitchFamily="34" charset="0"/>
                <a:cs typeface="Open Sans" panose="020B0606030504020204" pitchFamily="34" charset="0"/>
              </a:r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787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854857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27342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438058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792184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132931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77997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 2: Communication in DOS	 </a:t>
            </a:r>
            <a:fld id="{B6A0C9A9-CBDB-446B-AF30-5203DCFBAC0E}" type="slidenum">
              <a:rPr lang="da-DK" sz="1800" kern="1200" noProof="1" smtClean="0">
                <a:solidFill>
                  <a:srgbClr val="FFFFFF"/>
                </a:solidFill>
                <a:latin typeface="+mn-lt"/>
                <a:ea typeface="Open Sans" panose="020B0606030504020204" pitchFamily="34" charset="0"/>
                <a:cs typeface="Open Sans" panose="020B0606030504020204" pitchFamily="34" charset="0"/>
              </a:rPr>
              <a:pPr/>
              <a:t>‹#›</a:t>
            </a:fld>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4005455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181556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048777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extLst>
      <p:ext uri="{BB962C8B-B14F-4D97-AF65-F5344CB8AC3E}">
        <p14:creationId xmlns:p14="http://schemas.microsoft.com/office/powerpoint/2010/main" val="3157023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p:cNvPicPr>
            <a:picLocks noChangeAspect="1"/>
          </p:cNvPicPr>
          <p:nvPr/>
        </p:nvPicPr>
        <p:blipFill rotWithShape="1">
          <a:blip r:embed="rId2">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8334" b="6667"/>
          <a:stretch/>
        </p:blipFill>
        <p:spPr>
          <a:xfrm>
            <a:off x="0" y="0"/>
            <a:ext cx="9144000" cy="6858000"/>
          </a:xfrm>
          <a:prstGeom prst="rect">
            <a:avLst/>
          </a:prstGeom>
        </p:spPr>
      </p:pic>
      <p:grpSp>
        <p:nvGrpSpPr>
          <p:cNvPr id="20" name="Group 19"/>
          <p:cNvGrpSpPr/>
          <p:nvPr/>
        </p:nvGrpSpPr>
        <p:grpSpPr>
          <a:xfrm>
            <a:off x="-14748" y="986564"/>
            <a:ext cx="9158748" cy="4884873"/>
            <a:chOff x="-14748" y="986564"/>
            <a:chExt cx="9158748" cy="4884873"/>
          </a:xfrm>
        </p:grpSpPr>
        <p:sp>
          <p:nvSpPr>
            <p:cNvPr id="21" name="TextBox 20"/>
            <p:cNvSpPr txBox="1"/>
            <p:nvPr/>
          </p:nvSpPr>
          <p:spPr>
            <a:xfrm>
              <a:off x="177782" y="4812105"/>
              <a:ext cx="3280228" cy="400110"/>
            </a:xfrm>
            <a:prstGeom prst="rect">
              <a:avLst/>
            </a:prstGeom>
            <a:noFill/>
          </p:spPr>
          <p:txBody>
            <a:bodyPr wrap="square" rtlCol="0">
              <a:spAutoFit/>
            </a:bodyPr>
            <a:lstStyle/>
            <a:p>
              <a:r>
                <a:rPr lang="en-US" sz="2000" b="1" dirty="0"/>
                <a:t>Prof. Rekha K. Karangiya</a:t>
              </a:r>
            </a:p>
          </p:txBody>
        </p:sp>
        <p:sp>
          <p:nvSpPr>
            <p:cNvPr id="22" name="TextBox 21"/>
            <p:cNvSpPr txBox="1"/>
            <p:nvPr/>
          </p:nvSpPr>
          <p:spPr>
            <a:xfrm>
              <a:off x="297915" y="5225106"/>
              <a:ext cx="3406140" cy="646331"/>
            </a:xfrm>
            <a:prstGeom prst="rect">
              <a:avLst/>
            </a:prstGeom>
            <a:noFill/>
          </p:spPr>
          <p:txBody>
            <a:bodyPr wrap="square" rtlCol="0">
              <a:spAutoFit/>
            </a:bodyPr>
            <a:lstStyle/>
            <a:p>
              <a:r>
                <a:rPr lang="en-US" dirty="0"/>
                <a:t>     </a:t>
              </a:r>
              <a:r>
                <a:rPr lang="en-IN" dirty="0"/>
                <a:t>9727747317</a:t>
              </a:r>
              <a:endParaRPr lang="en-US" dirty="0"/>
            </a:p>
            <a:p>
              <a:r>
                <a:rPr lang="en-US" dirty="0"/>
                <a:t>     Rekha.karangiya@darshan.ac.in</a:t>
              </a:r>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7780" y="4680812"/>
              <a:ext cx="3662363" cy="1190625"/>
            </a:xfrm>
            <a:prstGeom prst="rect">
              <a:avLst/>
            </a:prstGeom>
          </p:spPr>
        </p:pic>
        <p:grpSp>
          <p:nvGrpSpPr>
            <p:cNvPr id="24" name="Shape 411"/>
            <p:cNvGrpSpPr/>
            <p:nvPr/>
          </p:nvGrpSpPr>
          <p:grpSpPr>
            <a:xfrm>
              <a:off x="272251" y="5632170"/>
              <a:ext cx="216000" cy="144000"/>
              <a:chOff x="564675" y="1700625"/>
              <a:chExt cx="465200" cy="314200"/>
            </a:xfrm>
            <a:solidFill>
              <a:schemeClr val="accent2"/>
            </a:solidFill>
          </p:grpSpPr>
          <p:sp>
            <p:nvSpPr>
              <p:cNvPr id="53" name="Shape 412"/>
              <p:cNvSpPr/>
              <p:nvPr/>
            </p:nvSpPr>
            <p:spPr>
              <a:xfrm>
                <a:off x="564675" y="1700625"/>
                <a:ext cx="465200" cy="29250"/>
              </a:xfrm>
              <a:custGeom>
                <a:avLst/>
                <a:gdLst/>
                <a:ahLst/>
                <a:cxnLst/>
                <a:rect l="0" t="0" r="0" b="0"/>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4" name="Shape 413"/>
              <p:cNvSpPr/>
              <p:nvPr/>
            </p:nvSpPr>
            <p:spPr>
              <a:xfrm>
                <a:off x="564675" y="1732300"/>
                <a:ext cx="465200" cy="272175"/>
              </a:xfrm>
              <a:custGeom>
                <a:avLst/>
                <a:gdLst/>
                <a:ahLst/>
                <a:cxnLst/>
                <a:rect l="0" t="0" r="0" b="0"/>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sp>
            <p:nvSpPr>
              <p:cNvPr id="55" name="Shape 414"/>
              <p:cNvSpPr/>
              <p:nvPr/>
            </p:nvSpPr>
            <p:spPr>
              <a:xfrm>
                <a:off x="572600" y="2014200"/>
                <a:ext cx="449375" cy="625"/>
              </a:xfrm>
              <a:custGeom>
                <a:avLst/>
                <a:gdLst/>
                <a:ahLst/>
                <a:cxnLst/>
                <a:rect l="0" t="0" r="0" b="0"/>
                <a:pathLst>
                  <a:path w="17975" h="25" fill="none" extrusionOk="0">
                    <a:moveTo>
                      <a:pt x="0" y="0"/>
                    </a:moveTo>
                    <a:lnTo>
                      <a:pt x="0" y="0"/>
                    </a:lnTo>
                    <a:lnTo>
                      <a:pt x="98" y="25"/>
                    </a:lnTo>
                    <a:lnTo>
                      <a:pt x="171" y="25"/>
                    </a:lnTo>
                    <a:lnTo>
                      <a:pt x="17804" y="25"/>
                    </a:lnTo>
                    <a:lnTo>
                      <a:pt x="17804" y="25"/>
                    </a:lnTo>
                    <a:lnTo>
                      <a:pt x="17877" y="25"/>
                    </a:lnTo>
                    <a:lnTo>
                      <a:pt x="17974" y="0"/>
                    </a:lnTo>
                  </a:path>
                </a:pathLst>
              </a:custGeom>
              <a:grp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sp>
          <p:nvSpPr>
            <p:cNvPr id="25" name="Shape 509"/>
            <p:cNvSpPr/>
            <p:nvPr/>
          </p:nvSpPr>
          <p:spPr>
            <a:xfrm>
              <a:off x="308251" y="5275944"/>
              <a:ext cx="144000" cy="252000"/>
            </a:xfrm>
            <a:custGeom>
              <a:avLst/>
              <a:gdLst/>
              <a:ahLst/>
              <a:cxnLst/>
              <a:rect l="0" t="0" r="0" b="0"/>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solidFill>
              <a:schemeClr val="accent2"/>
            </a:solidFill>
            <a:ln w="12175" cap="rnd" cmpd="sng">
              <a:solidFill>
                <a:srgbClr val="59595B"/>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solidFill>
                  <a:srgbClr val="ED7D31"/>
                </a:solidFill>
              </a:endParaRPr>
            </a:p>
          </p:txBody>
        </p:sp>
        <p:grpSp>
          <p:nvGrpSpPr>
            <p:cNvPr id="26" name="Group 25"/>
            <p:cNvGrpSpPr/>
            <p:nvPr/>
          </p:nvGrpSpPr>
          <p:grpSpPr>
            <a:xfrm>
              <a:off x="-14748" y="986564"/>
              <a:ext cx="9158748" cy="3628907"/>
              <a:chOff x="-14748" y="986564"/>
              <a:chExt cx="9158748" cy="3628907"/>
            </a:xfrm>
          </p:grpSpPr>
          <p:sp>
            <p:nvSpPr>
              <p:cNvPr id="27" name="Freeform 26"/>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entagon 28"/>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0" name="Group 29"/>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041736"/>
                  <a:ext cx="4181886" cy="1015663"/>
                </a:xfrm>
                <a:prstGeom prst="rect">
                  <a:avLst/>
                </a:prstGeom>
                <a:noFill/>
              </p:spPr>
              <p:txBody>
                <a:bodyPr wrap="square" rtlCol="0" anchor="ctr">
                  <a:spAutoFit/>
                </a:bodyPr>
                <a:lstStyle/>
                <a:p>
                  <a:r>
                    <a:rPr lang="en-US" sz="2000" b="1" dirty="0">
                      <a:solidFill>
                        <a:schemeClr val="bg1"/>
                      </a:solidFill>
                      <a:ea typeface="Open Sans Light" panose="020B0306030504020204" pitchFamily="34" charset="0"/>
                      <a:cs typeface="Open Sans Light" panose="020B0306030504020204" pitchFamily="34" charset="0"/>
                    </a:rPr>
                    <a:t>2160710</a:t>
                  </a:r>
                </a:p>
                <a:p>
                  <a:r>
                    <a:rPr lang="en-US" sz="2000" b="1" dirty="0">
                      <a:solidFill>
                        <a:schemeClr val="bg1"/>
                      </a:solidFill>
                      <a:ea typeface="Open Sans Light" panose="020B0306030504020204" pitchFamily="34" charset="0"/>
                      <a:cs typeface="Open Sans Light" panose="020B0306030504020204" pitchFamily="34" charset="0"/>
                    </a:rPr>
                    <a:t>Distributed Operating System</a:t>
                  </a:r>
                </a:p>
              </p:txBody>
            </p:sp>
          </p:grpSp>
          <p:sp>
            <p:nvSpPr>
              <p:cNvPr id="43" name="TextBox 42"/>
              <p:cNvSpPr txBox="1"/>
              <p:nvPr/>
            </p:nvSpPr>
            <p:spPr>
              <a:xfrm>
                <a:off x="-14748" y="2166718"/>
                <a:ext cx="5006169" cy="2123658"/>
              </a:xfrm>
              <a:prstGeom prst="rect">
                <a:avLst/>
              </a:prstGeom>
              <a:noFill/>
            </p:spPr>
            <p:txBody>
              <a:bodyPr wrap="square" rtlCol="0">
                <a:spAutoFit/>
              </a:bodyPr>
              <a:lstStyle/>
              <a:p>
                <a:r>
                  <a:rPr lang="en-US" sz="4400" b="1" dirty="0">
                    <a:solidFill>
                      <a:schemeClr val="bg1"/>
                    </a:solidFill>
                    <a:ea typeface="Open Sans Bold" panose="020B0806030504020204" pitchFamily="34" charset="0"/>
                    <a:cs typeface="Open Sans Bold" panose="020B0806030504020204" pitchFamily="34" charset="0"/>
                  </a:rPr>
                  <a:t>Unit-2</a:t>
                </a:r>
              </a:p>
              <a:p>
                <a:r>
                  <a:rPr lang="en-US" sz="4400" b="1" dirty="0">
                    <a:solidFill>
                      <a:schemeClr val="bg1"/>
                    </a:solidFill>
                    <a:ea typeface="Open Sans Bold" panose="020B0806030504020204" pitchFamily="34" charset="0"/>
                    <a:cs typeface="Open Sans Bold" panose="020B0806030504020204" pitchFamily="34" charset="0"/>
                  </a:rPr>
                  <a:t>Communication in Distributed Systems </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32" name="Picture 31">
            <a:extLst>
              <a:ext uri="{FF2B5EF4-FFF2-40B4-BE49-F238E27FC236}">
                <a16:creationId xmlns:a16="http://schemas.microsoft.com/office/drawing/2014/main" id="{72B83610-0503-4C65-BA75-8BF29879627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5268" y="2128508"/>
            <a:ext cx="2420132" cy="1833892"/>
          </a:xfrm>
          <a:prstGeom prst="rect">
            <a:avLst/>
          </a:prstGeom>
        </p:spPr>
      </p:pic>
    </p:spTree>
    <p:extLst>
      <p:ext uri="{BB962C8B-B14F-4D97-AF65-F5344CB8AC3E}">
        <p14:creationId xmlns:p14="http://schemas.microsoft.com/office/powerpoint/2010/main" val="3292758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659A-20A4-426D-9E7D-0FD3C5E625F6}"/>
              </a:ext>
            </a:extLst>
          </p:cNvPr>
          <p:cNvSpPr>
            <a:spLocks noGrp="1"/>
          </p:cNvSpPr>
          <p:nvPr>
            <p:ph type="title"/>
          </p:nvPr>
        </p:nvSpPr>
        <p:spPr/>
        <p:txBody>
          <a:bodyPr/>
          <a:lstStyle/>
          <a:p>
            <a:r>
              <a:rPr lang="en-IN" dirty="0">
                <a:latin typeface="+mj-lt"/>
              </a:rPr>
              <a:t>Classification of Network</a:t>
            </a:r>
          </a:p>
        </p:txBody>
      </p:sp>
      <p:graphicFrame>
        <p:nvGraphicFramePr>
          <p:cNvPr id="5" name="Table 4">
            <a:extLst>
              <a:ext uri="{FF2B5EF4-FFF2-40B4-BE49-F238E27FC236}">
                <a16:creationId xmlns:a16="http://schemas.microsoft.com/office/drawing/2014/main" id="{765088AF-F408-4BA2-AF03-F68C7AD79D9C}"/>
              </a:ext>
            </a:extLst>
          </p:cNvPr>
          <p:cNvGraphicFramePr>
            <a:graphicFrameLocks noGrp="1"/>
          </p:cNvGraphicFramePr>
          <p:nvPr>
            <p:extLst>
              <p:ext uri="{D42A27DB-BD31-4B8C-83A1-F6EECF244321}">
                <p14:modId xmlns:p14="http://schemas.microsoft.com/office/powerpoint/2010/main" val="3100860438"/>
              </p:ext>
            </p:extLst>
          </p:nvPr>
        </p:nvGraphicFramePr>
        <p:xfrm>
          <a:off x="177248" y="1571883"/>
          <a:ext cx="8724900" cy="995458"/>
        </p:xfrm>
        <a:graphic>
          <a:graphicData uri="http://schemas.openxmlformats.org/drawingml/2006/table">
            <a:tbl>
              <a:tblPr firstRow="1" bandRow="1">
                <a:tableStyleId>{69CF1AB2-1976-4502-BF36-3FF5EA218861}</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593725">
                <a:tc>
                  <a:txBody>
                    <a:bodyPr/>
                    <a:lstStyle/>
                    <a:p>
                      <a:pPr marL="0" algn="l" defTabSz="914400" rtl="0" eaLnBrk="1" latinLnBrk="0" hangingPunct="1">
                        <a:lnSpc>
                          <a:spcPct val="115000"/>
                        </a:lnSpc>
                        <a:spcAft>
                          <a:spcPts val="0"/>
                        </a:spcAft>
                      </a:pPr>
                      <a:r>
                        <a:rPr lang="en-US" sz="1800" b="0" kern="1200" dirty="0">
                          <a:effectLst/>
                        </a:rPr>
                        <a:t>Equipment Needed</a:t>
                      </a:r>
                      <a:endParaRPr lang="en-IN" sz="1800" b="0" kern="1200" dirty="0">
                        <a:solidFill>
                          <a:srgbClr val="000000"/>
                        </a:solidFill>
                        <a:effectLst/>
                        <a:latin typeface="Calibri" charset="0"/>
                        <a:ea typeface="Calibri" charset="0"/>
                        <a:cs typeface="Arial" charset="0"/>
                      </a:endParaRPr>
                    </a:p>
                  </a:txBody>
                  <a:tcPr marL="67552" marR="67552" marT="33798" marB="33798"/>
                </a:tc>
                <a:tc>
                  <a:txBody>
                    <a:bodyPr/>
                    <a:lstStyle/>
                    <a:p>
                      <a:pPr marL="0" algn="l" defTabSz="914400" rtl="0" eaLnBrk="1" latinLnBrk="0" hangingPunct="1">
                        <a:lnSpc>
                          <a:spcPct val="115000"/>
                        </a:lnSpc>
                        <a:spcAft>
                          <a:spcPts val="0"/>
                        </a:spcAft>
                      </a:pPr>
                      <a:r>
                        <a:rPr lang="en-US" sz="1800" b="0" kern="1200" dirty="0">
                          <a:effectLst/>
                        </a:rPr>
                        <a:t>Switch, Hub</a:t>
                      </a:r>
                      <a:endParaRPr lang="en-IN" sz="1800" b="0" kern="1200" dirty="0">
                        <a:solidFill>
                          <a:srgbClr val="000000"/>
                        </a:solidFill>
                        <a:effectLst/>
                        <a:latin typeface="Calibri" charset="0"/>
                        <a:ea typeface="Calibri" charset="0"/>
                        <a:cs typeface="Arial" charset="0"/>
                      </a:endParaRPr>
                    </a:p>
                  </a:txBody>
                  <a:tcPr marL="67552" marR="67552" marT="33798" marB="33798"/>
                </a:tc>
                <a:tc>
                  <a:txBody>
                    <a:bodyPr/>
                    <a:lstStyle/>
                    <a:p>
                      <a:pPr marL="0" algn="l" defTabSz="914400" rtl="0" eaLnBrk="1" latinLnBrk="0" hangingPunct="1">
                        <a:lnSpc>
                          <a:spcPct val="115000"/>
                        </a:lnSpc>
                        <a:spcAft>
                          <a:spcPts val="0"/>
                        </a:spcAft>
                      </a:pPr>
                      <a:r>
                        <a:rPr lang="en-IN" sz="1800" b="0" kern="1200" dirty="0">
                          <a:effectLst/>
                        </a:rPr>
                        <a:t>Modem, Router</a:t>
                      </a:r>
                      <a:endParaRPr lang="en-IN" sz="1800" b="0" kern="1200" dirty="0">
                        <a:solidFill>
                          <a:srgbClr val="000000"/>
                        </a:solidFill>
                        <a:effectLst/>
                        <a:latin typeface="Calibri" charset="0"/>
                        <a:ea typeface="Calibri" charset="0"/>
                        <a:cs typeface="Arial" charset="0"/>
                      </a:endParaRPr>
                    </a:p>
                  </a:txBody>
                  <a:tcPr marL="67552" marR="67552" marT="33798" marB="33798"/>
                </a:tc>
                <a:tc>
                  <a:txBody>
                    <a:bodyPr/>
                    <a:lstStyle/>
                    <a:p>
                      <a:pPr marL="0" algn="l" defTabSz="914400" rtl="0" eaLnBrk="1" latinLnBrk="0" hangingPunct="1">
                        <a:lnSpc>
                          <a:spcPct val="115000"/>
                        </a:lnSpc>
                        <a:spcAft>
                          <a:spcPts val="0"/>
                        </a:spcAft>
                      </a:pPr>
                      <a:r>
                        <a:rPr lang="en-US" sz="1800" b="0" kern="1200" dirty="0">
                          <a:effectLst/>
                        </a:rPr>
                        <a:t>Microwave, Radio Transmitters &amp; Receivers</a:t>
                      </a:r>
                      <a:endParaRPr lang="en-IN" sz="1800" b="0" kern="1200" dirty="0">
                        <a:solidFill>
                          <a:srgbClr val="000000"/>
                        </a:solidFill>
                        <a:effectLst/>
                        <a:latin typeface="Calibri" charset="0"/>
                        <a:ea typeface="Calibri" charset="0"/>
                        <a:cs typeface="Arial" charset="0"/>
                      </a:endParaRPr>
                    </a:p>
                  </a:txBody>
                  <a:tcPr marL="67552" marR="67552" marT="33798" marB="33798"/>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93C4EB6-7E23-4B23-A6E5-8647450C51FA}"/>
              </a:ext>
            </a:extLst>
          </p:cNvPr>
          <p:cNvGraphicFramePr>
            <a:graphicFrameLocks noGrp="1"/>
          </p:cNvGraphicFramePr>
          <p:nvPr>
            <p:extLst>
              <p:ext uri="{D42A27DB-BD31-4B8C-83A1-F6EECF244321}">
                <p14:modId xmlns:p14="http://schemas.microsoft.com/office/powerpoint/2010/main" val="763224326"/>
              </p:ext>
            </p:extLst>
          </p:nvPr>
        </p:nvGraphicFramePr>
        <p:xfrm>
          <a:off x="177248" y="2567341"/>
          <a:ext cx="8724900" cy="387350"/>
        </p:xfrm>
        <a:graphic>
          <a:graphicData uri="http://schemas.openxmlformats.org/drawingml/2006/table">
            <a:tbl>
              <a:tblPr firstRow="1" bandRow="1">
                <a:tableStyleId>{69CF1AB2-1976-4502-BF36-3FF5EA218861}</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387350">
                <a:tc>
                  <a:txBody>
                    <a:bodyPr/>
                    <a:lstStyle/>
                    <a:p>
                      <a:pPr marL="0" algn="l" defTabSz="914400" rtl="0" eaLnBrk="1" latinLnBrk="0" hangingPunct="1">
                        <a:lnSpc>
                          <a:spcPct val="115000"/>
                        </a:lnSpc>
                        <a:spcAft>
                          <a:spcPts val="0"/>
                        </a:spcAft>
                      </a:pPr>
                      <a:r>
                        <a:rPr lang="en-US" sz="1800" b="0" kern="1200" dirty="0">
                          <a:effectLst/>
                        </a:rPr>
                        <a:t>Range(Approx.)</a:t>
                      </a:r>
                      <a:endParaRPr lang="en-IN" sz="1800" b="0" kern="1200" dirty="0">
                        <a:solidFill>
                          <a:srgbClr val="000000"/>
                        </a:solidFill>
                        <a:effectLst/>
                        <a:latin typeface="Calibri" charset="0"/>
                        <a:ea typeface="Calibri" charset="0"/>
                        <a:cs typeface="Arial" charset="0"/>
                      </a:endParaRPr>
                    </a:p>
                  </a:txBody>
                  <a:tcPr marL="67552" marR="67552" marT="33913" marB="33913"/>
                </a:tc>
                <a:tc>
                  <a:txBody>
                    <a:bodyPr/>
                    <a:lstStyle/>
                    <a:p>
                      <a:pPr marL="0" algn="l" defTabSz="914400" rtl="0" eaLnBrk="1" latinLnBrk="0" hangingPunct="1">
                        <a:lnSpc>
                          <a:spcPct val="115000"/>
                        </a:lnSpc>
                        <a:spcAft>
                          <a:spcPts val="0"/>
                        </a:spcAft>
                      </a:pPr>
                      <a:r>
                        <a:rPr lang="en-US" sz="1800" b="0" kern="1200" dirty="0">
                          <a:effectLst/>
                        </a:rPr>
                        <a:t>1 to 10 km</a:t>
                      </a:r>
                      <a:endParaRPr lang="en-IN" sz="1800" b="0" kern="1200" dirty="0">
                        <a:solidFill>
                          <a:srgbClr val="000000"/>
                        </a:solidFill>
                        <a:effectLst/>
                        <a:latin typeface="Calibri" charset="0"/>
                        <a:ea typeface="Calibri" charset="0"/>
                        <a:cs typeface="Arial" charset="0"/>
                      </a:endParaRPr>
                    </a:p>
                  </a:txBody>
                  <a:tcPr marL="67552" marR="67552" marT="33913" marB="33913"/>
                </a:tc>
                <a:tc>
                  <a:txBody>
                    <a:bodyPr/>
                    <a:lstStyle/>
                    <a:p>
                      <a:pPr marL="0" algn="l" defTabSz="914400" rtl="0" eaLnBrk="1" latinLnBrk="0" hangingPunct="1">
                        <a:lnSpc>
                          <a:spcPct val="115000"/>
                        </a:lnSpc>
                        <a:spcAft>
                          <a:spcPts val="0"/>
                        </a:spcAft>
                      </a:pPr>
                      <a:r>
                        <a:rPr lang="en-IN" sz="1800" b="0" kern="1200" dirty="0">
                          <a:effectLst/>
                        </a:rPr>
                        <a:t>In 100 km</a:t>
                      </a:r>
                      <a:endParaRPr lang="en-IN" sz="1800" b="0" kern="1200" dirty="0">
                        <a:solidFill>
                          <a:srgbClr val="000000"/>
                        </a:solidFill>
                        <a:effectLst/>
                        <a:latin typeface="Calibri" charset="0"/>
                        <a:ea typeface="Calibri" charset="0"/>
                        <a:cs typeface="Arial" charset="0"/>
                      </a:endParaRPr>
                    </a:p>
                  </a:txBody>
                  <a:tcPr marL="67552" marR="67552" marT="33913" marB="33913"/>
                </a:tc>
                <a:tc>
                  <a:txBody>
                    <a:bodyPr/>
                    <a:lstStyle/>
                    <a:p>
                      <a:pPr marL="0" algn="l" defTabSz="914400" rtl="0" eaLnBrk="1" latinLnBrk="0" hangingPunct="1">
                        <a:lnSpc>
                          <a:spcPct val="115000"/>
                        </a:lnSpc>
                        <a:spcAft>
                          <a:spcPts val="0"/>
                        </a:spcAft>
                      </a:pPr>
                      <a:r>
                        <a:rPr lang="en-US" sz="1800" b="0" kern="1200" dirty="0">
                          <a:effectLst/>
                        </a:rPr>
                        <a:t>Beyond 100 km</a:t>
                      </a:r>
                      <a:endParaRPr lang="en-IN" sz="1800" b="0" kern="1200" dirty="0">
                        <a:solidFill>
                          <a:srgbClr val="000000"/>
                        </a:solidFill>
                        <a:effectLst/>
                        <a:latin typeface="Calibri" charset="0"/>
                        <a:ea typeface="Calibri" charset="0"/>
                        <a:cs typeface="Arial" charset="0"/>
                      </a:endParaRPr>
                    </a:p>
                  </a:txBody>
                  <a:tcPr marL="67552" marR="67552" marT="33913" marB="33913"/>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43C68380-0B36-4418-9581-023B249C7CDA}"/>
              </a:ext>
            </a:extLst>
          </p:cNvPr>
          <p:cNvGraphicFramePr>
            <a:graphicFrameLocks noGrp="1"/>
          </p:cNvGraphicFramePr>
          <p:nvPr>
            <p:extLst>
              <p:ext uri="{D42A27DB-BD31-4B8C-83A1-F6EECF244321}">
                <p14:modId xmlns:p14="http://schemas.microsoft.com/office/powerpoint/2010/main" val="1127015516"/>
              </p:ext>
            </p:extLst>
          </p:nvPr>
        </p:nvGraphicFramePr>
        <p:xfrm>
          <a:off x="177248" y="2954691"/>
          <a:ext cx="8724900" cy="679902"/>
        </p:xfrm>
        <a:graphic>
          <a:graphicData uri="http://schemas.openxmlformats.org/drawingml/2006/table">
            <a:tbl>
              <a:tblPr firstRow="1" bandRow="1">
                <a:tableStyleId>{69CF1AB2-1976-4502-BF36-3FF5EA218861}</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321174">
                <a:tc>
                  <a:txBody>
                    <a:bodyPr/>
                    <a:lstStyle/>
                    <a:p>
                      <a:pPr marL="0" algn="l" defTabSz="914400" rtl="0" eaLnBrk="1" latinLnBrk="0" hangingPunct="1">
                        <a:lnSpc>
                          <a:spcPct val="115000"/>
                        </a:lnSpc>
                        <a:spcAft>
                          <a:spcPts val="0"/>
                        </a:spcAft>
                      </a:pPr>
                      <a:r>
                        <a:rPr lang="en-IN" sz="1800" b="0" kern="1200" dirty="0">
                          <a:effectLst/>
                        </a:rPr>
                        <a:t>Used for</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College, School, Hospital</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Small towns, City</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Country/Continent</a:t>
                      </a:r>
                      <a:endParaRPr lang="en-IN" sz="1800" b="0" kern="1200" dirty="0">
                        <a:solidFill>
                          <a:srgbClr val="000000"/>
                        </a:solidFill>
                        <a:effectLst/>
                        <a:latin typeface="Calibri" charset="0"/>
                        <a:ea typeface="Calibri" charset="0"/>
                        <a:cs typeface="Arial" charset="0"/>
                      </a:endParaRPr>
                    </a:p>
                  </a:txBody>
                  <a:tcPr marL="67552" marR="67552" marT="33754" marB="33754"/>
                </a:tc>
                <a:extLst>
                  <a:ext uri="{0D108BD9-81ED-4DB2-BD59-A6C34878D82A}">
                    <a16:rowId xmlns:a16="http://schemas.microsoft.com/office/drawing/2014/main" val="10000"/>
                  </a:ext>
                </a:extLst>
              </a:tr>
            </a:tbl>
          </a:graphicData>
        </a:graphic>
      </p:graphicFrame>
      <p:graphicFrame>
        <p:nvGraphicFramePr>
          <p:cNvPr id="9" name="Table 8">
            <a:extLst>
              <a:ext uri="{FF2B5EF4-FFF2-40B4-BE49-F238E27FC236}">
                <a16:creationId xmlns:a16="http://schemas.microsoft.com/office/drawing/2014/main" id="{0BC69D96-2112-4A45-B029-F75AE94B2580}"/>
              </a:ext>
            </a:extLst>
          </p:cNvPr>
          <p:cNvGraphicFramePr>
            <a:graphicFrameLocks noGrp="1"/>
          </p:cNvGraphicFramePr>
          <p:nvPr>
            <p:extLst>
              <p:ext uri="{D42A27DB-BD31-4B8C-83A1-F6EECF244321}">
                <p14:modId xmlns:p14="http://schemas.microsoft.com/office/powerpoint/2010/main" val="557017462"/>
              </p:ext>
            </p:extLst>
          </p:nvPr>
        </p:nvGraphicFramePr>
        <p:xfrm>
          <a:off x="167309" y="1062081"/>
          <a:ext cx="8724900" cy="479338"/>
        </p:xfrm>
        <a:graphic>
          <a:graphicData uri="http://schemas.openxmlformats.org/drawingml/2006/table">
            <a:tbl>
              <a:tblPr firstRow="1" bandRow="1">
                <a:tableStyleId>{5C22544A-7EE6-4342-B048-85BDC9FD1C3A}</a:tableStyleId>
              </a:tblPr>
              <a:tblGrid>
                <a:gridCol w="2181225">
                  <a:extLst>
                    <a:ext uri="{9D8B030D-6E8A-4147-A177-3AD203B41FA5}">
                      <a16:colId xmlns:a16="http://schemas.microsoft.com/office/drawing/2014/main" val="1935801168"/>
                    </a:ext>
                  </a:extLst>
                </a:gridCol>
                <a:gridCol w="2181225">
                  <a:extLst>
                    <a:ext uri="{9D8B030D-6E8A-4147-A177-3AD203B41FA5}">
                      <a16:colId xmlns:a16="http://schemas.microsoft.com/office/drawing/2014/main" val="2936791722"/>
                    </a:ext>
                  </a:extLst>
                </a:gridCol>
                <a:gridCol w="2181225">
                  <a:extLst>
                    <a:ext uri="{9D8B030D-6E8A-4147-A177-3AD203B41FA5}">
                      <a16:colId xmlns:a16="http://schemas.microsoft.com/office/drawing/2014/main" val="617866505"/>
                    </a:ext>
                  </a:extLst>
                </a:gridCol>
                <a:gridCol w="2181225">
                  <a:extLst>
                    <a:ext uri="{9D8B030D-6E8A-4147-A177-3AD203B41FA5}">
                      <a16:colId xmlns:a16="http://schemas.microsoft.com/office/drawing/2014/main" val="4032478701"/>
                    </a:ext>
                  </a:extLst>
                </a:gridCol>
              </a:tblGrid>
              <a:tr h="479338">
                <a:tc>
                  <a:txBody>
                    <a:bodyPr/>
                    <a:lstStyle/>
                    <a:p>
                      <a:pPr marL="0" algn="ctr" defTabSz="914400" rtl="0" eaLnBrk="1" latinLnBrk="0" hangingPunct="1">
                        <a:lnSpc>
                          <a:spcPct val="115000"/>
                        </a:lnSpc>
                        <a:spcAft>
                          <a:spcPts val="0"/>
                        </a:spcAft>
                      </a:pPr>
                      <a:r>
                        <a:rPr lang="en-IN" sz="1800" kern="1200" dirty="0">
                          <a:effectLst/>
                        </a:rPr>
                        <a:t>Basis of Comparison</a:t>
                      </a:r>
                      <a:endParaRPr lang="en-IN" sz="1800" b="1" kern="1200" dirty="0">
                        <a:solidFill>
                          <a:schemeClr val="bg1"/>
                        </a:solidFill>
                        <a:effectLst/>
                        <a:latin typeface="Calibri" charset="0"/>
                        <a:ea typeface="Calibri" charset="0"/>
                        <a:cs typeface="Arial" charset="0"/>
                      </a:endParaRPr>
                    </a:p>
                  </a:txBody>
                  <a:tcPr marL="67552" marR="67552" marT="33754" marB="33754" anchor="ctr">
                    <a:solidFill>
                      <a:schemeClr val="tx2"/>
                    </a:solidFill>
                  </a:tcPr>
                </a:tc>
                <a:tc>
                  <a:txBody>
                    <a:bodyPr/>
                    <a:lstStyle/>
                    <a:p>
                      <a:pPr marL="0" algn="ctr" defTabSz="914400" rtl="0" eaLnBrk="1" latinLnBrk="0" hangingPunct="1">
                        <a:lnSpc>
                          <a:spcPct val="115000"/>
                        </a:lnSpc>
                        <a:spcAft>
                          <a:spcPts val="0"/>
                        </a:spcAft>
                      </a:pPr>
                      <a:r>
                        <a:rPr lang="en-IN" sz="1800" kern="1200" dirty="0">
                          <a:effectLst/>
                        </a:rPr>
                        <a:t>LAN</a:t>
                      </a:r>
                      <a:endParaRPr lang="en-IN" sz="1800" b="1" kern="1200" dirty="0">
                        <a:solidFill>
                          <a:schemeClr val="bg1"/>
                        </a:solidFill>
                        <a:effectLst/>
                        <a:latin typeface="Calibri" charset="0"/>
                        <a:ea typeface="Calibri" charset="0"/>
                        <a:cs typeface="Arial" charset="0"/>
                      </a:endParaRPr>
                    </a:p>
                  </a:txBody>
                  <a:tcPr marL="67552" marR="67552" marT="33754" marB="33754" anchor="ctr">
                    <a:solidFill>
                      <a:schemeClr val="tx2"/>
                    </a:solidFill>
                  </a:tcPr>
                </a:tc>
                <a:tc>
                  <a:txBody>
                    <a:bodyPr/>
                    <a:lstStyle/>
                    <a:p>
                      <a:pPr marL="0" algn="ctr" defTabSz="914400" rtl="0" eaLnBrk="1" latinLnBrk="0" hangingPunct="1">
                        <a:lnSpc>
                          <a:spcPct val="115000"/>
                        </a:lnSpc>
                        <a:spcAft>
                          <a:spcPts val="0"/>
                        </a:spcAft>
                      </a:pPr>
                      <a:r>
                        <a:rPr lang="en-IN" sz="1800" kern="1200" dirty="0">
                          <a:effectLst/>
                        </a:rPr>
                        <a:t>MAN</a:t>
                      </a:r>
                      <a:endParaRPr lang="en-IN" sz="1800" b="1" kern="1200" dirty="0">
                        <a:solidFill>
                          <a:schemeClr val="bg1"/>
                        </a:solidFill>
                        <a:effectLst/>
                        <a:latin typeface="Calibri" charset="0"/>
                        <a:ea typeface="Calibri" charset="0"/>
                        <a:cs typeface="Arial" charset="0"/>
                      </a:endParaRPr>
                    </a:p>
                  </a:txBody>
                  <a:tcPr marL="67552" marR="67552" marT="33754" marB="33754" anchor="ctr">
                    <a:solidFill>
                      <a:schemeClr val="tx2"/>
                    </a:solidFill>
                  </a:tcPr>
                </a:tc>
                <a:tc>
                  <a:txBody>
                    <a:bodyPr/>
                    <a:lstStyle/>
                    <a:p>
                      <a:pPr marL="0" algn="ctr" defTabSz="914400" rtl="0" eaLnBrk="1" latinLnBrk="0" hangingPunct="1">
                        <a:lnSpc>
                          <a:spcPct val="115000"/>
                        </a:lnSpc>
                        <a:spcAft>
                          <a:spcPts val="0"/>
                        </a:spcAft>
                      </a:pPr>
                      <a:r>
                        <a:rPr lang="en-IN" sz="1800" kern="1200" dirty="0">
                          <a:effectLst/>
                        </a:rPr>
                        <a:t>WAN</a:t>
                      </a:r>
                      <a:endParaRPr lang="en-IN" sz="1800" b="1" kern="1200" dirty="0">
                        <a:solidFill>
                          <a:schemeClr val="bg1"/>
                        </a:solidFill>
                        <a:effectLst/>
                        <a:latin typeface="Calibri" charset="0"/>
                        <a:ea typeface="Calibri" charset="0"/>
                        <a:cs typeface="Arial" charset="0"/>
                      </a:endParaRPr>
                    </a:p>
                  </a:txBody>
                  <a:tcPr marL="67552" marR="67552" marT="33754" marB="33754" anchor="ctr">
                    <a:solidFill>
                      <a:schemeClr val="tx2"/>
                    </a:solidFill>
                  </a:tcPr>
                </a:tc>
                <a:extLst>
                  <a:ext uri="{0D108BD9-81ED-4DB2-BD59-A6C34878D82A}">
                    <a16:rowId xmlns:a16="http://schemas.microsoft.com/office/drawing/2014/main" val="1632726019"/>
                  </a:ext>
                </a:extLst>
              </a:tr>
            </a:tbl>
          </a:graphicData>
        </a:graphic>
      </p:graphicFrame>
    </p:spTree>
    <p:extLst>
      <p:ext uri="{BB962C8B-B14F-4D97-AF65-F5344CB8AC3E}">
        <p14:creationId xmlns:p14="http://schemas.microsoft.com/office/powerpoint/2010/main" val="221167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Wireless Network</a:t>
            </a:r>
            <a:endParaRPr lang="en-IN" dirty="0">
              <a:latin typeface="+mj-lt"/>
            </a:endParaRPr>
          </a:p>
        </p:txBody>
      </p:sp>
      <p:sp>
        <p:nvSpPr>
          <p:cNvPr id="6" name="Content Placeholder 5"/>
          <p:cNvSpPr>
            <a:spLocks noGrp="1"/>
          </p:cNvSpPr>
          <p:nvPr>
            <p:ph idx="1"/>
          </p:nvPr>
        </p:nvSpPr>
        <p:spPr>
          <a:xfrm>
            <a:off x="190500" y="990600"/>
            <a:ext cx="4305300" cy="5334000"/>
          </a:xfrm>
        </p:spPr>
        <p:txBody>
          <a:bodyPr>
            <a:normAutofit/>
          </a:bodyPr>
          <a:lstStyle/>
          <a:p>
            <a:r>
              <a:rPr lang="en-GB" altLang="en-US" dirty="0">
                <a:latin typeface="+mn-lt"/>
              </a:rPr>
              <a:t>A</a:t>
            </a:r>
            <a:r>
              <a:rPr lang="en-US" altLang="en-US" dirty="0">
                <a:latin typeface="+mn-lt"/>
              </a:rPr>
              <a:t> wireless LAN use</a:t>
            </a:r>
            <a:r>
              <a:rPr lang="en-GB" altLang="en-US" dirty="0">
                <a:latin typeface="+mn-lt"/>
              </a:rPr>
              <a:t>s</a:t>
            </a:r>
            <a:r>
              <a:rPr lang="en-US" altLang="en-US" dirty="0">
                <a:latin typeface="+mn-lt"/>
              </a:rPr>
              <a:t> wireless transmission medium.</a:t>
            </a:r>
            <a:endParaRPr lang="en-GB" altLang="en-US" dirty="0">
              <a:latin typeface="+mn-lt"/>
            </a:endParaRPr>
          </a:p>
          <a:p>
            <a:r>
              <a:rPr lang="en-GB" altLang="en-US" dirty="0">
                <a:latin typeface="+mn-lt"/>
              </a:rPr>
              <a:t>Wireless Network used to have</a:t>
            </a:r>
            <a:r>
              <a:rPr lang="en-US" altLang="en-US" dirty="0">
                <a:latin typeface="+mn-lt"/>
              </a:rPr>
              <a:t> </a:t>
            </a:r>
          </a:p>
          <a:p>
            <a:pPr lvl="1"/>
            <a:r>
              <a:rPr lang="en-US" altLang="en-US" sz="2400" dirty="0">
                <a:latin typeface="+mn-lt"/>
              </a:rPr>
              <a:t>high prices</a:t>
            </a:r>
          </a:p>
          <a:p>
            <a:pPr lvl="1"/>
            <a:r>
              <a:rPr lang="en-US" altLang="en-US" sz="2400" dirty="0">
                <a:latin typeface="+mn-lt"/>
              </a:rPr>
              <a:t>low data rates</a:t>
            </a:r>
          </a:p>
          <a:p>
            <a:pPr lvl="1"/>
            <a:r>
              <a:rPr lang="en-US" altLang="en-US" sz="2400" dirty="0">
                <a:latin typeface="+mn-lt"/>
              </a:rPr>
              <a:t>licensing requirements</a:t>
            </a:r>
            <a:endParaRPr lang="en-GB" altLang="en-US" sz="2400" dirty="0">
              <a:latin typeface="+mn-lt"/>
            </a:endParaRPr>
          </a:p>
          <a:p>
            <a:r>
              <a:rPr lang="en-GB" altLang="en-US" dirty="0">
                <a:latin typeface="+mn-lt"/>
              </a:rPr>
              <a:t>Popularity</a:t>
            </a:r>
            <a:r>
              <a:rPr lang="en-US" altLang="en-US" dirty="0">
                <a:latin typeface="+mn-lt"/>
              </a:rPr>
              <a:t> of wireless LANs has grown rapidly.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1066800"/>
            <a:ext cx="4762500" cy="4571999"/>
          </a:xfrm>
          <a:prstGeom prst="rect">
            <a:avLst/>
          </a:prstGeom>
        </p:spPr>
      </p:pic>
    </p:spTree>
    <p:extLst>
      <p:ext uri="{BB962C8B-B14F-4D97-AF65-F5344CB8AC3E}">
        <p14:creationId xmlns:p14="http://schemas.microsoft.com/office/powerpoint/2010/main" val="95811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831A-EC5E-432C-9728-3191A784A30E}"/>
              </a:ext>
            </a:extLst>
          </p:cNvPr>
          <p:cNvSpPr>
            <a:spLocks noGrp="1"/>
          </p:cNvSpPr>
          <p:nvPr>
            <p:ph type="title"/>
          </p:nvPr>
        </p:nvSpPr>
        <p:spPr>
          <a:xfrm>
            <a:off x="190500" y="106363"/>
            <a:ext cx="8763000" cy="808037"/>
          </a:xfrm>
        </p:spPr>
        <p:txBody>
          <a:bodyPr/>
          <a:lstStyle/>
          <a:p>
            <a:r>
              <a:rPr lang="en-US" dirty="0">
                <a:latin typeface="+mj-lt"/>
              </a:rPr>
              <a:t>The Problem of Communication</a:t>
            </a:r>
            <a:endParaRPr lang="en-IN" dirty="0">
              <a:latin typeface="+mj-lt"/>
            </a:endParaRPr>
          </a:p>
        </p:txBody>
      </p:sp>
      <p:pic>
        <p:nvPicPr>
          <p:cNvPr id="4" name="Picture 2">
            <a:extLst>
              <a:ext uri="{FF2B5EF4-FFF2-40B4-BE49-F238E27FC236}">
                <a16:creationId xmlns:a16="http://schemas.microsoft.com/office/drawing/2014/main" id="{0D489D31-4A64-45A3-B61A-D9CEE9B9A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964" y="1219200"/>
            <a:ext cx="2095499" cy="132921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00B550EA-6BEC-4B31-BD6A-54D97C9074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101" y="1219200"/>
            <a:ext cx="2095499" cy="132921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a:extLst>
              <a:ext uri="{FF2B5EF4-FFF2-40B4-BE49-F238E27FC236}">
                <a16:creationId xmlns:a16="http://schemas.microsoft.com/office/drawing/2014/main" id="{451EA22E-CC46-461F-A376-27EC41F52237}"/>
              </a:ext>
            </a:extLst>
          </p:cNvPr>
          <p:cNvCxnSpPr>
            <a:cxnSpLocks/>
          </p:cNvCxnSpPr>
          <p:nvPr/>
        </p:nvCxnSpPr>
        <p:spPr>
          <a:xfrm>
            <a:off x="2590800" y="1883809"/>
            <a:ext cx="3830497" cy="0"/>
          </a:xfrm>
          <a:prstGeom prst="line">
            <a:avLst/>
          </a:prstGeom>
          <a:ln w="25400">
            <a:headEnd type="triangle" w="lg" len="lg"/>
            <a:tailEnd type="triangle" w="lg" len="lg"/>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B42F2136-965C-4E8D-B2F2-5F1156744B86}"/>
              </a:ext>
            </a:extLst>
          </p:cNvPr>
          <p:cNvSpPr txBox="1"/>
          <p:nvPr/>
        </p:nvSpPr>
        <p:spPr>
          <a:xfrm>
            <a:off x="4200964" y="1447800"/>
            <a:ext cx="691215" cy="461665"/>
          </a:xfrm>
          <a:prstGeom prst="rect">
            <a:avLst/>
          </a:prstGeom>
          <a:noFill/>
        </p:spPr>
        <p:txBody>
          <a:bodyPr wrap="none" rtlCol="0">
            <a:spAutoFit/>
          </a:bodyPr>
          <a:lstStyle/>
          <a:p>
            <a:r>
              <a:rPr lang="en-IN" sz="2400" dirty="0"/>
              <a:t>LAN</a:t>
            </a:r>
          </a:p>
        </p:txBody>
      </p:sp>
      <p:pic>
        <p:nvPicPr>
          <p:cNvPr id="16" name="Picture 4" descr="Image result for apple icon">
            <a:extLst>
              <a:ext uri="{FF2B5EF4-FFF2-40B4-BE49-F238E27FC236}">
                <a16:creationId xmlns:a16="http://schemas.microsoft.com/office/drawing/2014/main" id="{52493FBD-50F5-4C98-843E-67027897E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5633" y="1499022"/>
            <a:ext cx="652433" cy="6445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8" descr="Image result for windows icon">
            <a:extLst>
              <a:ext uri="{FF2B5EF4-FFF2-40B4-BE49-F238E27FC236}">
                <a16:creationId xmlns:a16="http://schemas.microsoft.com/office/drawing/2014/main" id="{151DFDF9-1006-40B9-BE8B-E18C50D1F0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3913" y="1487479"/>
            <a:ext cx="651600" cy="651600"/>
          </a:xfrm>
          <a:prstGeom prst="rect">
            <a:avLst/>
          </a:prstGeom>
          <a:noFill/>
          <a:extLst>
            <a:ext uri="{909E8E84-426E-40DD-AFC4-6F175D3DCCD1}">
              <a14:hiddenFill xmlns:a14="http://schemas.microsoft.com/office/drawing/2010/main">
                <a:solidFill>
                  <a:srgbClr val="FFFFFF"/>
                </a:solidFill>
              </a14:hiddenFill>
            </a:ext>
          </a:extLst>
        </p:spPr>
      </p:pic>
      <p:sp>
        <p:nvSpPr>
          <p:cNvPr id="40" name="Content Placeholder 2">
            <a:extLst>
              <a:ext uri="{FF2B5EF4-FFF2-40B4-BE49-F238E27FC236}">
                <a16:creationId xmlns:a16="http://schemas.microsoft.com/office/drawing/2014/main" id="{92790C16-7F04-496F-9838-B489979D9D6B}"/>
              </a:ext>
            </a:extLst>
          </p:cNvPr>
          <p:cNvSpPr>
            <a:spLocks noGrp="1"/>
          </p:cNvSpPr>
          <p:nvPr>
            <p:ph idx="1"/>
          </p:nvPr>
        </p:nvSpPr>
        <p:spPr>
          <a:xfrm>
            <a:off x="190500" y="990600"/>
            <a:ext cx="8763000" cy="5334000"/>
          </a:xfrm>
        </p:spPr>
        <p:txBody>
          <a:bodyPr>
            <a:normAutofit/>
          </a:bodyPr>
          <a:lstStyle/>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endParaRPr lang="en-IN" sz="2000" dirty="0"/>
          </a:p>
        </p:txBody>
      </p:sp>
      <p:sp>
        <p:nvSpPr>
          <p:cNvPr id="48" name="TextBox 47">
            <a:extLst>
              <a:ext uri="{FF2B5EF4-FFF2-40B4-BE49-F238E27FC236}">
                <a16:creationId xmlns:a16="http://schemas.microsoft.com/office/drawing/2014/main" id="{30EA2A3A-428F-4352-AB7D-3946BF7DF6C2}"/>
              </a:ext>
            </a:extLst>
          </p:cNvPr>
          <p:cNvSpPr txBox="1"/>
          <p:nvPr/>
        </p:nvSpPr>
        <p:spPr>
          <a:xfrm>
            <a:off x="2456004" y="3344488"/>
            <a:ext cx="4181134" cy="707886"/>
          </a:xfrm>
          <a:prstGeom prst="rect">
            <a:avLst/>
          </a:prstGeom>
          <a:solidFill>
            <a:schemeClr val="tx2">
              <a:lumMod val="40000"/>
              <a:lumOff val="60000"/>
            </a:schemeClr>
          </a:solidFill>
        </p:spPr>
        <p:txBody>
          <a:bodyPr wrap="square" rtlCol="0">
            <a:spAutoFit/>
          </a:bodyPr>
          <a:lstStyle/>
          <a:p>
            <a:pPr algn="just"/>
            <a:r>
              <a:rPr lang="en-IN" sz="2000" dirty="0"/>
              <a:t>How these two computers are going to communicate with each other?</a:t>
            </a:r>
          </a:p>
        </p:txBody>
      </p:sp>
      <p:cxnSp>
        <p:nvCxnSpPr>
          <p:cNvPr id="50" name="Straight Arrow Connector 49">
            <a:extLst>
              <a:ext uri="{FF2B5EF4-FFF2-40B4-BE49-F238E27FC236}">
                <a16:creationId xmlns:a16="http://schemas.microsoft.com/office/drawing/2014/main" id="{218D02BD-6E35-4571-A59D-57D5069A7DF2}"/>
              </a:ext>
            </a:extLst>
          </p:cNvPr>
          <p:cNvCxnSpPr>
            <a:cxnSpLocks/>
            <a:stCxn id="4" idx="2"/>
          </p:cNvCxnSpPr>
          <p:nvPr/>
        </p:nvCxnSpPr>
        <p:spPr>
          <a:xfrm>
            <a:off x="1819714" y="2548417"/>
            <a:ext cx="636290" cy="796071"/>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35DB49FA-DCEA-4257-BC83-B6F27A46BFA1}"/>
              </a:ext>
            </a:extLst>
          </p:cNvPr>
          <p:cNvCxnSpPr>
            <a:cxnSpLocks/>
            <a:stCxn id="6" idx="2"/>
          </p:cNvCxnSpPr>
          <p:nvPr/>
        </p:nvCxnSpPr>
        <p:spPr>
          <a:xfrm flipH="1">
            <a:off x="6637138" y="2548417"/>
            <a:ext cx="544713" cy="79607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AB2CDB61-C938-4AC4-A0E6-D4C359F8FAC7}"/>
              </a:ext>
            </a:extLst>
          </p:cNvPr>
          <p:cNvSpPr txBox="1"/>
          <p:nvPr/>
        </p:nvSpPr>
        <p:spPr>
          <a:xfrm>
            <a:off x="2456004" y="4248052"/>
            <a:ext cx="4181134" cy="1323439"/>
          </a:xfrm>
          <a:prstGeom prst="rect">
            <a:avLst/>
          </a:prstGeom>
          <a:solidFill>
            <a:schemeClr val="tx2">
              <a:lumMod val="40000"/>
              <a:lumOff val="60000"/>
            </a:schemeClr>
          </a:solidFill>
        </p:spPr>
        <p:txBody>
          <a:bodyPr wrap="square" rtlCol="0">
            <a:spAutoFit/>
          </a:bodyPr>
          <a:lstStyle/>
          <a:p>
            <a:pPr algn="just"/>
            <a:r>
              <a:rPr lang="en-IN" sz="2000" dirty="0"/>
              <a:t>In order to accomplish </a:t>
            </a:r>
            <a:r>
              <a:rPr lang="en-IN" sz="2000" dirty="0">
                <a:solidFill>
                  <a:srgbClr val="FF0000"/>
                </a:solidFill>
              </a:rPr>
              <a:t>successful communication</a:t>
            </a:r>
            <a:r>
              <a:rPr lang="en-IN" sz="2000" dirty="0"/>
              <a:t> between computers or network of different architectures, </a:t>
            </a:r>
            <a:r>
              <a:rPr lang="en-IN" sz="2000" dirty="0">
                <a:solidFill>
                  <a:srgbClr val="FF0000"/>
                </a:solidFill>
              </a:rPr>
              <a:t>7-layered OSI model </a:t>
            </a:r>
            <a:r>
              <a:rPr lang="en-IN" sz="2000" dirty="0"/>
              <a:t>was introduced.</a:t>
            </a:r>
          </a:p>
        </p:txBody>
      </p:sp>
    </p:spTree>
    <p:extLst>
      <p:ext uri="{BB962C8B-B14F-4D97-AF65-F5344CB8AC3E}">
        <p14:creationId xmlns:p14="http://schemas.microsoft.com/office/powerpoint/2010/main" val="278077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8"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Layered Protocols - OSI Model</a:t>
            </a:r>
          </a:p>
        </p:txBody>
      </p:sp>
      <p:sp>
        <p:nvSpPr>
          <p:cNvPr id="5" name="Content Placeholder 4"/>
          <p:cNvSpPr>
            <a:spLocks noGrp="1"/>
          </p:cNvSpPr>
          <p:nvPr>
            <p:ph idx="1"/>
          </p:nvPr>
        </p:nvSpPr>
        <p:spPr>
          <a:xfrm>
            <a:off x="190500" y="914400"/>
            <a:ext cx="8763000" cy="5334000"/>
          </a:xfrm>
        </p:spPr>
        <p:txBody>
          <a:bodyPr>
            <a:noAutofit/>
          </a:bodyPr>
          <a:lstStyle/>
          <a:p>
            <a:pPr algn="just">
              <a:lnSpc>
                <a:spcPct val="113000"/>
              </a:lnSpc>
              <a:spcBef>
                <a:spcPts val="576"/>
              </a:spcBef>
            </a:pPr>
            <a:r>
              <a:rPr lang="en-US" dirty="0">
                <a:latin typeface="+mn-lt"/>
              </a:rPr>
              <a:t>OSI is </a:t>
            </a:r>
            <a:r>
              <a:rPr lang="en-US" dirty="0">
                <a:solidFill>
                  <a:srgbClr val="FF0000"/>
                </a:solidFill>
                <a:latin typeface="+mn-lt"/>
              </a:rPr>
              <a:t>“ Open Systems Interconnection". </a:t>
            </a:r>
          </a:p>
          <a:p>
            <a:pPr algn="just">
              <a:lnSpc>
                <a:spcPct val="113000"/>
              </a:lnSpc>
              <a:spcBef>
                <a:spcPts val="576"/>
              </a:spcBef>
            </a:pPr>
            <a:r>
              <a:rPr lang="en-US" dirty="0">
                <a:latin typeface="+mn-lt"/>
              </a:rPr>
              <a:t>It outlines </a:t>
            </a:r>
            <a:r>
              <a:rPr lang="en-US" dirty="0">
                <a:solidFill>
                  <a:srgbClr val="FF0000"/>
                </a:solidFill>
                <a:latin typeface="+mn-lt"/>
              </a:rPr>
              <a:t>What</a:t>
            </a:r>
            <a:r>
              <a:rPr lang="en-US" dirty="0">
                <a:latin typeface="+mn-lt"/>
              </a:rPr>
              <a:t> needs to be done to send data from one computer to another, Not </a:t>
            </a:r>
            <a:r>
              <a:rPr lang="en-US" dirty="0">
                <a:solidFill>
                  <a:srgbClr val="FF0000"/>
                </a:solidFill>
                <a:latin typeface="+mn-lt"/>
              </a:rPr>
              <a:t>How</a:t>
            </a:r>
            <a:r>
              <a:rPr lang="en-US" dirty="0">
                <a:latin typeface="+mn-lt"/>
              </a:rPr>
              <a:t> it should be done. </a:t>
            </a:r>
          </a:p>
          <a:p>
            <a:pPr algn="just">
              <a:lnSpc>
                <a:spcPct val="113000"/>
              </a:lnSpc>
              <a:spcBef>
                <a:spcPts val="576"/>
              </a:spcBef>
            </a:pPr>
            <a:r>
              <a:rPr lang="en-US" dirty="0">
                <a:latin typeface="+mn-lt"/>
              </a:rPr>
              <a:t>A layered protocol architecture provides a conceptual framework for dividing the complex task into simpler tasks of exchanging information between remote hosts. </a:t>
            </a:r>
          </a:p>
          <a:p>
            <a:pPr algn="just">
              <a:lnSpc>
                <a:spcPct val="113000"/>
              </a:lnSpc>
              <a:spcBef>
                <a:spcPts val="576"/>
              </a:spcBef>
            </a:pPr>
            <a:r>
              <a:rPr lang="en-US" dirty="0">
                <a:latin typeface="+mn-lt"/>
              </a:rPr>
              <a:t>Each protocol layer has a </a:t>
            </a:r>
            <a:r>
              <a:rPr lang="en-US" dirty="0">
                <a:solidFill>
                  <a:srgbClr val="FF0000"/>
                </a:solidFill>
                <a:latin typeface="+mn-lt"/>
              </a:rPr>
              <a:t>narrowly defined responsibility. </a:t>
            </a:r>
          </a:p>
          <a:p>
            <a:pPr algn="just">
              <a:lnSpc>
                <a:spcPct val="113000"/>
              </a:lnSpc>
              <a:spcBef>
                <a:spcPts val="576"/>
              </a:spcBef>
            </a:pPr>
            <a:r>
              <a:rPr lang="en-US" dirty="0">
                <a:latin typeface="+mn-lt"/>
              </a:rPr>
              <a:t>A protocol layer </a:t>
            </a:r>
            <a:r>
              <a:rPr lang="en-US" dirty="0">
                <a:solidFill>
                  <a:srgbClr val="FF0000"/>
                </a:solidFill>
                <a:latin typeface="+mn-lt"/>
              </a:rPr>
              <a:t>provides a standard interface </a:t>
            </a:r>
            <a:r>
              <a:rPr lang="en-US" dirty="0">
                <a:latin typeface="+mn-lt"/>
              </a:rPr>
              <a:t>to the next higher protocol layer.</a:t>
            </a:r>
          </a:p>
        </p:txBody>
      </p:sp>
    </p:spTree>
    <p:extLst>
      <p:ext uri="{BB962C8B-B14F-4D97-AF65-F5344CB8AC3E}">
        <p14:creationId xmlns:p14="http://schemas.microsoft.com/office/powerpoint/2010/main" val="177272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OSI Model</a:t>
            </a:r>
          </a:p>
        </p:txBody>
      </p:sp>
      <p:sp>
        <p:nvSpPr>
          <p:cNvPr id="7" name="AutoShape 4"/>
          <p:cNvSpPr>
            <a:spLocks noChangeArrowheads="1"/>
          </p:cNvSpPr>
          <p:nvPr/>
        </p:nvSpPr>
        <p:spPr bwMode="auto">
          <a:xfrm>
            <a:off x="685800" y="1143000"/>
            <a:ext cx="1447800" cy="457200"/>
          </a:xfrm>
          <a:prstGeom prst="foldedCorner">
            <a:avLst>
              <a:gd name="adj" fmla="val 20616"/>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dirty="0">
                <a:solidFill>
                  <a:srgbClr val="000000"/>
                </a:solidFill>
              </a:rPr>
              <a:t>APPLICATION</a:t>
            </a:r>
          </a:p>
        </p:txBody>
      </p:sp>
      <p:sp>
        <p:nvSpPr>
          <p:cNvPr id="8" name="AutoShape 5"/>
          <p:cNvSpPr>
            <a:spLocks noChangeArrowheads="1"/>
          </p:cNvSpPr>
          <p:nvPr/>
        </p:nvSpPr>
        <p:spPr bwMode="auto">
          <a:xfrm>
            <a:off x="685800" y="1905000"/>
            <a:ext cx="1447800" cy="457200"/>
          </a:xfrm>
          <a:prstGeom prst="foldedCorner">
            <a:avLst>
              <a:gd name="adj" fmla="val 20616"/>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solidFill>
                  <a:srgbClr val="000000"/>
                </a:solidFill>
              </a:rPr>
              <a:t>PRESENTATION</a:t>
            </a:r>
          </a:p>
        </p:txBody>
      </p:sp>
      <p:sp>
        <p:nvSpPr>
          <p:cNvPr id="9" name="AutoShape 6"/>
          <p:cNvSpPr>
            <a:spLocks noChangeArrowheads="1"/>
          </p:cNvSpPr>
          <p:nvPr/>
        </p:nvSpPr>
        <p:spPr bwMode="auto">
          <a:xfrm>
            <a:off x="685800" y="2667000"/>
            <a:ext cx="1447800" cy="457200"/>
          </a:xfrm>
          <a:prstGeom prst="foldedCorner">
            <a:avLst>
              <a:gd name="adj" fmla="val 22148"/>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dirty="0">
                <a:solidFill>
                  <a:srgbClr val="000000"/>
                </a:solidFill>
              </a:rPr>
              <a:t>SESSION</a:t>
            </a:r>
          </a:p>
        </p:txBody>
      </p:sp>
      <p:sp>
        <p:nvSpPr>
          <p:cNvPr id="10" name="AutoShape 7"/>
          <p:cNvSpPr>
            <a:spLocks noChangeArrowheads="1"/>
          </p:cNvSpPr>
          <p:nvPr/>
        </p:nvSpPr>
        <p:spPr bwMode="auto">
          <a:xfrm>
            <a:off x="685800" y="3429000"/>
            <a:ext cx="1447800" cy="457200"/>
          </a:xfrm>
          <a:prstGeom prst="foldedCorner">
            <a:avLst>
              <a:gd name="adj" fmla="val 21491"/>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dirty="0"/>
              <a:t>TRANSPORT</a:t>
            </a:r>
          </a:p>
        </p:txBody>
      </p:sp>
      <p:sp>
        <p:nvSpPr>
          <p:cNvPr id="11" name="AutoShape 8"/>
          <p:cNvSpPr>
            <a:spLocks noChangeArrowheads="1"/>
          </p:cNvSpPr>
          <p:nvPr/>
        </p:nvSpPr>
        <p:spPr bwMode="auto">
          <a:xfrm>
            <a:off x="685800" y="4191000"/>
            <a:ext cx="1447800" cy="457200"/>
          </a:xfrm>
          <a:prstGeom prst="foldedCorner">
            <a:avLst>
              <a:gd name="adj" fmla="val 25218"/>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solidFill>
                  <a:srgbClr val="333300"/>
                </a:solidFill>
              </a:rPr>
              <a:t>NETWORK</a:t>
            </a:r>
          </a:p>
        </p:txBody>
      </p:sp>
      <p:sp>
        <p:nvSpPr>
          <p:cNvPr id="12" name="AutoShape 9"/>
          <p:cNvSpPr>
            <a:spLocks noChangeArrowheads="1"/>
          </p:cNvSpPr>
          <p:nvPr/>
        </p:nvSpPr>
        <p:spPr bwMode="auto">
          <a:xfrm>
            <a:off x="685800" y="4953000"/>
            <a:ext cx="1447800" cy="457200"/>
          </a:xfrm>
          <a:prstGeom prst="foldedCorner">
            <a:avLst>
              <a:gd name="adj" fmla="val 24343"/>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solidFill>
                  <a:srgbClr val="000099"/>
                </a:solidFill>
              </a:rPr>
              <a:t>DATA LINK</a:t>
            </a:r>
          </a:p>
        </p:txBody>
      </p:sp>
      <p:sp>
        <p:nvSpPr>
          <p:cNvPr id="13" name="AutoShape 10"/>
          <p:cNvSpPr>
            <a:spLocks noChangeArrowheads="1"/>
          </p:cNvSpPr>
          <p:nvPr/>
        </p:nvSpPr>
        <p:spPr bwMode="auto">
          <a:xfrm>
            <a:off x="685800" y="5715000"/>
            <a:ext cx="1447800" cy="457200"/>
          </a:xfrm>
          <a:prstGeom prst="foldedCorner">
            <a:avLst>
              <a:gd name="adj" fmla="val 25218"/>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solidFill>
                  <a:srgbClr val="800080"/>
                </a:solidFill>
              </a:rPr>
              <a:t>PHYSICAL</a:t>
            </a:r>
          </a:p>
        </p:txBody>
      </p:sp>
      <p:sp>
        <p:nvSpPr>
          <p:cNvPr id="14" name="AutoShape 11"/>
          <p:cNvSpPr>
            <a:spLocks noChangeArrowheads="1"/>
          </p:cNvSpPr>
          <p:nvPr/>
        </p:nvSpPr>
        <p:spPr bwMode="auto">
          <a:xfrm>
            <a:off x="7086600" y="1143000"/>
            <a:ext cx="1447800" cy="457200"/>
          </a:xfrm>
          <a:prstGeom prst="foldedCorner">
            <a:avLst>
              <a:gd name="adj" fmla="val 20616"/>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solidFill>
                  <a:srgbClr val="000000"/>
                </a:solidFill>
              </a:rPr>
              <a:t>APPLICATION</a:t>
            </a:r>
          </a:p>
        </p:txBody>
      </p:sp>
      <p:sp>
        <p:nvSpPr>
          <p:cNvPr id="15" name="AutoShape 12"/>
          <p:cNvSpPr>
            <a:spLocks noChangeArrowheads="1"/>
          </p:cNvSpPr>
          <p:nvPr/>
        </p:nvSpPr>
        <p:spPr bwMode="auto">
          <a:xfrm>
            <a:off x="7086600" y="1905000"/>
            <a:ext cx="1447800" cy="457200"/>
          </a:xfrm>
          <a:prstGeom prst="foldedCorner">
            <a:avLst>
              <a:gd name="adj" fmla="val 20616"/>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solidFill>
                  <a:srgbClr val="000000"/>
                </a:solidFill>
              </a:rPr>
              <a:t>PRESENTATION</a:t>
            </a:r>
          </a:p>
        </p:txBody>
      </p:sp>
      <p:sp>
        <p:nvSpPr>
          <p:cNvPr id="16" name="AutoShape 13"/>
          <p:cNvSpPr>
            <a:spLocks noChangeArrowheads="1"/>
          </p:cNvSpPr>
          <p:nvPr/>
        </p:nvSpPr>
        <p:spPr bwMode="auto">
          <a:xfrm>
            <a:off x="7086600" y="2667000"/>
            <a:ext cx="1447800" cy="457200"/>
          </a:xfrm>
          <a:prstGeom prst="foldedCorner">
            <a:avLst>
              <a:gd name="adj" fmla="val 22148"/>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dirty="0">
                <a:solidFill>
                  <a:srgbClr val="000000"/>
                </a:solidFill>
              </a:rPr>
              <a:t>SESSION</a:t>
            </a:r>
          </a:p>
        </p:txBody>
      </p:sp>
      <p:sp>
        <p:nvSpPr>
          <p:cNvPr id="17" name="AutoShape 14"/>
          <p:cNvSpPr>
            <a:spLocks noChangeArrowheads="1"/>
          </p:cNvSpPr>
          <p:nvPr/>
        </p:nvSpPr>
        <p:spPr bwMode="auto">
          <a:xfrm>
            <a:off x="7086600" y="3429000"/>
            <a:ext cx="1447800" cy="457200"/>
          </a:xfrm>
          <a:prstGeom prst="foldedCorner">
            <a:avLst>
              <a:gd name="adj" fmla="val 21491"/>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t>TRANSPORT</a:t>
            </a:r>
          </a:p>
        </p:txBody>
      </p:sp>
      <p:sp>
        <p:nvSpPr>
          <p:cNvPr id="18" name="AutoShape 15"/>
          <p:cNvSpPr>
            <a:spLocks noChangeArrowheads="1"/>
          </p:cNvSpPr>
          <p:nvPr/>
        </p:nvSpPr>
        <p:spPr bwMode="auto">
          <a:xfrm>
            <a:off x="7086600" y="4191000"/>
            <a:ext cx="1447800" cy="457200"/>
          </a:xfrm>
          <a:prstGeom prst="foldedCorner">
            <a:avLst>
              <a:gd name="adj" fmla="val 25218"/>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solidFill>
                  <a:srgbClr val="333300"/>
                </a:solidFill>
              </a:rPr>
              <a:t>NETWORK</a:t>
            </a:r>
          </a:p>
        </p:txBody>
      </p:sp>
      <p:sp>
        <p:nvSpPr>
          <p:cNvPr id="19" name="AutoShape 16"/>
          <p:cNvSpPr>
            <a:spLocks noChangeArrowheads="1"/>
          </p:cNvSpPr>
          <p:nvPr/>
        </p:nvSpPr>
        <p:spPr bwMode="auto">
          <a:xfrm>
            <a:off x="7086600" y="4953000"/>
            <a:ext cx="1447800" cy="457200"/>
          </a:xfrm>
          <a:prstGeom prst="foldedCorner">
            <a:avLst>
              <a:gd name="adj" fmla="val 24343"/>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solidFill>
                  <a:srgbClr val="000099"/>
                </a:solidFill>
              </a:rPr>
              <a:t>DATA LINK</a:t>
            </a:r>
          </a:p>
        </p:txBody>
      </p:sp>
      <p:sp>
        <p:nvSpPr>
          <p:cNvPr id="20" name="AutoShape 17"/>
          <p:cNvSpPr>
            <a:spLocks noChangeArrowheads="1"/>
          </p:cNvSpPr>
          <p:nvPr/>
        </p:nvSpPr>
        <p:spPr bwMode="auto">
          <a:xfrm>
            <a:off x="7086600" y="5715000"/>
            <a:ext cx="1447800" cy="457200"/>
          </a:xfrm>
          <a:prstGeom prst="foldedCorner">
            <a:avLst>
              <a:gd name="adj" fmla="val 25218"/>
            </a:avLst>
          </a:prstGeom>
          <a:solidFill>
            <a:schemeClr val="tx2">
              <a:lumMod val="20000"/>
              <a:lumOff val="80000"/>
            </a:schemeClr>
          </a:solidFill>
          <a:ln w="9525">
            <a:solidFill>
              <a:schemeClr val="tx1"/>
            </a:solidFill>
            <a:round/>
            <a:headEnd/>
            <a:tailEnd/>
          </a:ln>
          <a:effectLst>
            <a:outerShdw sy="50000" kx="-2453608" rotWithShape="0">
              <a:schemeClr val="bg2">
                <a:alpha val="50000"/>
              </a:schemeClr>
            </a:outerShdw>
          </a:effectLst>
        </p:spPr>
        <p:txBody>
          <a:bodyPr wrap="none" anchor="ctr"/>
          <a:lstStyle/>
          <a:p>
            <a:pPr algn="ctr"/>
            <a:r>
              <a:rPr lang="en-US" altLang="en-US" sz="1200" b="1">
                <a:solidFill>
                  <a:srgbClr val="800080"/>
                </a:solidFill>
              </a:rPr>
              <a:t>PHYSICAL</a:t>
            </a:r>
          </a:p>
        </p:txBody>
      </p:sp>
      <p:sp>
        <p:nvSpPr>
          <p:cNvPr id="21" name="Line 19"/>
          <p:cNvSpPr>
            <a:spLocks noChangeShapeType="1"/>
          </p:cNvSpPr>
          <p:nvPr/>
        </p:nvSpPr>
        <p:spPr bwMode="auto">
          <a:xfrm>
            <a:off x="2286000" y="1066800"/>
            <a:ext cx="0" cy="4419600"/>
          </a:xfrm>
          <a:prstGeom prst="line">
            <a:avLst/>
          </a:prstGeom>
          <a:noFill/>
          <a:ln w="1905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0"/>
          <p:cNvSpPr>
            <a:spLocks noChangeShapeType="1"/>
          </p:cNvSpPr>
          <p:nvPr/>
        </p:nvSpPr>
        <p:spPr bwMode="auto">
          <a:xfrm>
            <a:off x="6934200" y="1066800"/>
            <a:ext cx="0" cy="4419600"/>
          </a:xfrm>
          <a:prstGeom prst="line">
            <a:avLst/>
          </a:prstGeom>
          <a:noFill/>
          <a:ln w="1905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 Box 48"/>
          <p:cNvSpPr txBox="1">
            <a:spLocks noChangeArrowheads="1"/>
          </p:cNvSpPr>
          <p:nvPr/>
        </p:nvSpPr>
        <p:spPr bwMode="auto">
          <a:xfrm rot="544805">
            <a:off x="2590800" y="3717925"/>
            <a:ext cx="434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rgbClr val="DEF1F2"/>
                </a:solidFill>
                <a:effectLst>
                  <a:outerShdw blurRad="38100" dist="38100" dir="2700000" algn="tl">
                    <a:srgbClr val="C0C0C0"/>
                  </a:outerShdw>
                </a:effectLst>
              </a:rPr>
              <a:t>MIDDLE LAYER</a:t>
            </a:r>
          </a:p>
        </p:txBody>
      </p:sp>
      <p:sp>
        <p:nvSpPr>
          <p:cNvPr id="24" name="Text Box 49"/>
          <p:cNvSpPr txBox="1">
            <a:spLocks noChangeArrowheads="1"/>
          </p:cNvSpPr>
          <p:nvPr/>
        </p:nvSpPr>
        <p:spPr bwMode="auto">
          <a:xfrm rot="20216988">
            <a:off x="2590800" y="1752600"/>
            <a:ext cx="434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dirty="0">
                <a:solidFill>
                  <a:srgbClr val="FFEBEB"/>
                </a:solidFill>
                <a:effectLst>
                  <a:outerShdw blurRad="38100" dist="38100" dir="2700000" algn="tl">
                    <a:srgbClr val="C0C0C0"/>
                  </a:outerShdw>
                </a:effectLst>
              </a:rPr>
              <a:t>HIGHER LAYER</a:t>
            </a:r>
          </a:p>
        </p:txBody>
      </p:sp>
      <p:sp>
        <p:nvSpPr>
          <p:cNvPr id="25" name="Line 50"/>
          <p:cNvSpPr>
            <a:spLocks noChangeShapeType="1"/>
          </p:cNvSpPr>
          <p:nvPr/>
        </p:nvSpPr>
        <p:spPr bwMode="auto">
          <a:xfrm>
            <a:off x="2438400" y="1371600"/>
            <a:ext cx="4343400"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51"/>
          <p:cNvSpPr>
            <a:spLocks noChangeShapeType="1"/>
          </p:cNvSpPr>
          <p:nvPr/>
        </p:nvSpPr>
        <p:spPr bwMode="auto">
          <a:xfrm>
            <a:off x="2438400" y="2057400"/>
            <a:ext cx="4343400"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52"/>
          <p:cNvSpPr>
            <a:spLocks noChangeShapeType="1"/>
          </p:cNvSpPr>
          <p:nvPr/>
        </p:nvSpPr>
        <p:spPr bwMode="auto">
          <a:xfrm>
            <a:off x="2438400" y="2895600"/>
            <a:ext cx="4343400"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53"/>
          <p:cNvSpPr txBox="1">
            <a:spLocks noChangeArrowheads="1"/>
          </p:cNvSpPr>
          <p:nvPr/>
        </p:nvSpPr>
        <p:spPr bwMode="auto">
          <a:xfrm>
            <a:off x="3733800" y="1143000"/>
            <a:ext cx="1600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dirty="0"/>
              <a:t>Application to Application</a:t>
            </a:r>
          </a:p>
        </p:txBody>
      </p:sp>
      <p:sp>
        <p:nvSpPr>
          <p:cNvPr id="29" name="AutoShape 54"/>
          <p:cNvSpPr>
            <a:spLocks noChangeArrowheads="1"/>
          </p:cNvSpPr>
          <p:nvPr/>
        </p:nvSpPr>
        <p:spPr bwMode="auto">
          <a:xfrm>
            <a:off x="3429000" y="1219200"/>
            <a:ext cx="304800" cy="304800"/>
          </a:xfrm>
          <a:prstGeom prst="flowChartMultidocument">
            <a:avLst/>
          </a:prstGeom>
          <a:solidFill>
            <a:srgbClr val="CCFFFF">
              <a:alpha val="49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55"/>
          <p:cNvSpPr>
            <a:spLocks noChangeArrowheads="1"/>
          </p:cNvSpPr>
          <p:nvPr/>
        </p:nvSpPr>
        <p:spPr bwMode="auto">
          <a:xfrm>
            <a:off x="3429000" y="1905000"/>
            <a:ext cx="304800" cy="304800"/>
          </a:xfrm>
          <a:prstGeom prst="flowChartMultidocument">
            <a:avLst/>
          </a:prstGeom>
          <a:solidFill>
            <a:srgbClr val="CCFFFF">
              <a:alpha val="49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56"/>
          <p:cNvSpPr>
            <a:spLocks noChangeArrowheads="1"/>
          </p:cNvSpPr>
          <p:nvPr/>
        </p:nvSpPr>
        <p:spPr bwMode="auto">
          <a:xfrm>
            <a:off x="5334000" y="1219200"/>
            <a:ext cx="304800" cy="304800"/>
          </a:xfrm>
          <a:prstGeom prst="flowChartMultidocument">
            <a:avLst/>
          </a:prstGeom>
          <a:solidFill>
            <a:srgbClr val="CCFFCC">
              <a:alpha val="49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57"/>
          <p:cNvSpPr>
            <a:spLocks noChangeArrowheads="1"/>
          </p:cNvSpPr>
          <p:nvPr/>
        </p:nvSpPr>
        <p:spPr bwMode="auto">
          <a:xfrm>
            <a:off x="5334000" y="1905000"/>
            <a:ext cx="304800" cy="304800"/>
          </a:xfrm>
          <a:prstGeom prst="flowChartMultidocument">
            <a:avLst/>
          </a:prstGeom>
          <a:solidFill>
            <a:srgbClr val="CCFFCC">
              <a:alpha val="49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AutoShape 58"/>
          <p:cNvSpPr>
            <a:spLocks noChangeArrowheads="1"/>
          </p:cNvSpPr>
          <p:nvPr/>
        </p:nvSpPr>
        <p:spPr bwMode="auto">
          <a:xfrm>
            <a:off x="3429000" y="2743200"/>
            <a:ext cx="304800" cy="304800"/>
          </a:xfrm>
          <a:prstGeom prst="flowChartMultidocument">
            <a:avLst/>
          </a:prstGeom>
          <a:solidFill>
            <a:srgbClr val="CCFFFF">
              <a:alpha val="49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AutoShape 59"/>
          <p:cNvSpPr>
            <a:spLocks noChangeArrowheads="1"/>
          </p:cNvSpPr>
          <p:nvPr/>
        </p:nvSpPr>
        <p:spPr bwMode="auto">
          <a:xfrm>
            <a:off x="5334000" y="2743200"/>
            <a:ext cx="304800" cy="304800"/>
          </a:xfrm>
          <a:prstGeom prst="flowChartMultidocument">
            <a:avLst/>
          </a:prstGeom>
          <a:solidFill>
            <a:srgbClr val="CCFFCC">
              <a:alpha val="49001"/>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60"/>
          <p:cNvSpPr txBox="1">
            <a:spLocks noChangeArrowheads="1"/>
          </p:cNvSpPr>
          <p:nvPr/>
        </p:nvSpPr>
        <p:spPr bwMode="auto">
          <a:xfrm>
            <a:off x="3733800" y="1828800"/>
            <a:ext cx="1600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dirty="0"/>
              <a:t>Application to Application</a:t>
            </a:r>
          </a:p>
        </p:txBody>
      </p:sp>
      <p:sp>
        <p:nvSpPr>
          <p:cNvPr id="36" name="Text Box 61"/>
          <p:cNvSpPr txBox="1">
            <a:spLocks noChangeArrowheads="1"/>
          </p:cNvSpPr>
          <p:nvPr/>
        </p:nvSpPr>
        <p:spPr bwMode="auto">
          <a:xfrm>
            <a:off x="3733800" y="2667000"/>
            <a:ext cx="16002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dirty="0"/>
              <a:t>Application to Application</a:t>
            </a:r>
          </a:p>
        </p:txBody>
      </p:sp>
      <p:sp>
        <p:nvSpPr>
          <p:cNvPr id="37" name="Line 62"/>
          <p:cNvSpPr>
            <a:spLocks noChangeShapeType="1"/>
          </p:cNvSpPr>
          <p:nvPr/>
        </p:nvSpPr>
        <p:spPr bwMode="auto">
          <a:xfrm>
            <a:off x="2438400" y="3641725"/>
            <a:ext cx="4343400"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AutoShape 64"/>
          <p:cNvSpPr>
            <a:spLocks noChangeArrowheads="1"/>
          </p:cNvSpPr>
          <p:nvPr/>
        </p:nvSpPr>
        <p:spPr bwMode="auto">
          <a:xfrm>
            <a:off x="3581400" y="3543300"/>
            <a:ext cx="1828800" cy="228600"/>
          </a:xfrm>
          <a:prstGeom prst="flowChartPredefinedProcess">
            <a:avLst/>
          </a:prstGeom>
          <a:solidFill>
            <a:srgbClr val="FFCC99">
              <a:alpha val="8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333300"/>
                </a:solidFill>
              </a:rPr>
              <a:t>Process to Process</a:t>
            </a:r>
          </a:p>
        </p:txBody>
      </p:sp>
      <p:sp>
        <p:nvSpPr>
          <p:cNvPr id="39" name="Text Box 69"/>
          <p:cNvSpPr txBox="1">
            <a:spLocks noChangeArrowheads="1"/>
          </p:cNvSpPr>
          <p:nvPr/>
        </p:nvSpPr>
        <p:spPr bwMode="auto">
          <a:xfrm rot="21139773">
            <a:off x="2514600" y="5089525"/>
            <a:ext cx="434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4000" b="1">
                <a:solidFill>
                  <a:srgbClr val="E2F3FE"/>
                </a:solidFill>
                <a:effectLst>
                  <a:outerShdw blurRad="38100" dist="38100" dir="2700000" algn="tl">
                    <a:srgbClr val="C0C0C0"/>
                  </a:outerShdw>
                </a:effectLst>
              </a:rPr>
              <a:t>LOWER LAYER</a:t>
            </a:r>
          </a:p>
        </p:txBody>
      </p:sp>
      <p:sp>
        <p:nvSpPr>
          <p:cNvPr id="40" name="Line 70"/>
          <p:cNvSpPr>
            <a:spLocks noChangeShapeType="1"/>
          </p:cNvSpPr>
          <p:nvPr/>
        </p:nvSpPr>
        <p:spPr bwMode="auto">
          <a:xfrm>
            <a:off x="2438400" y="5154613"/>
            <a:ext cx="4343400"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71"/>
          <p:cNvSpPr>
            <a:spLocks noChangeShapeType="1"/>
          </p:cNvSpPr>
          <p:nvPr/>
        </p:nvSpPr>
        <p:spPr bwMode="auto">
          <a:xfrm>
            <a:off x="2133600" y="5916613"/>
            <a:ext cx="4953000" cy="0"/>
          </a:xfrm>
          <a:prstGeom prst="line">
            <a:avLst/>
          </a:prstGeom>
          <a:noFill/>
          <a:ln w="139700" cmpd="tri">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Text Box 72"/>
          <p:cNvSpPr txBox="1">
            <a:spLocks noChangeArrowheads="1"/>
          </p:cNvSpPr>
          <p:nvPr/>
        </p:nvSpPr>
        <p:spPr bwMode="auto">
          <a:xfrm>
            <a:off x="2895600" y="4926013"/>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Hop to Hop</a:t>
            </a:r>
          </a:p>
        </p:txBody>
      </p:sp>
      <p:sp>
        <p:nvSpPr>
          <p:cNvPr id="43" name="AutoShape 73"/>
          <p:cNvSpPr>
            <a:spLocks noChangeArrowheads="1"/>
          </p:cNvSpPr>
          <p:nvPr/>
        </p:nvSpPr>
        <p:spPr bwMode="auto">
          <a:xfrm>
            <a:off x="3962400" y="5002213"/>
            <a:ext cx="1143000" cy="304800"/>
          </a:xfrm>
          <a:prstGeom prst="bevel">
            <a:avLst>
              <a:gd name="adj" fmla="val 2344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rgbClr val="800080"/>
                </a:solidFill>
              </a:rPr>
              <a:t>Switch</a:t>
            </a:r>
          </a:p>
        </p:txBody>
      </p:sp>
      <p:sp>
        <p:nvSpPr>
          <p:cNvPr id="44" name="Text Box 74"/>
          <p:cNvSpPr txBox="1">
            <a:spLocks noChangeArrowheads="1"/>
          </p:cNvSpPr>
          <p:nvPr/>
        </p:nvSpPr>
        <p:spPr bwMode="auto">
          <a:xfrm>
            <a:off x="5562600" y="5138738"/>
            <a:ext cx="914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Hop to Hop</a:t>
            </a:r>
          </a:p>
        </p:txBody>
      </p:sp>
      <p:sp>
        <p:nvSpPr>
          <p:cNvPr id="45" name="Text Box 75"/>
          <p:cNvSpPr txBox="1">
            <a:spLocks noChangeArrowheads="1"/>
          </p:cNvSpPr>
          <p:nvPr/>
        </p:nvSpPr>
        <p:spPr bwMode="auto">
          <a:xfrm>
            <a:off x="3962400" y="5927725"/>
            <a:ext cx="1143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Physical Medium</a:t>
            </a:r>
          </a:p>
        </p:txBody>
      </p:sp>
      <p:sp>
        <p:nvSpPr>
          <p:cNvPr id="46" name="AutoShape 76"/>
          <p:cNvSpPr>
            <a:spLocks noChangeArrowheads="1"/>
          </p:cNvSpPr>
          <p:nvPr/>
        </p:nvSpPr>
        <p:spPr bwMode="auto">
          <a:xfrm>
            <a:off x="3505200" y="5535613"/>
            <a:ext cx="304800" cy="304800"/>
          </a:xfrm>
          <a:prstGeom prst="flowChar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AutoShape 77"/>
          <p:cNvSpPr>
            <a:spLocks noChangeArrowheads="1"/>
          </p:cNvSpPr>
          <p:nvPr/>
        </p:nvSpPr>
        <p:spPr bwMode="auto">
          <a:xfrm>
            <a:off x="5105400" y="5535613"/>
            <a:ext cx="304800" cy="304800"/>
          </a:xfrm>
          <a:prstGeom prst="flowChar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78"/>
          <p:cNvSpPr txBox="1">
            <a:spLocks noChangeArrowheads="1"/>
          </p:cNvSpPr>
          <p:nvPr/>
        </p:nvSpPr>
        <p:spPr bwMode="auto">
          <a:xfrm>
            <a:off x="3810000" y="5611813"/>
            <a:ext cx="1371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000" b="1"/>
              <a:t>Hub and Repeater</a:t>
            </a:r>
          </a:p>
        </p:txBody>
      </p:sp>
      <p:sp>
        <p:nvSpPr>
          <p:cNvPr id="49" name="Line 79"/>
          <p:cNvSpPr>
            <a:spLocks noChangeShapeType="1"/>
          </p:cNvSpPr>
          <p:nvPr/>
        </p:nvSpPr>
        <p:spPr bwMode="auto">
          <a:xfrm>
            <a:off x="2133600" y="5916613"/>
            <a:ext cx="4953000"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80"/>
          <p:cNvSpPr>
            <a:spLocks noChangeShapeType="1"/>
          </p:cNvSpPr>
          <p:nvPr/>
        </p:nvSpPr>
        <p:spPr bwMode="auto">
          <a:xfrm>
            <a:off x="2438400" y="4452938"/>
            <a:ext cx="4343400" cy="0"/>
          </a:xfrm>
          <a:prstGeom prst="line">
            <a:avLst/>
          </a:prstGeom>
          <a:noFill/>
          <a:ln w="19050">
            <a:solidFill>
              <a:schemeClr val="tx1"/>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AutoShape 81"/>
          <p:cNvSpPr>
            <a:spLocks noChangeArrowheads="1"/>
          </p:cNvSpPr>
          <p:nvPr/>
        </p:nvSpPr>
        <p:spPr bwMode="auto">
          <a:xfrm>
            <a:off x="3962400" y="4300538"/>
            <a:ext cx="1143000" cy="381000"/>
          </a:xfrm>
          <a:prstGeom prst="flowChartMagneticDrum">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000" b="1">
                <a:solidFill>
                  <a:srgbClr val="333300"/>
                </a:solidFill>
              </a:rPr>
              <a:t>Router</a:t>
            </a:r>
          </a:p>
        </p:txBody>
      </p:sp>
      <p:sp>
        <p:nvSpPr>
          <p:cNvPr id="52" name="Text Box 82"/>
          <p:cNvSpPr txBox="1">
            <a:spLocks noChangeArrowheads="1"/>
          </p:cNvSpPr>
          <p:nvPr/>
        </p:nvSpPr>
        <p:spPr bwMode="auto">
          <a:xfrm>
            <a:off x="2590800" y="4224338"/>
            <a:ext cx="152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Source to Destination</a:t>
            </a:r>
          </a:p>
        </p:txBody>
      </p:sp>
      <p:sp>
        <p:nvSpPr>
          <p:cNvPr id="53" name="Text Box 83"/>
          <p:cNvSpPr txBox="1">
            <a:spLocks noChangeArrowheads="1"/>
          </p:cNvSpPr>
          <p:nvPr/>
        </p:nvSpPr>
        <p:spPr bwMode="auto">
          <a:xfrm>
            <a:off x="5181600" y="4452938"/>
            <a:ext cx="15240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Source to Destination</a:t>
            </a:r>
          </a:p>
        </p:txBody>
      </p:sp>
    </p:spTree>
    <p:extLst>
      <p:ext uri="{BB962C8B-B14F-4D97-AF65-F5344CB8AC3E}">
        <p14:creationId xmlns:p14="http://schemas.microsoft.com/office/powerpoint/2010/main" val="1331530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F1285-B189-462D-8060-FB59CF954B36}"/>
              </a:ext>
            </a:extLst>
          </p:cNvPr>
          <p:cNvSpPr>
            <a:spLocks noGrp="1"/>
          </p:cNvSpPr>
          <p:nvPr>
            <p:ph type="title"/>
          </p:nvPr>
        </p:nvSpPr>
        <p:spPr>
          <a:xfrm>
            <a:off x="190500" y="106363"/>
            <a:ext cx="8763000" cy="808037"/>
          </a:xfrm>
        </p:spPr>
        <p:txBody>
          <a:bodyPr/>
          <a:lstStyle/>
          <a:p>
            <a:r>
              <a:rPr lang="en-IN" dirty="0">
                <a:latin typeface="+mj-lt"/>
              </a:rPr>
              <a:t>OSI Model</a:t>
            </a:r>
          </a:p>
        </p:txBody>
      </p:sp>
      <p:sp>
        <p:nvSpPr>
          <p:cNvPr id="3" name="Content Placeholder 2">
            <a:extLst>
              <a:ext uri="{FF2B5EF4-FFF2-40B4-BE49-F238E27FC236}">
                <a16:creationId xmlns:a16="http://schemas.microsoft.com/office/drawing/2014/main" id="{84D5B697-1EFD-42AD-A439-3C2DB249A892}"/>
              </a:ext>
            </a:extLst>
          </p:cNvPr>
          <p:cNvSpPr>
            <a:spLocks noGrp="1"/>
          </p:cNvSpPr>
          <p:nvPr>
            <p:ph idx="1"/>
          </p:nvPr>
        </p:nvSpPr>
        <p:spPr>
          <a:xfrm>
            <a:off x="190500" y="914400"/>
            <a:ext cx="8763000" cy="5334000"/>
          </a:xfrm>
        </p:spPr>
        <p:txBody>
          <a:bodyPr/>
          <a:lstStyle/>
          <a:p>
            <a:pPr marL="0" indent="0" algn="just">
              <a:buNone/>
            </a:pPr>
            <a:endParaRPr lang="en-IN" dirty="0"/>
          </a:p>
          <a:p>
            <a:pPr marL="0" indent="0" algn="just">
              <a:buNone/>
            </a:pPr>
            <a:endParaRPr lang="en-IN" dirty="0"/>
          </a:p>
        </p:txBody>
      </p:sp>
      <p:sp>
        <p:nvSpPr>
          <p:cNvPr id="5" name="Flowchart: Terminator 4">
            <a:extLst>
              <a:ext uri="{FF2B5EF4-FFF2-40B4-BE49-F238E27FC236}">
                <a16:creationId xmlns:a16="http://schemas.microsoft.com/office/drawing/2014/main" id="{FD37A700-873E-44CC-944B-3AB0363EDF9C}"/>
              </a:ext>
            </a:extLst>
          </p:cNvPr>
          <p:cNvSpPr/>
          <p:nvPr/>
        </p:nvSpPr>
        <p:spPr>
          <a:xfrm>
            <a:off x="228600" y="986513"/>
            <a:ext cx="2438400"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Application Layer</a:t>
            </a:r>
          </a:p>
        </p:txBody>
      </p:sp>
      <p:cxnSp>
        <p:nvCxnSpPr>
          <p:cNvPr id="10" name="Straight Arrow Connector 9">
            <a:extLst>
              <a:ext uri="{FF2B5EF4-FFF2-40B4-BE49-F238E27FC236}">
                <a16:creationId xmlns:a16="http://schemas.microsoft.com/office/drawing/2014/main" id="{8EF99053-D761-4294-80A0-EDF7541358D7}"/>
              </a:ext>
            </a:extLst>
          </p:cNvPr>
          <p:cNvCxnSpPr>
            <a:cxnSpLocks/>
          </p:cNvCxnSpPr>
          <p:nvPr/>
        </p:nvCxnSpPr>
        <p:spPr>
          <a:xfrm>
            <a:off x="2667000" y="1253213"/>
            <a:ext cx="482926"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825DB70-D36B-4B3D-8142-15791511B23F}"/>
              </a:ext>
            </a:extLst>
          </p:cNvPr>
          <p:cNvSpPr txBox="1"/>
          <p:nvPr/>
        </p:nvSpPr>
        <p:spPr>
          <a:xfrm>
            <a:off x="3164058" y="914400"/>
            <a:ext cx="5789442" cy="707886"/>
          </a:xfrm>
          <a:prstGeom prst="rect">
            <a:avLst/>
          </a:prstGeom>
          <a:solidFill>
            <a:schemeClr val="tx2">
              <a:lumMod val="20000"/>
              <a:lumOff val="80000"/>
            </a:schemeClr>
          </a:solidFill>
        </p:spPr>
        <p:txBody>
          <a:bodyPr wrap="square" rtlCol="0">
            <a:spAutoFit/>
          </a:bodyPr>
          <a:lstStyle/>
          <a:p>
            <a:pPr algn="just"/>
            <a:r>
              <a:rPr lang="en-IN" sz="2000" dirty="0"/>
              <a:t>Application layer is used by </a:t>
            </a:r>
            <a:r>
              <a:rPr lang="en-IN" sz="2000" dirty="0">
                <a:solidFill>
                  <a:srgbClr val="FF0000"/>
                </a:solidFill>
              </a:rPr>
              <a:t>Network applications.</a:t>
            </a:r>
          </a:p>
          <a:p>
            <a:pPr algn="just"/>
            <a:r>
              <a:rPr lang="en-IN" sz="2000" dirty="0"/>
              <a:t>Example: browsers</a:t>
            </a:r>
          </a:p>
        </p:txBody>
      </p:sp>
      <p:sp>
        <p:nvSpPr>
          <p:cNvPr id="12" name="Flowchart: Terminator 11">
            <a:extLst>
              <a:ext uri="{FF2B5EF4-FFF2-40B4-BE49-F238E27FC236}">
                <a16:creationId xmlns:a16="http://schemas.microsoft.com/office/drawing/2014/main" id="{0FA42558-187D-4CD5-B366-10B6433C710D}"/>
              </a:ext>
            </a:extLst>
          </p:cNvPr>
          <p:cNvSpPr/>
          <p:nvPr/>
        </p:nvSpPr>
        <p:spPr>
          <a:xfrm>
            <a:off x="228600" y="2005777"/>
            <a:ext cx="2438400"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Presentation Layer</a:t>
            </a:r>
          </a:p>
        </p:txBody>
      </p:sp>
      <p:cxnSp>
        <p:nvCxnSpPr>
          <p:cNvPr id="13" name="Straight Arrow Connector 12">
            <a:extLst>
              <a:ext uri="{FF2B5EF4-FFF2-40B4-BE49-F238E27FC236}">
                <a16:creationId xmlns:a16="http://schemas.microsoft.com/office/drawing/2014/main" id="{391E9CD1-05C1-4840-9704-C70BF5BB728D}"/>
              </a:ext>
            </a:extLst>
          </p:cNvPr>
          <p:cNvCxnSpPr>
            <a:cxnSpLocks/>
          </p:cNvCxnSpPr>
          <p:nvPr/>
        </p:nvCxnSpPr>
        <p:spPr>
          <a:xfrm>
            <a:off x="1427871" y="1519913"/>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66DEC49-EC76-424A-BDC1-E18FA7A8BAB5}"/>
              </a:ext>
            </a:extLst>
          </p:cNvPr>
          <p:cNvSpPr txBox="1"/>
          <p:nvPr/>
        </p:nvSpPr>
        <p:spPr>
          <a:xfrm>
            <a:off x="2754277" y="2053161"/>
            <a:ext cx="1407758" cy="369332"/>
          </a:xfrm>
          <a:prstGeom prst="rect">
            <a:avLst/>
          </a:prstGeom>
          <a:noFill/>
        </p:spPr>
        <p:txBody>
          <a:bodyPr wrap="none" rtlCol="0">
            <a:spAutoFit/>
          </a:bodyPr>
          <a:lstStyle/>
          <a:p>
            <a:r>
              <a:rPr lang="en-US" dirty="0"/>
              <a:t>EDB12345AB</a:t>
            </a:r>
            <a:endParaRPr lang="en-IN" dirty="0"/>
          </a:p>
        </p:txBody>
      </p:sp>
      <p:sp>
        <p:nvSpPr>
          <p:cNvPr id="15" name="TextBox 14">
            <a:extLst>
              <a:ext uri="{FF2B5EF4-FFF2-40B4-BE49-F238E27FC236}">
                <a16:creationId xmlns:a16="http://schemas.microsoft.com/office/drawing/2014/main" id="{5A9DD3B3-C027-4D5C-BA5C-DA42FB77F91F}"/>
              </a:ext>
            </a:extLst>
          </p:cNvPr>
          <p:cNvSpPr txBox="1"/>
          <p:nvPr/>
        </p:nvSpPr>
        <p:spPr>
          <a:xfrm>
            <a:off x="4668108" y="2049047"/>
            <a:ext cx="1354858" cy="369332"/>
          </a:xfrm>
          <a:prstGeom prst="rect">
            <a:avLst/>
          </a:prstGeom>
          <a:noFill/>
        </p:spPr>
        <p:txBody>
          <a:bodyPr wrap="none" rtlCol="0">
            <a:spAutoFit/>
          </a:bodyPr>
          <a:lstStyle/>
          <a:p>
            <a:r>
              <a:rPr lang="en-US" dirty="0"/>
              <a:t>1010110010</a:t>
            </a:r>
            <a:endParaRPr lang="en-IN" dirty="0"/>
          </a:p>
        </p:txBody>
      </p:sp>
      <p:sp>
        <p:nvSpPr>
          <p:cNvPr id="16" name="TextBox 15">
            <a:extLst>
              <a:ext uri="{FF2B5EF4-FFF2-40B4-BE49-F238E27FC236}">
                <a16:creationId xmlns:a16="http://schemas.microsoft.com/office/drawing/2014/main" id="{502B2835-3C2B-46A1-95B9-0CF4EEEEA6B9}"/>
              </a:ext>
            </a:extLst>
          </p:cNvPr>
          <p:cNvSpPr txBox="1"/>
          <p:nvPr/>
        </p:nvSpPr>
        <p:spPr>
          <a:xfrm>
            <a:off x="6529039" y="2048537"/>
            <a:ext cx="1120820" cy="369332"/>
          </a:xfrm>
          <a:prstGeom prst="rect">
            <a:avLst/>
          </a:prstGeom>
          <a:noFill/>
        </p:spPr>
        <p:txBody>
          <a:bodyPr wrap="none" rtlCol="0">
            <a:spAutoFit/>
          </a:bodyPr>
          <a:lstStyle/>
          <a:p>
            <a:r>
              <a:rPr lang="en-US" dirty="0"/>
              <a:t>10110100</a:t>
            </a:r>
            <a:endParaRPr lang="en-IN" dirty="0"/>
          </a:p>
        </p:txBody>
      </p:sp>
      <p:sp>
        <p:nvSpPr>
          <p:cNvPr id="17" name="TextBox 16">
            <a:extLst>
              <a:ext uri="{FF2B5EF4-FFF2-40B4-BE49-F238E27FC236}">
                <a16:creationId xmlns:a16="http://schemas.microsoft.com/office/drawing/2014/main" id="{D9958591-28EE-4C49-9422-A6A3AC3C9F2E}"/>
              </a:ext>
            </a:extLst>
          </p:cNvPr>
          <p:cNvSpPr txBox="1"/>
          <p:nvPr/>
        </p:nvSpPr>
        <p:spPr>
          <a:xfrm>
            <a:off x="3781083" y="1301323"/>
            <a:ext cx="1215076" cy="369332"/>
          </a:xfrm>
          <a:prstGeom prst="rect">
            <a:avLst/>
          </a:prstGeom>
          <a:noFill/>
        </p:spPr>
        <p:txBody>
          <a:bodyPr wrap="none" rtlCol="0">
            <a:spAutoFit/>
          </a:bodyPr>
          <a:lstStyle/>
          <a:p>
            <a:r>
              <a:rPr lang="en-US" dirty="0"/>
              <a:t>Translation</a:t>
            </a:r>
            <a:endParaRPr lang="en-IN" dirty="0"/>
          </a:p>
        </p:txBody>
      </p:sp>
      <p:sp>
        <p:nvSpPr>
          <p:cNvPr id="18" name="TextBox 17">
            <a:extLst>
              <a:ext uri="{FF2B5EF4-FFF2-40B4-BE49-F238E27FC236}">
                <a16:creationId xmlns:a16="http://schemas.microsoft.com/office/drawing/2014/main" id="{E762132A-2927-42EF-9E53-D4E4E417D526}"/>
              </a:ext>
            </a:extLst>
          </p:cNvPr>
          <p:cNvSpPr txBox="1"/>
          <p:nvPr/>
        </p:nvSpPr>
        <p:spPr>
          <a:xfrm>
            <a:off x="5537405" y="1115412"/>
            <a:ext cx="1404744" cy="646331"/>
          </a:xfrm>
          <a:prstGeom prst="rect">
            <a:avLst/>
          </a:prstGeom>
          <a:noFill/>
        </p:spPr>
        <p:txBody>
          <a:bodyPr wrap="none" rtlCol="0">
            <a:spAutoFit/>
          </a:bodyPr>
          <a:lstStyle/>
          <a:p>
            <a:pPr algn="ctr"/>
            <a:r>
              <a:rPr lang="en-US" dirty="0"/>
              <a:t>Data </a:t>
            </a:r>
          </a:p>
          <a:p>
            <a:pPr algn="ctr"/>
            <a:r>
              <a:rPr lang="en-US" dirty="0"/>
              <a:t>Compression</a:t>
            </a:r>
            <a:endParaRPr lang="en-IN" dirty="0"/>
          </a:p>
        </p:txBody>
      </p:sp>
      <p:sp>
        <p:nvSpPr>
          <p:cNvPr id="19" name="TextBox 18">
            <a:extLst>
              <a:ext uri="{FF2B5EF4-FFF2-40B4-BE49-F238E27FC236}">
                <a16:creationId xmlns:a16="http://schemas.microsoft.com/office/drawing/2014/main" id="{CF7C8626-9B66-4ADA-B5F6-470CA56EED32}"/>
              </a:ext>
            </a:extLst>
          </p:cNvPr>
          <p:cNvSpPr txBox="1"/>
          <p:nvPr/>
        </p:nvSpPr>
        <p:spPr>
          <a:xfrm>
            <a:off x="8040479" y="2093645"/>
            <a:ext cx="1120820" cy="369332"/>
          </a:xfrm>
          <a:prstGeom prst="rect">
            <a:avLst/>
          </a:prstGeom>
          <a:noFill/>
        </p:spPr>
        <p:txBody>
          <a:bodyPr wrap="square" rtlCol="0">
            <a:spAutoFit/>
          </a:bodyPr>
          <a:lstStyle/>
          <a:p>
            <a:r>
              <a:rPr lang="en-US" dirty="0"/>
              <a:t>01010101</a:t>
            </a:r>
            <a:endParaRPr lang="en-IN" dirty="0"/>
          </a:p>
        </p:txBody>
      </p:sp>
      <p:sp>
        <p:nvSpPr>
          <p:cNvPr id="20" name="TextBox 19">
            <a:extLst>
              <a:ext uri="{FF2B5EF4-FFF2-40B4-BE49-F238E27FC236}">
                <a16:creationId xmlns:a16="http://schemas.microsoft.com/office/drawing/2014/main" id="{55BCF5E5-F706-4FA9-ABA3-DEBFDCE345DA}"/>
              </a:ext>
            </a:extLst>
          </p:cNvPr>
          <p:cNvSpPr txBox="1"/>
          <p:nvPr/>
        </p:nvSpPr>
        <p:spPr>
          <a:xfrm>
            <a:off x="7269412" y="1301323"/>
            <a:ext cx="1196290" cy="369332"/>
          </a:xfrm>
          <a:prstGeom prst="rect">
            <a:avLst/>
          </a:prstGeom>
          <a:noFill/>
        </p:spPr>
        <p:txBody>
          <a:bodyPr wrap="none" rtlCol="0">
            <a:spAutoFit/>
          </a:bodyPr>
          <a:lstStyle/>
          <a:p>
            <a:pPr algn="ctr"/>
            <a:r>
              <a:rPr lang="en-US" dirty="0"/>
              <a:t>Encryption</a:t>
            </a:r>
            <a:endParaRPr lang="en-IN" dirty="0"/>
          </a:p>
        </p:txBody>
      </p:sp>
      <p:cxnSp>
        <p:nvCxnSpPr>
          <p:cNvPr id="21" name="Curved Connector 10">
            <a:extLst>
              <a:ext uri="{FF2B5EF4-FFF2-40B4-BE49-F238E27FC236}">
                <a16:creationId xmlns:a16="http://schemas.microsoft.com/office/drawing/2014/main" id="{F95632E2-4864-48D0-9674-61E811FC406A}"/>
              </a:ext>
            </a:extLst>
          </p:cNvPr>
          <p:cNvCxnSpPr>
            <a:cxnSpLocks/>
          </p:cNvCxnSpPr>
          <p:nvPr/>
        </p:nvCxnSpPr>
        <p:spPr>
          <a:xfrm rot="5400000" flipH="1">
            <a:off x="4385037" y="1743416"/>
            <a:ext cx="7168" cy="700458"/>
          </a:xfrm>
          <a:prstGeom prst="curvedConnector3">
            <a:avLst>
              <a:gd name="adj1" fmla="val 4616633"/>
            </a:avLst>
          </a:prstGeom>
          <a:ln w="25400">
            <a:solidFill>
              <a:schemeClr val="tx1"/>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2" name="Curved Connector 10">
            <a:extLst>
              <a:ext uri="{FF2B5EF4-FFF2-40B4-BE49-F238E27FC236}">
                <a16:creationId xmlns:a16="http://schemas.microsoft.com/office/drawing/2014/main" id="{AD1AAA5D-A9AF-4129-904F-27C5DB19AC0C}"/>
              </a:ext>
            </a:extLst>
          </p:cNvPr>
          <p:cNvCxnSpPr>
            <a:cxnSpLocks/>
          </p:cNvCxnSpPr>
          <p:nvPr/>
        </p:nvCxnSpPr>
        <p:spPr>
          <a:xfrm rot="5400000" flipH="1">
            <a:off x="6238809" y="1739832"/>
            <a:ext cx="7168" cy="700458"/>
          </a:xfrm>
          <a:prstGeom prst="curvedConnector3">
            <a:avLst>
              <a:gd name="adj1" fmla="val 4616633"/>
            </a:avLst>
          </a:prstGeom>
          <a:ln w="25400">
            <a:solidFill>
              <a:schemeClr val="tx1"/>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3" name="Curved Connector 10">
            <a:extLst>
              <a:ext uri="{FF2B5EF4-FFF2-40B4-BE49-F238E27FC236}">
                <a16:creationId xmlns:a16="http://schemas.microsoft.com/office/drawing/2014/main" id="{A0A6AC6A-F6C4-4F6F-9B24-D5403E93C2D9}"/>
              </a:ext>
            </a:extLst>
          </p:cNvPr>
          <p:cNvCxnSpPr>
            <a:cxnSpLocks/>
          </p:cNvCxnSpPr>
          <p:nvPr/>
        </p:nvCxnSpPr>
        <p:spPr>
          <a:xfrm rot="5400000" flipH="1">
            <a:off x="7832162" y="1790414"/>
            <a:ext cx="7168" cy="700458"/>
          </a:xfrm>
          <a:prstGeom prst="curvedConnector3">
            <a:avLst>
              <a:gd name="adj1" fmla="val 4616633"/>
            </a:avLst>
          </a:prstGeom>
          <a:ln w="25400">
            <a:solidFill>
              <a:schemeClr val="tx1"/>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2A3B14A-2153-49CA-BCFB-04804D352BC1}"/>
              </a:ext>
            </a:extLst>
          </p:cNvPr>
          <p:cNvSpPr txBox="1"/>
          <p:nvPr/>
        </p:nvSpPr>
        <p:spPr>
          <a:xfrm>
            <a:off x="7225578" y="2804879"/>
            <a:ext cx="1220334" cy="369332"/>
          </a:xfrm>
          <a:prstGeom prst="rect">
            <a:avLst/>
          </a:prstGeom>
          <a:noFill/>
        </p:spPr>
        <p:txBody>
          <a:bodyPr wrap="none" rtlCol="0">
            <a:spAutoFit/>
          </a:bodyPr>
          <a:lstStyle/>
          <a:p>
            <a:pPr algn="ctr"/>
            <a:r>
              <a:rPr lang="en-US" dirty="0"/>
              <a:t>Decryption</a:t>
            </a:r>
            <a:endParaRPr lang="en-IN" dirty="0"/>
          </a:p>
        </p:txBody>
      </p:sp>
      <p:cxnSp>
        <p:nvCxnSpPr>
          <p:cNvPr id="25" name="Curved Connector 10">
            <a:extLst>
              <a:ext uri="{FF2B5EF4-FFF2-40B4-BE49-F238E27FC236}">
                <a16:creationId xmlns:a16="http://schemas.microsoft.com/office/drawing/2014/main" id="{47E3FC22-23D5-4E06-AD85-0C3CCF338CF8}"/>
              </a:ext>
            </a:extLst>
          </p:cNvPr>
          <p:cNvCxnSpPr>
            <a:cxnSpLocks/>
          </p:cNvCxnSpPr>
          <p:nvPr/>
        </p:nvCxnSpPr>
        <p:spPr>
          <a:xfrm rot="16200000" flipH="1">
            <a:off x="7832162" y="2116333"/>
            <a:ext cx="7168" cy="700458"/>
          </a:xfrm>
          <a:prstGeom prst="curvedConnector3">
            <a:avLst>
              <a:gd name="adj1" fmla="val 4616633"/>
            </a:avLst>
          </a:prstGeom>
          <a:ln w="25400">
            <a:solidFill>
              <a:schemeClr val="tx1"/>
            </a:solidFill>
            <a:prstDash val="lgDash"/>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26" name="Flowchart: Terminator 25">
            <a:extLst>
              <a:ext uri="{FF2B5EF4-FFF2-40B4-BE49-F238E27FC236}">
                <a16:creationId xmlns:a16="http://schemas.microsoft.com/office/drawing/2014/main" id="{F368015B-825C-49DD-A385-1C203561CE35}"/>
              </a:ext>
            </a:extLst>
          </p:cNvPr>
          <p:cNvSpPr/>
          <p:nvPr/>
        </p:nvSpPr>
        <p:spPr>
          <a:xfrm>
            <a:off x="228600" y="2996377"/>
            <a:ext cx="2438400"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Session Layer</a:t>
            </a:r>
          </a:p>
        </p:txBody>
      </p:sp>
      <p:cxnSp>
        <p:nvCxnSpPr>
          <p:cNvPr id="27" name="Straight Arrow Connector 26">
            <a:extLst>
              <a:ext uri="{FF2B5EF4-FFF2-40B4-BE49-F238E27FC236}">
                <a16:creationId xmlns:a16="http://schemas.microsoft.com/office/drawing/2014/main" id="{208EC3C2-5561-4BAE-9979-6D2EEA0BBE68}"/>
              </a:ext>
            </a:extLst>
          </p:cNvPr>
          <p:cNvCxnSpPr>
            <a:cxnSpLocks/>
          </p:cNvCxnSpPr>
          <p:nvPr/>
        </p:nvCxnSpPr>
        <p:spPr>
          <a:xfrm>
            <a:off x="2681132" y="3224977"/>
            <a:ext cx="482926"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71DCC93-E136-422F-9870-46008A951AF6}"/>
              </a:ext>
            </a:extLst>
          </p:cNvPr>
          <p:cNvSpPr txBox="1"/>
          <p:nvPr/>
        </p:nvSpPr>
        <p:spPr>
          <a:xfrm>
            <a:off x="3164058" y="2436003"/>
            <a:ext cx="5789442" cy="1631216"/>
          </a:xfrm>
          <a:prstGeom prst="rect">
            <a:avLst/>
          </a:prstGeom>
          <a:solidFill>
            <a:schemeClr val="tx2">
              <a:lumMod val="20000"/>
              <a:lumOff val="80000"/>
            </a:schemeClr>
          </a:solidFill>
        </p:spPr>
        <p:txBody>
          <a:bodyPr wrap="square" rtlCol="0">
            <a:spAutoFit/>
          </a:bodyPr>
          <a:lstStyle/>
          <a:p>
            <a:pPr marL="342900" indent="-342900" algn="just">
              <a:buAutoNum type="arabicPeriod"/>
            </a:pPr>
            <a:r>
              <a:rPr lang="en-IN" sz="2000" b="1" dirty="0">
                <a:solidFill>
                  <a:schemeClr val="tx2"/>
                </a:solidFill>
              </a:rPr>
              <a:t>Session Management</a:t>
            </a:r>
            <a:r>
              <a:rPr lang="en-IN" sz="2000" dirty="0"/>
              <a:t> – Securing multiple requests to a service from the same user.</a:t>
            </a:r>
          </a:p>
          <a:p>
            <a:pPr marL="342900" indent="-342900" algn="just">
              <a:buAutoNum type="arabicPeriod"/>
            </a:pPr>
            <a:r>
              <a:rPr lang="en-IN" sz="2000" b="1" dirty="0">
                <a:solidFill>
                  <a:schemeClr val="tx2"/>
                </a:solidFill>
              </a:rPr>
              <a:t>Authentication </a:t>
            </a:r>
            <a:r>
              <a:rPr lang="en-IN" sz="2000" dirty="0"/>
              <a:t>- Who you are?</a:t>
            </a:r>
          </a:p>
          <a:p>
            <a:pPr marL="342900" indent="-342900" algn="just">
              <a:buAutoNum type="arabicPeriod"/>
            </a:pPr>
            <a:r>
              <a:rPr lang="en-IN" sz="2000" b="1" dirty="0">
                <a:solidFill>
                  <a:schemeClr val="tx2"/>
                </a:solidFill>
              </a:rPr>
              <a:t>Authorization </a:t>
            </a:r>
            <a:r>
              <a:rPr lang="en-IN" sz="2000" dirty="0"/>
              <a:t>-  Rules that determine who is allowed to do what. </a:t>
            </a:r>
          </a:p>
        </p:txBody>
      </p:sp>
      <p:cxnSp>
        <p:nvCxnSpPr>
          <p:cNvPr id="29" name="Straight Arrow Connector 28">
            <a:extLst>
              <a:ext uri="{FF2B5EF4-FFF2-40B4-BE49-F238E27FC236}">
                <a16:creationId xmlns:a16="http://schemas.microsoft.com/office/drawing/2014/main" id="{38528DFA-B039-44AB-AB93-215A0F6791A8}"/>
              </a:ext>
            </a:extLst>
          </p:cNvPr>
          <p:cNvCxnSpPr>
            <a:cxnSpLocks/>
          </p:cNvCxnSpPr>
          <p:nvPr/>
        </p:nvCxnSpPr>
        <p:spPr>
          <a:xfrm>
            <a:off x="1427871" y="2539177"/>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Flowchart: Terminator 29">
            <a:extLst>
              <a:ext uri="{FF2B5EF4-FFF2-40B4-BE49-F238E27FC236}">
                <a16:creationId xmlns:a16="http://schemas.microsoft.com/office/drawing/2014/main" id="{7B49DFB0-AC80-48E4-B87F-31005DB36FF1}"/>
              </a:ext>
            </a:extLst>
          </p:cNvPr>
          <p:cNvSpPr/>
          <p:nvPr/>
        </p:nvSpPr>
        <p:spPr>
          <a:xfrm>
            <a:off x="208671" y="3986977"/>
            <a:ext cx="2438400"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Transport Layer</a:t>
            </a:r>
          </a:p>
        </p:txBody>
      </p:sp>
      <p:cxnSp>
        <p:nvCxnSpPr>
          <p:cNvPr id="31" name="Straight Arrow Connector 30">
            <a:extLst>
              <a:ext uri="{FF2B5EF4-FFF2-40B4-BE49-F238E27FC236}">
                <a16:creationId xmlns:a16="http://schemas.microsoft.com/office/drawing/2014/main" id="{837033CC-2031-46D8-8862-0378A8ADC044}"/>
              </a:ext>
            </a:extLst>
          </p:cNvPr>
          <p:cNvCxnSpPr>
            <a:cxnSpLocks/>
          </p:cNvCxnSpPr>
          <p:nvPr/>
        </p:nvCxnSpPr>
        <p:spPr>
          <a:xfrm>
            <a:off x="1427871" y="3529777"/>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9DBC7E-B284-483B-8778-09F38B831EA5}"/>
              </a:ext>
            </a:extLst>
          </p:cNvPr>
          <p:cNvCxnSpPr>
            <a:cxnSpLocks/>
          </p:cNvCxnSpPr>
          <p:nvPr/>
        </p:nvCxnSpPr>
        <p:spPr>
          <a:xfrm>
            <a:off x="2667000" y="4242551"/>
            <a:ext cx="482926"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FD621F1-033C-47D5-8664-1094DB9C2943}"/>
              </a:ext>
            </a:extLst>
          </p:cNvPr>
          <p:cNvSpPr txBox="1"/>
          <p:nvPr/>
        </p:nvSpPr>
        <p:spPr>
          <a:xfrm>
            <a:off x="3149926" y="3453577"/>
            <a:ext cx="5789442" cy="1938992"/>
          </a:xfrm>
          <a:prstGeom prst="rect">
            <a:avLst/>
          </a:prstGeom>
          <a:solidFill>
            <a:schemeClr val="tx2">
              <a:lumMod val="20000"/>
              <a:lumOff val="80000"/>
            </a:schemeClr>
          </a:solidFill>
        </p:spPr>
        <p:txBody>
          <a:bodyPr wrap="square" rtlCol="0">
            <a:spAutoFit/>
          </a:bodyPr>
          <a:lstStyle/>
          <a:p>
            <a:pPr marL="342900" indent="-342900" algn="just">
              <a:buAutoNum type="arabicPeriod"/>
            </a:pPr>
            <a:r>
              <a:rPr lang="en-IN" sz="2000" b="1" dirty="0">
                <a:solidFill>
                  <a:schemeClr val="tx2"/>
                </a:solidFill>
              </a:rPr>
              <a:t>Segmentation: </a:t>
            </a:r>
            <a:r>
              <a:rPr lang="en-IN" sz="2000" dirty="0"/>
              <a:t>Received data divided into small data units called segments.</a:t>
            </a:r>
          </a:p>
          <a:p>
            <a:pPr marL="342900" indent="-342900" algn="just">
              <a:buAutoNum type="arabicPeriod"/>
            </a:pPr>
            <a:r>
              <a:rPr lang="en-IN" sz="2000" b="1" dirty="0">
                <a:solidFill>
                  <a:schemeClr val="tx2"/>
                </a:solidFill>
              </a:rPr>
              <a:t>Flow control: </a:t>
            </a:r>
            <a:r>
              <a:rPr lang="en-IN" sz="2000" dirty="0"/>
              <a:t>It controls amount of data being transmitted.</a:t>
            </a:r>
          </a:p>
          <a:p>
            <a:pPr marL="342900" indent="-342900" algn="just">
              <a:buAutoNum type="arabicPeriod"/>
            </a:pPr>
            <a:r>
              <a:rPr lang="en-IN" sz="2000" b="1" dirty="0">
                <a:solidFill>
                  <a:schemeClr val="tx2"/>
                </a:solidFill>
              </a:rPr>
              <a:t>Error Control: </a:t>
            </a:r>
            <a:r>
              <a:rPr lang="en-IN" sz="2000" dirty="0"/>
              <a:t>It is the process of detecting and correcting corrupted segments.</a:t>
            </a:r>
          </a:p>
        </p:txBody>
      </p:sp>
      <p:sp>
        <p:nvSpPr>
          <p:cNvPr id="34" name="Flowchart: Terminator 33">
            <a:extLst>
              <a:ext uri="{FF2B5EF4-FFF2-40B4-BE49-F238E27FC236}">
                <a16:creationId xmlns:a16="http://schemas.microsoft.com/office/drawing/2014/main" id="{7EAB56AD-7AB1-4D2A-B987-A6BEAC9C2579}"/>
              </a:ext>
            </a:extLst>
          </p:cNvPr>
          <p:cNvSpPr/>
          <p:nvPr/>
        </p:nvSpPr>
        <p:spPr>
          <a:xfrm>
            <a:off x="228600" y="4977577"/>
            <a:ext cx="2438400"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Network Layer</a:t>
            </a:r>
          </a:p>
        </p:txBody>
      </p:sp>
      <p:cxnSp>
        <p:nvCxnSpPr>
          <p:cNvPr id="35" name="Straight Arrow Connector 34">
            <a:extLst>
              <a:ext uri="{FF2B5EF4-FFF2-40B4-BE49-F238E27FC236}">
                <a16:creationId xmlns:a16="http://schemas.microsoft.com/office/drawing/2014/main" id="{464468FB-2508-492C-83FB-DF4BBACD2466}"/>
              </a:ext>
            </a:extLst>
          </p:cNvPr>
          <p:cNvCxnSpPr>
            <a:cxnSpLocks/>
          </p:cNvCxnSpPr>
          <p:nvPr/>
        </p:nvCxnSpPr>
        <p:spPr>
          <a:xfrm>
            <a:off x="1447800" y="4520377"/>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E66032-943C-41B0-89D3-E0F41D015514}"/>
              </a:ext>
            </a:extLst>
          </p:cNvPr>
          <p:cNvCxnSpPr>
            <a:cxnSpLocks/>
          </p:cNvCxnSpPr>
          <p:nvPr/>
        </p:nvCxnSpPr>
        <p:spPr>
          <a:xfrm>
            <a:off x="2652868" y="5267165"/>
            <a:ext cx="482926"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837EE3C-BCF1-4A97-8268-6630ECB5FE3B}"/>
              </a:ext>
            </a:extLst>
          </p:cNvPr>
          <p:cNvSpPr txBox="1"/>
          <p:nvPr/>
        </p:nvSpPr>
        <p:spPr>
          <a:xfrm>
            <a:off x="3149926" y="4717651"/>
            <a:ext cx="5789442" cy="1015663"/>
          </a:xfrm>
          <a:prstGeom prst="rect">
            <a:avLst/>
          </a:prstGeom>
          <a:solidFill>
            <a:schemeClr val="tx2">
              <a:lumMod val="20000"/>
              <a:lumOff val="80000"/>
            </a:schemeClr>
          </a:solidFill>
        </p:spPr>
        <p:txBody>
          <a:bodyPr wrap="square" rtlCol="0">
            <a:spAutoFit/>
          </a:bodyPr>
          <a:lstStyle/>
          <a:p>
            <a:pPr marL="457200" indent="-457200" algn="just">
              <a:buFont typeface="+mj-lt"/>
              <a:buAutoNum type="arabicPeriod"/>
            </a:pPr>
            <a:r>
              <a:rPr lang="en-IN" sz="2000" b="1" dirty="0">
                <a:solidFill>
                  <a:schemeClr val="tx2"/>
                </a:solidFill>
              </a:rPr>
              <a:t>Logical addressing</a:t>
            </a:r>
          </a:p>
          <a:p>
            <a:pPr marL="457200" indent="-457200" algn="just">
              <a:buFont typeface="+mj-lt"/>
              <a:buAutoNum type="arabicPeriod"/>
            </a:pPr>
            <a:r>
              <a:rPr lang="en-IN" sz="2000" b="1" dirty="0">
                <a:solidFill>
                  <a:schemeClr val="tx2"/>
                </a:solidFill>
              </a:rPr>
              <a:t>Routing</a:t>
            </a:r>
          </a:p>
          <a:p>
            <a:pPr marL="457200" indent="-457200" algn="just">
              <a:buFont typeface="+mj-lt"/>
              <a:buAutoNum type="arabicPeriod"/>
            </a:pPr>
            <a:r>
              <a:rPr lang="en-IN" sz="2000" b="1" dirty="0">
                <a:solidFill>
                  <a:schemeClr val="tx2"/>
                </a:solidFill>
              </a:rPr>
              <a:t>Path determination</a:t>
            </a:r>
          </a:p>
        </p:txBody>
      </p:sp>
      <p:sp>
        <p:nvSpPr>
          <p:cNvPr id="38" name="Flowchart: Terminator 37">
            <a:extLst>
              <a:ext uri="{FF2B5EF4-FFF2-40B4-BE49-F238E27FC236}">
                <a16:creationId xmlns:a16="http://schemas.microsoft.com/office/drawing/2014/main" id="{1207B8C3-2375-4AFB-A789-6C0B66190257}"/>
              </a:ext>
            </a:extLst>
          </p:cNvPr>
          <p:cNvSpPr/>
          <p:nvPr/>
        </p:nvSpPr>
        <p:spPr>
          <a:xfrm>
            <a:off x="208671" y="5913134"/>
            <a:ext cx="2438400"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Data Link Layer</a:t>
            </a:r>
          </a:p>
        </p:txBody>
      </p:sp>
      <p:cxnSp>
        <p:nvCxnSpPr>
          <p:cNvPr id="39" name="Straight Arrow Connector 38">
            <a:extLst>
              <a:ext uri="{FF2B5EF4-FFF2-40B4-BE49-F238E27FC236}">
                <a16:creationId xmlns:a16="http://schemas.microsoft.com/office/drawing/2014/main" id="{C2611D74-E65C-44C1-B222-859A36CB6F16}"/>
              </a:ext>
            </a:extLst>
          </p:cNvPr>
          <p:cNvCxnSpPr>
            <a:cxnSpLocks/>
          </p:cNvCxnSpPr>
          <p:nvPr/>
        </p:nvCxnSpPr>
        <p:spPr>
          <a:xfrm>
            <a:off x="1426215" y="5510977"/>
            <a:ext cx="0" cy="37785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A2A9577-CB77-47AE-AA90-9B249202E2E4}"/>
              </a:ext>
            </a:extLst>
          </p:cNvPr>
          <p:cNvCxnSpPr>
            <a:cxnSpLocks/>
          </p:cNvCxnSpPr>
          <p:nvPr/>
        </p:nvCxnSpPr>
        <p:spPr>
          <a:xfrm>
            <a:off x="2628900" y="6172200"/>
            <a:ext cx="482926"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D0ACB5E-71F1-4FFD-B8C1-97FD6E3B1B11}"/>
              </a:ext>
            </a:extLst>
          </p:cNvPr>
          <p:cNvSpPr txBox="1"/>
          <p:nvPr/>
        </p:nvSpPr>
        <p:spPr>
          <a:xfrm>
            <a:off x="3108412" y="5419666"/>
            <a:ext cx="5789442" cy="1015663"/>
          </a:xfrm>
          <a:prstGeom prst="rect">
            <a:avLst/>
          </a:prstGeom>
          <a:solidFill>
            <a:schemeClr val="tx2">
              <a:lumMod val="20000"/>
              <a:lumOff val="80000"/>
            </a:schemeClr>
          </a:solidFill>
        </p:spPr>
        <p:txBody>
          <a:bodyPr wrap="square" rtlCol="0">
            <a:spAutoFit/>
          </a:bodyPr>
          <a:lstStyle/>
          <a:p>
            <a:pPr marL="457200" indent="-457200" algn="just">
              <a:buFont typeface="+mj-lt"/>
              <a:buAutoNum type="arabicPeriod"/>
            </a:pPr>
            <a:r>
              <a:rPr lang="en-IN" sz="2000" b="1" dirty="0">
                <a:solidFill>
                  <a:schemeClr val="tx2"/>
                </a:solidFill>
              </a:rPr>
              <a:t>Physical addressing</a:t>
            </a:r>
          </a:p>
          <a:p>
            <a:pPr marL="457200" indent="-457200" algn="just">
              <a:buFont typeface="+mj-lt"/>
              <a:buAutoNum type="arabicPeriod"/>
            </a:pPr>
            <a:r>
              <a:rPr lang="en-IN" sz="2000" b="1" dirty="0">
                <a:solidFill>
                  <a:schemeClr val="tx2"/>
                </a:solidFill>
              </a:rPr>
              <a:t>Media access control</a:t>
            </a:r>
          </a:p>
          <a:p>
            <a:pPr marL="457200" indent="-457200" algn="just">
              <a:buFont typeface="+mj-lt"/>
              <a:buAutoNum type="arabicPeriod"/>
            </a:pPr>
            <a:r>
              <a:rPr lang="en-IN" sz="2000" b="1" dirty="0">
                <a:solidFill>
                  <a:schemeClr val="tx2"/>
                </a:solidFill>
              </a:rPr>
              <a:t>Error correction</a:t>
            </a:r>
          </a:p>
        </p:txBody>
      </p:sp>
      <p:cxnSp>
        <p:nvCxnSpPr>
          <p:cNvPr id="42" name="Straight Arrow Connector 41">
            <a:extLst>
              <a:ext uri="{FF2B5EF4-FFF2-40B4-BE49-F238E27FC236}">
                <a16:creationId xmlns:a16="http://schemas.microsoft.com/office/drawing/2014/main" id="{841424B5-B8D6-4717-9C98-33122A4669AC}"/>
              </a:ext>
            </a:extLst>
          </p:cNvPr>
          <p:cNvCxnSpPr>
            <a:cxnSpLocks/>
          </p:cNvCxnSpPr>
          <p:nvPr/>
        </p:nvCxnSpPr>
        <p:spPr>
          <a:xfrm>
            <a:off x="2652868" y="6158947"/>
            <a:ext cx="482926"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3" name="Flowchart: Terminator 42">
            <a:extLst>
              <a:ext uri="{FF2B5EF4-FFF2-40B4-BE49-F238E27FC236}">
                <a16:creationId xmlns:a16="http://schemas.microsoft.com/office/drawing/2014/main" id="{A73B5BB3-058F-4C20-9AB0-29DE6E77121E}"/>
              </a:ext>
            </a:extLst>
          </p:cNvPr>
          <p:cNvSpPr/>
          <p:nvPr/>
        </p:nvSpPr>
        <p:spPr>
          <a:xfrm>
            <a:off x="3135794" y="5875575"/>
            <a:ext cx="2438400" cy="533400"/>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Physical Layer</a:t>
            </a:r>
          </a:p>
        </p:txBody>
      </p:sp>
    </p:spTree>
    <p:extLst>
      <p:ext uri="{BB962C8B-B14F-4D97-AF65-F5344CB8AC3E}">
        <p14:creationId xmlns:p14="http://schemas.microsoft.com/office/powerpoint/2010/main" val="11567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1">
                                            <p:txEl>
                                              <p:pRg st="0" end="0"/>
                                            </p:txEl>
                                          </p:spTgt>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1">
                                            <p:bg/>
                                          </p:spTgt>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7"/>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4"/>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21"/>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5"/>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8"/>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1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0"/>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2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19"/>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4"/>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25"/>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0"/>
                                          </p:stCondLst>
                                        </p:cTn>
                                        <p:tgtEl>
                                          <p:spTgt spid="27"/>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28">
                                            <p:txEl>
                                              <p:pRg st="0" end="0"/>
                                            </p:txEl>
                                          </p:spTgt>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28">
                                            <p:txEl>
                                              <p:pRg st="1" end="1"/>
                                            </p:txEl>
                                          </p:spTgt>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28">
                                            <p:txEl>
                                              <p:pRg st="2" end="2"/>
                                            </p:txEl>
                                          </p:spTgt>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28">
                                            <p:bg/>
                                          </p:spTgt>
                                        </p:tgtEl>
                                        <p:attrNameLst>
                                          <p:attrName>style.visibility</p:attrName>
                                        </p:attrNameLst>
                                      </p:cBhvr>
                                      <p:to>
                                        <p:strVal val="hidden"/>
                                      </p:to>
                                    </p:set>
                                  </p:childTnLst>
                                </p:cTn>
                              </p:par>
                              <p:par>
                                <p:cTn id="151" presetID="1" presetClass="entr" presetSubtype="0" fill="hold" nodeType="withEffect">
                                  <p:stCondLst>
                                    <p:cond delay="0"/>
                                  </p:stCondLst>
                                  <p:childTnLst>
                                    <p:set>
                                      <p:cBhvr>
                                        <p:cTn id="152" dur="1" fill="hold">
                                          <p:stCondLst>
                                            <p:cond delay="0"/>
                                          </p:stCondLst>
                                        </p:cTn>
                                        <p:tgtEl>
                                          <p:spTgt spid="3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2"/>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33">
                                            <p:txEl>
                                              <p:pRg st="1" end="1"/>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33">
                                            <p:txEl>
                                              <p:pRg st="2" end="2"/>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nodeType="click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33">
                                            <p:txEl>
                                              <p:pRg st="0" end="0"/>
                                            </p:txEl>
                                          </p:spTgt>
                                        </p:tgtEl>
                                        <p:attrNameLst>
                                          <p:attrName>style.visibility</p:attrName>
                                        </p:attrNameLst>
                                      </p:cBhvr>
                                      <p:to>
                                        <p:strVal val="hidden"/>
                                      </p:to>
                                    </p:set>
                                  </p:childTnLst>
                                </p:cTn>
                              </p:par>
                              <p:par>
                                <p:cTn id="183" presetID="1" presetClass="exit" presetSubtype="0" fill="hold" grpId="1" nodeType="withEffect">
                                  <p:stCondLst>
                                    <p:cond delay="0"/>
                                  </p:stCondLst>
                                  <p:childTnLst>
                                    <p:set>
                                      <p:cBhvr>
                                        <p:cTn id="184" dur="1" fill="hold">
                                          <p:stCondLst>
                                            <p:cond delay="0"/>
                                          </p:stCondLst>
                                        </p:cTn>
                                        <p:tgtEl>
                                          <p:spTgt spid="33">
                                            <p:txEl>
                                              <p:pRg st="1" end="1"/>
                                            </p:txEl>
                                          </p:spTgt>
                                        </p:tgtEl>
                                        <p:attrNameLst>
                                          <p:attrName>style.visibility</p:attrName>
                                        </p:attrNameLst>
                                      </p:cBhvr>
                                      <p:to>
                                        <p:strVal val="hidden"/>
                                      </p:to>
                                    </p:set>
                                  </p:childTnLst>
                                </p:cTn>
                              </p:par>
                              <p:par>
                                <p:cTn id="185" presetID="1" presetClass="exit" presetSubtype="0" fill="hold" grpId="1" nodeType="withEffect">
                                  <p:stCondLst>
                                    <p:cond delay="0"/>
                                  </p:stCondLst>
                                  <p:childTnLst>
                                    <p:set>
                                      <p:cBhvr>
                                        <p:cTn id="186" dur="1" fill="hold">
                                          <p:stCondLst>
                                            <p:cond delay="0"/>
                                          </p:stCondLst>
                                        </p:cTn>
                                        <p:tgtEl>
                                          <p:spTgt spid="33">
                                            <p:txEl>
                                              <p:pRg st="2" end="2"/>
                                            </p:txEl>
                                          </p:spTgt>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33">
                                            <p:bg/>
                                          </p:spTgt>
                                        </p:tgtEl>
                                        <p:attrNameLst>
                                          <p:attrName>style.visibility</p:attrName>
                                        </p:attrNameLst>
                                      </p:cBhvr>
                                      <p:to>
                                        <p:strVal val="hidden"/>
                                      </p:to>
                                    </p:set>
                                  </p:childTnLst>
                                </p:cTn>
                              </p:par>
                              <p:par>
                                <p:cTn id="189" presetID="1" presetClass="entr" presetSubtype="0" fill="hold" nodeType="withEffect">
                                  <p:stCondLst>
                                    <p:cond delay="0"/>
                                  </p:stCondLst>
                                  <p:childTnLst>
                                    <p:set>
                                      <p:cBhvr>
                                        <p:cTn id="190" dur="1" fill="hold">
                                          <p:stCondLst>
                                            <p:cond delay="0"/>
                                          </p:stCondLst>
                                        </p:cTn>
                                        <p:tgtEl>
                                          <p:spTgt spid="35"/>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34"/>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36"/>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37"/>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xit" presetSubtype="0" fill="hold" nodeType="clickEffect">
                                  <p:stCondLst>
                                    <p:cond delay="0"/>
                                  </p:stCondLst>
                                  <p:childTnLst>
                                    <p:set>
                                      <p:cBhvr>
                                        <p:cTn id="218" dur="1" fill="hold">
                                          <p:stCondLst>
                                            <p:cond delay="0"/>
                                          </p:stCondLst>
                                        </p:cTn>
                                        <p:tgtEl>
                                          <p:spTgt spid="36"/>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37">
                                            <p:txEl>
                                              <p:pRg st="0" end="0"/>
                                            </p:txEl>
                                          </p:spTgt>
                                        </p:tgtEl>
                                        <p:attrNameLst>
                                          <p:attrName>style.visibility</p:attrName>
                                        </p:attrNameLst>
                                      </p:cBhvr>
                                      <p:to>
                                        <p:strVal val="hidden"/>
                                      </p:to>
                                    </p:set>
                                  </p:childTnLst>
                                </p:cTn>
                              </p:par>
                              <p:par>
                                <p:cTn id="221" presetID="1" presetClass="exit" presetSubtype="0" fill="hold" grpId="1" nodeType="withEffect">
                                  <p:stCondLst>
                                    <p:cond delay="0"/>
                                  </p:stCondLst>
                                  <p:childTnLst>
                                    <p:set>
                                      <p:cBhvr>
                                        <p:cTn id="222" dur="1" fill="hold">
                                          <p:stCondLst>
                                            <p:cond delay="0"/>
                                          </p:stCondLst>
                                        </p:cTn>
                                        <p:tgtEl>
                                          <p:spTgt spid="37">
                                            <p:txEl>
                                              <p:pRg st="1" end="1"/>
                                            </p:txEl>
                                          </p:spTgt>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37">
                                            <p:txEl>
                                              <p:pRg st="2" end="2"/>
                                            </p:txEl>
                                          </p:spTgt>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37">
                                            <p:bg/>
                                          </p:spTgt>
                                        </p:tgtEl>
                                        <p:attrNameLst>
                                          <p:attrName>style.visibility</p:attrName>
                                        </p:attrNameLst>
                                      </p:cBhvr>
                                      <p:to>
                                        <p:strVal val="hidden"/>
                                      </p:to>
                                    </p:set>
                                  </p:childTnLst>
                                </p:cTn>
                              </p:par>
                              <p:par>
                                <p:cTn id="227" presetID="1" presetClass="entr" presetSubtype="0" fill="hold" nodeType="withEffect">
                                  <p:stCondLst>
                                    <p:cond delay="0"/>
                                  </p:stCondLst>
                                  <p:childTnLst>
                                    <p:set>
                                      <p:cBhvr>
                                        <p:cTn id="228" dur="1" fill="hold">
                                          <p:stCondLst>
                                            <p:cond delay="0"/>
                                          </p:stCondLst>
                                        </p:cTn>
                                        <p:tgtEl>
                                          <p:spTgt spid="39"/>
                                        </p:tgtEl>
                                        <p:attrNameLst>
                                          <p:attrName>style.visibility</p:attrName>
                                        </p:attrNameLst>
                                      </p:cBhvr>
                                      <p:to>
                                        <p:strVal val="visibl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0" nodeType="clickEffect">
                                  <p:stCondLst>
                                    <p:cond delay="0"/>
                                  </p:stCondLst>
                                  <p:childTnLst>
                                    <p:set>
                                      <p:cBhvr>
                                        <p:cTn id="232" dur="1" fill="hold">
                                          <p:stCondLst>
                                            <p:cond delay="0"/>
                                          </p:stCondLst>
                                        </p:cTn>
                                        <p:tgtEl>
                                          <p:spTgt spid="3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grpId="0" nodeType="clickEffect">
                                  <p:stCondLst>
                                    <p:cond delay="0"/>
                                  </p:stCondLst>
                                  <p:childTnLst>
                                    <p:set>
                                      <p:cBhvr>
                                        <p:cTn id="240" dur="1" fill="hold">
                                          <p:stCondLst>
                                            <p:cond delay="0"/>
                                          </p:stCondLst>
                                        </p:cTn>
                                        <p:tgtEl>
                                          <p:spTgt spid="41"/>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nodeType="clickEffect">
                                  <p:stCondLst>
                                    <p:cond delay="0"/>
                                  </p:stCondLst>
                                  <p:childTnLst>
                                    <p:set>
                                      <p:cBhvr>
                                        <p:cTn id="252"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xit" presetSubtype="0" fill="hold" nodeType="clickEffect">
                                  <p:stCondLst>
                                    <p:cond delay="0"/>
                                  </p:stCondLst>
                                  <p:childTnLst>
                                    <p:set>
                                      <p:cBhvr>
                                        <p:cTn id="256" dur="1" fill="hold">
                                          <p:stCondLst>
                                            <p:cond delay="0"/>
                                          </p:stCondLst>
                                        </p:cTn>
                                        <p:tgtEl>
                                          <p:spTgt spid="40"/>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41">
                                            <p:txEl>
                                              <p:pRg st="0" end="0"/>
                                            </p:txEl>
                                          </p:spTgt>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41">
                                            <p:txEl>
                                              <p:pRg st="1" end="1"/>
                                            </p:txEl>
                                          </p:spTgt>
                                        </p:tgtEl>
                                        <p:attrNameLst>
                                          <p:attrName>style.visibility</p:attrName>
                                        </p:attrNameLst>
                                      </p:cBhvr>
                                      <p:to>
                                        <p:strVal val="hidden"/>
                                      </p:to>
                                    </p:set>
                                  </p:childTnLst>
                                </p:cTn>
                              </p:par>
                              <p:par>
                                <p:cTn id="261" presetID="1" presetClass="exit" presetSubtype="0" fill="hold" grpId="1" nodeType="withEffect">
                                  <p:stCondLst>
                                    <p:cond delay="0"/>
                                  </p:stCondLst>
                                  <p:childTnLst>
                                    <p:set>
                                      <p:cBhvr>
                                        <p:cTn id="262" dur="1" fill="hold">
                                          <p:stCondLst>
                                            <p:cond delay="0"/>
                                          </p:stCondLst>
                                        </p:cTn>
                                        <p:tgtEl>
                                          <p:spTgt spid="41">
                                            <p:txEl>
                                              <p:pRg st="2" end="2"/>
                                            </p:txEl>
                                          </p:spTgt>
                                        </p:tgtEl>
                                        <p:attrNameLst>
                                          <p:attrName>style.visibility</p:attrName>
                                        </p:attrNameLst>
                                      </p:cBhvr>
                                      <p:to>
                                        <p:strVal val="hidden"/>
                                      </p:to>
                                    </p:set>
                                  </p:childTnLst>
                                </p:cTn>
                              </p:par>
                              <p:par>
                                <p:cTn id="263" presetID="1" presetClass="exit" presetSubtype="0" fill="hold" grpId="1" nodeType="withEffect">
                                  <p:stCondLst>
                                    <p:cond delay="0"/>
                                  </p:stCondLst>
                                  <p:childTnLst>
                                    <p:set>
                                      <p:cBhvr>
                                        <p:cTn id="264" dur="1" fill="hold">
                                          <p:stCondLst>
                                            <p:cond delay="0"/>
                                          </p:stCondLst>
                                        </p:cTn>
                                        <p:tgtEl>
                                          <p:spTgt spid="41">
                                            <p:bg/>
                                          </p:spTgt>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nodeType="clickEffect">
                                  <p:stCondLst>
                                    <p:cond delay="0"/>
                                  </p:stCondLst>
                                  <p:childTnLst>
                                    <p:set>
                                      <p:cBhvr>
                                        <p:cTn id="268" dur="1" fill="hold">
                                          <p:stCondLst>
                                            <p:cond delay="0"/>
                                          </p:stCondLst>
                                        </p:cTn>
                                        <p:tgtEl>
                                          <p:spTgt spid="42"/>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1" grpId="1" build="allAtOnce" animBg="1"/>
      <p:bldP spid="12" grpId="0" animBg="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4" grpId="0"/>
      <p:bldP spid="24" grpId="1"/>
      <p:bldP spid="26" grpId="0" animBg="1"/>
      <p:bldP spid="28" grpId="0" animBg="1"/>
      <p:bldP spid="28" grpId="1" build="allAtOnce" animBg="1"/>
      <p:bldP spid="30" grpId="0" animBg="1"/>
      <p:bldP spid="33" grpId="0" animBg="1"/>
      <p:bldP spid="33" grpId="1" build="allAtOnce" animBg="1"/>
      <p:bldP spid="34" grpId="0" animBg="1"/>
      <p:bldP spid="37" grpId="0" animBg="1"/>
      <p:bldP spid="37" grpId="1" build="allAtOnce" animBg="1"/>
      <p:bldP spid="38" grpId="0" animBg="1"/>
      <p:bldP spid="41" grpId="0" animBg="1"/>
      <p:bldP spid="41" grpId="1" build="allAtOnce" animBg="1"/>
      <p:bldP spid="4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OSI Model (</a:t>
            </a:r>
            <a:r>
              <a:rPr lang="en-US" altLang="en-US" dirty="0">
                <a:latin typeface="+mj-lt"/>
              </a:rPr>
              <a:t>Layers &amp; Activities)</a:t>
            </a:r>
            <a:endParaRPr lang="en-IN" dirty="0">
              <a:latin typeface="+mj-lt"/>
            </a:endParaRPr>
          </a:p>
        </p:txBody>
      </p:sp>
      <p:sp>
        <p:nvSpPr>
          <p:cNvPr id="56" name="Rectangle 3"/>
          <p:cNvSpPr>
            <a:spLocks noChangeArrowheads="1"/>
          </p:cNvSpPr>
          <p:nvPr/>
        </p:nvSpPr>
        <p:spPr bwMode="auto">
          <a:xfrm>
            <a:off x="228600" y="1066800"/>
            <a:ext cx="2286000" cy="457200"/>
          </a:xfrm>
          <a:prstGeom prst="rect">
            <a:avLst/>
          </a:prstGeom>
          <a:solidFill>
            <a:schemeClr val="tx2"/>
          </a:solidFill>
          <a:ln>
            <a:noFill/>
          </a:ln>
          <a:effectLst/>
        </p:spPr>
        <p:txBody>
          <a:bodyPr wrap="none" lIns="0" tIns="0" rIns="0" bIns="0" anchor="ctr"/>
          <a:lstStyle/>
          <a:p>
            <a:pPr algn="ctr"/>
            <a:r>
              <a:rPr lang="en-US" altLang="en-US" sz="2000" b="1" dirty="0">
                <a:solidFill>
                  <a:schemeClr val="bg1"/>
                </a:solidFill>
              </a:rPr>
              <a:t>OSI Layers</a:t>
            </a:r>
          </a:p>
        </p:txBody>
      </p:sp>
      <p:sp>
        <p:nvSpPr>
          <p:cNvPr id="63" name="Rectangle 11"/>
          <p:cNvSpPr>
            <a:spLocks noChangeArrowheads="1"/>
          </p:cNvSpPr>
          <p:nvPr/>
        </p:nvSpPr>
        <p:spPr bwMode="auto">
          <a:xfrm>
            <a:off x="228600" y="1676400"/>
            <a:ext cx="2286000" cy="533400"/>
          </a:xfrm>
          <a:prstGeom prst="rect">
            <a:avLst/>
          </a:prstGeom>
          <a:solidFill>
            <a:schemeClr val="tx2">
              <a:alpha val="80000"/>
            </a:schemeClr>
          </a:solidFill>
          <a:ln>
            <a:solidFill>
              <a:schemeClr val="tx2"/>
            </a:solidFill>
          </a:ln>
          <a:effectLst/>
        </p:spPr>
        <p:txBody>
          <a:bodyPr wrap="none" lIns="0" tIns="0" rIns="0" bIns="0" anchor="ctr"/>
          <a:lstStyle/>
          <a:p>
            <a:pPr algn="ctr"/>
            <a:r>
              <a:rPr lang="en-US" altLang="en-US" sz="2000" b="1" dirty="0">
                <a:solidFill>
                  <a:schemeClr val="bg1"/>
                </a:solidFill>
              </a:rPr>
              <a:t>Application</a:t>
            </a:r>
          </a:p>
        </p:txBody>
      </p:sp>
      <p:sp>
        <p:nvSpPr>
          <p:cNvPr id="64" name="Rectangle 12"/>
          <p:cNvSpPr>
            <a:spLocks noChangeArrowheads="1"/>
          </p:cNvSpPr>
          <p:nvPr/>
        </p:nvSpPr>
        <p:spPr bwMode="auto">
          <a:xfrm>
            <a:off x="228600" y="2895600"/>
            <a:ext cx="2286000" cy="533400"/>
          </a:xfrm>
          <a:prstGeom prst="rect">
            <a:avLst/>
          </a:prstGeom>
          <a:solidFill>
            <a:schemeClr val="tx2">
              <a:alpha val="80000"/>
            </a:schemeClr>
          </a:solidFill>
          <a:ln>
            <a:noFill/>
          </a:ln>
          <a:effectLst/>
        </p:spPr>
        <p:txBody>
          <a:bodyPr wrap="none" lIns="0" tIns="0" rIns="0" bIns="0" anchor="ctr"/>
          <a:lstStyle/>
          <a:p>
            <a:pPr algn="ctr"/>
            <a:r>
              <a:rPr lang="en-US" altLang="en-US" sz="2000" b="1" dirty="0">
                <a:solidFill>
                  <a:schemeClr val="bg1"/>
                </a:solidFill>
              </a:rPr>
              <a:t>Session</a:t>
            </a:r>
          </a:p>
        </p:txBody>
      </p:sp>
      <p:sp>
        <p:nvSpPr>
          <p:cNvPr id="65" name="Rectangle 13"/>
          <p:cNvSpPr>
            <a:spLocks noChangeArrowheads="1"/>
          </p:cNvSpPr>
          <p:nvPr/>
        </p:nvSpPr>
        <p:spPr bwMode="auto">
          <a:xfrm>
            <a:off x="228600" y="2286000"/>
            <a:ext cx="2286000" cy="533400"/>
          </a:xfrm>
          <a:prstGeom prst="rect">
            <a:avLst/>
          </a:prstGeom>
          <a:solidFill>
            <a:schemeClr val="tx2">
              <a:alpha val="80000"/>
            </a:schemeClr>
          </a:solidFill>
          <a:ln>
            <a:noFill/>
          </a:ln>
          <a:effectLst/>
        </p:spPr>
        <p:txBody>
          <a:bodyPr wrap="none" lIns="0" tIns="0" rIns="0" bIns="0" anchor="ctr"/>
          <a:lstStyle/>
          <a:p>
            <a:pPr algn="ctr"/>
            <a:r>
              <a:rPr lang="en-US" altLang="en-US" sz="2000" b="1" dirty="0">
                <a:solidFill>
                  <a:schemeClr val="bg1"/>
                </a:solidFill>
              </a:rPr>
              <a:t>Presentation</a:t>
            </a:r>
          </a:p>
        </p:txBody>
      </p:sp>
      <p:sp>
        <p:nvSpPr>
          <p:cNvPr id="66" name="Rectangle 14"/>
          <p:cNvSpPr>
            <a:spLocks noChangeArrowheads="1"/>
          </p:cNvSpPr>
          <p:nvPr/>
        </p:nvSpPr>
        <p:spPr bwMode="auto">
          <a:xfrm>
            <a:off x="228600" y="3505200"/>
            <a:ext cx="2286000" cy="586740"/>
          </a:xfrm>
          <a:prstGeom prst="rect">
            <a:avLst/>
          </a:prstGeom>
          <a:solidFill>
            <a:schemeClr val="tx2">
              <a:alpha val="80000"/>
            </a:schemeClr>
          </a:solidFill>
          <a:ln>
            <a:noFill/>
          </a:ln>
          <a:effectLst/>
        </p:spPr>
        <p:txBody>
          <a:bodyPr wrap="none" lIns="0" tIns="0" rIns="0" bIns="0" anchor="ctr"/>
          <a:lstStyle/>
          <a:p>
            <a:pPr algn="ctr"/>
            <a:r>
              <a:rPr lang="en-US" altLang="en-US" sz="2000" b="1" dirty="0">
                <a:solidFill>
                  <a:schemeClr val="bg1"/>
                </a:solidFill>
              </a:rPr>
              <a:t>Transport</a:t>
            </a:r>
          </a:p>
        </p:txBody>
      </p:sp>
      <p:sp>
        <p:nvSpPr>
          <p:cNvPr id="67" name="Rectangle 15"/>
          <p:cNvSpPr>
            <a:spLocks noChangeArrowheads="1"/>
          </p:cNvSpPr>
          <p:nvPr/>
        </p:nvSpPr>
        <p:spPr bwMode="auto">
          <a:xfrm>
            <a:off x="228600" y="4240530"/>
            <a:ext cx="2286000" cy="586740"/>
          </a:xfrm>
          <a:prstGeom prst="rect">
            <a:avLst/>
          </a:prstGeom>
          <a:solidFill>
            <a:schemeClr val="tx2">
              <a:alpha val="80000"/>
            </a:schemeClr>
          </a:solidFill>
          <a:ln>
            <a:noFill/>
          </a:ln>
          <a:effectLst/>
        </p:spPr>
        <p:txBody>
          <a:bodyPr wrap="none" lIns="0" tIns="0" rIns="0" bIns="0" anchor="ctr"/>
          <a:lstStyle/>
          <a:p>
            <a:pPr algn="ctr"/>
            <a:r>
              <a:rPr lang="en-US" altLang="en-US" sz="2000" b="1" dirty="0">
                <a:solidFill>
                  <a:schemeClr val="bg1"/>
                </a:solidFill>
              </a:rPr>
              <a:t>Network</a:t>
            </a:r>
          </a:p>
        </p:txBody>
      </p:sp>
      <p:sp>
        <p:nvSpPr>
          <p:cNvPr id="68" name="Rectangle 16"/>
          <p:cNvSpPr>
            <a:spLocks noChangeArrowheads="1"/>
          </p:cNvSpPr>
          <p:nvPr/>
        </p:nvSpPr>
        <p:spPr bwMode="auto">
          <a:xfrm>
            <a:off x="228600" y="4926330"/>
            <a:ext cx="2286000" cy="586740"/>
          </a:xfrm>
          <a:prstGeom prst="rect">
            <a:avLst/>
          </a:prstGeom>
          <a:solidFill>
            <a:schemeClr val="tx2">
              <a:alpha val="80000"/>
            </a:schemeClr>
          </a:solidFill>
          <a:ln>
            <a:noFill/>
          </a:ln>
          <a:effectLst/>
        </p:spPr>
        <p:txBody>
          <a:bodyPr wrap="none" lIns="0" tIns="0" rIns="0" bIns="0" anchor="ctr"/>
          <a:lstStyle/>
          <a:p>
            <a:pPr algn="ctr"/>
            <a:r>
              <a:rPr lang="en-US" altLang="en-US" sz="2000" b="1" dirty="0">
                <a:solidFill>
                  <a:schemeClr val="bg1"/>
                </a:solidFill>
              </a:rPr>
              <a:t>Data</a:t>
            </a:r>
            <a:r>
              <a:rPr lang="en-US" altLang="en-US" sz="1400" b="1" dirty="0">
                <a:solidFill>
                  <a:schemeClr val="bg1"/>
                </a:solidFill>
              </a:rPr>
              <a:t> </a:t>
            </a:r>
            <a:r>
              <a:rPr lang="en-US" altLang="en-US" sz="2000" b="1" dirty="0">
                <a:solidFill>
                  <a:schemeClr val="bg1"/>
                </a:solidFill>
              </a:rPr>
              <a:t>Link</a:t>
            </a:r>
          </a:p>
        </p:txBody>
      </p:sp>
      <p:sp>
        <p:nvSpPr>
          <p:cNvPr id="69" name="Rectangle 18"/>
          <p:cNvSpPr>
            <a:spLocks noChangeArrowheads="1"/>
          </p:cNvSpPr>
          <p:nvPr/>
        </p:nvSpPr>
        <p:spPr bwMode="auto">
          <a:xfrm>
            <a:off x="2819400" y="1066800"/>
            <a:ext cx="6134100" cy="457200"/>
          </a:xfrm>
          <a:prstGeom prst="rect">
            <a:avLst/>
          </a:prstGeom>
          <a:solidFill>
            <a:schemeClr val="tx2"/>
          </a:solidFill>
          <a:ln>
            <a:noFill/>
          </a:ln>
          <a:effectLst/>
        </p:spPr>
        <p:txBody>
          <a:bodyPr wrap="none" lIns="0" tIns="0" rIns="0" bIns="0" anchor="ctr"/>
          <a:lstStyle/>
          <a:p>
            <a:pPr algn="ctr"/>
            <a:r>
              <a:rPr lang="en-US" altLang="en-US" sz="2000" b="1" dirty="0">
                <a:solidFill>
                  <a:schemeClr val="bg1"/>
                </a:solidFill>
              </a:rPr>
              <a:t>Activities </a:t>
            </a:r>
          </a:p>
        </p:txBody>
      </p:sp>
      <p:sp>
        <p:nvSpPr>
          <p:cNvPr id="70" name="Rectangle 19"/>
          <p:cNvSpPr>
            <a:spLocks noChangeArrowheads="1"/>
          </p:cNvSpPr>
          <p:nvPr/>
        </p:nvSpPr>
        <p:spPr bwMode="auto">
          <a:xfrm>
            <a:off x="2819400" y="1676400"/>
            <a:ext cx="6134100" cy="533400"/>
          </a:xfrm>
          <a:prstGeom prst="rect">
            <a:avLst/>
          </a:prstGeom>
          <a:solidFill>
            <a:schemeClr val="tx2">
              <a:lumMod val="20000"/>
              <a:lumOff val="80000"/>
              <a:alpha val="80000"/>
            </a:schemeClr>
          </a:solidFill>
          <a:ln>
            <a:solidFill>
              <a:schemeClr val="tx2">
                <a:lumMod val="20000"/>
                <a:lumOff val="80000"/>
              </a:schemeClr>
            </a:solidFill>
          </a:ln>
          <a:effectLst/>
        </p:spPr>
        <p:txBody>
          <a:bodyPr wrap="none" lIns="0" tIns="0" rIns="0" bIns="0" anchor="ctr"/>
          <a:lstStyle/>
          <a:p>
            <a:pPr algn="ctr"/>
            <a:r>
              <a:rPr lang="en-US" altLang="en-US" sz="2000" dirty="0"/>
              <a:t>To allow access to network resources.</a:t>
            </a:r>
          </a:p>
        </p:txBody>
      </p:sp>
      <p:sp>
        <p:nvSpPr>
          <p:cNvPr id="71" name="Rectangle 20"/>
          <p:cNvSpPr>
            <a:spLocks noChangeArrowheads="1"/>
          </p:cNvSpPr>
          <p:nvPr/>
        </p:nvSpPr>
        <p:spPr bwMode="auto">
          <a:xfrm>
            <a:off x="2819400" y="2895600"/>
            <a:ext cx="6134100" cy="533400"/>
          </a:xfrm>
          <a:prstGeom prst="rect">
            <a:avLst/>
          </a:prstGeom>
          <a:solidFill>
            <a:schemeClr val="tx2">
              <a:lumMod val="20000"/>
              <a:lumOff val="80000"/>
              <a:alpha val="80000"/>
            </a:schemeClr>
          </a:solidFill>
          <a:ln>
            <a:solidFill>
              <a:schemeClr val="tx2">
                <a:lumMod val="20000"/>
                <a:lumOff val="80000"/>
              </a:schemeClr>
            </a:solidFill>
          </a:ln>
          <a:effectLst/>
        </p:spPr>
        <p:txBody>
          <a:bodyPr wrap="none" lIns="0" tIns="0" rIns="0" bIns="0" anchor="ctr"/>
          <a:lstStyle/>
          <a:p>
            <a:pPr algn="ctr"/>
            <a:r>
              <a:rPr lang="en-US" altLang="en-US" sz="2000" dirty="0"/>
              <a:t>To establish, manage, and terminate session.</a:t>
            </a:r>
          </a:p>
        </p:txBody>
      </p:sp>
      <p:sp>
        <p:nvSpPr>
          <p:cNvPr id="72" name="Rectangle 21"/>
          <p:cNvSpPr>
            <a:spLocks noChangeArrowheads="1"/>
          </p:cNvSpPr>
          <p:nvPr/>
        </p:nvSpPr>
        <p:spPr bwMode="auto">
          <a:xfrm>
            <a:off x="2819400" y="2286000"/>
            <a:ext cx="6134100" cy="533400"/>
          </a:xfrm>
          <a:prstGeom prst="rect">
            <a:avLst/>
          </a:prstGeom>
          <a:solidFill>
            <a:schemeClr val="tx2">
              <a:lumMod val="20000"/>
              <a:lumOff val="80000"/>
              <a:alpha val="80000"/>
            </a:schemeClr>
          </a:solidFill>
          <a:ln>
            <a:solidFill>
              <a:schemeClr val="tx2">
                <a:lumMod val="20000"/>
                <a:lumOff val="80000"/>
              </a:schemeClr>
            </a:solidFill>
          </a:ln>
          <a:effectLst/>
        </p:spPr>
        <p:txBody>
          <a:bodyPr wrap="none" lIns="0" tIns="0" rIns="0" bIns="0" anchor="ctr"/>
          <a:lstStyle/>
          <a:p>
            <a:pPr algn="ctr"/>
            <a:r>
              <a:rPr lang="en-US" altLang="en-US" sz="2000" dirty="0"/>
              <a:t>To translate, compress, and encrypt/decrypt data.</a:t>
            </a:r>
          </a:p>
        </p:txBody>
      </p:sp>
      <p:sp>
        <p:nvSpPr>
          <p:cNvPr id="73" name="Rectangle 22"/>
          <p:cNvSpPr>
            <a:spLocks noChangeArrowheads="1"/>
          </p:cNvSpPr>
          <p:nvPr/>
        </p:nvSpPr>
        <p:spPr bwMode="auto">
          <a:xfrm>
            <a:off x="2819400" y="3531870"/>
            <a:ext cx="6134100" cy="609600"/>
          </a:xfrm>
          <a:prstGeom prst="rect">
            <a:avLst/>
          </a:prstGeom>
          <a:solidFill>
            <a:schemeClr val="tx2">
              <a:lumMod val="20000"/>
              <a:lumOff val="80000"/>
              <a:alpha val="80000"/>
            </a:schemeClr>
          </a:solidFill>
          <a:ln>
            <a:solidFill>
              <a:schemeClr val="tx2">
                <a:lumMod val="20000"/>
                <a:lumOff val="80000"/>
              </a:schemeClr>
            </a:solidFill>
          </a:ln>
          <a:effectLst/>
        </p:spPr>
        <p:txBody>
          <a:bodyPr wrap="none" lIns="0" tIns="0" rIns="0" bIns="0" anchor="ctr"/>
          <a:lstStyle/>
          <a:p>
            <a:pPr algn="ctr"/>
            <a:r>
              <a:rPr lang="en-US" altLang="en-US" sz="2000" dirty="0"/>
              <a:t>To provide reliable process-to-process </a:t>
            </a:r>
          </a:p>
          <a:p>
            <a:pPr algn="ctr"/>
            <a:r>
              <a:rPr lang="en-US" altLang="en-US" sz="2000" dirty="0"/>
              <a:t>message delivery and error recovery. </a:t>
            </a:r>
          </a:p>
        </p:txBody>
      </p:sp>
      <p:sp>
        <p:nvSpPr>
          <p:cNvPr id="74" name="Rectangle 23"/>
          <p:cNvSpPr>
            <a:spLocks noChangeArrowheads="1"/>
          </p:cNvSpPr>
          <p:nvPr/>
        </p:nvSpPr>
        <p:spPr bwMode="auto">
          <a:xfrm>
            <a:off x="2819400" y="4240530"/>
            <a:ext cx="6134100" cy="586740"/>
          </a:xfrm>
          <a:prstGeom prst="rect">
            <a:avLst/>
          </a:prstGeom>
          <a:solidFill>
            <a:schemeClr val="tx2">
              <a:lumMod val="20000"/>
              <a:lumOff val="80000"/>
              <a:alpha val="80000"/>
            </a:schemeClr>
          </a:solidFill>
          <a:ln>
            <a:solidFill>
              <a:schemeClr val="tx2">
                <a:lumMod val="20000"/>
                <a:lumOff val="80000"/>
              </a:schemeClr>
            </a:solidFill>
          </a:ln>
          <a:effectLst/>
        </p:spPr>
        <p:txBody>
          <a:bodyPr wrap="none" lIns="0" tIns="0" rIns="0" bIns="0" anchor="ctr"/>
          <a:lstStyle/>
          <a:p>
            <a:pPr algn="ctr"/>
            <a:r>
              <a:rPr lang="en-US" altLang="en-US" sz="2000" dirty="0"/>
              <a:t>To move packets from source to destination;  </a:t>
            </a:r>
          </a:p>
          <a:p>
            <a:pPr algn="ctr"/>
            <a:r>
              <a:rPr lang="en-US" altLang="en-US" sz="2000" dirty="0"/>
              <a:t>To provide internetworking.</a:t>
            </a:r>
          </a:p>
        </p:txBody>
      </p:sp>
      <p:sp>
        <p:nvSpPr>
          <p:cNvPr id="75" name="Rectangle 24"/>
          <p:cNvSpPr>
            <a:spLocks noChangeArrowheads="1"/>
          </p:cNvSpPr>
          <p:nvPr/>
        </p:nvSpPr>
        <p:spPr bwMode="auto">
          <a:xfrm>
            <a:off x="2819400" y="4926330"/>
            <a:ext cx="6134100" cy="586740"/>
          </a:xfrm>
          <a:prstGeom prst="rect">
            <a:avLst/>
          </a:prstGeom>
          <a:solidFill>
            <a:schemeClr val="tx2">
              <a:lumMod val="20000"/>
              <a:lumOff val="80000"/>
              <a:alpha val="80000"/>
            </a:schemeClr>
          </a:solidFill>
          <a:ln>
            <a:solidFill>
              <a:schemeClr val="tx2">
                <a:lumMod val="20000"/>
                <a:lumOff val="80000"/>
              </a:schemeClr>
            </a:solidFill>
          </a:ln>
          <a:effectLst/>
        </p:spPr>
        <p:txBody>
          <a:bodyPr wrap="none" lIns="0" tIns="0" rIns="0" bIns="0" anchor="ctr"/>
          <a:lstStyle/>
          <a:p>
            <a:pPr algn="ctr"/>
            <a:r>
              <a:rPr lang="en-US" altLang="en-US" sz="2000" dirty="0"/>
              <a:t>To organize bits into frames; </a:t>
            </a:r>
          </a:p>
          <a:p>
            <a:pPr algn="ctr"/>
            <a:r>
              <a:rPr lang="en-US" altLang="en-US" sz="2000" dirty="0"/>
              <a:t>To provide hop-to-hop delivery.</a:t>
            </a:r>
          </a:p>
        </p:txBody>
      </p:sp>
      <p:sp>
        <p:nvSpPr>
          <p:cNvPr id="76" name="Rectangle 27"/>
          <p:cNvSpPr>
            <a:spLocks noChangeArrowheads="1"/>
          </p:cNvSpPr>
          <p:nvPr/>
        </p:nvSpPr>
        <p:spPr bwMode="auto">
          <a:xfrm>
            <a:off x="152400" y="6019800"/>
            <a:ext cx="8991600" cy="2286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Rectangle 29"/>
          <p:cNvSpPr>
            <a:spLocks noChangeArrowheads="1"/>
          </p:cNvSpPr>
          <p:nvPr/>
        </p:nvSpPr>
        <p:spPr bwMode="auto">
          <a:xfrm>
            <a:off x="228600" y="5612130"/>
            <a:ext cx="2286000" cy="586740"/>
          </a:xfrm>
          <a:prstGeom prst="rect">
            <a:avLst/>
          </a:prstGeom>
          <a:solidFill>
            <a:schemeClr val="tx2">
              <a:alpha val="80000"/>
            </a:schemeClr>
          </a:solidFill>
          <a:ln>
            <a:noFill/>
          </a:ln>
          <a:effectLst/>
        </p:spPr>
        <p:txBody>
          <a:bodyPr wrap="none" lIns="0" tIns="0" rIns="0" bIns="0" anchor="ctr"/>
          <a:lstStyle/>
          <a:p>
            <a:pPr algn="ctr"/>
            <a:r>
              <a:rPr lang="en-US" altLang="en-US" sz="2000" b="1" dirty="0">
                <a:solidFill>
                  <a:schemeClr val="bg1"/>
                </a:solidFill>
              </a:rPr>
              <a:t>Physical</a:t>
            </a:r>
          </a:p>
        </p:txBody>
      </p:sp>
      <p:sp>
        <p:nvSpPr>
          <p:cNvPr id="79" name="Rectangle 30"/>
          <p:cNvSpPr>
            <a:spLocks noChangeArrowheads="1"/>
          </p:cNvSpPr>
          <p:nvPr/>
        </p:nvSpPr>
        <p:spPr bwMode="auto">
          <a:xfrm>
            <a:off x="2819400" y="5612130"/>
            <a:ext cx="6134100" cy="586740"/>
          </a:xfrm>
          <a:prstGeom prst="rect">
            <a:avLst/>
          </a:prstGeom>
          <a:solidFill>
            <a:schemeClr val="tx2">
              <a:lumMod val="20000"/>
              <a:lumOff val="80000"/>
              <a:alpha val="80000"/>
            </a:schemeClr>
          </a:solidFill>
          <a:ln>
            <a:solidFill>
              <a:schemeClr val="tx2">
                <a:lumMod val="20000"/>
                <a:lumOff val="80000"/>
              </a:schemeClr>
            </a:solidFill>
          </a:ln>
          <a:effectLst/>
        </p:spPr>
        <p:txBody>
          <a:bodyPr wrap="none" lIns="0" tIns="0" rIns="0" bIns="0" anchor="ctr"/>
          <a:lstStyle/>
          <a:p>
            <a:pPr algn="ctr"/>
            <a:r>
              <a:rPr lang="en-US" altLang="en-US" sz="2000" dirty="0"/>
              <a:t>To transmit bits over a medium; </a:t>
            </a:r>
          </a:p>
          <a:p>
            <a:pPr algn="ctr"/>
            <a:r>
              <a:rPr lang="en-US" altLang="en-US" sz="2000" dirty="0"/>
              <a:t>To provide mechanical and electrical specifications.</a:t>
            </a:r>
          </a:p>
        </p:txBody>
      </p:sp>
    </p:spTree>
    <p:extLst>
      <p:ext uri="{BB962C8B-B14F-4D97-AF65-F5344CB8AC3E}">
        <p14:creationId xmlns:p14="http://schemas.microsoft.com/office/powerpoint/2010/main" val="286892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8" grpId="0" animBg="1"/>
      <p:bldP spid="7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altLang="en-US" dirty="0">
                <a:latin typeface="+mj-lt"/>
              </a:rPr>
            </a:br>
            <a:r>
              <a:rPr lang="en-US" altLang="en-US" dirty="0">
                <a:latin typeface="+mj-lt"/>
              </a:rPr>
              <a:t>TCP/IP Reference Model</a:t>
            </a:r>
            <a:br>
              <a:rPr lang="en-US" altLang="en-US" dirty="0">
                <a:latin typeface="+mj-lt"/>
              </a:rPr>
            </a:br>
            <a:endParaRPr lang="en-IN" dirty="0">
              <a:latin typeface="+mj-lt"/>
            </a:endParaRPr>
          </a:p>
        </p:txBody>
      </p:sp>
      <p:sp>
        <p:nvSpPr>
          <p:cNvPr id="5" name="Rectangle 3"/>
          <p:cNvSpPr>
            <a:spLocks/>
          </p:cNvSpPr>
          <p:nvPr/>
        </p:nvSpPr>
        <p:spPr bwMode="auto">
          <a:xfrm>
            <a:off x="684213" y="2368550"/>
            <a:ext cx="2449512" cy="576262"/>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pPr algn="ctr" eaLnBrk="1" hangingPunct="1"/>
            <a:r>
              <a:rPr lang="en-GB" altLang="en-US" sz="2000" b="1" dirty="0">
                <a:cs typeface="Arial" panose="020B0604020202020204" pitchFamily="34" charset="0"/>
              </a:rPr>
              <a:t>Application</a:t>
            </a:r>
          </a:p>
        </p:txBody>
      </p:sp>
      <p:sp>
        <p:nvSpPr>
          <p:cNvPr id="6" name="Rectangle 4"/>
          <p:cNvSpPr>
            <a:spLocks/>
          </p:cNvSpPr>
          <p:nvPr/>
        </p:nvSpPr>
        <p:spPr bwMode="auto">
          <a:xfrm>
            <a:off x="684213" y="2944812"/>
            <a:ext cx="2449512" cy="576263"/>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pPr algn="ctr" eaLnBrk="1" hangingPunct="1"/>
            <a:r>
              <a:rPr lang="en-GB" altLang="en-US" sz="2000" b="1" dirty="0">
                <a:cs typeface="Arial" panose="020B0604020202020204" pitchFamily="34" charset="0"/>
              </a:rPr>
              <a:t>Transport</a:t>
            </a:r>
          </a:p>
        </p:txBody>
      </p:sp>
      <p:sp>
        <p:nvSpPr>
          <p:cNvPr id="7" name="Rectangle 5"/>
          <p:cNvSpPr>
            <a:spLocks/>
          </p:cNvSpPr>
          <p:nvPr/>
        </p:nvSpPr>
        <p:spPr bwMode="auto">
          <a:xfrm>
            <a:off x="684213" y="3519487"/>
            <a:ext cx="2449512" cy="649288"/>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pPr algn="ctr" eaLnBrk="1" hangingPunct="1"/>
            <a:r>
              <a:rPr lang="en-GB" altLang="en-US" sz="2000" b="1" dirty="0">
                <a:cs typeface="Arial" panose="020B0604020202020204" pitchFamily="34" charset="0"/>
              </a:rPr>
              <a:t>Internet</a:t>
            </a:r>
          </a:p>
        </p:txBody>
      </p:sp>
      <p:sp>
        <p:nvSpPr>
          <p:cNvPr id="8" name="Rectangle 6"/>
          <p:cNvSpPr>
            <a:spLocks/>
          </p:cNvSpPr>
          <p:nvPr/>
        </p:nvSpPr>
        <p:spPr bwMode="auto">
          <a:xfrm>
            <a:off x="684213" y="4168775"/>
            <a:ext cx="2449512" cy="936625"/>
          </a:xfrm>
          <a:prstGeom prst="rect">
            <a:avLst/>
          </a:prstGeom>
          <a:solidFill>
            <a:schemeClr val="tx2">
              <a:lumMod val="40000"/>
              <a:lumOff val="60000"/>
            </a:schemeClr>
          </a:solidFill>
          <a:ln w="12700">
            <a:solidFill>
              <a:schemeClr val="tx1"/>
            </a:solidFill>
            <a:miter lim="800000"/>
            <a:headEnd/>
            <a:tailEnd/>
          </a:ln>
          <a:effectLst/>
        </p:spPr>
        <p:txBody>
          <a:bodyPr wrap="none" anchor="ctr"/>
          <a:lstStyle/>
          <a:p>
            <a:pPr algn="ctr" eaLnBrk="1" hangingPunct="1"/>
            <a:r>
              <a:rPr lang="en-GB" altLang="en-US" sz="2000" b="1" dirty="0">
                <a:cs typeface="Arial" panose="020B0604020202020204" pitchFamily="34" charset="0"/>
              </a:rPr>
              <a:t>Network Access</a:t>
            </a:r>
            <a:br>
              <a:rPr lang="en-GB" altLang="en-US" sz="2000" b="1" dirty="0">
                <a:cs typeface="Arial" panose="020B0604020202020204" pitchFamily="34" charset="0"/>
              </a:rPr>
            </a:br>
            <a:r>
              <a:rPr lang="en-GB" altLang="en-US" sz="2000" b="1" dirty="0">
                <a:cs typeface="Arial" panose="020B0604020202020204" pitchFamily="34" charset="0"/>
              </a:rPr>
              <a:t>(Host-to-network)</a:t>
            </a:r>
          </a:p>
        </p:txBody>
      </p:sp>
      <p:sp>
        <p:nvSpPr>
          <p:cNvPr id="9" name="Text Box 7"/>
          <p:cNvSpPr txBox="1">
            <a:spLocks/>
          </p:cNvSpPr>
          <p:nvPr/>
        </p:nvSpPr>
        <p:spPr bwMode="auto">
          <a:xfrm>
            <a:off x="1476375" y="2001837"/>
            <a:ext cx="7558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en-US" sz="2000" b="1" dirty="0">
                <a:cs typeface="Arial" panose="020B0604020202020204" pitchFamily="34" charset="0"/>
              </a:rPr>
              <a:t>Layer</a:t>
            </a:r>
          </a:p>
        </p:txBody>
      </p:sp>
      <p:sp>
        <p:nvSpPr>
          <p:cNvPr id="10" name="Rectangle 8"/>
          <p:cNvSpPr>
            <a:spLocks/>
          </p:cNvSpPr>
          <p:nvPr/>
        </p:nvSpPr>
        <p:spPr bwMode="auto">
          <a:xfrm>
            <a:off x="3421063" y="2439987"/>
            <a:ext cx="862012"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dirty="0">
                <a:cs typeface="Arial" panose="020B0604020202020204" pitchFamily="34" charset="0"/>
              </a:rPr>
              <a:t>HTTP</a:t>
            </a:r>
          </a:p>
        </p:txBody>
      </p:sp>
      <p:sp>
        <p:nvSpPr>
          <p:cNvPr id="11" name="Rectangle 9"/>
          <p:cNvSpPr>
            <a:spLocks/>
          </p:cNvSpPr>
          <p:nvPr/>
        </p:nvSpPr>
        <p:spPr bwMode="auto">
          <a:xfrm>
            <a:off x="4500563" y="2439987"/>
            <a:ext cx="862012"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dirty="0">
                <a:cs typeface="Arial" panose="020B0604020202020204" pitchFamily="34" charset="0"/>
              </a:rPr>
              <a:t>TELNET</a:t>
            </a:r>
          </a:p>
        </p:txBody>
      </p:sp>
      <p:sp>
        <p:nvSpPr>
          <p:cNvPr id="12" name="Rectangle 10"/>
          <p:cNvSpPr>
            <a:spLocks/>
          </p:cNvSpPr>
          <p:nvPr/>
        </p:nvSpPr>
        <p:spPr bwMode="auto">
          <a:xfrm>
            <a:off x="5580063" y="2439987"/>
            <a:ext cx="863600"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a:cs typeface="Arial" panose="020B0604020202020204" pitchFamily="34" charset="0"/>
              </a:rPr>
              <a:t>FTP</a:t>
            </a:r>
          </a:p>
        </p:txBody>
      </p:sp>
      <p:sp>
        <p:nvSpPr>
          <p:cNvPr id="13" name="Rectangle 11"/>
          <p:cNvSpPr>
            <a:spLocks/>
          </p:cNvSpPr>
          <p:nvPr/>
        </p:nvSpPr>
        <p:spPr bwMode="auto">
          <a:xfrm>
            <a:off x="6661150" y="2439987"/>
            <a:ext cx="863600"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a:cs typeface="Arial" panose="020B0604020202020204" pitchFamily="34" charset="0"/>
              </a:rPr>
              <a:t>SMTP</a:t>
            </a:r>
          </a:p>
        </p:txBody>
      </p:sp>
      <p:sp>
        <p:nvSpPr>
          <p:cNvPr id="14" name="Rectangle 12"/>
          <p:cNvSpPr>
            <a:spLocks/>
          </p:cNvSpPr>
          <p:nvPr/>
        </p:nvSpPr>
        <p:spPr bwMode="auto">
          <a:xfrm>
            <a:off x="7740650" y="2439987"/>
            <a:ext cx="863600"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dirty="0">
                <a:cs typeface="Arial" panose="020B0604020202020204" pitchFamily="34" charset="0"/>
              </a:rPr>
              <a:t>SNMP</a:t>
            </a:r>
          </a:p>
        </p:txBody>
      </p:sp>
      <p:sp>
        <p:nvSpPr>
          <p:cNvPr id="15" name="Text Box 13"/>
          <p:cNvSpPr txBox="1">
            <a:spLocks/>
          </p:cNvSpPr>
          <p:nvPr/>
        </p:nvSpPr>
        <p:spPr bwMode="auto">
          <a:xfrm>
            <a:off x="5421313" y="2008187"/>
            <a:ext cx="1238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GB" altLang="en-US" b="1">
                <a:cs typeface="Arial" panose="020B0604020202020204" pitchFamily="34" charset="0"/>
              </a:rPr>
              <a:t>Protocols</a:t>
            </a:r>
          </a:p>
        </p:txBody>
      </p:sp>
      <p:sp>
        <p:nvSpPr>
          <p:cNvPr id="16" name="Rectangle 14"/>
          <p:cNvSpPr>
            <a:spLocks/>
          </p:cNvSpPr>
          <p:nvPr/>
        </p:nvSpPr>
        <p:spPr bwMode="auto">
          <a:xfrm>
            <a:off x="4500563" y="3087687"/>
            <a:ext cx="862012"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dirty="0">
                <a:cs typeface="Arial" panose="020B0604020202020204" pitchFamily="34" charset="0"/>
              </a:rPr>
              <a:t>TCP</a:t>
            </a:r>
          </a:p>
        </p:txBody>
      </p:sp>
      <p:sp>
        <p:nvSpPr>
          <p:cNvPr id="17" name="Rectangle 15"/>
          <p:cNvSpPr>
            <a:spLocks/>
          </p:cNvSpPr>
          <p:nvPr/>
        </p:nvSpPr>
        <p:spPr bwMode="auto">
          <a:xfrm>
            <a:off x="6659563" y="3087687"/>
            <a:ext cx="862012"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dirty="0">
                <a:cs typeface="Arial" panose="020B0604020202020204" pitchFamily="34" charset="0"/>
              </a:rPr>
              <a:t>UDP</a:t>
            </a:r>
          </a:p>
        </p:txBody>
      </p:sp>
      <p:sp>
        <p:nvSpPr>
          <p:cNvPr id="18" name="Rectangle 16"/>
          <p:cNvSpPr>
            <a:spLocks/>
          </p:cNvSpPr>
          <p:nvPr/>
        </p:nvSpPr>
        <p:spPr bwMode="auto">
          <a:xfrm>
            <a:off x="4500563" y="3735387"/>
            <a:ext cx="862012"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a:cs typeface="Arial" panose="020B0604020202020204" pitchFamily="34" charset="0"/>
              </a:rPr>
              <a:t>IP</a:t>
            </a:r>
          </a:p>
        </p:txBody>
      </p:sp>
      <p:sp>
        <p:nvSpPr>
          <p:cNvPr id="19" name="Rectangle 17"/>
          <p:cNvSpPr>
            <a:spLocks/>
          </p:cNvSpPr>
          <p:nvPr/>
        </p:nvSpPr>
        <p:spPr bwMode="auto">
          <a:xfrm>
            <a:off x="6659563" y="3735387"/>
            <a:ext cx="862012"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a:cs typeface="Arial" panose="020B0604020202020204" pitchFamily="34" charset="0"/>
              </a:rPr>
              <a:t>ICMP</a:t>
            </a:r>
          </a:p>
        </p:txBody>
      </p:sp>
      <p:sp>
        <p:nvSpPr>
          <p:cNvPr id="20" name="Rectangle 18"/>
          <p:cNvSpPr>
            <a:spLocks/>
          </p:cNvSpPr>
          <p:nvPr/>
        </p:nvSpPr>
        <p:spPr bwMode="auto">
          <a:xfrm>
            <a:off x="3924300" y="4456112"/>
            <a:ext cx="1657350"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a:cs typeface="Arial" panose="020B0604020202020204" pitchFamily="34" charset="0"/>
              </a:rPr>
              <a:t>ETHERNET</a:t>
            </a:r>
          </a:p>
        </p:txBody>
      </p:sp>
      <p:sp>
        <p:nvSpPr>
          <p:cNvPr id="21" name="Rectangle 19"/>
          <p:cNvSpPr>
            <a:spLocks/>
          </p:cNvSpPr>
          <p:nvPr/>
        </p:nvSpPr>
        <p:spPr bwMode="auto">
          <a:xfrm>
            <a:off x="6446838" y="4456112"/>
            <a:ext cx="1654175" cy="360363"/>
          </a:xfrm>
          <a:prstGeom prst="rect">
            <a:avLst/>
          </a:prstGeom>
          <a:solidFill>
            <a:schemeClr val="tx2">
              <a:lumMod val="20000"/>
              <a:lumOff val="80000"/>
            </a:schemeClr>
          </a:solidFill>
          <a:ln w="12700">
            <a:solidFill>
              <a:schemeClr val="tx1"/>
            </a:solidFill>
            <a:miter lim="800000"/>
            <a:headEnd/>
            <a:tailEnd/>
          </a:ln>
          <a:effectLst/>
        </p:spPr>
        <p:txBody>
          <a:bodyPr wrap="none" anchor="ctr"/>
          <a:lstStyle/>
          <a:p>
            <a:pPr algn="ctr" eaLnBrk="1" hangingPunct="1"/>
            <a:r>
              <a:rPr lang="en-GB" altLang="en-US" sz="1600" b="1">
                <a:cs typeface="Arial" panose="020B0604020202020204" pitchFamily="34" charset="0"/>
              </a:rPr>
              <a:t>PACKET RADIO</a:t>
            </a:r>
          </a:p>
        </p:txBody>
      </p:sp>
      <p:sp>
        <p:nvSpPr>
          <p:cNvPr id="3" name="Rectangular Callout 2"/>
          <p:cNvSpPr/>
          <p:nvPr/>
        </p:nvSpPr>
        <p:spPr>
          <a:xfrm>
            <a:off x="190500" y="1055461"/>
            <a:ext cx="4997904" cy="838200"/>
          </a:xfrm>
          <a:prstGeom prst="wedgeRectCallout">
            <a:avLst>
              <a:gd name="adj1" fmla="val 23997"/>
              <a:gd name="adj2" fmla="val 115097"/>
            </a:avLst>
          </a:prstGeom>
          <a:ln w="3175"/>
        </p:spPr>
        <p:style>
          <a:lnRef idx="2">
            <a:schemeClr val="accent1"/>
          </a:lnRef>
          <a:fillRef idx="1">
            <a:schemeClr val="lt1"/>
          </a:fillRef>
          <a:effectRef idx="0">
            <a:schemeClr val="accent1"/>
          </a:effectRef>
          <a:fontRef idx="minor">
            <a:schemeClr val="dk1"/>
          </a:fontRef>
        </p:style>
        <p:txBody>
          <a:bodyPr rtlCol="0" anchor="t"/>
          <a:lstStyle/>
          <a:p>
            <a:pPr marL="342900" lvl="2" indent="-342900">
              <a:buFont typeface="Arial" panose="020B0604020202020204" pitchFamily="34" charset="0"/>
              <a:buChar char="•"/>
            </a:pPr>
            <a:r>
              <a:rPr lang="en-US" sz="2000" dirty="0"/>
              <a:t>Hypertext Transfer Protocol</a:t>
            </a:r>
          </a:p>
          <a:p>
            <a:pPr marL="342900" lvl="2" indent="-342900">
              <a:buFont typeface="Arial" panose="020B0604020202020204" pitchFamily="34" charset="0"/>
              <a:buChar char="•"/>
            </a:pPr>
            <a:r>
              <a:rPr lang="en-GB" altLang="en-US" sz="2000" dirty="0"/>
              <a:t>Browser and web server communication</a:t>
            </a:r>
          </a:p>
        </p:txBody>
      </p:sp>
      <p:sp>
        <p:nvSpPr>
          <p:cNvPr id="22" name="Rectangular Callout 21"/>
          <p:cNvSpPr/>
          <p:nvPr/>
        </p:nvSpPr>
        <p:spPr>
          <a:xfrm>
            <a:off x="3955596" y="1085850"/>
            <a:ext cx="4997904" cy="838200"/>
          </a:xfrm>
          <a:prstGeom prst="wedgeRectCallout">
            <a:avLst>
              <a:gd name="adj1" fmla="val -31216"/>
              <a:gd name="adj2" fmla="val 109253"/>
            </a:avLst>
          </a:prstGeom>
          <a:ln w="3175"/>
        </p:spPr>
        <p:style>
          <a:lnRef idx="2">
            <a:schemeClr val="accent1"/>
          </a:lnRef>
          <a:fillRef idx="1">
            <a:schemeClr val="lt1"/>
          </a:fillRef>
          <a:effectRef idx="0">
            <a:schemeClr val="accent1"/>
          </a:effectRef>
          <a:fontRef idx="minor">
            <a:schemeClr val="dk1"/>
          </a:fontRef>
        </p:style>
        <p:txBody>
          <a:bodyPr rtlCol="0" anchor="t"/>
          <a:lstStyle/>
          <a:p>
            <a:pPr marL="342900" lvl="2" indent="-342900">
              <a:buFont typeface="Arial" panose="020B0604020202020204" pitchFamily="34" charset="0"/>
              <a:buChar char="•"/>
            </a:pPr>
            <a:r>
              <a:rPr lang="en-US" sz="2000" dirty="0"/>
              <a:t>The name stands for “</a:t>
            </a:r>
            <a:r>
              <a:rPr lang="en-US" sz="2000" b="1" dirty="0"/>
              <a:t>tel</a:t>
            </a:r>
            <a:r>
              <a:rPr lang="en-US" sz="2000" dirty="0"/>
              <a:t>etype </a:t>
            </a:r>
            <a:r>
              <a:rPr lang="en-US" sz="2000" b="1" dirty="0"/>
              <a:t>net</a:t>
            </a:r>
            <a:r>
              <a:rPr lang="en-US" sz="2000" dirty="0"/>
              <a:t>work”</a:t>
            </a:r>
          </a:p>
          <a:p>
            <a:pPr marL="342900" lvl="2" indent="-342900">
              <a:buFont typeface="Arial" panose="020B0604020202020204" pitchFamily="34" charset="0"/>
              <a:buChar char="•"/>
            </a:pPr>
            <a:r>
              <a:rPr lang="en-GB" altLang="en-US" sz="2000" dirty="0"/>
              <a:t>Remote login protocol</a:t>
            </a:r>
          </a:p>
        </p:txBody>
      </p:sp>
      <p:sp>
        <p:nvSpPr>
          <p:cNvPr id="23" name="Rectangular Callout 22"/>
          <p:cNvSpPr/>
          <p:nvPr/>
        </p:nvSpPr>
        <p:spPr>
          <a:xfrm>
            <a:off x="2432616" y="1075986"/>
            <a:ext cx="5873183" cy="838200"/>
          </a:xfrm>
          <a:prstGeom prst="wedgeRectCallout">
            <a:avLst>
              <a:gd name="adj1" fmla="val 10096"/>
              <a:gd name="adj2" fmla="val 109253"/>
            </a:avLst>
          </a:prstGeom>
          <a:ln w="3175"/>
        </p:spPr>
        <p:style>
          <a:lnRef idx="2">
            <a:schemeClr val="accent1"/>
          </a:lnRef>
          <a:fillRef idx="1">
            <a:schemeClr val="lt1"/>
          </a:fillRef>
          <a:effectRef idx="0">
            <a:schemeClr val="accent1"/>
          </a:effectRef>
          <a:fontRef idx="minor">
            <a:schemeClr val="dk1"/>
          </a:fontRef>
        </p:style>
        <p:txBody>
          <a:bodyPr rtlCol="0" anchor="t"/>
          <a:lstStyle/>
          <a:p>
            <a:pPr marL="285750" lvl="2" indent="-285750">
              <a:buFont typeface="Arial" panose="020B0604020202020204" pitchFamily="34" charset="0"/>
              <a:buChar char="•"/>
            </a:pPr>
            <a:r>
              <a:rPr lang="en-US" sz="2000" dirty="0">
                <a:solidFill>
                  <a:schemeClr val="tx1"/>
                </a:solidFill>
              </a:rPr>
              <a:t>File Transfer Protocol</a:t>
            </a:r>
          </a:p>
          <a:p>
            <a:pPr marL="285750" lvl="2" indent="-285750">
              <a:buFont typeface="Arial" panose="020B0604020202020204" pitchFamily="34" charset="0"/>
              <a:buChar char="•"/>
            </a:pPr>
            <a:r>
              <a:rPr lang="en-US" sz="2000" dirty="0">
                <a:solidFill>
                  <a:schemeClr val="tx1"/>
                </a:solidFill>
              </a:rPr>
              <a:t>Transfer Computer files between a client and server</a:t>
            </a:r>
            <a:endParaRPr lang="en-GB" altLang="en-US" sz="2400" dirty="0">
              <a:solidFill>
                <a:schemeClr val="tx1"/>
              </a:solidFill>
            </a:endParaRPr>
          </a:p>
        </p:txBody>
      </p:sp>
      <p:sp>
        <p:nvSpPr>
          <p:cNvPr id="24" name="Rectangular Callout 23"/>
          <p:cNvSpPr/>
          <p:nvPr/>
        </p:nvSpPr>
        <p:spPr>
          <a:xfrm>
            <a:off x="2971800" y="1048088"/>
            <a:ext cx="5873183" cy="838200"/>
          </a:xfrm>
          <a:prstGeom prst="wedgeRectCallout">
            <a:avLst>
              <a:gd name="adj1" fmla="val 20105"/>
              <a:gd name="adj2" fmla="val 111201"/>
            </a:avLst>
          </a:prstGeom>
          <a:ln w="3175"/>
        </p:spPr>
        <p:style>
          <a:lnRef idx="2">
            <a:schemeClr val="accent1"/>
          </a:lnRef>
          <a:fillRef idx="1">
            <a:schemeClr val="lt1"/>
          </a:fillRef>
          <a:effectRef idx="0">
            <a:schemeClr val="accent1"/>
          </a:effectRef>
          <a:fontRef idx="minor">
            <a:schemeClr val="dk1"/>
          </a:fontRef>
        </p:style>
        <p:txBody>
          <a:bodyPr rtlCol="0" anchor="t"/>
          <a:lstStyle/>
          <a:p>
            <a:pPr marL="285750" lvl="2" indent="-285750">
              <a:buFont typeface="Arial" panose="020B0604020202020204" pitchFamily="34" charset="0"/>
              <a:buChar char="•"/>
            </a:pPr>
            <a:r>
              <a:rPr lang="en-US" sz="2000" dirty="0">
                <a:solidFill>
                  <a:schemeClr val="tx1"/>
                </a:solidFill>
              </a:rPr>
              <a:t>Simple Mail Transfer Protocol</a:t>
            </a:r>
          </a:p>
          <a:p>
            <a:pPr marL="285750" lvl="2" indent="-285750">
              <a:buFont typeface="Arial" panose="020B0604020202020204" pitchFamily="34" charset="0"/>
              <a:buChar char="•"/>
            </a:pPr>
            <a:r>
              <a:rPr lang="en-US" sz="2000" dirty="0"/>
              <a:t>Send and Receive mail messages</a:t>
            </a:r>
            <a:endParaRPr lang="en-GB" altLang="en-US" sz="2400" dirty="0">
              <a:solidFill>
                <a:schemeClr val="tx1"/>
              </a:solidFill>
            </a:endParaRPr>
          </a:p>
        </p:txBody>
      </p:sp>
      <p:sp>
        <p:nvSpPr>
          <p:cNvPr id="25" name="Rectangular Callout 24"/>
          <p:cNvSpPr/>
          <p:nvPr/>
        </p:nvSpPr>
        <p:spPr>
          <a:xfrm>
            <a:off x="2459973" y="926400"/>
            <a:ext cx="6357654" cy="993775"/>
          </a:xfrm>
          <a:prstGeom prst="wedgeRectCallout">
            <a:avLst>
              <a:gd name="adj1" fmla="val 38626"/>
              <a:gd name="adj2" fmla="val 101343"/>
            </a:avLst>
          </a:prstGeom>
          <a:ln w="3175"/>
        </p:spPr>
        <p:style>
          <a:lnRef idx="2">
            <a:schemeClr val="accent1"/>
          </a:lnRef>
          <a:fillRef idx="1">
            <a:schemeClr val="lt1"/>
          </a:fillRef>
          <a:effectRef idx="0">
            <a:schemeClr val="accent1"/>
          </a:effectRef>
          <a:fontRef idx="minor">
            <a:schemeClr val="dk1"/>
          </a:fontRef>
        </p:style>
        <p:txBody>
          <a:bodyPr rtlCol="0" anchor="t"/>
          <a:lstStyle/>
          <a:p>
            <a:pPr marL="285750" lvl="2" indent="-285750" algn="just">
              <a:buFont typeface="Arial" panose="020B0604020202020204" pitchFamily="34" charset="0"/>
              <a:buChar char="•"/>
            </a:pPr>
            <a:r>
              <a:rPr lang="en-US" sz="2000" dirty="0"/>
              <a:t>Simple Network Management Protocol</a:t>
            </a:r>
            <a:endParaRPr lang="en-US" sz="2400" dirty="0">
              <a:solidFill>
                <a:schemeClr val="tx1"/>
              </a:solidFill>
            </a:endParaRPr>
          </a:p>
          <a:p>
            <a:pPr marL="285750" lvl="2" indent="-285750" algn="just">
              <a:buFont typeface="Arial" panose="020B0604020202020204" pitchFamily="34" charset="0"/>
              <a:buChar char="•"/>
            </a:pPr>
            <a:r>
              <a:rPr lang="en-US" sz="2000" dirty="0"/>
              <a:t>Collecting information from, and configuring network devices, such as servers, printers, hubs, switches</a:t>
            </a:r>
            <a:endParaRPr lang="en-GB" altLang="en-US" sz="2800" dirty="0">
              <a:solidFill>
                <a:schemeClr val="tx1"/>
              </a:solidFill>
            </a:endParaRPr>
          </a:p>
        </p:txBody>
      </p:sp>
      <p:sp>
        <p:nvSpPr>
          <p:cNvPr id="26" name="Rectangular Callout 25"/>
          <p:cNvSpPr/>
          <p:nvPr/>
        </p:nvSpPr>
        <p:spPr>
          <a:xfrm>
            <a:off x="223555" y="970300"/>
            <a:ext cx="6357654" cy="993775"/>
          </a:xfrm>
          <a:prstGeom prst="wedgeRectCallout">
            <a:avLst>
              <a:gd name="adj1" fmla="val 23473"/>
              <a:gd name="adj2" fmla="val 162137"/>
            </a:avLst>
          </a:prstGeom>
          <a:ln w="3175"/>
        </p:spPr>
        <p:style>
          <a:lnRef idx="2">
            <a:schemeClr val="accent1"/>
          </a:lnRef>
          <a:fillRef idx="1">
            <a:schemeClr val="lt1"/>
          </a:fillRef>
          <a:effectRef idx="0">
            <a:schemeClr val="accent1"/>
          </a:effectRef>
          <a:fontRef idx="minor">
            <a:schemeClr val="dk1"/>
          </a:fontRef>
        </p:style>
        <p:txBody>
          <a:bodyPr rtlCol="0" anchor="t"/>
          <a:lstStyle/>
          <a:p>
            <a:pPr marL="285750" lvl="2" indent="-285750" algn="just">
              <a:buFont typeface="Arial" panose="020B0604020202020204" pitchFamily="34" charset="0"/>
              <a:buChar char="•"/>
            </a:pPr>
            <a:r>
              <a:rPr lang="en-US" sz="2000" dirty="0"/>
              <a:t>Transmission Control Protocol</a:t>
            </a:r>
          </a:p>
          <a:p>
            <a:pPr marL="285750" lvl="2" indent="-285750" algn="just">
              <a:buFont typeface="Arial" panose="020B0604020202020204" pitchFamily="34" charset="0"/>
              <a:buChar char="•"/>
            </a:pPr>
            <a:r>
              <a:rPr lang="en-GB" altLang="en-US" sz="2000" dirty="0"/>
              <a:t>Connection oriented</a:t>
            </a:r>
          </a:p>
          <a:p>
            <a:pPr marL="285750" lvl="2" indent="-285750" algn="just">
              <a:buFont typeface="Arial" panose="020B0604020202020204" pitchFamily="34" charset="0"/>
              <a:buChar char="•"/>
            </a:pPr>
            <a:r>
              <a:rPr lang="en-GB" altLang="en-US" sz="2000" dirty="0"/>
              <a:t>Connection established before sending data</a:t>
            </a:r>
          </a:p>
        </p:txBody>
      </p:sp>
      <p:sp>
        <p:nvSpPr>
          <p:cNvPr id="27" name="Rectangular Callout 26"/>
          <p:cNvSpPr/>
          <p:nvPr/>
        </p:nvSpPr>
        <p:spPr>
          <a:xfrm>
            <a:off x="2432616" y="961230"/>
            <a:ext cx="6357654" cy="993775"/>
          </a:xfrm>
          <a:prstGeom prst="wedgeRectCallout">
            <a:avLst>
              <a:gd name="adj1" fmla="val 23473"/>
              <a:gd name="adj2" fmla="val 162137"/>
            </a:avLst>
          </a:prstGeom>
          <a:ln w="3175"/>
        </p:spPr>
        <p:style>
          <a:lnRef idx="2">
            <a:schemeClr val="accent1"/>
          </a:lnRef>
          <a:fillRef idx="1">
            <a:schemeClr val="lt1"/>
          </a:fillRef>
          <a:effectRef idx="0">
            <a:schemeClr val="accent1"/>
          </a:effectRef>
          <a:fontRef idx="minor">
            <a:schemeClr val="dk1"/>
          </a:fontRef>
        </p:style>
        <p:txBody>
          <a:bodyPr rtlCol="0" anchor="t"/>
          <a:lstStyle/>
          <a:p>
            <a:pPr marL="285750" lvl="2" indent="-285750" algn="just">
              <a:buFont typeface="Arial" panose="020B0604020202020204" pitchFamily="34" charset="0"/>
              <a:buChar char="•"/>
            </a:pPr>
            <a:r>
              <a:rPr lang="en-US" sz="2000" dirty="0"/>
              <a:t>User Datagram Protocol</a:t>
            </a:r>
          </a:p>
          <a:p>
            <a:pPr marL="285750" lvl="2" indent="-285750" algn="just">
              <a:buFont typeface="Arial" panose="020B0604020202020204" pitchFamily="34" charset="0"/>
              <a:buChar char="•"/>
            </a:pPr>
            <a:r>
              <a:rPr lang="en-GB" altLang="en-US" sz="2000" dirty="0"/>
              <a:t>Connectionless</a:t>
            </a:r>
          </a:p>
          <a:p>
            <a:pPr marL="285750" lvl="2" indent="-285750" algn="just">
              <a:buFont typeface="Arial" panose="020B0604020202020204" pitchFamily="34" charset="0"/>
              <a:buChar char="•"/>
            </a:pPr>
            <a:r>
              <a:rPr lang="en-GB" altLang="en-US" sz="2100" dirty="0"/>
              <a:t>Sending data without establishing connection</a:t>
            </a:r>
          </a:p>
        </p:txBody>
      </p:sp>
      <p:sp>
        <p:nvSpPr>
          <p:cNvPr id="28" name="Rectangular Callout 27"/>
          <p:cNvSpPr/>
          <p:nvPr/>
        </p:nvSpPr>
        <p:spPr>
          <a:xfrm>
            <a:off x="301909" y="5272543"/>
            <a:ext cx="6357654" cy="993775"/>
          </a:xfrm>
          <a:prstGeom prst="wedgeRectCallout">
            <a:avLst>
              <a:gd name="adj1" fmla="val 22959"/>
              <a:gd name="adj2" fmla="val -168123"/>
            </a:avLst>
          </a:prstGeom>
          <a:ln w="3175"/>
        </p:spPr>
        <p:style>
          <a:lnRef idx="2">
            <a:schemeClr val="accent1"/>
          </a:lnRef>
          <a:fillRef idx="1">
            <a:schemeClr val="lt1"/>
          </a:fillRef>
          <a:effectRef idx="0">
            <a:schemeClr val="accent1"/>
          </a:effectRef>
          <a:fontRef idx="minor">
            <a:schemeClr val="dk1"/>
          </a:fontRef>
        </p:style>
        <p:txBody>
          <a:bodyPr rtlCol="0" anchor="t"/>
          <a:lstStyle/>
          <a:p>
            <a:pPr marL="285750" lvl="2" indent="-285750" algn="just">
              <a:buFont typeface="Arial" panose="020B0604020202020204" pitchFamily="34" charset="0"/>
              <a:buChar char="•"/>
            </a:pPr>
            <a:r>
              <a:rPr lang="en-US" sz="2000" dirty="0"/>
              <a:t>Internet Protocol</a:t>
            </a:r>
          </a:p>
          <a:p>
            <a:pPr marL="285750" lvl="2" indent="-285750" algn="just">
              <a:buFont typeface="Arial" panose="020B0604020202020204" pitchFamily="34" charset="0"/>
              <a:buChar char="•"/>
            </a:pPr>
            <a:r>
              <a:rPr lang="en-US" sz="2000" dirty="0"/>
              <a:t>A set of rules governing the format of data sent over the Internet or other network.</a:t>
            </a:r>
            <a:endParaRPr lang="en-US" sz="2400" dirty="0"/>
          </a:p>
        </p:txBody>
      </p:sp>
      <p:sp>
        <p:nvSpPr>
          <p:cNvPr id="29" name="Rectangular Callout 28"/>
          <p:cNvSpPr/>
          <p:nvPr/>
        </p:nvSpPr>
        <p:spPr>
          <a:xfrm>
            <a:off x="2432616" y="5301457"/>
            <a:ext cx="6357654" cy="993775"/>
          </a:xfrm>
          <a:prstGeom prst="wedgeRectCallout">
            <a:avLst>
              <a:gd name="adj1" fmla="val 23729"/>
              <a:gd name="adj2" fmla="val -171409"/>
            </a:avLst>
          </a:prstGeom>
          <a:ln w="3175"/>
        </p:spPr>
        <p:style>
          <a:lnRef idx="2">
            <a:schemeClr val="accent1"/>
          </a:lnRef>
          <a:fillRef idx="1">
            <a:schemeClr val="lt1"/>
          </a:fillRef>
          <a:effectRef idx="0">
            <a:schemeClr val="accent1"/>
          </a:effectRef>
          <a:fontRef idx="minor">
            <a:schemeClr val="dk1"/>
          </a:fontRef>
        </p:style>
        <p:txBody>
          <a:bodyPr rtlCol="0" anchor="t"/>
          <a:lstStyle/>
          <a:p>
            <a:pPr marL="285750" lvl="2" indent="-285750" algn="just">
              <a:buFont typeface="Arial" panose="020B0604020202020204" pitchFamily="34" charset="0"/>
              <a:buChar char="•"/>
            </a:pPr>
            <a:r>
              <a:rPr lang="en-US" sz="2000" dirty="0"/>
              <a:t>Internet Control Message Protocol</a:t>
            </a:r>
            <a:endParaRPr lang="en-US" sz="2400" dirty="0"/>
          </a:p>
          <a:p>
            <a:pPr marL="285750" lvl="2" indent="-285750" algn="just">
              <a:buFont typeface="Arial" panose="020B0604020202020204" pitchFamily="34" charset="0"/>
              <a:buChar char="•"/>
            </a:pPr>
            <a:r>
              <a:rPr lang="en-US" sz="2000" dirty="0"/>
              <a:t>Used by network devices, like routers, to send error messages and operational information</a:t>
            </a:r>
            <a:endParaRPr lang="en-US" sz="2800" dirty="0"/>
          </a:p>
        </p:txBody>
      </p:sp>
      <p:sp>
        <p:nvSpPr>
          <p:cNvPr id="30" name="Rectangular Callout 29"/>
          <p:cNvSpPr/>
          <p:nvPr/>
        </p:nvSpPr>
        <p:spPr>
          <a:xfrm>
            <a:off x="1476375" y="5453857"/>
            <a:ext cx="4238625" cy="755311"/>
          </a:xfrm>
          <a:prstGeom prst="wedgeRectCallout">
            <a:avLst>
              <a:gd name="adj1" fmla="val 25397"/>
              <a:gd name="adj2" fmla="val -131196"/>
            </a:avLst>
          </a:prstGeom>
          <a:ln w="3175"/>
        </p:spPr>
        <p:style>
          <a:lnRef idx="2">
            <a:schemeClr val="accent1"/>
          </a:lnRef>
          <a:fillRef idx="1">
            <a:schemeClr val="lt1"/>
          </a:fillRef>
          <a:effectRef idx="0">
            <a:schemeClr val="accent1"/>
          </a:effectRef>
          <a:fontRef idx="minor">
            <a:schemeClr val="dk1"/>
          </a:fontRef>
        </p:style>
        <p:txBody>
          <a:bodyPr rtlCol="0" anchor="t"/>
          <a:lstStyle/>
          <a:p>
            <a:pPr marL="285750" lvl="2" indent="-285750" algn="just">
              <a:buFont typeface="Arial" panose="020B0604020202020204" pitchFamily="34" charset="0"/>
              <a:buChar char="•"/>
            </a:pPr>
            <a:r>
              <a:rPr lang="en-US" sz="2000" dirty="0"/>
              <a:t>Network protocol that controls how data is transmitted over a LAN</a:t>
            </a:r>
          </a:p>
        </p:txBody>
      </p:sp>
      <p:sp>
        <p:nvSpPr>
          <p:cNvPr id="31" name="Rectangular Callout 30"/>
          <p:cNvSpPr/>
          <p:nvPr/>
        </p:nvSpPr>
        <p:spPr>
          <a:xfrm>
            <a:off x="4500563" y="5446881"/>
            <a:ext cx="4178300" cy="976600"/>
          </a:xfrm>
          <a:prstGeom prst="wedgeRectCallout">
            <a:avLst>
              <a:gd name="adj1" fmla="val 26179"/>
              <a:gd name="adj2" fmla="val -113679"/>
            </a:avLst>
          </a:prstGeom>
          <a:ln w="3175"/>
        </p:spPr>
        <p:style>
          <a:lnRef idx="2">
            <a:schemeClr val="accent1"/>
          </a:lnRef>
          <a:fillRef idx="1">
            <a:schemeClr val="lt1"/>
          </a:fillRef>
          <a:effectRef idx="0">
            <a:schemeClr val="accent1"/>
          </a:effectRef>
          <a:fontRef idx="minor">
            <a:schemeClr val="dk1"/>
          </a:fontRef>
        </p:style>
        <p:txBody>
          <a:bodyPr rtlCol="0" anchor="t"/>
          <a:lstStyle/>
          <a:p>
            <a:pPr marL="285750" lvl="2" indent="-285750" algn="just">
              <a:buFont typeface="Arial" panose="020B0604020202020204" pitchFamily="34" charset="0"/>
              <a:buChar char="•"/>
            </a:pPr>
            <a:r>
              <a:rPr lang="en-US" sz="2000" dirty="0"/>
              <a:t>Protocol of broadcasting that makes use of radio signals carrying packets of data.</a:t>
            </a:r>
            <a:endParaRPr lang="en-US" sz="2400" dirty="0"/>
          </a:p>
        </p:txBody>
      </p:sp>
    </p:spTree>
    <p:extLst>
      <p:ext uri="{BB962C8B-B14F-4D97-AF65-F5344CB8AC3E}">
        <p14:creationId xmlns:p14="http://schemas.microsoft.com/office/powerpoint/2010/main" val="361031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3"/>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6"/>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28"/>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30"/>
                                        </p:tgtEl>
                                        <p:attrNameLst>
                                          <p:attrName>style.visibility</p:attrName>
                                        </p:attrNameLst>
                                      </p:cBhvr>
                                      <p:to>
                                        <p:strVal val="hidden"/>
                                      </p:to>
                                    </p:set>
                                  </p:childTnLst>
                                </p:cTn>
                              </p:par>
                              <p:par>
                                <p:cTn id="123" presetID="1" presetClass="entr" presetSubtype="0" fill="hold" grpId="0"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animBg="1"/>
      <p:bldP spid="11" grpId="0" animBg="1"/>
      <p:bldP spid="12" grpId="0" animBg="1"/>
      <p:bldP spid="13" grpId="0" animBg="1"/>
      <p:bldP spid="14" grpId="0" animBg="1"/>
      <p:bldP spid="15" grpId="0"/>
      <p:bldP spid="16" grpId="0" animBg="1"/>
      <p:bldP spid="17" grpId="0" animBg="1"/>
      <p:bldP spid="18" grpId="0" animBg="1"/>
      <p:bldP spid="19" grpId="0" animBg="1"/>
      <p:bldP spid="20" grpId="0" animBg="1"/>
      <p:bldP spid="21" grpId="0" animBg="1"/>
      <p:bldP spid="3" grpId="0" animBg="1"/>
      <p:bldP spid="3"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298F-A49F-4915-8600-881F92A22A3B}"/>
              </a:ext>
            </a:extLst>
          </p:cNvPr>
          <p:cNvSpPr>
            <a:spLocks noGrp="1"/>
          </p:cNvSpPr>
          <p:nvPr>
            <p:ph type="title"/>
          </p:nvPr>
        </p:nvSpPr>
        <p:spPr/>
        <p:txBody>
          <a:bodyPr/>
          <a:lstStyle/>
          <a:p>
            <a:r>
              <a:rPr lang="en-IN" dirty="0">
                <a:latin typeface="+mj-lt"/>
              </a:rPr>
              <a:t>The Evolution of ATM</a:t>
            </a:r>
          </a:p>
        </p:txBody>
      </p:sp>
      <p:sp>
        <p:nvSpPr>
          <p:cNvPr id="3" name="Content Placeholder 2">
            <a:extLst>
              <a:ext uri="{FF2B5EF4-FFF2-40B4-BE49-F238E27FC236}">
                <a16:creationId xmlns:a16="http://schemas.microsoft.com/office/drawing/2014/main" id="{65ABDEA5-F52F-47F2-94DC-DB277F099B76}"/>
              </a:ext>
            </a:extLst>
          </p:cNvPr>
          <p:cNvSpPr>
            <a:spLocks noGrp="1"/>
          </p:cNvSpPr>
          <p:nvPr>
            <p:ph idx="1"/>
          </p:nvPr>
        </p:nvSpPr>
        <p:spPr/>
        <p:txBody>
          <a:bodyPr>
            <a:normAutofit/>
          </a:bodyPr>
          <a:lstStyle/>
          <a:p>
            <a:pPr algn="just"/>
            <a:r>
              <a:rPr lang="en-US" sz="2600" dirty="0">
                <a:latin typeface="+mn-lt"/>
              </a:rPr>
              <a:t>ATM is “</a:t>
            </a:r>
            <a:r>
              <a:rPr lang="en-US" sz="2600" dirty="0">
                <a:solidFill>
                  <a:srgbClr val="FF0000"/>
                </a:solidFill>
                <a:latin typeface="+mn-lt"/>
              </a:rPr>
              <a:t>Asynchronous Transfer Mode</a:t>
            </a:r>
            <a:r>
              <a:rPr lang="en-US" sz="2600" dirty="0">
                <a:latin typeface="+mn-lt"/>
              </a:rPr>
              <a:t>”</a:t>
            </a:r>
            <a:endParaRPr lang="en-US" altLang="en-US" sz="2600" dirty="0">
              <a:latin typeface="+mn-lt"/>
            </a:endParaRPr>
          </a:p>
          <a:p>
            <a:pPr algn="just"/>
            <a:r>
              <a:rPr lang="en-US" altLang="en-US" sz="2600" dirty="0">
                <a:latin typeface="+mn-lt"/>
              </a:rPr>
              <a:t>Two types of networks:</a:t>
            </a:r>
          </a:p>
          <a:p>
            <a:pPr lvl="1" algn="just"/>
            <a:r>
              <a:rPr lang="en-US" altLang="en-US" sz="2600" dirty="0">
                <a:solidFill>
                  <a:srgbClr val="FF0000"/>
                </a:solidFill>
                <a:latin typeface="+mn-lt"/>
              </a:rPr>
              <a:t>Telephone networks</a:t>
            </a:r>
            <a:r>
              <a:rPr lang="en-US" altLang="en-US" sz="2600" dirty="0">
                <a:latin typeface="+mn-lt"/>
              </a:rPr>
              <a:t>, which were (and still are) primarily used </a:t>
            </a:r>
            <a:r>
              <a:rPr lang="en-US" altLang="en-US" sz="2600" dirty="0">
                <a:solidFill>
                  <a:srgbClr val="FF0000"/>
                </a:solidFill>
                <a:latin typeface="+mn-lt"/>
              </a:rPr>
              <a:t>to carry real-time voice</a:t>
            </a:r>
            <a:r>
              <a:rPr lang="en-US" altLang="en-US" sz="2600" dirty="0">
                <a:latin typeface="+mn-lt"/>
              </a:rPr>
              <a:t>, and </a:t>
            </a:r>
            <a:r>
              <a:rPr lang="en-US" altLang="en-US" sz="2600" dirty="0">
                <a:solidFill>
                  <a:srgbClr val="FF0000"/>
                </a:solidFill>
                <a:latin typeface="+mn-lt"/>
              </a:rPr>
              <a:t>data networks</a:t>
            </a:r>
            <a:r>
              <a:rPr lang="en-US" altLang="en-US" sz="2600" dirty="0">
                <a:latin typeface="+mn-lt"/>
              </a:rPr>
              <a:t>, which were primarily used </a:t>
            </a:r>
            <a:r>
              <a:rPr lang="en-US" altLang="en-US" sz="2600" dirty="0">
                <a:solidFill>
                  <a:srgbClr val="FF0000"/>
                </a:solidFill>
                <a:latin typeface="+mn-lt"/>
              </a:rPr>
              <a:t>to transfer text files.</a:t>
            </a:r>
          </a:p>
          <a:p>
            <a:pPr lvl="1" algn="just"/>
            <a:r>
              <a:rPr lang="en-US" altLang="en-US" sz="2600" dirty="0">
                <a:latin typeface="+mn-lt"/>
              </a:rPr>
              <a:t>It was therefore natural to </a:t>
            </a:r>
            <a:r>
              <a:rPr lang="en-US" altLang="en-US" sz="2600" dirty="0">
                <a:solidFill>
                  <a:srgbClr val="FF0000"/>
                </a:solidFill>
                <a:latin typeface="+mn-lt"/>
              </a:rPr>
              <a:t>design a networking technology </a:t>
            </a:r>
            <a:r>
              <a:rPr lang="en-US" altLang="en-US" sz="2600" dirty="0">
                <a:latin typeface="+mn-lt"/>
              </a:rPr>
              <a:t>that would be appropriate </a:t>
            </a:r>
            <a:r>
              <a:rPr lang="en-US" altLang="en-US" sz="2600" dirty="0">
                <a:solidFill>
                  <a:srgbClr val="FF0000"/>
                </a:solidFill>
                <a:latin typeface="+mn-lt"/>
              </a:rPr>
              <a:t>for transporting real-time audio and video as well as text, e-mail, and image files. </a:t>
            </a:r>
          </a:p>
          <a:p>
            <a:pPr lvl="1" algn="just"/>
            <a:r>
              <a:rPr lang="en-US" altLang="en-US" sz="2600" dirty="0">
                <a:latin typeface="+mn-lt"/>
              </a:rPr>
              <a:t>Asynchronous transfer mode (ATM) achieved this goal.</a:t>
            </a:r>
          </a:p>
          <a:p>
            <a:pPr marL="457200" lvl="1" indent="0" algn="just">
              <a:buNone/>
            </a:pPr>
            <a:endParaRPr lang="en-IN" sz="2600" dirty="0">
              <a:latin typeface="+mn-lt"/>
            </a:endParaRPr>
          </a:p>
        </p:txBody>
      </p:sp>
    </p:spTree>
    <p:extLst>
      <p:ext uri="{BB962C8B-B14F-4D97-AF65-F5344CB8AC3E}">
        <p14:creationId xmlns:p14="http://schemas.microsoft.com/office/powerpoint/2010/main" val="277786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23B6-84B0-498A-994B-58B1A59E04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0B308A-D276-4436-909B-C5FCEEE17810}"/>
              </a:ext>
            </a:extLst>
          </p:cNvPr>
          <p:cNvSpPr>
            <a:spLocks noGrp="1"/>
          </p:cNvSpPr>
          <p:nvPr>
            <p:ph idx="1"/>
          </p:nvPr>
        </p:nvSpPr>
        <p:spPr/>
        <p:txBody>
          <a:bodyPr>
            <a:noAutofit/>
          </a:bodyPr>
          <a:lstStyle/>
          <a:p>
            <a:pPr marL="0" indent="0">
              <a:buNone/>
            </a:pPr>
            <a:r>
              <a:rPr lang="en-US" sz="3600" dirty="0">
                <a:effectLst/>
                <a:latin typeface="Times New Roman" panose="02020603050405020304" pitchFamily="18" charset="0"/>
                <a:ea typeface="Times New Roman" panose="02020603050405020304" pitchFamily="18" charset="0"/>
              </a:rPr>
              <a:t>ATM technology is capable of carrying a wide range of information transfers, from e-mail to videoconferences, with a range of quality of service that can match user needs. Thus, ATM could provide the full range of services contemplated as offerings on the information superhighway.</a:t>
            </a:r>
          </a:p>
          <a:p>
            <a:pPr marL="0" indent="0">
              <a:buNone/>
            </a:pPr>
            <a:endParaRPr lang="en-US" sz="3600" dirty="0">
              <a:latin typeface="Times New Roman" panose="02020603050405020304" pitchFamily="18" charset="0"/>
            </a:endParaRPr>
          </a:p>
          <a:p>
            <a:pPr marL="0" indent="0">
              <a:buNone/>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Asynchronous Transfer Mode (ATM) was designed as a single unified networking standard that could support both circuit-switched networking and packet-based networking.</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600" dirty="0"/>
          </a:p>
        </p:txBody>
      </p:sp>
    </p:spTree>
    <p:extLst>
      <p:ext uri="{BB962C8B-B14F-4D97-AF65-F5344CB8AC3E}">
        <p14:creationId xmlns:p14="http://schemas.microsoft.com/office/powerpoint/2010/main" val="723501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latin typeface="+mj-lt"/>
              </a:rPr>
              <a:t>Topics to be covered</a:t>
            </a:r>
            <a:endParaRPr lang="en-IN" b="1" dirty="0">
              <a:latin typeface="+mj-lt"/>
            </a:endParaRPr>
          </a:p>
        </p:txBody>
      </p:sp>
      <p:sp>
        <p:nvSpPr>
          <p:cNvPr id="16" name="Content Placeholder 2"/>
          <p:cNvSpPr>
            <a:spLocks noGrp="1"/>
          </p:cNvSpPr>
          <p:nvPr>
            <p:ph idx="1"/>
          </p:nvPr>
        </p:nvSpPr>
        <p:spPr>
          <a:xfrm>
            <a:off x="190500" y="990600"/>
            <a:ext cx="8763000" cy="5334000"/>
          </a:xfrm>
        </p:spPr>
        <p:txBody>
          <a:bodyPr>
            <a:normAutofit/>
          </a:bodyPr>
          <a:lstStyle/>
          <a:p>
            <a:pPr marL="342900" lvl="1" indent="-342900" algn="just">
              <a:lnSpc>
                <a:spcPct val="113000"/>
              </a:lnSpc>
              <a:buFont typeface="Wingdings" panose="05000000000000000000" pitchFamily="2" charset="2"/>
              <a:buChar char="§"/>
            </a:pPr>
            <a:r>
              <a:rPr lang="en-US" sz="2400" dirty="0">
                <a:latin typeface="+mn-lt"/>
              </a:rPr>
              <a:t>Computer Network and Layered Protocols 	</a:t>
            </a:r>
          </a:p>
          <a:p>
            <a:pPr algn="just">
              <a:lnSpc>
                <a:spcPct val="113000"/>
              </a:lnSpc>
            </a:pPr>
            <a:r>
              <a:rPr lang="en-US" dirty="0">
                <a:latin typeface="+mn-lt"/>
              </a:rPr>
              <a:t>Message Passing and Related Issues</a:t>
            </a:r>
          </a:p>
          <a:p>
            <a:pPr algn="just">
              <a:lnSpc>
                <a:spcPct val="113000"/>
              </a:lnSpc>
            </a:pPr>
            <a:r>
              <a:rPr lang="en-US" dirty="0">
                <a:latin typeface="+mn-lt"/>
              </a:rPr>
              <a:t>Synchronization 	</a:t>
            </a:r>
          </a:p>
          <a:p>
            <a:pPr algn="just">
              <a:lnSpc>
                <a:spcPct val="113000"/>
              </a:lnSpc>
            </a:pPr>
            <a:r>
              <a:rPr lang="en-US" dirty="0">
                <a:latin typeface="+mn-lt"/>
              </a:rPr>
              <a:t>Client Server Model &amp; its Implementation</a:t>
            </a:r>
          </a:p>
          <a:p>
            <a:pPr algn="just">
              <a:lnSpc>
                <a:spcPct val="113000"/>
              </a:lnSpc>
            </a:pPr>
            <a:r>
              <a:rPr lang="en-US" dirty="0">
                <a:latin typeface="+mn-lt"/>
              </a:rPr>
              <a:t>Remote Procedure Call and Implementation Issues 	</a:t>
            </a:r>
          </a:p>
          <a:p>
            <a:pPr algn="just">
              <a:lnSpc>
                <a:spcPct val="113000"/>
              </a:lnSpc>
            </a:pPr>
            <a:r>
              <a:rPr lang="en-US" dirty="0">
                <a:latin typeface="+mn-lt"/>
              </a:rPr>
              <a:t>Case Studies: SUN RPC, DEC RPC</a:t>
            </a:r>
          </a:p>
        </p:txBody>
      </p:sp>
    </p:spTree>
    <p:extLst>
      <p:ext uri="{BB962C8B-B14F-4D97-AF65-F5344CB8AC3E}">
        <p14:creationId xmlns:p14="http://schemas.microsoft.com/office/powerpoint/2010/main" val="62753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FF5B-57DD-4139-89F1-40C13AE9136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1081CF-1515-4FEC-AC79-FF757461DB5F}"/>
              </a:ext>
            </a:extLst>
          </p:cNvPr>
          <p:cNvSpPr>
            <a:spLocks noGrp="1"/>
          </p:cNvSpPr>
          <p:nvPr>
            <p:ph idx="1"/>
          </p:nvPr>
        </p:nvSpPr>
        <p:spPr/>
        <p:txBody>
          <a:bodyPr>
            <a:normAutofit/>
          </a:bodyPr>
          <a:lstStyle/>
          <a:p>
            <a:pPr marL="0" indent="0">
              <a:buNone/>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ATM was a significant step in the convergence of real-time and nonreal-time applications on a single communications infrastructure. ATM was the first protocol suite to enable true differentiation of traffic classes and certainly set the standards by which subsequent technologies are measured. In fact, the ATM approach to QoS is the foundation for much of the mechanisms and terminology used in IP-based, QoS-aware networks of the modern era.</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3200" dirty="0"/>
          </a:p>
        </p:txBody>
      </p:sp>
    </p:spTree>
    <p:extLst>
      <p:ext uri="{BB962C8B-B14F-4D97-AF65-F5344CB8AC3E}">
        <p14:creationId xmlns:p14="http://schemas.microsoft.com/office/powerpoint/2010/main" val="3600594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8E499-0943-4A47-A580-A0182748B9F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53FCC46-7966-4F90-BB2C-5DD1929F39D0}"/>
              </a:ext>
            </a:extLst>
          </p:cNvPr>
          <p:cNvSpPr>
            <a:spLocks noGrp="1"/>
          </p:cNvSpPr>
          <p:nvPr>
            <p:ph idx="1"/>
          </p:nvPr>
        </p:nvSpPr>
        <p:spPr/>
        <p:txBody>
          <a:bodyPr>
            <a:normAutofit/>
          </a:bodyPr>
          <a:lstStyle/>
          <a:p>
            <a:pPr marL="0" indent="0" algn="just">
              <a:buNone/>
            </a:pPr>
            <a:r>
              <a:rPr lang="en-US" sz="2800" dirty="0">
                <a:effectLst/>
                <a:latin typeface="Times New Roman" panose="02020603050405020304" pitchFamily="18" charset="0"/>
                <a:ea typeface="Times New Roman" panose="02020603050405020304" pitchFamily="18" charset="0"/>
              </a:rPr>
              <a:t>ATM is a virtual circuit-based technology through which a connection is established between the two endpoints before the data exchange begins. The term </a:t>
            </a:r>
            <a:r>
              <a:rPr lang="en-US" sz="2800" i="1" dirty="0">
                <a:effectLst/>
                <a:latin typeface="Times New Roman" panose="02020603050405020304" pitchFamily="18" charset="0"/>
                <a:ea typeface="Times New Roman" panose="02020603050405020304" pitchFamily="18" charset="0"/>
              </a:rPr>
              <a:t>asynchronous</a:t>
            </a:r>
            <a:r>
              <a:rPr lang="en-US" sz="2800" dirty="0">
                <a:effectLst/>
                <a:latin typeface="Times New Roman" panose="02020603050405020304" pitchFamily="18" charset="0"/>
                <a:ea typeface="Times New Roman" panose="02020603050405020304" pitchFamily="18" charset="0"/>
              </a:rPr>
              <a:t> refers to the switching of cells, whereas the bit stream that carries the cell is actually synchronous. Asynchronous, in the context of ATM, means that sources are not limited to sending data (or cells) during a set timeslot, which is the case with circuit switching, a truly synchronous technology</a:t>
            </a:r>
            <a:endParaRPr lang="en-US" sz="2800" dirty="0"/>
          </a:p>
        </p:txBody>
      </p:sp>
    </p:spTree>
    <p:extLst>
      <p:ext uri="{BB962C8B-B14F-4D97-AF65-F5344CB8AC3E}">
        <p14:creationId xmlns:p14="http://schemas.microsoft.com/office/powerpoint/2010/main" val="3904066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0E4E-7715-4E70-A81C-CDA52C5E91DB}"/>
              </a:ext>
            </a:extLst>
          </p:cNvPr>
          <p:cNvSpPr>
            <a:spLocks noGrp="1"/>
          </p:cNvSpPr>
          <p:nvPr>
            <p:ph type="title"/>
          </p:nvPr>
        </p:nvSpPr>
        <p:spPr/>
        <p:txBody>
          <a:bodyPr>
            <a:normAutofit fontScale="90000"/>
          </a:bodyPr>
          <a:lstStyle/>
          <a:p>
            <a:r>
              <a:rPr lang="en-GB" dirty="0">
                <a:solidFill>
                  <a:srgbClr val="FF0000"/>
                </a:solidFill>
              </a:rPr>
              <a:t>Packet-switched vs Circuit-switched</a:t>
            </a:r>
            <a:endParaRPr lang="en-US" dirty="0"/>
          </a:p>
        </p:txBody>
      </p:sp>
      <p:sp>
        <p:nvSpPr>
          <p:cNvPr id="3" name="Content Placeholder 2">
            <a:extLst>
              <a:ext uri="{FF2B5EF4-FFF2-40B4-BE49-F238E27FC236}">
                <a16:creationId xmlns:a16="http://schemas.microsoft.com/office/drawing/2014/main" id="{2174E035-9A35-4EE0-86AE-EB6B47A82E66}"/>
              </a:ext>
            </a:extLst>
          </p:cNvPr>
          <p:cNvSpPr>
            <a:spLocks noGrp="1"/>
          </p:cNvSpPr>
          <p:nvPr>
            <p:ph idx="1"/>
          </p:nvPr>
        </p:nvSpPr>
        <p:spPr/>
        <p:txBody>
          <a:bodyPr/>
          <a:lstStyle/>
          <a:p>
            <a:pPr marL="0" indent="0">
              <a:buNone/>
            </a:pPr>
            <a:r>
              <a:rPr lang="en-GB" dirty="0">
                <a:solidFill>
                  <a:srgbClr val="FF0000"/>
                </a:solidFill>
              </a:rPr>
              <a:t>Packet-switched</a:t>
            </a:r>
            <a:r>
              <a:rPr lang="en-GB" dirty="0"/>
              <a:t> networks move data in separate, small blocks -- packets -- based on the destination address in each packet. When received, packets are reassembled in the proper sequence to make up the message. Circuit-switched networks require dedicated point-to-point connections during calls.</a:t>
            </a:r>
          </a:p>
          <a:p>
            <a:r>
              <a:rPr lang="en-GB" dirty="0">
                <a:solidFill>
                  <a:srgbClr val="FF0000"/>
                </a:solidFill>
              </a:rPr>
              <a:t>Circuit-switched</a:t>
            </a:r>
            <a:r>
              <a:rPr lang="en-GB" dirty="0"/>
              <a:t> networks and packet-switched networks have traditionally occupied different spaces within corporations. Circuit-switched networks were used for phone calls and packet-switched networks handled data. But because of the reach of phone lines and the efficiency and low cost of data networks, the two technologies have shared chores for years.</a:t>
            </a:r>
          </a:p>
          <a:p>
            <a:pPr marL="0" indent="0">
              <a:buNone/>
            </a:pPr>
            <a:endParaRPr lang="en-US" dirty="0"/>
          </a:p>
        </p:txBody>
      </p:sp>
    </p:spTree>
    <p:extLst>
      <p:ext uri="{BB962C8B-B14F-4D97-AF65-F5344CB8AC3E}">
        <p14:creationId xmlns:p14="http://schemas.microsoft.com/office/powerpoint/2010/main" val="1062584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90D0-3B8F-4DD1-9C19-999F42DEC373}"/>
              </a:ext>
            </a:extLst>
          </p:cNvPr>
          <p:cNvSpPr>
            <a:spLocks noGrp="1"/>
          </p:cNvSpPr>
          <p:nvPr>
            <p:ph type="title"/>
          </p:nvPr>
        </p:nvSpPr>
        <p:spPr/>
        <p:txBody>
          <a:bodyPr/>
          <a:lstStyle/>
          <a:p>
            <a:r>
              <a:rPr lang="en-IN" dirty="0">
                <a:latin typeface="+mj-lt"/>
              </a:rPr>
              <a:t>The Evolution of ATM</a:t>
            </a:r>
          </a:p>
        </p:txBody>
      </p:sp>
      <p:sp>
        <p:nvSpPr>
          <p:cNvPr id="3" name="Content Placeholder 2">
            <a:extLst>
              <a:ext uri="{FF2B5EF4-FFF2-40B4-BE49-F238E27FC236}">
                <a16:creationId xmlns:a16="http://schemas.microsoft.com/office/drawing/2014/main" id="{94140B3B-D4D5-4F4A-8298-1A47A3A7D226}"/>
              </a:ext>
            </a:extLst>
          </p:cNvPr>
          <p:cNvSpPr>
            <a:spLocks noGrp="1"/>
          </p:cNvSpPr>
          <p:nvPr>
            <p:ph idx="1"/>
          </p:nvPr>
        </p:nvSpPr>
        <p:spPr/>
        <p:txBody>
          <a:bodyPr>
            <a:normAutofit lnSpcReduction="10000"/>
          </a:bodyPr>
          <a:lstStyle/>
          <a:p>
            <a:endParaRPr lang="en-IN" dirty="0">
              <a:latin typeface="+mn-lt"/>
            </a:endParaRPr>
          </a:p>
          <a:p>
            <a:endParaRPr lang="en-IN" dirty="0">
              <a:latin typeface="+mn-lt"/>
            </a:endParaRPr>
          </a:p>
          <a:p>
            <a:pPr marL="0" indent="0">
              <a:buNone/>
            </a:pPr>
            <a:endParaRPr lang="en-IN" dirty="0">
              <a:latin typeface="+mn-lt"/>
            </a:endParaRPr>
          </a:p>
          <a:p>
            <a:endParaRPr lang="en-US" altLang="ko-KR" dirty="0">
              <a:latin typeface="+mn-lt"/>
            </a:endParaRPr>
          </a:p>
          <a:p>
            <a:r>
              <a:rPr lang="en-US" altLang="ko-KR" dirty="0">
                <a:latin typeface="+mn-lt"/>
              </a:rPr>
              <a:t>The variety of packet sizes makes traffic unpredictable.</a:t>
            </a:r>
          </a:p>
          <a:p>
            <a:endParaRPr lang="en-US" altLang="ko-KR" dirty="0">
              <a:latin typeface="+mn-lt"/>
            </a:endParaRPr>
          </a:p>
          <a:p>
            <a:endParaRPr lang="en-IN" dirty="0">
              <a:latin typeface="+mn-lt"/>
            </a:endParaRPr>
          </a:p>
          <a:p>
            <a:endParaRPr lang="en-IN" dirty="0">
              <a:latin typeface="+mn-lt"/>
            </a:endParaRPr>
          </a:p>
          <a:p>
            <a:endParaRPr lang="en-US" altLang="ko-KR" dirty="0">
              <a:latin typeface="+mn-lt"/>
            </a:endParaRPr>
          </a:p>
          <a:p>
            <a:r>
              <a:rPr lang="en-US" altLang="ko-KR" dirty="0">
                <a:latin typeface="+mn-lt"/>
              </a:rPr>
              <a:t>A cell network uses the cell as the basic unit of data exchange.</a:t>
            </a:r>
          </a:p>
          <a:p>
            <a:r>
              <a:rPr lang="en-US" altLang="ko-KR" dirty="0">
                <a:latin typeface="+mn-lt"/>
              </a:rPr>
              <a:t>A </a:t>
            </a:r>
            <a:r>
              <a:rPr lang="en-US" altLang="ko-KR" dirty="0">
                <a:solidFill>
                  <a:srgbClr val="FF0000"/>
                </a:solidFill>
                <a:latin typeface="+mn-lt"/>
              </a:rPr>
              <a:t>cell</a:t>
            </a:r>
            <a:r>
              <a:rPr lang="en-US" altLang="ko-KR" dirty="0">
                <a:latin typeface="+mn-lt"/>
              </a:rPr>
              <a:t> is defined as a </a:t>
            </a:r>
            <a:r>
              <a:rPr lang="en-US" altLang="ko-KR" dirty="0">
                <a:solidFill>
                  <a:srgbClr val="FF0000"/>
                </a:solidFill>
                <a:latin typeface="+mn-lt"/>
              </a:rPr>
              <a:t>small, fixed sized block </a:t>
            </a:r>
            <a:r>
              <a:rPr lang="en-US" altLang="ko-KR" dirty="0">
                <a:latin typeface="+mn-lt"/>
              </a:rPr>
              <a:t>of information.</a:t>
            </a:r>
          </a:p>
          <a:p>
            <a:endParaRPr lang="en-IN" dirty="0">
              <a:latin typeface="+mn-lt"/>
            </a:endParaRPr>
          </a:p>
          <a:p>
            <a:pPr marL="0" indent="0">
              <a:buNone/>
            </a:pPr>
            <a:endParaRPr lang="en-IN" dirty="0">
              <a:latin typeface="+mn-lt"/>
            </a:endParaRPr>
          </a:p>
        </p:txBody>
      </p:sp>
      <p:pic>
        <p:nvPicPr>
          <p:cNvPr id="4" name="Picture 4">
            <a:extLst>
              <a:ext uri="{FF2B5EF4-FFF2-40B4-BE49-F238E27FC236}">
                <a16:creationId xmlns:a16="http://schemas.microsoft.com/office/drawing/2014/main" id="{D46878C8-B24E-4BD7-9417-9687C31BC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352800" y="1295400"/>
            <a:ext cx="4033838" cy="1371600"/>
          </a:xfrm>
          <a:prstGeom prst="rect">
            <a:avLst/>
          </a:prstGeom>
          <a:noFill/>
        </p:spPr>
      </p:pic>
      <p:sp>
        <p:nvSpPr>
          <p:cNvPr id="5" name="TextBox 7">
            <a:extLst>
              <a:ext uri="{FF2B5EF4-FFF2-40B4-BE49-F238E27FC236}">
                <a16:creationId xmlns:a16="http://schemas.microsoft.com/office/drawing/2014/main" id="{75592CEE-63CE-4E4F-9F25-4D177B524B6A}"/>
              </a:ext>
            </a:extLst>
          </p:cNvPr>
          <p:cNvSpPr txBox="1">
            <a:spLocks noChangeArrowheads="1"/>
          </p:cNvSpPr>
          <p:nvPr/>
        </p:nvSpPr>
        <p:spPr bwMode="auto">
          <a:xfrm>
            <a:off x="370853" y="1750367"/>
            <a:ext cx="30813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chemeClr val="tx2"/>
                </a:solidFill>
                <a:latin typeface="+mj-lt"/>
              </a:rPr>
              <a:t>Mixed Network Traffic</a:t>
            </a:r>
          </a:p>
        </p:txBody>
      </p:sp>
      <p:pic>
        <p:nvPicPr>
          <p:cNvPr id="6" name="Picture 5">
            <a:extLst>
              <a:ext uri="{FF2B5EF4-FFF2-40B4-BE49-F238E27FC236}">
                <a16:creationId xmlns:a16="http://schemas.microsoft.com/office/drawing/2014/main" id="{100A4871-3AEF-4823-87AB-9AA08FACB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352800" y="3657600"/>
            <a:ext cx="4033838" cy="1371600"/>
          </a:xfrm>
          <a:prstGeom prst="rect">
            <a:avLst/>
          </a:prstGeom>
          <a:noFill/>
        </p:spPr>
      </p:pic>
      <p:sp>
        <p:nvSpPr>
          <p:cNvPr id="7" name="TextBox 8">
            <a:extLst>
              <a:ext uri="{FF2B5EF4-FFF2-40B4-BE49-F238E27FC236}">
                <a16:creationId xmlns:a16="http://schemas.microsoft.com/office/drawing/2014/main" id="{8B0036AF-D4D8-4089-863A-53D1D98A4857}"/>
              </a:ext>
            </a:extLst>
          </p:cNvPr>
          <p:cNvSpPr txBox="1">
            <a:spLocks noChangeArrowheads="1"/>
          </p:cNvSpPr>
          <p:nvPr/>
        </p:nvSpPr>
        <p:spPr bwMode="auto">
          <a:xfrm>
            <a:off x="370853" y="3997726"/>
            <a:ext cx="198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solidFill>
                  <a:schemeClr val="tx2"/>
                </a:solidFill>
                <a:latin typeface="+mj-lt"/>
              </a:rPr>
              <a:t>Cell Network </a:t>
            </a:r>
          </a:p>
        </p:txBody>
      </p:sp>
    </p:spTree>
    <p:extLst>
      <p:ext uri="{BB962C8B-B14F-4D97-AF65-F5344CB8AC3E}">
        <p14:creationId xmlns:p14="http://schemas.microsoft.com/office/powerpoint/2010/main" val="183627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4DF5-2A89-4634-BCE0-66EFBCD7DB3C}"/>
              </a:ext>
            </a:extLst>
          </p:cNvPr>
          <p:cNvSpPr>
            <a:spLocks noGrp="1"/>
          </p:cNvSpPr>
          <p:nvPr>
            <p:ph type="title"/>
          </p:nvPr>
        </p:nvSpPr>
        <p:spPr/>
        <p:txBody>
          <a:bodyPr>
            <a:normAutofit/>
          </a:bodyPr>
          <a:lstStyle/>
          <a:p>
            <a:r>
              <a:rPr lang="en-US" altLang="ko-KR" dirty="0">
                <a:latin typeface="+mj-lt"/>
              </a:rPr>
              <a:t>Synchronous vs. Asynchronous TDM</a:t>
            </a:r>
            <a:endParaRPr lang="en-IN" dirty="0">
              <a:latin typeface="+mj-lt"/>
            </a:endParaRPr>
          </a:p>
        </p:txBody>
      </p:sp>
      <p:pic>
        <p:nvPicPr>
          <p:cNvPr id="4" name="Picture 3">
            <a:extLst>
              <a:ext uri="{FF2B5EF4-FFF2-40B4-BE49-F238E27FC236}">
                <a16:creationId xmlns:a16="http://schemas.microsoft.com/office/drawing/2014/main" id="{6C0AF00C-D5AB-4ECD-AFA1-5FBFE0A932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990600" y="1066800"/>
            <a:ext cx="7010400" cy="2187575"/>
          </a:xfrm>
          <a:prstGeom prst="rect">
            <a:avLst/>
          </a:prstGeom>
          <a:noFill/>
        </p:spPr>
      </p:pic>
      <p:pic>
        <p:nvPicPr>
          <p:cNvPr id="5" name="Picture 4">
            <a:extLst>
              <a:ext uri="{FF2B5EF4-FFF2-40B4-BE49-F238E27FC236}">
                <a16:creationId xmlns:a16="http://schemas.microsoft.com/office/drawing/2014/main" id="{9E224DF6-B8FB-4B94-AC9C-30BDD2803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990600" y="3810000"/>
            <a:ext cx="7010400" cy="2132013"/>
          </a:xfrm>
          <a:prstGeom prst="rect">
            <a:avLst/>
          </a:prstGeom>
          <a:noFill/>
        </p:spPr>
      </p:pic>
    </p:spTree>
    <p:extLst>
      <p:ext uri="{BB962C8B-B14F-4D97-AF65-F5344CB8AC3E}">
        <p14:creationId xmlns:p14="http://schemas.microsoft.com/office/powerpoint/2010/main" val="314829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ATM Reference Model</a:t>
            </a:r>
          </a:p>
        </p:txBody>
      </p:sp>
      <p:sp>
        <p:nvSpPr>
          <p:cNvPr id="3" name="Content Placeholder 2"/>
          <p:cNvSpPr>
            <a:spLocks noGrp="1"/>
          </p:cNvSpPr>
          <p:nvPr>
            <p:ph idx="1"/>
          </p:nvPr>
        </p:nvSpPr>
        <p:spPr/>
        <p:txBody>
          <a:bodyPr>
            <a:normAutofit/>
          </a:bodyPr>
          <a:lstStyle/>
          <a:p>
            <a:pPr algn="just">
              <a:lnSpc>
                <a:spcPct val="113000"/>
              </a:lnSpc>
              <a:spcBef>
                <a:spcPts val="576"/>
              </a:spcBef>
            </a:pPr>
            <a:r>
              <a:rPr lang="en-US" altLang="ko-KR" sz="3200" dirty="0">
                <a:latin typeface="+mn-lt"/>
              </a:rPr>
              <a:t>ATM uses </a:t>
            </a:r>
            <a:r>
              <a:rPr lang="en-US" altLang="ko-KR" sz="3200" dirty="0">
                <a:solidFill>
                  <a:srgbClr val="FF0000"/>
                </a:solidFill>
                <a:latin typeface="+mn-lt"/>
              </a:rPr>
              <a:t>asynchronous TDM.</a:t>
            </a:r>
            <a:endParaRPr lang="en-US" sz="3200" dirty="0">
              <a:solidFill>
                <a:srgbClr val="FF0000"/>
              </a:solidFill>
              <a:latin typeface="+mn-lt"/>
            </a:endParaRPr>
          </a:p>
          <a:p>
            <a:pPr algn="just">
              <a:lnSpc>
                <a:spcPct val="113000"/>
              </a:lnSpc>
              <a:spcBef>
                <a:spcPts val="576"/>
              </a:spcBef>
            </a:pPr>
            <a:r>
              <a:rPr lang="en-US" sz="3200" dirty="0">
                <a:latin typeface="+mn-lt"/>
              </a:rPr>
              <a:t>ATM is a connection-oriented, high-speed, low-delay switching and transmission technology that uses short and fixed-size packets(called cells) to transport information.</a:t>
            </a:r>
          </a:p>
          <a:p>
            <a:pPr algn="just">
              <a:lnSpc>
                <a:spcPct val="113000"/>
              </a:lnSpc>
              <a:spcBef>
                <a:spcPts val="576"/>
              </a:spcBef>
            </a:pPr>
            <a:r>
              <a:rPr lang="en-US" altLang="en-US" sz="3200" dirty="0">
                <a:latin typeface="+mn-lt"/>
              </a:rPr>
              <a:t>ATM uses packet switching with fixed-length packets of </a:t>
            </a:r>
            <a:r>
              <a:rPr lang="en-US" altLang="en-US" sz="3200" dirty="0">
                <a:solidFill>
                  <a:srgbClr val="FF0000"/>
                </a:solidFill>
                <a:latin typeface="+mn-lt"/>
              </a:rPr>
              <a:t>53 bytes. </a:t>
            </a:r>
            <a:r>
              <a:rPr lang="en-US" altLang="en-US" sz="3200" dirty="0">
                <a:latin typeface="+mn-lt"/>
              </a:rPr>
              <a:t>In ATM , these packets are called </a:t>
            </a:r>
            <a:r>
              <a:rPr lang="en-US" altLang="en-US" sz="3200" dirty="0">
                <a:solidFill>
                  <a:srgbClr val="FF0000"/>
                </a:solidFill>
                <a:latin typeface="+mn-lt"/>
              </a:rPr>
              <a:t>cells</a:t>
            </a:r>
            <a:r>
              <a:rPr lang="en-US" altLang="en-US" sz="3200" dirty="0">
                <a:latin typeface="+mn-lt"/>
              </a:rPr>
              <a:t>.</a:t>
            </a:r>
            <a:r>
              <a:rPr lang="en-US" altLang="en-US" sz="3200" b="1" dirty="0">
                <a:latin typeface="+mn-lt"/>
              </a:rPr>
              <a:t> </a:t>
            </a:r>
            <a:r>
              <a:rPr lang="en-US" altLang="en-US" sz="3200" dirty="0">
                <a:latin typeface="+mn-lt"/>
              </a:rPr>
              <a:t>Each cell has five bytes of header and 48 bytes of “payload.”</a:t>
            </a:r>
            <a:endParaRPr lang="en-US" sz="3200" dirty="0">
              <a:latin typeface="+mn-lt"/>
            </a:endParaRPr>
          </a:p>
          <a:p>
            <a:pPr marL="0" indent="0" algn="just">
              <a:lnSpc>
                <a:spcPct val="113000"/>
              </a:lnSpc>
              <a:buNone/>
            </a:pPr>
            <a:endParaRPr lang="en-IN" dirty="0">
              <a:latin typeface="+mn-lt"/>
            </a:endParaRPr>
          </a:p>
        </p:txBody>
      </p:sp>
    </p:spTree>
    <p:extLst>
      <p:ext uri="{BB962C8B-B14F-4D97-AF65-F5344CB8AC3E}">
        <p14:creationId xmlns:p14="http://schemas.microsoft.com/office/powerpoint/2010/main" val="330190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ATM Reference Model</a:t>
            </a:r>
          </a:p>
        </p:txBody>
      </p:sp>
      <p:sp>
        <p:nvSpPr>
          <p:cNvPr id="5" name="Rectangle 2"/>
          <p:cNvSpPr>
            <a:spLocks noChangeArrowheads="1"/>
          </p:cNvSpPr>
          <p:nvPr/>
        </p:nvSpPr>
        <p:spPr bwMode="auto">
          <a:xfrm>
            <a:off x="914400" y="2343150"/>
            <a:ext cx="5867400" cy="3962400"/>
          </a:xfrm>
          <a:prstGeom prst="rect">
            <a:avLst/>
          </a:prstGeom>
          <a:solidFill>
            <a:srgbClr val="F9F9F9"/>
          </a:solidFill>
          <a:ln w="12700">
            <a:miter lim="800000"/>
            <a:headEnd/>
            <a:tailEnd/>
          </a:ln>
          <a:effectLst/>
          <a:scene3d>
            <a:camera prst="legacyObliqueTopRight"/>
            <a:lightRig rig="legacyFlat3" dir="b"/>
          </a:scene3d>
          <a:sp3d extrusionH="3630600" prstMaterial="legacyMatte">
            <a:bevelT w="13500" h="13500" prst="angle"/>
            <a:bevelB w="13500" h="13500" prst="angle"/>
            <a:extrusionClr>
              <a:srgbClr val="F9F9F9"/>
            </a:extrusionClr>
            <a:contourClr>
              <a:srgbClr val="F9F9F9"/>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en-US" sz="2000"/>
          </a:p>
        </p:txBody>
      </p:sp>
      <p:sp>
        <p:nvSpPr>
          <p:cNvPr id="6" name="Line 3"/>
          <p:cNvSpPr>
            <a:spLocks noChangeShapeType="1"/>
          </p:cNvSpPr>
          <p:nvPr/>
        </p:nvSpPr>
        <p:spPr bwMode="auto">
          <a:xfrm>
            <a:off x="914400" y="5543550"/>
            <a:ext cx="586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7" name="Line 4"/>
          <p:cNvSpPr>
            <a:spLocks noChangeShapeType="1"/>
          </p:cNvSpPr>
          <p:nvPr/>
        </p:nvSpPr>
        <p:spPr bwMode="auto">
          <a:xfrm>
            <a:off x="1828800" y="1428750"/>
            <a:ext cx="5867400" cy="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8" name="Line 5"/>
          <p:cNvSpPr>
            <a:spLocks noChangeShapeType="1"/>
          </p:cNvSpPr>
          <p:nvPr/>
        </p:nvSpPr>
        <p:spPr bwMode="auto">
          <a:xfrm>
            <a:off x="1447800" y="1809750"/>
            <a:ext cx="586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9" name="Line 6"/>
          <p:cNvSpPr>
            <a:spLocks noChangeShapeType="1"/>
          </p:cNvSpPr>
          <p:nvPr/>
        </p:nvSpPr>
        <p:spPr bwMode="auto">
          <a:xfrm>
            <a:off x="914400" y="4552950"/>
            <a:ext cx="586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0" name="Line 7"/>
          <p:cNvSpPr>
            <a:spLocks noChangeShapeType="1"/>
          </p:cNvSpPr>
          <p:nvPr/>
        </p:nvSpPr>
        <p:spPr bwMode="auto">
          <a:xfrm>
            <a:off x="914400" y="3409950"/>
            <a:ext cx="5867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1" name="Line 8"/>
          <p:cNvSpPr>
            <a:spLocks noChangeShapeType="1"/>
          </p:cNvSpPr>
          <p:nvPr/>
        </p:nvSpPr>
        <p:spPr bwMode="auto">
          <a:xfrm>
            <a:off x="7315200" y="1809750"/>
            <a:ext cx="0" cy="3962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2" name="Line 9"/>
          <p:cNvSpPr>
            <a:spLocks noChangeShapeType="1"/>
          </p:cNvSpPr>
          <p:nvPr/>
        </p:nvSpPr>
        <p:spPr bwMode="auto">
          <a:xfrm>
            <a:off x="7696200" y="1428750"/>
            <a:ext cx="0" cy="39624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3" name="Line 10"/>
          <p:cNvSpPr>
            <a:spLocks noChangeShapeType="1"/>
          </p:cNvSpPr>
          <p:nvPr/>
        </p:nvSpPr>
        <p:spPr bwMode="auto">
          <a:xfrm>
            <a:off x="3810000" y="2343150"/>
            <a:ext cx="0" cy="10858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4" name="Line 11"/>
          <p:cNvSpPr>
            <a:spLocks noChangeShapeType="1"/>
          </p:cNvSpPr>
          <p:nvPr/>
        </p:nvSpPr>
        <p:spPr bwMode="auto">
          <a:xfrm flipV="1">
            <a:off x="3810000" y="1809750"/>
            <a:ext cx="53340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5" name="Line 12"/>
          <p:cNvSpPr>
            <a:spLocks noChangeShapeType="1"/>
          </p:cNvSpPr>
          <p:nvPr/>
        </p:nvSpPr>
        <p:spPr bwMode="auto">
          <a:xfrm flipV="1">
            <a:off x="4343400" y="1428750"/>
            <a:ext cx="381000" cy="3810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6" name="Text Box 13"/>
          <p:cNvSpPr txBox="1">
            <a:spLocks noChangeArrowheads="1"/>
          </p:cNvSpPr>
          <p:nvPr/>
        </p:nvSpPr>
        <p:spPr bwMode="auto">
          <a:xfrm>
            <a:off x="7662545" y="1657350"/>
            <a:ext cx="492443" cy="342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50000"/>
              </a:spcBef>
            </a:pPr>
            <a:r>
              <a:rPr lang="en-US" altLang="en-US" sz="2000" dirty="0"/>
              <a:t>Plane management</a:t>
            </a:r>
          </a:p>
        </p:txBody>
      </p:sp>
      <p:sp>
        <p:nvSpPr>
          <p:cNvPr id="17" name="Line 14"/>
          <p:cNvSpPr>
            <a:spLocks noChangeShapeType="1"/>
          </p:cNvSpPr>
          <p:nvPr/>
        </p:nvSpPr>
        <p:spPr bwMode="auto">
          <a:xfrm flipV="1">
            <a:off x="6781800" y="2952750"/>
            <a:ext cx="53340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8" name="Line 15"/>
          <p:cNvSpPr>
            <a:spLocks noChangeShapeType="1"/>
          </p:cNvSpPr>
          <p:nvPr/>
        </p:nvSpPr>
        <p:spPr bwMode="auto">
          <a:xfrm flipV="1">
            <a:off x="6781800" y="4171950"/>
            <a:ext cx="5334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19" name="Line 16"/>
          <p:cNvSpPr>
            <a:spLocks noChangeShapeType="1"/>
          </p:cNvSpPr>
          <p:nvPr/>
        </p:nvSpPr>
        <p:spPr bwMode="auto">
          <a:xfrm flipV="1">
            <a:off x="6781800" y="5162550"/>
            <a:ext cx="5334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0" name="Line 17"/>
          <p:cNvSpPr>
            <a:spLocks noChangeShapeType="1"/>
          </p:cNvSpPr>
          <p:nvPr/>
        </p:nvSpPr>
        <p:spPr bwMode="auto">
          <a:xfrm flipV="1">
            <a:off x="7315200" y="4857750"/>
            <a:ext cx="381000" cy="304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1" name="Line 18"/>
          <p:cNvSpPr>
            <a:spLocks noChangeShapeType="1"/>
          </p:cNvSpPr>
          <p:nvPr/>
        </p:nvSpPr>
        <p:spPr bwMode="auto">
          <a:xfrm flipV="1">
            <a:off x="7315200" y="3867150"/>
            <a:ext cx="381000" cy="304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2" name="Line 19"/>
          <p:cNvSpPr>
            <a:spLocks noChangeShapeType="1"/>
          </p:cNvSpPr>
          <p:nvPr/>
        </p:nvSpPr>
        <p:spPr bwMode="auto">
          <a:xfrm flipV="1">
            <a:off x="7315200" y="2647950"/>
            <a:ext cx="381000" cy="30480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000"/>
          </a:p>
        </p:txBody>
      </p:sp>
      <p:sp>
        <p:nvSpPr>
          <p:cNvPr id="23" name="Text Box 20"/>
          <p:cNvSpPr txBox="1">
            <a:spLocks noChangeArrowheads="1"/>
          </p:cNvSpPr>
          <p:nvPr/>
        </p:nvSpPr>
        <p:spPr bwMode="auto">
          <a:xfrm>
            <a:off x="3200400" y="1200150"/>
            <a:ext cx="2286000" cy="400110"/>
          </a:xfrm>
          <a:prstGeom prst="rect">
            <a:avLst/>
          </a:prstGeom>
          <a:solidFill>
            <a:srgbClr val="939393"/>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dirty="0"/>
              <a:t>Management plane</a:t>
            </a:r>
          </a:p>
        </p:txBody>
      </p:sp>
      <p:sp>
        <p:nvSpPr>
          <p:cNvPr id="24" name="Text Box 21"/>
          <p:cNvSpPr txBox="1">
            <a:spLocks noChangeArrowheads="1"/>
          </p:cNvSpPr>
          <p:nvPr/>
        </p:nvSpPr>
        <p:spPr bwMode="auto">
          <a:xfrm>
            <a:off x="1524000" y="1885950"/>
            <a:ext cx="22098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dirty="0"/>
              <a:t>Control plane</a:t>
            </a:r>
          </a:p>
        </p:txBody>
      </p:sp>
      <p:sp>
        <p:nvSpPr>
          <p:cNvPr id="25" name="Text Box 22"/>
          <p:cNvSpPr txBox="1">
            <a:spLocks noChangeArrowheads="1"/>
          </p:cNvSpPr>
          <p:nvPr/>
        </p:nvSpPr>
        <p:spPr bwMode="auto">
          <a:xfrm>
            <a:off x="4495800" y="1885950"/>
            <a:ext cx="18288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a:t>User plane</a:t>
            </a:r>
          </a:p>
        </p:txBody>
      </p:sp>
      <p:sp>
        <p:nvSpPr>
          <p:cNvPr id="26" name="Text Box 23"/>
          <p:cNvSpPr txBox="1">
            <a:spLocks noChangeArrowheads="1"/>
          </p:cNvSpPr>
          <p:nvPr/>
        </p:nvSpPr>
        <p:spPr bwMode="auto">
          <a:xfrm>
            <a:off x="2133600" y="5772150"/>
            <a:ext cx="30480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a:t>Physical layer</a:t>
            </a:r>
          </a:p>
        </p:txBody>
      </p:sp>
      <p:sp>
        <p:nvSpPr>
          <p:cNvPr id="27" name="Text Box 24"/>
          <p:cNvSpPr txBox="1">
            <a:spLocks noChangeArrowheads="1"/>
          </p:cNvSpPr>
          <p:nvPr/>
        </p:nvSpPr>
        <p:spPr bwMode="auto">
          <a:xfrm>
            <a:off x="2286000" y="4857750"/>
            <a:ext cx="31242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dirty="0"/>
              <a:t>ATM layer</a:t>
            </a:r>
          </a:p>
        </p:txBody>
      </p:sp>
      <p:sp>
        <p:nvSpPr>
          <p:cNvPr id="28" name="Text Box 25"/>
          <p:cNvSpPr txBox="1">
            <a:spLocks noChangeArrowheads="1"/>
          </p:cNvSpPr>
          <p:nvPr/>
        </p:nvSpPr>
        <p:spPr bwMode="auto">
          <a:xfrm>
            <a:off x="2667000" y="3867150"/>
            <a:ext cx="29718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dirty="0"/>
              <a:t>ATM adaptation layer</a:t>
            </a:r>
          </a:p>
        </p:txBody>
      </p:sp>
      <p:sp>
        <p:nvSpPr>
          <p:cNvPr id="29" name="Text Box 26"/>
          <p:cNvSpPr txBox="1">
            <a:spLocks noChangeArrowheads="1"/>
          </p:cNvSpPr>
          <p:nvPr/>
        </p:nvSpPr>
        <p:spPr bwMode="auto">
          <a:xfrm>
            <a:off x="1447800" y="2724150"/>
            <a:ext cx="17526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dirty="0"/>
              <a:t>Higher layers</a:t>
            </a:r>
          </a:p>
        </p:txBody>
      </p:sp>
      <p:sp>
        <p:nvSpPr>
          <p:cNvPr id="30" name="Text Box 27"/>
          <p:cNvSpPr txBox="1">
            <a:spLocks noChangeArrowheads="1"/>
          </p:cNvSpPr>
          <p:nvPr/>
        </p:nvSpPr>
        <p:spPr bwMode="auto">
          <a:xfrm>
            <a:off x="4267200" y="2724150"/>
            <a:ext cx="1752600"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000" dirty="0"/>
              <a:t>Higher layers</a:t>
            </a:r>
          </a:p>
        </p:txBody>
      </p:sp>
      <p:sp>
        <p:nvSpPr>
          <p:cNvPr id="31" name="Text Box 28"/>
          <p:cNvSpPr txBox="1">
            <a:spLocks noChangeArrowheads="1"/>
          </p:cNvSpPr>
          <p:nvPr/>
        </p:nvSpPr>
        <p:spPr bwMode="auto">
          <a:xfrm>
            <a:off x="7240270" y="1979613"/>
            <a:ext cx="492443" cy="34290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eaLnBrk="0" hangingPunct="0">
              <a:spcBef>
                <a:spcPct val="50000"/>
              </a:spcBef>
            </a:pPr>
            <a:r>
              <a:rPr lang="en-US" altLang="en-US" sz="2000"/>
              <a:t>Layer management</a:t>
            </a:r>
          </a:p>
        </p:txBody>
      </p:sp>
      <p:sp>
        <p:nvSpPr>
          <p:cNvPr id="3" name="Rectangular Callout 2"/>
          <p:cNvSpPr/>
          <p:nvPr/>
        </p:nvSpPr>
        <p:spPr>
          <a:xfrm>
            <a:off x="4886885" y="3098173"/>
            <a:ext cx="4000499" cy="2251826"/>
          </a:xfrm>
          <a:prstGeom prst="wedgeRectCallout">
            <a:avLst>
              <a:gd name="adj1" fmla="val -61649"/>
              <a:gd name="adj2" fmla="val 77305"/>
            </a:avLst>
          </a:prstGeom>
          <a:ln w="3175">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marL="285750" lvl="1" indent="-285750" algn="just">
              <a:buFont typeface="Wingdings" panose="05000000000000000000" pitchFamily="2" charset="2"/>
              <a:buChar char="§"/>
            </a:pPr>
            <a:r>
              <a:rPr lang="en-US" sz="2000" dirty="0"/>
              <a:t>The lowest layer in the ATM protocol. </a:t>
            </a:r>
          </a:p>
          <a:p>
            <a:pPr marL="285750" lvl="1" indent="-285750" algn="just">
              <a:buFont typeface="Wingdings" panose="05000000000000000000" pitchFamily="2" charset="2"/>
              <a:buChar char="§"/>
            </a:pPr>
            <a:r>
              <a:rPr lang="en-US" sz="2000" dirty="0"/>
              <a:t>It describes the physical transmission media. </a:t>
            </a:r>
          </a:p>
          <a:p>
            <a:pPr marL="285750" lvl="1" indent="-285750" algn="just">
              <a:buFont typeface="Wingdings" panose="05000000000000000000" pitchFamily="2" charset="2"/>
              <a:buChar char="§"/>
            </a:pPr>
            <a:r>
              <a:rPr lang="en-US" sz="2000" dirty="0"/>
              <a:t>We can use shielded and unshielded twisted pair, coaxial cable, and fiber-optic cable.  </a:t>
            </a:r>
          </a:p>
        </p:txBody>
      </p:sp>
      <p:sp>
        <p:nvSpPr>
          <p:cNvPr id="59" name="Rectangular Callout 58"/>
          <p:cNvSpPr/>
          <p:nvPr/>
        </p:nvSpPr>
        <p:spPr>
          <a:xfrm>
            <a:off x="4988373" y="4265611"/>
            <a:ext cx="4000499" cy="1981201"/>
          </a:xfrm>
          <a:prstGeom prst="wedgeRectCallout">
            <a:avLst>
              <a:gd name="adj1" fmla="val -66816"/>
              <a:gd name="adj2" fmla="val -1772"/>
            </a:avLst>
          </a:prstGeom>
          <a:ln w="3175">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marL="285750" lvl="1" indent="-285750" algn="just">
              <a:buFont typeface="Wingdings" panose="05000000000000000000" pitchFamily="2" charset="2"/>
              <a:buChar char="§"/>
            </a:pPr>
            <a:r>
              <a:rPr lang="en-US" sz="2000" dirty="0"/>
              <a:t>It performs all functions relating to the routing and multiplexing of cells over Virtual Channels. </a:t>
            </a:r>
          </a:p>
          <a:p>
            <a:pPr marL="285750" lvl="1" indent="-285750" algn="just">
              <a:buFont typeface="Wingdings" panose="05000000000000000000" pitchFamily="2" charset="2"/>
              <a:buChar char="§"/>
            </a:pPr>
            <a:r>
              <a:rPr lang="en-US" sz="2000" dirty="0"/>
              <a:t> It generates a header to the segment streams generated by the ATM Adaptation Layer(AAL). </a:t>
            </a:r>
          </a:p>
        </p:txBody>
      </p:sp>
      <p:sp>
        <p:nvSpPr>
          <p:cNvPr id="60" name="Rectangular Callout 59"/>
          <p:cNvSpPr/>
          <p:nvPr/>
        </p:nvSpPr>
        <p:spPr>
          <a:xfrm>
            <a:off x="168107" y="4629150"/>
            <a:ext cx="3619499" cy="1676400"/>
          </a:xfrm>
          <a:prstGeom prst="wedgeRectCallout">
            <a:avLst>
              <a:gd name="adj1" fmla="val 62780"/>
              <a:gd name="adj2" fmla="val -74660"/>
            </a:avLst>
          </a:prstGeom>
          <a:ln w="3175">
            <a:solidFill>
              <a:schemeClr val="accent1"/>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lgn="just">
              <a:lnSpc>
                <a:spcPct val="90000"/>
              </a:lnSpc>
              <a:buFont typeface="Wingdings" panose="05000000000000000000" pitchFamily="2" charset="2"/>
              <a:buChar char="§"/>
            </a:pPr>
            <a:r>
              <a:rPr lang="en-US" altLang="ko-KR" sz="2000" dirty="0"/>
              <a:t>Convert data from upper-layer into 48-byte data units for the ATM cells.</a:t>
            </a:r>
          </a:p>
          <a:p>
            <a:pPr marL="285750" lvl="1" indent="-285750" algn="just">
              <a:buFont typeface="Wingdings" panose="05000000000000000000" pitchFamily="2" charset="2"/>
              <a:buChar char="§"/>
            </a:pPr>
            <a:r>
              <a:rPr lang="en-US" altLang="en-US" sz="2000" dirty="0"/>
              <a:t>Disassembly/reassembly of these packets.</a:t>
            </a:r>
          </a:p>
        </p:txBody>
      </p:sp>
    </p:spTree>
    <p:extLst>
      <p:ext uri="{BB962C8B-B14F-4D97-AF65-F5344CB8AC3E}">
        <p14:creationId xmlns:p14="http://schemas.microsoft.com/office/powerpoint/2010/main" val="1870686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59"/>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p:bldP spid="3" grpId="0" animBg="1"/>
      <p:bldP spid="3" grpId="1" animBg="1"/>
      <p:bldP spid="59" grpId="0" animBg="1"/>
      <p:bldP spid="59" grpId="1" animBg="1"/>
      <p:bldP spid="60" grpId="0" animBg="1"/>
      <p:bldP spid="6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DE16-FF21-4403-B556-7FF5FE8ED381}"/>
              </a:ext>
            </a:extLst>
          </p:cNvPr>
          <p:cNvSpPr>
            <a:spLocks noGrp="1"/>
          </p:cNvSpPr>
          <p:nvPr>
            <p:ph type="title"/>
          </p:nvPr>
        </p:nvSpPr>
        <p:spPr/>
        <p:txBody>
          <a:bodyPr/>
          <a:lstStyle/>
          <a:p>
            <a:r>
              <a:rPr lang="en-IN" dirty="0">
                <a:latin typeface="+mj-lt"/>
              </a:rPr>
              <a:t>ATM Reference Model</a:t>
            </a:r>
          </a:p>
        </p:txBody>
      </p:sp>
      <p:graphicFrame>
        <p:nvGraphicFramePr>
          <p:cNvPr id="60" name="Table 59">
            <a:extLst>
              <a:ext uri="{FF2B5EF4-FFF2-40B4-BE49-F238E27FC236}">
                <a16:creationId xmlns:a16="http://schemas.microsoft.com/office/drawing/2014/main" id="{BA7AAE7B-D294-4EDF-BBCE-EAE061FF5EAD}"/>
              </a:ext>
            </a:extLst>
          </p:cNvPr>
          <p:cNvGraphicFramePr>
            <a:graphicFrameLocks noGrp="1"/>
          </p:cNvGraphicFramePr>
          <p:nvPr>
            <p:extLst>
              <p:ext uri="{D42A27DB-BD31-4B8C-83A1-F6EECF244321}">
                <p14:modId xmlns:p14="http://schemas.microsoft.com/office/powerpoint/2010/main" val="1636167940"/>
              </p:ext>
            </p:extLst>
          </p:nvPr>
        </p:nvGraphicFramePr>
        <p:xfrm>
          <a:off x="457200" y="1680866"/>
          <a:ext cx="2057400" cy="4535559"/>
        </p:xfrm>
        <a:graphic>
          <a:graphicData uri="http://schemas.openxmlformats.org/drawingml/2006/table">
            <a:tbl>
              <a:tblPr firstRow="1" bandRow="1">
                <a:tableStyleId>{5940675A-B579-460E-94D1-54222C63F5DA}</a:tableStyleId>
              </a:tblPr>
              <a:tblGrid>
                <a:gridCol w="2057400">
                  <a:extLst>
                    <a:ext uri="{9D8B030D-6E8A-4147-A177-3AD203B41FA5}">
                      <a16:colId xmlns:a16="http://schemas.microsoft.com/office/drawing/2014/main" val="843875089"/>
                    </a:ext>
                  </a:extLst>
                </a:gridCol>
              </a:tblGrid>
              <a:tr h="647937">
                <a:tc>
                  <a:txBody>
                    <a:bodyPr/>
                    <a:lstStyle/>
                    <a:p>
                      <a:pPr algn="ctr"/>
                      <a:r>
                        <a:rPr lang="en-IN" dirty="0"/>
                        <a:t>Application Layer</a:t>
                      </a:r>
                    </a:p>
                  </a:txBody>
                  <a:tcPr anchor="ctr">
                    <a:solidFill>
                      <a:schemeClr val="bg1">
                        <a:lumMod val="75000"/>
                      </a:schemeClr>
                    </a:solidFill>
                  </a:tcPr>
                </a:tc>
                <a:extLst>
                  <a:ext uri="{0D108BD9-81ED-4DB2-BD59-A6C34878D82A}">
                    <a16:rowId xmlns:a16="http://schemas.microsoft.com/office/drawing/2014/main" val="1848128145"/>
                  </a:ext>
                </a:extLst>
              </a:tr>
              <a:tr h="647937">
                <a:tc>
                  <a:txBody>
                    <a:bodyPr/>
                    <a:lstStyle/>
                    <a:p>
                      <a:pPr algn="ctr"/>
                      <a:r>
                        <a:rPr lang="en-IN" dirty="0"/>
                        <a:t>Presentation Layer</a:t>
                      </a:r>
                    </a:p>
                  </a:txBody>
                  <a:tcPr anchor="ctr">
                    <a:solidFill>
                      <a:schemeClr val="bg1">
                        <a:lumMod val="75000"/>
                      </a:schemeClr>
                    </a:solidFill>
                  </a:tcPr>
                </a:tc>
                <a:extLst>
                  <a:ext uri="{0D108BD9-81ED-4DB2-BD59-A6C34878D82A}">
                    <a16:rowId xmlns:a16="http://schemas.microsoft.com/office/drawing/2014/main" val="3644589343"/>
                  </a:ext>
                </a:extLst>
              </a:tr>
              <a:tr h="647937">
                <a:tc>
                  <a:txBody>
                    <a:bodyPr/>
                    <a:lstStyle/>
                    <a:p>
                      <a:pPr algn="ctr"/>
                      <a:r>
                        <a:rPr lang="en-IN" dirty="0"/>
                        <a:t>Session Layer</a:t>
                      </a:r>
                    </a:p>
                  </a:txBody>
                  <a:tcPr anchor="ctr">
                    <a:solidFill>
                      <a:schemeClr val="bg1">
                        <a:lumMod val="75000"/>
                      </a:schemeClr>
                    </a:solidFill>
                  </a:tcPr>
                </a:tc>
                <a:extLst>
                  <a:ext uri="{0D108BD9-81ED-4DB2-BD59-A6C34878D82A}">
                    <a16:rowId xmlns:a16="http://schemas.microsoft.com/office/drawing/2014/main" val="751336734"/>
                  </a:ext>
                </a:extLst>
              </a:tr>
              <a:tr h="6479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Transport Layer</a:t>
                      </a:r>
                    </a:p>
                  </a:txBody>
                  <a:tcPr anchor="ctr">
                    <a:solidFill>
                      <a:schemeClr val="bg1">
                        <a:lumMod val="75000"/>
                      </a:schemeClr>
                    </a:solidFill>
                  </a:tcPr>
                </a:tc>
                <a:extLst>
                  <a:ext uri="{0D108BD9-81ED-4DB2-BD59-A6C34878D82A}">
                    <a16:rowId xmlns:a16="http://schemas.microsoft.com/office/drawing/2014/main" val="4034928668"/>
                  </a:ext>
                </a:extLst>
              </a:tr>
              <a:tr h="6479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Network Layer</a:t>
                      </a:r>
                    </a:p>
                  </a:txBody>
                  <a:tcPr anchor="ctr">
                    <a:solidFill>
                      <a:schemeClr val="bg1">
                        <a:lumMod val="75000"/>
                      </a:schemeClr>
                    </a:solidFill>
                  </a:tcPr>
                </a:tc>
                <a:extLst>
                  <a:ext uri="{0D108BD9-81ED-4DB2-BD59-A6C34878D82A}">
                    <a16:rowId xmlns:a16="http://schemas.microsoft.com/office/drawing/2014/main" val="4013111000"/>
                  </a:ext>
                </a:extLst>
              </a:tr>
              <a:tr h="647937">
                <a:tc>
                  <a:txBody>
                    <a:bodyPr/>
                    <a:lstStyle/>
                    <a:p>
                      <a:pPr algn="ctr"/>
                      <a:r>
                        <a:rPr lang="en-IN" dirty="0"/>
                        <a:t>Data Link Layer</a:t>
                      </a:r>
                    </a:p>
                  </a:txBody>
                  <a:tcPr anchor="ctr">
                    <a:solidFill>
                      <a:schemeClr val="bg1">
                        <a:lumMod val="75000"/>
                      </a:schemeClr>
                    </a:solidFill>
                  </a:tcPr>
                </a:tc>
                <a:extLst>
                  <a:ext uri="{0D108BD9-81ED-4DB2-BD59-A6C34878D82A}">
                    <a16:rowId xmlns:a16="http://schemas.microsoft.com/office/drawing/2014/main" val="26630159"/>
                  </a:ext>
                </a:extLst>
              </a:tr>
              <a:tr h="647937">
                <a:tc>
                  <a:txBody>
                    <a:bodyPr/>
                    <a:lstStyle/>
                    <a:p>
                      <a:pPr algn="ctr"/>
                      <a:r>
                        <a:rPr lang="en-IN" dirty="0"/>
                        <a:t>Physical Layer</a:t>
                      </a:r>
                    </a:p>
                  </a:txBody>
                  <a:tcPr anchor="ctr">
                    <a:solidFill>
                      <a:schemeClr val="bg1">
                        <a:lumMod val="75000"/>
                      </a:schemeClr>
                    </a:solidFill>
                  </a:tcPr>
                </a:tc>
                <a:extLst>
                  <a:ext uri="{0D108BD9-81ED-4DB2-BD59-A6C34878D82A}">
                    <a16:rowId xmlns:a16="http://schemas.microsoft.com/office/drawing/2014/main" val="667528141"/>
                  </a:ext>
                </a:extLst>
              </a:tr>
            </a:tbl>
          </a:graphicData>
        </a:graphic>
      </p:graphicFrame>
      <p:cxnSp>
        <p:nvCxnSpPr>
          <p:cNvPr id="62" name="Straight Connector 61">
            <a:extLst>
              <a:ext uri="{FF2B5EF4-FFF2-40B4-BE49-F238E27FC236}">
                <a16:creationId xmlns:a16="http://schemas.microsoft.com/office/drawing/2014/main" id="{5E725F61-31C8-48A9-B7C8-FBE654DB4BED}"/>
              </a:ext>
            </a:extLst>
          </p:cNvPr>
          <p:cNvCxnSpPr>
            <a:cxnSpLocks/>
          </p:cNvCxnSpPr>
          <p:nvPr/>
        </p:nvCxnSpPr>
        <p:spPr>
          <a:xfrm>
            <a:off x="2514600" y="5567066"/>
            <a:ext cx="914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294E51A-3CB5-40EE-8023-F78A43D2873C}"/>
              </a:ext>
            </a:extLst>
          </p:cNvPr>
          <p:cNvCxnSpPr>
            <a:cxnSpLocks/>
          </p:cNvCxnSpPr>
          <p:nvPr/>
        </p:nvCxnSpPr>
        <p:spPr>
          <a:xfrm flipV="1">
            <a:off x="2514600" y="3738266"/>
            <a:ext cx="869576" cy="11794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6A37C5B7-4797-4BDE-9C21-CA73407EA7C0}"/>
              </a:ext>
            </a:extLst>
          </p:cNvPr>
          <p:cNvSpPr txBox="1"/>
          <p:nvPr/>
        </p:nvSpPr>
        <p:spPr>
          <a:xfrm>
            <a:off x="819980" y="1219201"/>
            <a:ext cx="1331839" cy="461665"/>
          </a:xfrm>
          <a:prstGeom prst="rect">
            <a:avLst/>
          </a:prstGeom>
          <a:noFill/>
        </p:spPr>
        <p:txBody>
          <a:bodyPr wrap="none" rtlCol="0">
            <a:spAutoFit/>
          </a:bodyPr>
          <a:lstStyle/>
          <a:p>
            <a:r>
              <a:rPr lang="en-IN" sz="2400" dirty="0"/>
              <a:t>OSI Stack</a:t>
            </a:r>
          </a:p>
        </p:txBody>
      </p:sp>
      <p:sp>
        <p:nvSpPr>
          <p:cNvPr id="71" name="TextBox 70">
            <a:extLst>
              <a:ext uri="{FF2B5EF4-FFF2-40B4-BE49-F238E27FC236}">
                <a16:creationId xmlns:a16="http://schemas.microsoft.com/office/drawing/2014/main" id="{C84C4EE6-C36D-4A69-8E30-7B6AD4E1BFA6}"/>
              </a:ext>
            </a:extLst>
          </p:cNvPr>
          <p:cNvSpPr txBox="1"/>
          <p:nvPr/>
        </p:nvSpPr>
        <p:spPr>
          <a:xfrm>
            <a:off x="5029200" y="1219200"/>
            <a:ext cx="2957284" cy="461665"/>
          </a:xfrm>
          <a:prstGeom prst="rect">
            <a:avLst/>
          </a:prstGeom>
          <a:noFill/>
        </p:spPr>
        <p:txBody>
          <a:bodyPr wrap="none" rtlCol="0">
            <a:spAutoFit/>
          </a:bodyPr>
          <a:lstStyle/>
          <a:p>
            <a:r>
              <a:rPr lang="en-IN" sz="2400" dirty="0"/>
              <a:t>ATM Reference Model</a:t>
            </a:r>
          </a:p>
        </p:txBody>
      </p:sp>
      <p:pic>
        <p:nvPicPr>
          <p:cNvPr id="9" name="Picture 8">
            <a:extLst>
              <a:ext uri="{FF2B5EF4-FFF2-40B4-BE49-F238E27FC236}">
                <a16:creationId xmlns:a16="http://schemas.microsoft.com/office/drawing/2014/main" id="{E64543FF-39D3-483E-8538-3FC230B3A4AD}"/>
              </a:ext>
            </a:extLst>
          </p:cNvPr>
          <p:cNvPicPr>
            <a:picLocks noChangeAspect="1"/>
          </p:cNvPicPr>
          <p:nvPr/>
        </p:nvPicPr>
        <p:blipFill>
          <a:blip r:embed="rId2"/>
          <a:stretch>
            <a:fillRect/>
          </a:stretch>
        </p:blipFill>
        <p:spPr>
          <a:xfrm>
            <a:off x="3363208" y="1680865"/>
            <a:ext cx="5621668" cy="4552540"/>
          </a:xfrm>
          <a:prstGeom prst="rect">
            <a:avLst/>
          </a:prstGeom>
        </p:spPr>
      </p:pic>
    </p:spTree>
    <p:extLst>
      <p:ext uri="{BB962C8B-B14F-4D97-AF65-F5344CB8AC3E}">
        <p14:creationId xmlns:p14="http://schemas.microsoft.com/office/powerpoint/2010/main" val="309468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mj-lt"/>
              </a:rPr>
              <a:t>Main Features of ATM Technology</a:t>
            </a:r>
          </a:p>
        </p:txBody>
      </p:sp>
      <p:sp>
        <p:nvSpPr>
          <p:cNvPr id="3" name="Content Placeholder 2"/>
          <p:cNvSpPr>
            <a:spLocks noGrp="1"/>
          </p:cNvSpPr>
          <p:nvPr>
            <p:ph idx="1"/>
          </p:nvPr>
        </p:nvSpPr>
        <p:spPr>
          <a:xfrm>
            <a:off x="190500" y="914400"/>
            <a:ext cx="8763000" cy="5562600"/>
          </a:xfrm>
        </p:spPr>
        <p:txBody>
          <a:bodyPr>
            <a:noAutofit/>
          </a:bodyPr>
          <a:lstStyle/>
          <a:p>
            <a:pPr algn="just">
              <a:lnSpc>
                <a:spcPct val="113000"/>
              </a:lnSpc>
              <a:spcBef>
                <a:spcPts val="576"/>
              </a:spcBef>
            </a:pPr>
            <a:r>
              <a:rPr lang="en-US" dirty="0">
                <a:latin typeface="+mn-lt"/>
              </a:rPr>
              <a:t>International standard-based technology (for interoperability).</a:t>
            </a:r>
          </a:p>
          <a:p>
            <a:pPr algn="just">
              <a:lnSpc>
                <a:spcPct val="113000"/>
              </a:lnSpc>
              <a:spcBef>
                <a:spcPts val="576"/>
              </a:spcBef>
            </a:pPr>
            <a:r>
              <a:rPr lang="en-US" dirty="0">
                <a:latin typeface="+mn-lt"/>
              </a:rPr>
              <a:t>Low network latency (for voice, video, and real-time applications).</a:t>
            </a:r>
          </a:p>
          <a:p>
            <a:pPr algn="just">
              <a:lnSpc>
                <a:spcPct val="113000"/>
              </a:lnSpc>
              <a:spcBef>
                <a:spcPts val="576"/>
              </a:spcBef>
            </a:pPr>
            <a:r>
              <a:rPr lang="en-US" dirty="0">
                <a:latin typeface="+mn-lt"/>
              </a:rPr>
              <a:t>Low variance of delay (for voice and video transmission).</a:t>
            </a:r>
          </a:p>
          <a:p>
            <a:pPr algn="just">
              <a:lnSpc>
                <a:spcPct val="113000"/>
              </a:lnSpc>
              <a:spcBef>
                <a:spcPts val="576"/>
              </a:spcBef>
            </a:pPr>
            <a:r>
              <a:rPr lang="en-US" dirty="0">
                <a:latin typeface="+mn-lt"/>
              </a:rPr>
              <a:t>Guaranteed quality of service.</a:t>
            </a:r>
          </a:p>
          <a:p>
            <a:pPr algn="just">
              <a:lnSpc>
                <a:spcPct val="113000"/>
              </a:lnSpc>
              <a:spcBef>
                <a:spcPts val="576"/>
              </a:spcBef>
            </a:pPr>
            <a:r>
              <a:rPr lang="en-US" dirty="0">
                <a:latin typeface="+mn-lt"/>
              </a:rPr>
              <a:t>High capacity switching (multi-giga bits per second).</a:t>
            </a:r>
          </a:p>
          <a:p>
            <a:pPr algn="just">
              <a:lnSpc>
                <a:spcPct val="113000"/>
              </a:lnSpc>
              <a:spcBef>
                <a:spcPts val="576"/>
              </a:spcBef>
            </a:pPr>
            <a:r>
              <a:rPr lang="en-US" dirty="0">
                <a:latin typeface="+mn-lt"/>
              </a:rPr>
              <a:t>Bandwidth flexibility (dynamically assigned to users).</a:t>
            </a:r>
          </a:p>
          <a:p>
            <a:pPr algn="just">
              <a:lnSpc>
                <a:spcPct val="113000"/>
              </a:lnSpc>
              <a:spcBef>
                <a:spcPts val="576"/>
              </a:spcBef>
            </a:pPr>
            <a:r>
              <a:rPr lang="en-US" dirty="0">
                <a:latin typeface="+mn-lt"/>
              </a:rPr>
              <a:t>Scalability (capacity may be increased on demand).</a:t>
            </a:r>
          </a:p>
          <a:p>
            <a:pPr algn="just">
              <a:lnSpc>
                <a:spcPct val="113000"/>
              </a:lnSpc>
              <a:spcBef>
                <a:spcPts val="576"/>
              </a:spcBef>
            </a:pPr>
            <a:r>
              <a:rPr lang="en-US" dirty="0">
                <a:latin typeface="+mn-lt"/>
              </a:rPr>
              <a:t>Medium not shared for ATM LAN (no degradation in performance as traffic load or number of users increases).</a:t>
            </a:r>
          </a:p>
          <a:p>
            <a:pPr algn="just">
              <a:lnSpc>
                <a:spcPct val="113000"/>
              </a:lnSpc>
              <a:spcBef>
                <a:spcPts val="576"/>
              </a:spcBef>
            </a:pPr>
            <a:r>
              <a:rPr lang="en-US" dirty="0">
                <a:latin typeface="+mn-lt"/>
              </a:rPr>
              <a:t>Supports audio, video, imagery, and data traffic (for integrated services).</a:t>
            </a:r>
          </a:p>
          <a:p>
            <a:pPr algn="just">
              <a:lnSpc>
                <a:spcPct val="113000"/>
              </a:lnSpc>
              <a:spcBef>
                <a:spcPts val="576"/>
              </a:spcBef>
              <a:buFont typeface="Arial" panose="020B0604020202020204" pitchFamily="34" charset="0"/>
              <a:buChar char="•"/>
            </a:pPr>
            <a:endParaRPr lang="en-IN" dirty="0">
              <a:latin typeface="+mn-lt"/>
            </a:endParaRPr>
          </a:p>
        </p:txBody>
      </p:sp>
    </p:spTree>
    <p:extLst>
      <p:ext uri="{BB962C8B-B14F-4D97-AF65-F5344CB8AC3E}">
        <p14:creationId xmlns:p14="http://schemas.microsoft.com/office/powerpoint/2010/main" val="325045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noAutofit/>
          </a:bodyPr>
          <a:lstStyle/>
          <a:p>
            <a:r>
              <a:rPr lang="en-US" dirty="0">
                <a:latin typeface="+mj-lt"/>
              </a:rPr>
              <a:t>Message Passing System</a:t>
            </a:r>
            <a:endParaRPr lang="en-IN" dirty="0">
              <a:latin typeface="+mj-lt"/>
            </a:endParaRPr>
          </a:p>
        </p:txBody>
      </p:sp>
      <p:sp>
        <p:nvSpPr>
          <p:cNvPr id="3" name="Content Placeholder 2"/>
          <p:cNvSpPr>
            <a:spLocks noGrp="1"/>
          </p:cNvSpPr>
          <p:nvPr>
            <p:ph idx="1"/>
          </p:nvPr>
        </p:nvSpPr>
        <p:spPr>
          <a:xfrm>
            <a:off x="190500" y="990600"/>
            <a:ext cx="8763000" cy="2971800"/>
          </a:xfrm>
        </p:spPr>
        <p:txBody>
          <a:bodyPr>
            <a:normAutofit/>
          </a:bodyPr>
          <a:lstStyle/>
          <a:p>
            <a:pPr algn="just"/>
            <a:r>
              <a:rPr lang="en-US" dirty="0">
                <a:latin typeface="+mn-lt"/>
              </a:rPr>
              <a:t>Message is a </a:t>
            </a:r>
            <a:r>
              <a:rPr lang="en-US" dirty="0">
                <a:solidFill>
                  <a:srgbClr val="FF0000"/>
                </a:solidFill>
                <a:latin typeface="+mn-lt"/>
              </a:rPr>
              <a:t>block of Information.</a:t>
            </a:r>
          </a:p>
          <a:p>
            <a:pPr algn="just"/>
            <a:r>
              <a:rPr lang="en-US" dirty="0">
                <a:latin typeface="+mn-lt"/>
              </a:rPr>
              <a:t>Message passing is a basic form of Inter process communication used in distributed systems.</a:t>
            </a:r>
          </a:p>
          <a:p>
            <a:pPr algn="just"/>
            <a:r>
              <a:rPr lang="en-US" dirty="0">
                <a:latin typeface="+mn-lt"/>
              </a:rPr>
              <a:t>In massage passing model, communication takes place by means of messages exchanged between the cooperating processes.</a:t>
            </a:r>
          </a:p>
        </p:txBody>
      </p:sp>
      <p:sp>
        <p:nvSpPr>
          <p:cNvPr id="35" name="Oval 34"/>
          <p:cNvSpPr/>
          <p:nvPr/>
        </p:nvSpPr>
        <p:spPr>
          <a:xfrm>
            <a:off x="1370117" y="4219808"/>
            <a:ext cx="1092958" cy="969818"/>
          </a:xfrm>
          <a:prstGeom prst="ellipse">
            <a:avLst/>
          </a:prstGeom>
          <a:solidFill>
            <a:schemeClr val="tx2">
              <a:lumMod val="40000"/>
              <a:lumOff val="60000"/>
            </a:schemeClr>
          </a:solidFill>
          <a:ln w="76200">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1"/>
                </a:solidFill>
              </a:rPr>
              <a:t>P1</a:t>
            </a:r>
          </a:p>
        </p:txBody>
      </p:sp>
      <p:sp>
        <p:nvSpPr>
          <p:cNvPr id="36" name="Oval 35"/>
          <p:cNvSpPr/>
          <p:nvPr/>
        </p:nvSpPr>
        <p:spPr>
          <a:xfrm>
            <a:off x="6371543" y="4228560"/>
            <a:ext cx="1092958" cy="969818"/>
          </a:xfrm>
          <a:prstGeom prst="ellipse">
            <a:avLst/>
          </a:prstGeom>
          <a:solidFill>
            <a:schemeClr val="tx2">
              <a:lumMod val="40000"/>
              <a:lumOff val="60000"/>
            </a:schemeClr>
          </a:solidFill>
          <a:ln w="76200">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tx1"/>
                </a:solidFill>
              </a:rPr>
              <a:t>P2</a:t>
            </a:r>
          </a:p>
        </p:txBody>
      </p:sp>
      <p:cxnSp>
        <p:nvCxnSpPr>
          <p:cNvPr id="37" name="Straight Arrow Connector 36"/>
          <p:cNvCxnSpPr>
            <a:cxnSpLocks/>
          </p:cNvCxnSpPr>
          <p:nvPr/>
        </p:nvCxnSpPr>
        <p:spPr>
          <a:xfrm>
            <a:off x="2463075" y="4572000"/>
            <a:ext cx="3908468" cy="0"/>
          </a:xfrm>
          <a:prstGeom prst="straightConnector1">
            <a:avLst/>
          </a:prstGeom>
          <a:ln w="381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cxnSpLocks/>
          </p:cNvCxnSpPr>
          <p:nvPr/>
        </p:nvCxnSpPr>
        <p:spPr>
          <a:xfrm flipH="1">
            <a:off x="2439111" y="4847672"/>
            <a:ext cx="3932432" cy="0"/>
          </a:xfrm>
          <a:prstGeom prst="straightConnector1">
            <a:avLst/>
          </a:prstGeom>
          <a:ln w="381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Content Placeholder 2"/>
          <p:cNvSpPr txBox="1">
            <a:spLocks/>
          </p:cNvSpPr>
          <p:nvPr/>
        </p:nvSpPr>
        <p:spPr>
          <a:xfrm>
            <a:off x="2568878" y="5425516"/>
            <a:ext cx="4349144" cy="441884"/>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b="1" dirty="0">
                <a:solidFill>
                  <a:schemeClr val="tx2"/>
                </a:solidFill>
              </a:rPr>
              <a:t>The Message Passing Approach</a:t>
            </a:r>
          </a:p>
        </p:txBody>
      </p:sp>
      <p:sp>
        <p:nvSpPr>
          <p:cNvPr id="9" name="Content Placeholder 2"/>
          <p:cNvSpPr txBox="1">
            <a:spLocks/>
          </p:cNvSpPr>
          <p:nvPr/>
        </p:nvSpPr>
        <p:spPr>
          <a:xfrm>
            <a:off x="4191377" y="4194828"/>
            <a:ext cx="723900" cy="377172"/>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dirty="0"/>
              <a:t>Send</a:t>
            </a:r>
          </a:p>
        </p:txBody>
      </p:sp>
      <p:sp>
        <p:nvSpPr>
          <p:cNvPr id="10" name="Content Placeholder 2"/>
          <p:cNvSpPr txBox="1">
            <a:spLocks/>
          </p:cNvSpPr>
          <p:nvPr/>
        </p:nvSpPr>
        <p:spPr>
          <a:xfrm>
            <a:off x="4073856" y="4812454"/>
            <a:ext cx="1028700" cy="377172"/>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IN" sz="2000" dirty="0"/>
              <a:t>Receive</a:t>
            </a:r>
            <a:endParaRPr lang="en-IN" sz="1600" dirty="0"/>
          </a:p>
        </p:txBody>
      </p:sp>
    </p:spTree>
    <p:extLst>
      <p:ext uri="{BB962C8B-B14F-4D97-AF65-F5344CB8AC3E}">
        <p14:creationId xmlns:p14="http://schemas.microsoft.com/office/powerpoint/2010/main" val="11460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animBg="1"/>
      <p:bldP spid="36" grpId="0" animBg="1"/>
      <p:bldP spid="42" grpId="0" build="p"/>
      <p:bldP spid="9" grpId="0"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rcRect l="4401" t="3999" r="3200" b="3999"/>
          <a:stretch>
            <a:fillRect/>
          </a:stretch>
        </p:blipFill>
        <p:spPr bwMode="auto">
          <a:xfrm>
            <a:off x="4343400" y="4027613"/>
            <a:ext cx="4267193" cy="2222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N" dirty="0">
                <a:latin typeface="+mj-lt"/>
              </a:rPr>
              <a:t>Computer Network</a:t>
            </a:r>
          </a:p>
        </p:txBody>
      </p:sp>
      <p:sp>
        <p:nvSpPr>
          <p:cNvPr id="3" name="Content Placeholder 2"/>
          <p:cNvSpPr>
            <a:spLocks noGrp="1"/>
          </p:cNvSpPr>
          <p:nvPr>
            <p:ph idx="1"/>
          </p:nvPr>
        </p:nvSpPr>
        <p:spPr>
          <a:xfrm>
            <a:off x="190500" y="924891"/>
            <a:ext cx="8801100" cy="3200400"/>
          </a:xfrm>
        </p:spPr>
        <p:txBody>
          <a:bodyPr>
            <a:noAutofit/>
          </a:bodyPr>
          <a:lstStyle/>
          <a:p>
            <a:pPr algn="just"/>
            <a:r>
              <a:rPr lang="en-US" dirty="0">
                <a:latin typeface="+mn-lt"/>
              </a:rPr>
              <a:t>A computer network or data network is a </a:t>
            </a:r>
            <a:r>
              <a:rPr lang="en-US" dirty="0">
                <a:solidFill>
                  <a:srgbClr val="FF0000"/>
                </a:solidFill>
                <a:latin typeface="+mn-lt"/>
              </a:rPr>
              <a:t>telecommunications network</a:t>
            </a:r>
            <a:r>
              <a:rPr lang="en-US" dirty="0">
                <a:latin typeface="+mn-lt"/>
              </a:rPr>
              <a:t> which allows </a:t>
            </a:r>
            <a:r>
              <a:rPr lang="en-US" dirty="0">
                <a:solidFill>
                  <a:srgbClr val="FF0000"/>
                </a:solidFill>
                <a:latin typeface="+mn-lt"/>
              </a:rPr>
              <a:t>computers</a:t>
            </a:r>
            <a:r>
              <a:rPr lang="en-US" dirty="0">
                <a:latin typeface="+mn-lt"/>
              </a:rPr>
              <a:t> to </a:t>
            </a:r>
            <a:r>
              <a:rPr lang="en-US" dirty="0">
                <a:solidFill>
                  <a:srgbClr val="FF0000"/>
                </a:solidFill>
                <a:latin typeface="+mn-lt"/>
              </a:rPr>
              <a:t>exchange data. </a:t>
            </a:r>
          </a:p>
          <a:p>
            <a:pPr algn="just"/>
            <a:r>
              <a:rPr lang="en-US" dirty="0">
                <a:latin typeface="+mn-lt"/>
              </a:rPr>
              <a:t>In computer networks, networked computing devices exchange data with each other using a </a:t>
            </a:r>
            <a:r>
              <a:rPr lang="en-US" dirty="0">
                <a:solidFill>
                  <a:srgbClr val="FF0000"/>
                </a:solidFill>
                <a:latin typeface="+mn-lt"/>
              </a:rPr>
              <a:t>data link. </a:t>
            </a:r>
          </a:p>
          <a:p>
            <a:pPr algn="just"/>
            <a:r>
              <a:rPr lang="en-US" dirty="0">
                <a:latin typeface="+mn-lt"/>
              </a:rPr>
              <a:t>The connections between nodes are established using either </a:t>
            </a:r>
            <a:r>
              <a:rPr lang="en-US" dirty="0">
                <a:solidFill>
                  <a:srgbClr val="FF0000"/>
                </a:solidFill>
                <a:latin typeface="+mn-lt"/>
              </a:rPr>
              <a:t>cable media</a:t>
            </a:r>
            <a:r>
              <a:rPr lang="en-US" dirty="0">
                <a:latin typeface="+mn-lt"/>
              </a:rPr>
              <a:t> or </a:t>
            </a:r>
            <a:r>
              <a:rPr lang="en-US" dirty="0">
                <a:solidFill>
                  <a:srgbClr val="FF0000"/>
                </a:solidFill>
                <a:latin typeface="+mn-lt"/>
              </a:rPr>
              <a:t>wireless media. </a:t>
            </a:r>
          </a:p>
          <a:p>
            <a:pPr algn="just"/>
            <a:r>
              <a:rPr lang="en-US" dirty="0">
                <a:latin typeface="+mn-lt"/>
              </a:rPr>
              <a:t>The best-known computer network is the </a:t>
            </a:r>
            <a:r>
              <a:rPr lang="en-US" dirty="0">
                <a:solidFill>
                  <a:srgbClr val="FF0000"/>
                </a:solidFill>
                <a:latin typeface="+mn-lt"/>
              </a:rPr>
              <a:t>Internet.</a:t>
            </a:r>
          </a:p>
        </p:txBody>
      </p:sp>
      <p:cxnSp>
        <p:nvCxnSpPr>
          <p:cNvPr id="18" name="Straight Arrow Connector 17"/>
          <p:cNvCxnSpPr/>
          <p:nvPr/>
        </p:nvCxnSpPr>
        <p:spPr>
          <a:xfrm>
            <a:off x="7178675" y="3797300"/>
            <a:ext cx="0" cy="1003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6629400" y="3363912"/>
            <a:ext cx="998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solidFill>
                  <a:srgbClr val="FF0000"/>
                </a:solidFill>
              </a:rPr>
              <a:t>Wireless</a:t>
            </a:r>
          </a:p>
        </p:txBody>
      </p:sp>
      <p:sp>
        <p:nvSpPr>
          <p:cNvPr id="20" name="TextBox 19"/>
          <p:cNvSpPr txBox="1">
            <a:spLocks noChangeArrowheads="1"/>
          </p:cNvSpPr>
          <p:nvPr/>
        </p:nvSpPr>
        <p:spPr bwMode="auto">
          <a:xfrm>
            <a:off x="5334000" y="6172200"/>
            <a:ext cx="769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dirty="0">
                <a:solidFill>
                  <a:srgbClr val="FF0000"/>
                </a:solidFill>
              </a:rPr>
              <a:t>Wired</a:t>
            </a:r>
          </a:p>
        </p:txBody>
      </p:sp>
      <p:cxnSp>
        <p:nvCxnSpPr>
          <p:cNvPr id="21" name="Straight Arrow Connector 20"/>
          <p:cNvCxnSpPr/>
          <p:nvPr/>
        </p:nvCxnSpPr>
        <p:spPr>
          <a:xfrm flipV="1">
            <a:off x="5767388" y="5943600"/>
            <a:ext cx="0" cy="3063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091238" y="5977732"/>
            <a:ext cx="1087437" cy="3063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31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latin typeface="+mj-lt"/>
              </a:rPr>
              <a:t>Desirable Features of a Good Message Passing System</a:t>
            </a:r>
            <a:endParaRPr lang="en-IN" sz="3000" dirty="0">
              <a:latin typeface="+mj-lt"/>
            </a:endParaRPr>
          </a:p>
        </p:txBody>
      </p:sp>
      <p:sp>
        <p:nvSpPr>
          <p:cNvPr id="3" name="Content Placeholder 2"/>
          <p:cNvSpPr>
            <a:spLocks noGrp="1"/>
          </p:cNvSpPr>
          <p:nvPr>
            <p:ph idx="1"/>
          </p:nvPr>
        </p:nvSpPr>
        <p:spPr/>
        <p:txBody>
          <a:bodyPr>
            <a:noAutofit/>
          </a:bodyPr>
          <a:lstStyle/>
          <a:p>
            <a:pPr algn="just">
              <a:buClr>
                <a:schemeClr val="tx1"/>
              </a:buClr>
            </a:pPr>
            <a:r>
              <a:rPr lang="en-US" b="1" dirty="0">
                <a:solidFill>
                  <a:schemeClr val="tx2"/>
                </a:solidFill>
                <a:latin typeface="+mn-lt"/>
              </a:rPr>
              <a:t>Simplicity :</a:t>
            </a:r>
            <a:r>
              <a:rPr lang="en-US" b="1" dirty="0">
                <a:latin typeface="+mn-lt"/>
              </a:rPr>
              <a:t> </a:t>
            </a:r>
            <a:r>
              <a:rPr lang="en-US" dirty="0">
                <a:latin typeface="+mn-lt"/>
              </a:rPr>
              <a:t>A message passing system should be simple and </a:t>
            </a:r>
            <a:r>
              <a:rPr lang="en-US" dirty="0">
                <a:solidFill>
                  <a:srgbClr val="FF0000"/>
                </a:solidFill>
                <a:latin typeface="+mn-lt"/>
              </a:rPr>
              <a:t>easy to use. </a:t>
            </a:r>
            <a:r>
              <a:rPr lang="en-US" dirty="0">
                <a:latin typeface="+mn-lt"/>
              </a:rPr>
              <a:t>It should be possible to </a:t>
            </a:r>
            <a:r>
              <a:rPr lang="en-US" dirty="0">
                <a:solidFill>
                  <a:srgbClr val="FF0000"/>
                </a:solidFill>
                <a:latin typeface="+mn-lt"/>
              </a:rPr>
              <a:t>communicate with old and new applications, </a:t>
            </a:r>
            <a:r>
              <a:rPr lang="en-US" dirty="0">
                <a:latin typeface="+mn-lt"/>
              </a:rPr>
              <a:t>with different modules without the need to worry about the system and network aspects.</a:t>
            </a:r>
          </a:p>
          <a:p>
            <a:pPr algn="just">
              <a:buClr>
                <a:schemeClr val="tx1"/>
              </a:buClr>
            </a:pPr>
            <a:r>
              <a:rPr lang="en-US" b="1" dirty="0">
                <a:solidFill>
                  <a:schemeClr val="tx2"/>
                </a:solidFill>
                <a:latin typeface="+mn-lt"/>
              </a:rPr>
              <a:t>Uniform Semantics :</a:t>
            </a:r>
            <a:r>
              <a:rPr lang="en-US" dirty="0">
                <a:solidFill>
                  <a:schemeClr val="tx2"/>
                </a:solidFill>
                <a:latin typeface="+mn-lt"/>
              </a:rPr>
              <a:t> </a:t>
            </a:r>
          </a:p>
          <a:p>
            <a:pPr lvl="1" algn="just"/>
            <a:r>
              <a:rPr lang="en-US" sz="2400" dirty="0">
                <a:latin typeface="+mn-lt"/>
              </a:rPr>
              <a:t>Local communication</a:t>
            </a:r>
          </a:p>
          <a:p>
            <a:pPr lvl="1" algn="just"/>
            <a:r>
              <a:rPr lang="en-US" sz="2400" dirty="0">
                <a:latin typeface="+mn-lt"/>
              </a:rPr>
              <a:t>Remote communication</a:t>
            </a:r>
          </a:p>
          <a:p>
            <a:pPr lvl="1" algn="just"/>
            <a:r>
              <a:rPr lang="en-US" sz="2400" dirty="0">
                <a:latin typeface="+mn-lt"/>
              </a:rPr>
              <a:t>Semantics of </a:t>
            </a:r>
            <a:r>
              <a:rPr lang="en-US" sz="2400" dirty="0">
                <a:solidFill>
                  <a:srgbClr val="FF0000"/>
                </a:solidFill>
                <a:latin typeface="+mn-lt"/>
              </a:rPr>
              <a:t>Remote communication should be as close </a:t>
            </a:r>
            <a:r>
              <a:rPr lang="en-US" sz="2400" dirty="0">
                <a:latin typeface="+mn-lt"/>
              </a:rPr>
              <a:t>as possible to those of local communications.</a:t>
            </a:r>
          </a:p>
          <a:p>
            <a:pPr algn="just">
              <a:buClr>
                <a:schemeClr val="tx1"/>
              </a:buClr>
            </a:pPr>
            <a:r>
              <a:rPr lang="en-US" b="1" dirty="0">
                <a:solidFill>
                  <a:schemeClr val="tx2"/>
                </a:solidFill>
                <a:latin typeface="+mn-lt"/>
              </a:rPr>
              <a:t>Efficiency :</a:t>
            </a:r>
            <a:r>
              <a:rPr lang="en-US" b="1" dirty="0">
                <a:latin typeface="+mn-lt"/>
              </a:rPr>
              <a:t> </a:t>
            </a:r>
            <a:r>
              <a:rPr lang="en-US" dirty="0">
                <a:solidFill>
                  <a:srgbClr val="FF0000"/>
                </a:solidFill>
                <a:latin typeface="+mn-lt"/>
              </a:rPr>
              <a:t>Less number of message exchanges,</a:t>
            </a:r>
            <a:r>
              <a:rPr lang="en-US" dirty="0">
                <a:latin typeface="+mn-lt"/>
              </a:rPr>
              <a:t> as far as practicable, during the communication process.</a:t>
            </a:r>
          </a:p>
          <a:p>
            <a:pPr lvl="1" algn="just"/>
            <a:endParaRPr lang="en-US" sz="2400" dirty="0">
              <a:latin typeface="+mn-lt"/>
            </a:endParaRPr>
          </a:p>
        </p:txBody>
      </p:sp>
    </p:spTree>
    <p:extLst>
      <p:ext uri="{BB962C8B-B14F-4D97-AF65-F5344CB8AC3E}">
        <p14:creationId xmlns:p14="http://schemas.microsoft.com/office/powerpoint/2010/main" val="254637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A5CC-28B1-43B0-A54B-C6E0A96D94B8}"/>
              </a:ext>
            </a:extLst>
          </p:cNvPr>
          <p:cNvSpPr>
            <a:spLocks noGrp="1"/>
          </p:cNvSpPr>
          <p:nvPr>
            <p:ph type="title"/>
          </p:nvPr>
        </p:nvSpPr>
        <p:spPr/>
        <p:txBody>
          <a:bodyPr>
            <a:normAutofit/>
          </a:bodyPr>
          <a:lstStyle/>
          <a:p>
            <a:r>
              <a:rPr lang="en-US" sz="3000" dirty="0">
                <a:latin typeface="+mj-lt"/>
              </a:rPr>
              <a:t>Desirable Features of a Good Message Passing System</a:t>
            </a:r>
            <a:endParaRPr lang="en-IN" sz="3000" dirty="0">
              <a:latin typeface="+mj-lt"/>
            </a:endParaRPr>
          </a:p>
        </p:txBody>
      </p:sp>
      <p:sp>
        <p:nvSpPr>
          <p:cNvPr id="3" name="Content Placeholder 2">
            <a:extLst>
              <a:ext uri="{FF2B5EF4-FFF2-40B4-BE49-F238E27FC236}">
                <a16:creationId xmlns:a16="http://schemas.microsoft.com/office/drawing/2014/main" id="{3B3DC326-ADA0-4E93-A094-0867BBD25707}"/>
              </a:ext>
            </a:extLst>
          </p:cNvPr>
          <p:cNvSpPr>
            <a:spLocks noGrp="1"/>
          </p:cNvSpPr>
          <p:nvPr>
            <p:ph idx="1"/>
          </p:nvPr>
        </p:nvSpPr>
        <p:spPr/>
        <p:txBody>
          <a:bodyPr>
            <a:normAutofit/>
          </a:bodyPr>
          <a:lstStyle/>
          <a:p>
            <a:pPr algn="just">
              <a:buClr>
                <a:schemeClr val="tx1"/>
              </a:buClr>
            </a:pPr>
            <a:r>
              <a:rPr lang="en-US" b="1" dirty="0">
                <a:solidFill>
                  <a:schemeClr val="tx2"/>
                </a:solidFill>
                <a:latin typeface="+mn-lt"/>
              </a:rPr>
              <a:t>Reliability :</a:t>
            </a:r>
            <a:r>
              <a:rPr lang="en-US" b="1" dirty="0">
                <a:latin typeface="+mn-lt"/>
              </a:rPr>
              <a:t> </a:t>
            </a:r>
            <a:r>
              <a:rPr lang="en-US" dirty="0">
                <a:latin typeface="+mn-lt"/>
              </a:rPr>
              <a:t>Reliable IPC protocol can </a:t>
            </a:r>
            <a:r>
              <a:rPr lang="en-US" dirty="0">
                <a:solidFill>
                  <a:srgbClr val="FF0000"/>
                </a:solidFill>
                <a:latin typeface="+mn-lt"/>
              </a:rPr>
              <a:t>cope with failure problem </a:t>
            </a:r>
            <a:r>
              <a:rPr lang="en-US" dirty="0">
                <a:latin typeface="+mn-lt"/>
              </a:rPr>
              <a:t>and guarantees the delivery of messages.</a:t>
            </a:r>
          </a:p>
          <a:p>
            <a:pPr lvl="1" algn="just"/>
            <a:r>
              <a:rPr lang="en-US" sz="2400" dirty="0">
                <a:latin typeface="+mn-lt"/>
              </a:rPr>
              <a:t>Handling of lost messages.</a:t>
            </a:r>
          </a:p>
          <a:p>
            <a:pPr lvl="1" algn="just"/>
            <a:r>
              <a:rPr lang="en-US" sz="2400" dirty="0">
                <a:latin typeface="+mn-lt"/>
              </a:rPr>
              <a:t>Handling of duplicate messages</a:t>
            </a:r>
          </a:p>
          <a:p>
            <a:pPr algn="just">
              <a:buClr>
                <a:schemeClr val="tx1"/>
              </a:buClr>
            </a:pPr>
            <a:r>
              <a:rPr lang="en-US" b="1" dirty="0">
                <a:solidFill>
                  <a:schemeClr val="tx2"/>
                </a:solidFill>
                <a:latin typeface="+mn-lt"/>
              </a:rPr>
              <a:t>Correctness : </a:t>
            </a:r>
            <a:r>
              <a:rPr lang="en-US" dirty="0">
                <a:latin typeface="+mn-lt"/>
              </a:rPr>
              <a:t>Required for </a:t>
            </a:r>
            <a:r>
              <a:rPr lang="en-US" dirty="0">
                <a:solidFill>
                  <a:srgbClr val="FF0000"/>
                </a:solidFill>
                <a:latin typeface="+mn-lt"/>
              </a:rPr>
              <a:t>Group Communication</a:t>
            </a:r>
            <a:r>
              <a:rPr lang="en-US" dirty="0">
                <a:latin typeface="+mn-lt"/>
              </a:rPr>
              <a:t>. </a:t>
            </a:r>
          </a:p>
          <a:p>
            <a:pPr lvl="1" algn="just"/>
            <a:r>
              <a:rPr lang="en-US" sz="2400" dirty="0">
                <a:latin typeface="+mn-lt"/>
              </a:rPr>
              <a:t>Atomicity</a:t>
            </a:r>
          </a:p>
          <a:p>
            <a:pPr lvl="1" algn="just"/>
            <a:r>
              <a:rPr lang="en-US" sz="2400" dirty="0">
                <a:latin typeface="+mn-lt"/>
              </a:rPr>
              <a:t>Ordered delivery</a:t>
            </a:r>
          </a:p>
          <a:p>
            <a:pPr lvl="1" algn="just"/>
            <a:r>
              <a:rPr lang="en-US" sz="2400" dirty="0">
                <a:latin typeface="+mn-lt"/>
              </a:rPr>
              <a:t>survivability</a:t>
            </a:r>
          </a:p>
          <a:p>
            <a:pPr algn="just">
              <a:buClr>
                <a:schemeClr val="tx1"/>
              </a:buClr>
            </a:pPr>
            <a:r>
              <a:rPr lang="en-US" b="1" dirty="0">
                <a:solidFill>
                  <a:schemeClr val="tx2"/>
                </a:solidFill>
                <a:latin typeface="+mn-lt"/>
              </a:rPr>
              <a:t>Flexibility :</a:t>
            </a:r>
            <a:r>
              <a:rPr lang="en-US" b="1" dirty="0">
                <a:latin typeface="+mn-lt"/>
              </a:rPr>
              <a:t> </a:t>
            </a:r>
            <a:r>
              <a:rPr lang="en-US" dirty="0">
                <a:latin typeface="+mn-lt"/>
              </a:rPr>
              <a:t>It must have flexibility to permit any kind of </a:t>
            </a:r>
            <a:r>
              <a:rPr lang="en-US" dirty="0">
                <a:solidFill>
                  <a:srgbClr val="FF0000"/>
                </a:solidFill>
                <a:latin typeface="+mn-lt"/>
              </a:rPr>
              <a:t>control flow between the cooperating processes,</a:t>
            </a:r>
            <a:r>
              <a:rPr lang="en-US" dirty="0">
                <a:latin typeface="+mn-lt"/>
              </a:rPr>
              <a:t> including synchronous and asynchronous send/receive.</a:t>
            </a:r>
          </a:p>
          <a:p>
            <a:pPr algn="just">
              <a:lnSpc>
                <a:spcPct val="113000"/>
              </a:lnSpc>
            </a:pPr>
            <a:endParaRPr lang="en-IN" dirty="0">
              <a:latin typeface="+mn-lt"/>
            </a:endParaRPr>
          </a:p>
        </p:txBody>
      </p:sp>
    </p:spTree>
    <p:extLst>
      <p:ext uri="{BB962C8B-B14F-4D97-AF65-F5344CB8AC3E}">
        <p14:creationId xmlns:p14="http://schemas.microsoft.com/office/powerpoint/2010/main" val="1956627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latin typeface="+mj-lt"/>
              </a:rPr>
              <a:t>Desirable Features of a Good Message Passing System</a:t>
            </a:r>
            <a:endParaRPr lang="en-IN" sz="3000" dirty="0">
              <a:latin typeface="+mj-lt"/>
            </a:endParaRPr>
          </a:p>
        </p:txBody>
      </p:sp>
      <p:sp>
        <p:nvSpPr>
          <p:cNvPr id="3" name="Content Placeholder 2"/>
          <p:cNvSpPr>
            <a:spLocks noGrp="1"/>
          </p:cNvSpPr>
          <p:nvPr>
            <p:ph idx="1"/>
          </p:nvPr>
        </p:nvSpPr>
        <p:spPr>
          <a:xfrm>
            <a:off x="114300" y="914400"/>
            <a:ext cx="8953500" cy="5562600"/>
          </a:xfrm>
        </p:spPr>
        <p:txBody>
          <a:bodyPr>
            <a:noAutofit/>
          </a:bodyPr>
          <a:lstStyle/>
          <a:p>
            <a:pPr algn="just">
              <a:spcBef>
                <a:spcPts val="576"/>
              </a:spcBef>
              <a:buClr>
                <a:schemeClr val="tx1"/>
              </a:buClr>
            </a:pPr>
            <a:r>
              <a:rPr lang="en-US" b="1" dirty="0">
                <a:solidFill>
                  <a:schemeClr val="tx2"/>
                </a:solidFill>
                <a:latin typeface="+mn-lt"/>
              </a:rPr>
              <a:t>Security :</a:t>
            </a:r>
            <a:r>
              <a:rPr lang="en-US" b="1" dirty="0">
                <a:latin typeface="+mn-lt"/>
              </a:rPr>
              <a:t> </a:t>
            </a:r>
            <a:r>
              <a:rPr lang="en-US" dirty="0">
                <a:latin typeface="+mn-lt"/>
              </a:rPr>
              <a:t>Capable of providing a </a:t>
            </a:r>
            <a:r>
              <a:rPr lang="en-US" dirty="0">
                <a:solidFill>
                  <a:srgbClr val="FF0000"/>
                </a:solidFill>
                <a:latin typeface="+mn-lt"/>
              </a:rPr>
              <a:t>secure end-to-end communication. </a:t>
            </a:r>
            <a:r>
              <a:rPr lang="en-US" dirty="0">
                <a:latin typeface="+mn-lt"/>
              </a:rPr>
              <a:t>It includes as follows:</a:t>
            </a:r>
          </a:p>
          <a:p>
            <a:pPr lvl="1" algn="just">
              <a:spcBef>
                <a:spcPts val="576"/>
              </a:spcBef>
            </a:pPr>
            <a:r>
              <a:rPr lang="en-US" sz="2400" dirty="0">
                <a:latin typeface="+mn-lt"/>
              </a:rPr>
              <a:t>Authentication of the receiver(s) of message by the sender.</a:t>
            </a:r>
          </a:p>
          <a:p>
            <a:pPr lvl="1" algn="just">
              <a:spcBef>
                <a:spcPts val="576"/>
              </a:spcBef>
            </a:pPr>
            <a:r>
              <a:rPr lang="en-US" sz="2400" dirty="0">
                <a:latin typeface="+mn-lt"/>
              </a:rPr>
              <a:t>Authentication of the sender of a message by its receiver(s).</a:t>
            </a:r>
          </a:p>
          <a:p>
            <a:pPr lvl="1" algn="just">
              <a:spcBef>
                <a:spcPts val="576"/>
              </a:spcBef>
            </a:pPr>
            <a:r>
              <a:rPr lang="en-US" sz="2400" dirty="0">
                <a:latin typeface="+mn-lt"/>
              </a:rPr>
              <a:t>Encryption of a message before sending it over the network.</a:t>
            </a:r>
          </a:p>
          <a:p>
            <a:pPr algn="just">
              <a:spcBef>
                <a:spcPts val="576"/>
              </a:spcBef>
              <a:buClr>
                <a:schemeClr val="tx1"/>
              </a:buClr>
            </a:pPr>
            <a:r>
              <a:rPr lang="en-US" b="1" dirty="0">
                <a:solidFill>
                  <a:schemeClr val="tx2"/>
                </a:solidFill>
                <a:latin typeface="+mn-lt"/>
              </a:rPr>
              <a:t>Portability : </a:t>
            </a:r>
            <a:r>
              <a:rPr lang="en-US" dirty="0">
                <a:latin typeface="+mn-lt"/>
              </a:rPr>
              <a:t>It should be </a:t>
            </a:r>
            <a:r>
              <a:rPr lang="en-US" dirty="0">
                <a:solidFill>
                  <a:srgbClr val="FF0000"/>
                </a:solidFill>
                <a:latin typeface="+mn-lt"/>
              </a:rPr>
              <a:t>possible to easily construct a new IPC facility </a:t>
            </a:r>
            <a:r>
              <a:rPr lang="en-US" dirty="0">
                <a:latin typeface="+mn-lt"/>
              </a:rPr>
              <a:t>on another system by reusing the basic design of the existing message passing system.</a:t>
            </a:r>
          </a:p>
          <a:p>
            <a:pPr algn="just">
              <a:spcBef>
                <a:spcPts val="576"/>
              </a:spcBef>
            </a:pPr>
            <a:endParaRPr lang="en-IN" dirty="0">
              <a:latin typeface="+mn-lt"/>
            </a:endParaRPr>
          </a:p>
          <a:p>
            <a:pPr marL="57150" indent="0" algn="just">
              <a:spcBef>
                <a:spcPts val="576"/>
              </a:spcBef>
              <a:buNone/>
            </a:pPr>
            <a:endParaRPr lang="en-US" sz="2800" dirty="0"/>
          </a:p>
        </p:txBody>
      </p:sp>
    </p:spTree>
    <p:extLst>
      <p:ext uri="{BB962C8B-B14F-4D97-AF65-F5344CB8AC3E}">
        <p14:creationId xmlns:p14="http://schemas.microsoft.com/office/powerpoint/2010/main" val="293676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1AF4-D630-43D2-8003-B92A784A1586}"/>
              </a:ext>
            </a:extLst>
          </p:cNvPr>
          <p:cNvSpPr>
            <a:spLocks noGrp="1"/>
          </p:cNvSpPr>
          <p:nvPr>
            <p:ph type="title"/>
          </p:nvPr>
        </p:nvSpPr>
        <p:spPr/>
        <p:txBody>
          <a:bodyPr>
            <a:normAutofit fontScale="90000"/>
          </a:bodyPr>
          <a:lstStyle/>
          <a:p>
            <a:r>
              <a:rPr lang="en-US" dirty="0"/>
              <a:t>INTER PROCESS COMMUNICATION </a:t>
            </a:r>
          </a:p>
        </p:txBody>
      </p:sp>
      <p:sp>
        <p:nvSpPr>
          <p:cNvPr id="3" name="Content Placeholder 2">
            <a:extLst>
              <a:ext uri="{FF2B5EF4-FFF2-40B4-BE49-F238E27FC236}">
                <a16:creationId xmlns:a16="http://schemas.microsoft.com/office/drawing/2014/main" id="{4D7DBECF-004C-4F66-ADDA-A97131F3F50D}"/>
              </a:ext>
            </a:extLst>
          </p:cNvPr>
          <p:cNvSpPr>
            <a:spLocks noGrp="1"/>
          </p:cNvSpPr>
          <p:nvPr>
            <p:ph idx="1"/>
          </p:nvPr>
        </p:nvSpPr>
        <p:spPr>
          <a:xfrm>
            <a:off x="190500" y="762000"/>
            <a:ext cx="8763000" cy="5334000"/>
          </a:xfrm>
        </p:spPr>
        <p:txBody>
          <a:bodyPr>
            <a:noAutofit/>
          </a:bodyPr>
          <a:lstStyle/>
          <a:p>
            <a:endParaRPr lang="en-GB" dirty="0"/>
          </a:p>
          <a:p>
            <a:r>
              <a:rPr lang="en-GB" dirty="0">
                <a:effectLst/>
              </a:rPr>
              <a:t>The most popular form of </a:t>
            </a:r>
            <a:r>
              <a:rPr lang="en-GB" b="1" dirty="0" err="1">
                <a:effectLst/>
              </a:rPr>
              <a:t>interprocess</a:t>
            </a:r>
            <a:r>
              <a:rPr lang="en-GB" b="1" dirty="0">
                <a:effectLst/>
              </a:rPr>
              <a:t> communication</a:t>
            </a:r>
            <a:r>
              <a:rPr lang="en-GB" dirty="0">
                <a:effectLst/>
              </a:rPr>
              <a:t> involves </a:t>
            </a:r>
            <a:r>
              <a:rPr lang="en-GB" b="1" dirty="0">
                <a:effectLst/>
              </a:rPr>
              <a:t>message passing</a:t>
            </a:r>
            <a:r>
              <a:rPr lang="en-GB" dirty="0">
                <a:effectLst/>
              </a:rPr>
              <a:t>. Processes </a:t>
            </a:r>
            <a:r>
              <a:rPr lang="en-GB" b="1" dirty="0">
                <a:effectLst/>
              </a:rPr>
              <a:t>communicate</a:t>
            </a:r>
            <a:r>
              <a:rPr lang="en-GB" dirty="0">
                <a:effectLst/>
              </a:rPr>
              <a:t> with each other by exchanging </a:t>
            </a:r>
            <a:r>
              <a:rPr lang="en-GB" b="1" dirty="0">
                <a:effectLst/>
              </a:rPr>
              <a:t>messages</a:t>
            </a:r>
            <a:r>
              <a:rPr lang="en-GB" dirty="0">
                <a:effectLst/>
              </a:rPr>
              <a:t>. A process may send information to a port, from which another process may receive information.</a:t>
            </a:r>
          </a:p>
          <a:p>
            <a:pPr marL="0" indent="0">
              <a:buNone/>
            </a:pPr>
            <a:r>
              <a:rPr lang="en-GB" dirty="0"/>
              <a:t>Inter process communication (</a:t>
            </a:r>
            <a:r>
              <a:rPr lang="en-GB" i="1" dirty="0"/>
              <a:t>IPC</a:t>
            </a:r>
            <a:r>
              <a:rPr lang="en-GB" dirty="0"/>
              <a:t>) is used for exchanging data between multiple threads in one or more processes or programs.</a:t>
            </a:r>
          </a:p>
          <a:p>
            <a:r>
              <a:rPr lang="en-GB" b="1" dirty="0">
                <a:effectLst/>
              </a:rPr>
              <a:t>Interprocess Communication</a:t>
            </a:r>
            <a:r>
              <a:rPr lang="en-GB" dirty="0">
                <a:effectLst/>
              </a:rPr>
              <a:t> is a process of exchanging the data between two or more independent process in a </a:t>
            </a:r>
            <a:r>
              <a:rPr lang="en-GB" b="1" dirty="0">
                <a:effectLst/>
              </a:rPr>
              <a:t>distributed</a:t>
            </a:r>
            <a:r>
              <a:rPr lang="en-GB" dirty="0">
                <a:effectLst/>
              </a:rPr>
              <a:t> environment is called as </a:t>
            </a:r>
            <a:r>
              <a:rPr lang="en-GB" b="1" dirty="0">
                <a:effectLst/>
              </a:rPr>
              <a:t>Interprocess communication</a:t>
            </a:r>
            <a:r>
              <a:rPr lang="en-GB" dirty="0">
                <a:effectLst/>
              </a:rPr>
              <a:t>. </a:t>
            </a:r>
            <a:r>
              <a:rPr lang="en-GB" b="1" dirty="0">
                <a:effectLst/>
              </a:rPr>
              <a:t>Interprocess communication</a:t>
            </a:r>
            <a:r>
              <a:rPr lang="en-GB" dirty="0">
                <a:effectLst/>
              </a:rPr>
              <a:t> on the internet provides both Datagram and stream </a:t>
            </a:r>
            <a:r>
              <a:rPr lang="en-GB" b="1" dirty="0">
                <a:effectLst/>
              </a:rPr>
              <a:t>communication</a:t>
            </a:r>
            <a:endParaRPr lang="en-GB" dirty="0">
              <a:effectLst/>
            </a:endParaRPr>
          </a:p>
          <a:p>
            <a:pPr marL="0" indent="0">
              <a:buNone/>
            </a:pPr>
            <a:endParaRPr lang="en-US" dirty="0"/>
          </a:p>
        </p:txBody>
      </p:sp>
    </p:spTree>
    <p:extLst>
      <p:ext uri="{BB962C8B-B14F-4D97-AF65-F5344CB8AC3E}">
        <p14:creationId xmlns:p14="http://schemas.microsoft.com/office/powerpoint/2010/main" val="3995354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Issues in IPC by Message Passing</a:t>
            </a:r>
            <a:endParaRPr lang="en-IN" dirty="0">
              <a:latin typeface="+mj-lt"/>
            </a:endParaRPr>
          </a:p>
        </p:txBody>
      </p:sp>
      <p:sp>
        <p:nvSpPr>
          <p:cNvPr id="3" name="Content Placeholder 2"/>
          <p:cNvSpPr>
            <a:spLocks noGrp="1"/>
          </p:cNvSpPr>
          <p:nvPr>
            <p:ph idx="1"/>
          </p:nvPr>
        </p:nvSpPr>
        <p:spPr/>
        <p:txBody>
          <a:bodyPr>
            <a:noAutofit/>
          </a:bodyPr>
          <a:lstStyle/>
          <a:p>
            <a:pPr algn="just"/>
            <a:r>
              <a:rPr lang="en-IN" dirty="0">
                <a:latin typeface="+mn-lt"/>
              </a:rPr>
              <a:t>In the design of IPC protocol for a message passing system, the following important issues need to be considered:</a:t>
            </a:r>
          </a:p>
          <a:p>
            <a:pPr lvl="1" algn="just"/>
            <a:r>
              <a:rPr lang="en-IN" sz="2400" dirty="0">
                <a:latin typeface="+mn-lt"/>
              </a:rPr>
              <a:t>Who is the sender?</a:t>
            </a:r>
          </a:p>
          <a:p>
            <a:pPr lvl="1" algn="just"/>
            <a:r>
              <a:rPr lang="en-IN" sz="2400" dirty="0">
                <a:latin typeface="+mn-lt"/>
              </a:rPr>
              <a:t>Who is the receiver?</a:t>
            </a:r>
          </a:p>
          <a:p>
            <a:pPr lvl="1" algn="just"/>
            <a:r>
              <a:rPr lang="en-IN" sz="2400" dirty="0">
                <a:latin typeface="+mn-lt"/>
              </a:rPr>
              <a:t>Is there one receiver or many receivers?</a:t>
            </a:r>
          </a:p>
          <a:p>
            <a:pPr lvl="1" algn="just"/>
            <a:r>
              <a:rPr lang="en-IN" sz="2400" dirty="0">
                <a:latin typeface="+mn-lt"/>
              </a:rPr>
              <a:t>Is the message guaranteed to have been accepted by its receiver(s)?</a:t>
            </a:r>
          </a:p>
          <a:p>
            <a:pPr lvl="1" algn="just"/>
            <a:r>
              <a:rPr lang="en-IN" sz="2400" dirty="0">
                <a:latin typeface="+mn-lt"/>
              </a:rPr>
              <a:t>Does the sender need to wait for reply?</a:t>
            </a:r>
          </a:p>
        </p:txBody>
      </p:sp>
    </p:spTree>
    <p:extLst>
      <p:ext uri="{BB962C8B-B14F-4D97-AF65-F5344CB8AC3E}">
        <p14:creationId xmlns:p14="http://schemas.microsoft.com/office/powerpoint/2010/main" val="167018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70318-0476-4385-B03E-00C79313B064}"/>
              </a:ext>
            </a:extLst>
          </p:cNvPr>
          <p:cNvSpPr>
            <a:spLocks noGrp="1"/>
          </p:cNvSpPr>
          <p:nvPr>
            <p:ph type="title"/>
          </p:nvPr>
        </p:nvSpPr>
        <p:spPr/>
        <p:txBody>
          <a:bodyPr/>
          <a:lstStyle/>
          <a:p>
            <a:r>
              <a:rPr lang="en-US" dirty="0">
                <a:latin typeface="+mj-lt"/>
              </a:rPr>
              <a:t>Issues in IPC by Message Passing</a:t>
            </a:r>
            <a:endParaRPr lang="en-IN" dirty="0">
              <a:latin typeface="+mj-lt"/>
            </a:endParaRPr>
          </a:p>
        </p:txBody>
      </p:sp>
      <p:sp>
        <p:nvSpPr>
          <p:cNvPr id="3" name="Content Placeholder 2">
            <a:extLst>
              <a:ext uri="{FF2B5EF4-FFF2-40B4-BE49-F238E27FC236}">
                <a16:creationId xmlns:a16="http://schemas.microsoft.com/office/drawing/2014/main" id="{E6E90AEA-390E-4F39-BEE8-B0B1CAF6FD53}"/>
              </a:ext>
            </a:extLst>
          </p:cNvPr>
          <p:cNvSpPr>
            <a:spLocks noGrp="1"/>
          </p:cNvSpPr>
          <p:nvPr>
            <p:ph idx="1"/>
          </p:nvPr>
        </p:nvSpPr>
        <p:spPr/>
        <p:txBody>
          <a:bodyPr>
            <a:normAutofit/>
          </a:bodyPr>
          <a:lstStyle/>
          <a:p>
            <a:pPr algn="just"/>
            <a:r>
              <a:rPr lang="en-IN" dirty="0">
                <a:latin typeface="+mn-lt"/>
              </a:rPr>
              <a:t>What should be done if the </a:t>
            </a:r>
            <a:r>
              <a:rPr lang="en-IN" dirty="0">
                <a:solidFill>
                  <a:srgbClr val="FF0000"/>
                </a:solidFill>
                <a:latin typeface="+mn-lt"/>
              </a:rPr>
              <a:t>catastrophic event </a:t>
            </a:r>
            <a:r>
              <a:rPr lang="en-IN" dirty="0">
                <a:latin typeface="+mn-lt"/>
              </a:rPr>
              <a:t>such as a node crash or a communication link failure occurs during the course of communication?</a:t>
            </a:r>
          </a:p>
          <a:p>
            <a:pPr algn="just"/>
            <a:r>
              <a:rPr lang="en-IN" dirty="0">
                <a:latin typeface="+mn-lt"/>
              </a:rPr>
              <a:t>What should be done if the </a:t>
            </a:r>
            <a:r>
              <a:rPr lang="en-IN" dirty="0">
                <a:solidFill>
                  <a:srgbClr val="FF0000"/>
                </a:solidFill>
                <a:latin typeface="+mn-lt"/>
              </a:rPr>
              <a:t>receiver is not ready </a:t>
            </a:r>
            <a:r>
              <a:rPr lang="en-IN" dirty="0">
                <a:latin typeface="+mn-lt"/>
              </a:rPr>
              <a:t>to accept the message: will the message be discarded or stored in buffer?</a:t>
            </a:r>
          </a:p>
          <a:p>
            <a:pPr algn="just"/>
            <a:r>
              <a:rPr lang="en-IN" dirty="0">
                <a:latin typeface="+mn-lt"/>
              </a:rPr>
              <a:t>If there are </a:t>
            </a:r>
            <a:r>
              <a:rPr lang="en-IN" dirty="0">
                <a:solidFill>
                  <a:srgbClr val="FF0000"/>
                </a:solidFill>
                <a:latin typeface="+mn-lt"/>
              </a:rPr>
              <a:t>several outstanding messages </a:t>
            </a:r>
            <a:r>
              <a:rPr lang="en-IN" dirty="0">
                <a:latin typeface="+mn-lt"/>
              </a:rPr>
              <a:t>for a receiver, can it choose the order in which to service the outstanding messages.</a:t>
            </a:r>
          </a:p>
          <a:p>
            <a:endParaRPr lang="en-IN" sz="2000" dirty="0">
              <a:latin typeface="+mn-lt"/>
            </a:endParaRPr>
          </a:p>
        </p:txBody>
      </p:sp>
    </p:spTree>
    <p:extLst>
      <p:ext uri="{BB962C8B-B14F-4D97-AF65-F5344CB8AC3E}">
        <p14:creationId xmlns:p14="http://schemas.microsoft.com/office/powerpoint/2010/main" val="408196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BA2FF-304C-4AD9-8C14-F45F09DD18C1}"/>
              </a:ext>
            </a:extLst>
          </p:cNvPr>
          <p:cNvSpPr>
            <a:spLocks noGrp="1"/>
          </p:cNvSpPr>
          <p:nvPr>
            <p:ph type="title"/>
          </p:nvPr>
        </p:nvSpPr>
        <p:spPr/>
        <p:txBody>
          <a:bodyPr>
            <a:normAutofit/>
          </a:bodyPr>
          <a:lstStyle/>
          <a:p>
            <a:r>
              <a:rPr lang="en-US" dirty="0">
                <a:latin typeface="+mj-lt"/>
              </a:rPr>
              <a:t>Synchronization in Message Passing</a:t>
            </a:r>
            <a:endParaRPr lang="en-IN" dirty="0">
              <a:latin typeface="+mj-lt"/>
            </a:endParaRPr>
          </a:p>
        </p:txBody>
      </p:sp>
      <p:sp>
        <p:nvSpPr>
          <p:cNvPr id="3" name="Content Placeholder 2">
            <a:extLst>
              <a:ext uri="{FF2B5EF4-FFF2-40B4-BE49-F238E27FC236}">
                <a16:creationId xmlns:a16="http://schemas.microsoft.com/office/drawing/2014/main" id="{A805C820-3A90-4E3B-80D9-3C44FEA6F31B}"/>
              </a:ext>
            </a:extLst>
          </p:cNvPr>
          <p:cNvSpPr>
            <a:spLocks noGrp="1"/>
          </p:cNvSpPr>
          <p:nvPr>
            <p:ph idx="1"/>
          </p:nvPr>
        </p:nvSpPr>
        <p:spPr/>
        <p:txBody>
          <a:bodyPr>
            <a:normAutofit/>
          </a:bodyPr>
          <a:lstStyle/>
          <a:p>
            <a:pPr algn="just"/>
            <a:r>
              <a:rPr lang="en-IN" dirty="0">
                <a:latin typeface="+mn-lt"/>
              </a:rPr>
              <a:t>The central issue in the communication structure is the synchronization.</a:t>
            </a:r>
          </a:p>
          <a:p>
            <a:pPr algn="just"/>
            <a:r>
              <a:rPr lang="en-IN" dirty="0">
                <a:latin typeface="+mn-lt"/>
              </a:rPr>
              <a:t>Communication between two processes takes place through calls to </a:t>
            </a:r>
            <a:r>
              <a:rPr lang="en-IN" dirty="0">
                <a:solidFill>
                  <a:srgbClr val="FF0000"/>
                </a:solidFill>
                <a:latin typeface="+mn-lt"/>
              </a:rPr>
              <a:t>send() </a:t>
            </a:r>
            <a:r>
              <a:rPr lang="en-IN" dirty="0">
                <a:latin typeface="+mn-lt"/>
              </a:rPr>
              <a:t>and </a:t>
            </a:r>
            <a:r>
              <a:rPr lang="en-IN" dirty="0">
                <a:solidFill>
                  <a:srgbClr val="FF0000"/>
                </a:solidFill>
                <a:latin typeface="+mn-lt"/>
              </a:rPr>
              <a:t>receive() </a:t>
            </a:r>
            <a:r>
              <a:rPr lang="en-IN" dirty="0">
                <a:latin typeface="+mn-lt"/>
              </a:rPr>
              <a:t>primitives.</a:t>
            </a:r>
          </a:p>
          <a:p>
            <a:pPr algn="just"/>
            <a:r>
              <a:rPr lang="en-IN" dirty="0">
                <a:latin typeface="+mn-lt"/>
              </a:rPr>
              <a:t>Message passing may be either </a:t>
            </a:r>
            <a:r>
              <a:rPr lang="en-IN" dirty="0">
                <a:solidFill>
                  <a:srgbClr val="FF0000"/>
                </a:solidFill>
                <a:latin typeface="+mn-lt"/>
              </a:rPr>
              <a:t>blocking </a:t>
            </a:r>
            <a:r>
              <a:rPr lang="en-IN" dirty="0">
                <a:latin typeface="+mn-lt"/>
              </a:rPr>
              <a:t>or </a:t>
            </a:r>
            <a:r>
              <a:rPr lang="en-IN" dirty="0">
                <a:solidFill>
                  <a:srgbClr val="FF0000"/>
                </a:solidFill>
                <a:latin typeface="+mn-lt"/>
              </a:rPr>
              <a:t>nonblocking</a:t>
            </a:r>
            <a:r>
              <a:rPr lang="en-IN" dirty="0">
                <a:latin typeface="+mn-lt"/>
              </a:rPr>
              <a:t>- also known as </a:t>
            </a:r>
            <a:r>
              <a:rPr lang="en-IN" dirty="0">
                <a:solidFill>
                  <a:srgbClr val="FF0000"/>
                </a:solidFill>
                <a:latin typeface="+mn-lt"/>
              </a:rPr>
              <a:t>synchronous</a:t>
            </a:r>
            <a:r>
              <a:rPr lang="en-IN" dirty="0">
                <a:latin typeface="+mn-lt"/>
              </a:rPr>
              <a:t> and </a:t>
            </a:r>
            <a:r>
              <a:rPr lang="en-IN" dirty="0">
                <a:solidFill>
                  <a:srgbClr val="FF0000"/>
                </a:solidFill>
                <a:latin typeface="+mn-lt"/>
              </a:rPr>
              <a:t>asynchronous.</a:t>
            </a:r>
            <a:endParaRPr lang="en-IN" dirty="0">
              <a:latin typeface="+mn-lt"/>
            </a:endParaRPr>
          </a:p>
          <a:p>
            <a:pPr algn="just"/>
            <a:r>
              <a:rPr lang="en-IN" dirty="0">
                <a:latin typeface="+mn-lt"/>
              </a:rPr>
              <a:t>A primitive is said to have </a:t>
            </a:r>
            <a:r>
              <a:rPr lang="en-IN" dirty="0">
                <a:solidFill>
                  <a:srgbClr val="FF0000"/>
                </a:solidFill>
                <a:latin typeface="+mn-lt"/>
              </a:rPr>
              <a:t>nonblocking</a:t>
            </a:r>
            <a:r>
              <a:rPr lang="en-IN" dirty="0">
                <a:latin typeface="+mn-lt"/>
              </a:rPr>
              <a:t> semantics if its </a:t>
            </a:r>
            <a:r>
              <a:rPr lang="en-IN" dirty="0">
                <a:solidFill>
                  <a:srgbClr val="FF0000"/>
                </a:solidFill>
                <a:latin typeface="+mn-lt"/>
              </a:rPr>
              <a:t>invocation does not block </a:t>
            </a:r>
            <a:r>
              <a:rPr lang="en-IN" dirty="0">
                <a:latin typeface="+mn-lt"/>
              </a:rPr>
              <a:t>the execution of its invoker: otherwise a primitive is said to be blocking type.</a:t>
            </a:r>
          </a:p>
          <a:p>
            <a:pPr marL="0" indent="0" algn="just">
              <a:buNone/>
            </a:pPr>
            <a:endParaRPr lang="en-IN" dirty="0">
              <a:solidFill>
                <a:srgbClr val="FF0000"/>
              </a:solidFill>
              <a:latin typeface="+mn-lt"/>
            </a:endParaRPr>
          </a:p>
        </p:txBody>
      </p:sp>
    </p:spTree>
    <p:extLst>
      <p:ext uri="{BB962C8B-B14F-4D97-AF65-F5344CB8AC3E}">
        <p14:creationId xmlns:p14="http://schemas.microsoft.com/office/powerpoint/2010/main" val="234367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Synchronization in Message Passing</a:t>
            </a:r>
            <a:endParaRPr lang="en-IN" dirty="0">
              <a:latin typeface="+mj-lt"/>
            </a:endParaRPr>
          </a:p>
        </p:txBody>
      </p:sp>
      <p:sp>
        <p:nvSpPr>
          <p:cNvPr id="3" name="Content Placeholder 2"/>
          <p:cNvSpPr>
            <a:spLocks noGrp="1"/>
          </p:cNvSpPr>
          <p:nvPr>
            <p:ph idx="1"/>
          </p:nvPr>
        </p:nvSpPr>
        <p:spPr>
          <a:xfrm>
            <a:off x="76200" y="990600"/>
            <a:ext cx="4612856" cy="5334000"/>
          </a:xfrm>
        </p:spPr>
        <p:txBody>
          <a:bodyPr>
            <a:noAutofit/>
          </a:bodyPr>
          <a:lstStyle/>
          <a:p>
            <a:pPr algn="just">
              <a:spcBef>
                <a:spcPts val="576"/>
              </a:spcBef>
              <a:buClr>
                <a:schemeClr val="tx1"/>
              </a:buClr>
            </a:pPr>
            <a:r>
              <a:rPr lang="en-IN" sz="2200" b="1" dirty="0">
                <a:solidFill>
                  <a:schemeClr val="tx2"/>
                </a:solidFill>
              </a:rPr>
              <a:t>Blocking send primitive: </a:t>
            </a:r>
            <a:r>
              <a:rPr lang="en-IN" sz="2200" dirty="0"/>
              <a:t>Sending process blocked until it receives acknowledgement.</a:t>
            </a:r>
          </a:p>
          <a:p>
            <a:pPr algn="just">
              <a:spcBef>
                <a:spcPts val="576"/>
              </a:spcBef>
              <a:buClr>
                <a:schemeClr val="tx1"/>
              </a:buClr>
            </a:pPr>
            <a:r>
              <a:rPr lang="en-IN" sz="2200" b="1" dirty="0">
                <a:solidFill>
                  <a:schemeClr val="tx2"/>
                </a:solidFill>
              </a:rPr>
              <a:t>Nonblocking send primitive: </a:t>
            </a:r>
            <a:r>
              <a:rPr lang="en-IN" sz="2200" dirty="0"/>
              <a:t>Sending process is allowed to proceed with its execution.</a:t>
            </a:r>
          </a:p>
          <a:p>
            <a:pPr algn="just">
              <a:spcBef>
                <a:spcPts val="576"/>
              </a:spcBef>
              <a:buClr>
                <a:schemeClr val="tx1"/>
              </a:buClr>
            </a:pPr>
            <a:r>
              <a:rPr lang="en-IN" sz="2200" b="1" dirty="0">
                <a:solidFill>
                  <a:schemeClr val="tx2"/>
                </a:solidFill>
              </a:rPr>
              <a:t>Blocking Receive primitive: </a:t>
            </a:r>
            <a:r>
              <a:rPr lang="en-IN" sz="2200" dirty="0"/>
              <a:t>Receiving process blocked until it receives  a message.</a:t>
            </a:r>
          </a:p>
          <a:p>
            <a:pPr algn="just">
              <a:spcBef>
                <a:spcPts val="576"/>
              </a:spcBef>
              <a:buClr>
                <a:schemeClr val="tx1"/>
              </a:buClr>
            </a:pPr>
            <a:r>
              <a:rPr lang="en-IN" sz="2200" b="1" dirty="0">
                <a:solidFill>
                  <a:schemeClr val="tx2"/>
                </a:solidFill>
              </a:rPr>
              <a:t>Nonblocking Receive primitive: </a:t>
            </a:r>
            <a:r>
              <a:rPr lang="en-IN" sz="2200" dirty="0"/>
              <a:t>Receiving process is allowed to proceed with its execution after execution of the receive statement.</a:t>
            </a:r>
          </a:p>
          <a:p>
            <a:pPr algn="just">
              <a:spcBef>
                <a:spcPts val="576"/>
              </a:spcBef>
            </a:pPr>
            <a:endParaRPr lang="en-IN" sz="2200" dirty="0"/>
          </a:p>
        </p:txBody>
      </p:sp>
      <p:sp>
        <p:nvSpPr>
          <p:cNvPr id="4" name="Text Box 5"/>
          <p:cNvSpPr txBox="1">
            <a:spLocks noChangeArrowheads="1"/>
          </p:cNvSpPr>
          <p:nvPr/>
        </p:nvSpPr>
        <p:spPr bwMode="auto">
          <a:xfrm>
            <a:off x="4984320" y="935038"/>
            <a:ext cx="12906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Senders execution</a:t>
            </a:r>
          </a:p>
        </p:txBody>
      </p:sp>
      <p:sp>
        <p:nvSpPr>
          <p:cNvPr id="5" name="Line 7"/>
          <p:cNvSpPr>
            <a:spLocks noChangeShapeType="1"/>
          </p:cNvSpPr>
          <p:nvPr/>
        </p:nvSpPr>
        <p:spPr bwMode="auto">
          <a:xfrm flipH="1">
            <a:off x="8086295" y="3407482"/>
            <a:ext cx="12674" cy="181063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8"/>
          <p:cNvSpPr txBox="1">
            <a:spLocks noChangeArrowheads="1"/>
          </p:cNvSpPr>
          <p:nvPr/>
        </p:nvSpPr>
        <p:spPr bwMode="auto">
          <a:xfrm>
            <a:off x="7435420" y="914400"/>
            <a:ext cx="12906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Receivers execution</a:t>
            </a:r>
          </a:p>
        </p:txBody>
      </p:sp>
      <p:sp>
        <p:nvSpPr>
          <p:cNvPr id="7" name="Line 9"/>
          <p:cNvSpPr>
            <a:spLocks noChangeShapeType="1"/>
          </p:cNvSpPr>
          <p:nvPr/>
        </p:nvSpPr>
        <p:spPr bwMode="auto">
          <a:xfrm>
            <a:off x="5622495" y="3160712"/>
            <a:ext cx="2476474" cy="333606"/>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10"/>
          <p:cNvSpPr txBox="1">
            <a:spLocks noChangeArrowheads="1"/>
          </p:cNvSpPr>
          <p:nvPr/>
        </p:nvSpPr>
        <p:spPr bwMode="auto">
          <a:xfrm rot="446394">
            <a:off x="6154308" y="2983468"/>
            <a:ext cx="15827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Message</a:t>
            </a:r>
          </a:p>
        </p:txBody>
      </p:sp>
      <p:sp>
        <p:nvSpPr>
          <p:cNvPr id="9" name="Line 7"/>
          <p:cNvSpPr>
            <a:spLocks noChangeShapeType="1"/>
          </p:cNvSpPr>
          <p:nvPr/>
        </p:nvSpPr>
        <p:spPr bwMode="auto">
          <a:xfrm flipH="1">
            <a:off x="5622493" y="1725615"/>
            <a:ext cx="2" cy="1418212"/>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6"/>
          <p:cNvSpPr>
            <a:spLocks noChangeShapeType="1"/>
          </p:cNvSpPr>
          <p:nvPr/>
        </p:nvSpPr>
        <p:spPr bwMode="auto">
          <a:xfrm flipH="1">
            <a:off x="5622494" y="4280897"/>
            <a:ext cx="2463800" cy="443503"/>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7"/>
          <p:cNvSpPr txBox="1">
            <a:spLocks noChangeArrowheads="1"/>
          </p:cNvSpPr>
          <p:nvPr/>
        </p:nvSpPr>
        <p:spPr bwMode="auto">
          <a:xfrm rot="20995087">
            <a:off x="5765344" y="4089955"/>
            <a:ext cx="21907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t>Acknowledgement</a:t>
            </a:r>
          </a:p>
        </p:txBody>
      </p:sp>
      <p:sp>
        <p:nvSpPr>
          <p:cNvPr id="12" name="Text Box 10"/>
          <p:cNvSpPr txBox="1">
            <a:spLocks noChangeArrowheads="1"/>
          </p:cNvSpPr>
          <p:nvPr/>
        </p:nvSpPr>
        <p:spPr bwMode="auto">
          <a:xfrm>
            <a:off x="8032320" y="3302948"/>
            <a:ext cx="1187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t>Execution resumed</a:t>
            </a:r>
          </a:p>
        </p:txBody>
      </p:sp>
      <p:sp>
        <p:nvSpPr>
          <p:cNvPr id="14" name="Line 7"/>
          <p:cNvSpPr>
            <a:spLocks noChangeShapeType="1"/>
          </p:cNvSpPr>
          <p:nvPr/>
        </p:nvSpPr>
        <p:spPr bwMode="auto">
          <a:xfrm flipH="1">
            <a:off x="8098971" y="1725614"/>
            <a:ext cx="0" cy="47682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7"/>
          <p:cNvSpPr>
            <a:spLocks noChangeShapeType="1"/>
          </p:cNvSpPr>
          <p:nvPr/>
        </p:nvSpPr>
        <p:spPr bwMode="auto">
          <a:xfrm flipH="1">
            <a:off x="8098971" y="2202439"/>
            <a:ext cx="0" cy="1205043"/>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7"/>
          <p:cNvSpPr>
            <a:spLocks noChangeShapeType="1"/>
          </p:cNvSpPr>
          <p:nvPr/>
        </p:nvSpPr>
        <p:spPr bwMode="auto">
          <a:xfrm flipH="1">
            <a:off x="5622493" y="3181350"/>
            <a:ext cx="0" cy="1559936"/>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7"/>
          <p:cNvSpPr>
            <a:spLocks noChangeShapeType="1"/>
          </p:cNvSpPr>
          <p:nvPr/>
        </p:nvSpPr>
        <p:spPr bwMode="auto">
          <a:xfrm flipH="1">
            <a:off x="5622493" y="4741286"/>
            <a:ext cx="0" cy="476825"/>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
          <p:cNvSpPr>
            <a:spLocks noChangeShapeType="1"/>
          </p:cNvSpPr>
          <p:nvPr/>
        </p:nvSpPr>
        <p:spPr bwMode="auto">
          <a:xfrm>
            <a:off x="6154308" y="5741724"/>
            <a:ext cx="523848" cy="703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7"/>
          <p:cNvSpPr>
            <a:spLocks noChangeShapeType="1"/>
          </p:cNvSpPr>
          <p:nvPr/>
        </p:nvSpPr>
        <p:spPr bwMode="auto">
          <a:xfrm>
            <a:off x="6154308" y="6020897"/>
            <a:ext cx="523848" cy="0"/>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0"/>
          <p:cNvSpPr txBox="1">
            <a:spLocks noChangeArrowheads="1"/>
          </p:cNvSpPr>
          <p:nvPr/>
        </p:nvSpPr>
        <p:spPr bwMode="auto">
          <a:xfrm>
            <a:off x="6400800" y="5562600"/>
            <a:ext cx="19532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t>Executing State</a:t>
            </a:r>
          </a:p>
        </p:txBody>
      </p:sp>
      <p:sp>
        <p:nvSpPr>
          <p:cNvPr id="24" name="Text Box 10"/>
          <p:cNvSpPr txBox="1">
            <a:spLocks noChangeArrowheads="1"/>
          </p:cNvSpPr>
          <p:nvPr/>
        </p:nvSpPr>
        <p:spPr bwMode="auto">
          <a:xfrm>
            <a:off x="6337121" y="5866801"/>
            <a:ext cx="19532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t>Blocked State</a:t>
            </a:r>
          </a:p>
        </p:txBody>
      </p:sp>
      <p:sp>
        <p:nvSpPr>
          <p:cNvPr id="25" name="Rectangular Callout 24"/>
          <p:cNvSpPr/>
          <p:nvPr/>
        </p:nvSpPr>
        <p:spPr>
          <a:xfrm>
            <a:off x="5765344" y="1500274"/>
            <a:ext cx="2156539" cy="588314"/>
          </a:xfrm>
          <a:prstGeom prst="wedgeRectCallout">
            <a:avLst>
              <a:gd name="adj1" fmla="val 57406"/>
              <a:gd name="adj2" fmla="val 99506"/>
            </a:avLst>
          </a:prstGeom>
          <a:ln w="3175">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spcBef>
                <a:spcPct val="50000"/>
              </a:spcBef>
            </a:pPr>
            <a:r>
              <a:rPr lang="en-US" altLang="en-US" dirty="0"/>
              <a:t>Receive(Message) Execution suspended</a:t>
            </a:r>
          </a:p>
        </p:txBody>
      </p:sp>
      <p:sp>
        <p:nvSpPr>
          <p:cNvPr id="26" name="Rectangular Callout 25"/>
          <p:cNvSpPr/>
          <p:nvPr/>
        </p:nvSpPr>
        <p:spPr>
          <a:xfrm>
            <a:off x="5761469" y="2322181"/>
            <a:ext cx="2156539" cy="588314"/>
          </a:xfrm>
          <a:prstGeom prst="wedgeRectCallout">
            <a:avLst>
              <a:gd name="adj1" fmla="val -56337"/>
              <a:gd name="adj2" fmla="val 89637"/>
            </a:avLst>
          </a:prstGeom>
          <a:ln w="3175">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spcBef>
                <a:spcPct val="50000"/>
              </a:spcBef>
            </a:pPr>
            <a:r>
              <a:rPr lang="en-US" altLang="en-US" dirty="0"/>
              <a:t>Send(Message) Execution suspended</a:t>
            </a:r>
          </a:p>
        </p:txBody>
      </p:sp>
      <p:sp>
        <p:nvSpPr>
          <p:cNvPr id="27" name="Text Box 10"/>
          <p:cNvSpPr txBox="1">
            <a:spLocks noChangeArrowheads="1"/>
          </p:cNvSpPr>
          <p:nvPr/>
        </p:nvSpPr>
        <p:spPr bwMode="auto">
          <a:xfrm>
            <a:off x="4473619" y="4502509"/>
            <a:ext cx="11878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t>Execution resumed</a:t>
            </a:r>
          </a:p>
        </p:txBody>
      </p:sp>
      <p:sp>
        <p:nvSpPr>
          <p:cNvPr id="28" name="Text Box 10"/>
          <p:cNvSpPr txBox="1">
            <a:spLocks noChangeArrowheads="1"/>
          </p:cNvSpPr>
          <p:nvPr/>
        </p:nvSpPr>
        <p:spPr bwMode="auto">
          <a:xfrm>
            <a:off x="8057548" y="4098240"/>
            <a:ext cx="713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t>Send</a:t>
            </a:r>
          </a:p>
        </p:txBody>
      </p:sp>
    </p:spTree>
    <p:extLst>
      <p:ext uri="{BB962C8B-B14F-4D97-AF65-F5344CB8AC3E}">
        <p14:creationId xmlns:p14="http://schemas.microsoft.com/office/powerpoint/2010/main" val="94488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animBg="1"/>
      <p:bldP spid="11" grpId="0"/>
      <p:bldP spid="12" grpId="0"/>
      <p:bldP spid="14" grpId="0" animBg="1"/>
      <p:bldP spid="15" grpId="0" animBg="1"/>
      <p:bldP spid="16" grpId="0" animBg="1"/>
      <p:bldP spid="17" grpId="0" animBg="1"/>
      <p:bldP spid="21" grpId="0" animBg="1"/>
      <p:bldP spid="22" grpId="0" animBg="1"/>
      <p:bldP spid="23" grpId="0"/>
      <p:bldP spid="24" grpId="0"/>
      <p:bldP spid="25" grpId="0" animBg="1"/>
      <p:bldP spid="25" grpId="1" animBg="1"/>
      <p:bldP spid="26" grpId="0" animBg="1"/>
      <p:bldP spid="26" grpId="1" animBg="1"/>
      <p:bldP spid="27" grpId="0"/>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A329E-1339-4CE9-AC72-3CB2AB2E22F3}"/>
              </a:ext>
            </a:extLst>
          </p:cNvPr>
          <p:cNvSpPr>
            <a:spLocks noGrp="1"/>
          </p:cNvSpPr>
          <p:nvPr>
            <p:ph type="title"/>
          </p:nvPr>
        </p:nvSpPr>
        <p:spPr/>
        <p:txBody>
          <a:bodyPr/>
          <a:lstStyle/>
          <a:p>
            <a:r>
              <a:rPr lang="en-IN" dirty="0">
                <a:latin typeface="+mj-lt"/>
              </a:rPr>
              <a:t>Buffering</a:t>
            </a:r>
          </a:p>
        </p:txBody>
      </p:sp>
      <p:sp>
        <p:nvSpPr>
          <p:cNvPr id="3" name="Content Placeholder 2">
            <a:extLst>
              <a:ext uri="{FF2B5EF4-FFF2-40B4-BE49-F238E27FC236}">
                <a16:creationId xmlns:a16="http://schemas.microsoft.com/office/drawing/2014/main" id="{62C5CC18-4C1C-454A-933F-DF681D8C5ED7}"/>
              </a:ext>
            </a:extLst>
          </p:cNvPr>
          <p:cNvSpPr>
            <a:spLocks noGrp="1"/>
          </p:cNvSpPr>
          <p:nvPr>
            <p:ph idx="1"/>
          </p:nvPr>
        </p:nvSpPr>
        <p:spPr>
          <a:solidFill>
            <a:schemeClr val="bg1"/>
          </a:solidFill>
        </p:spPr>
        <p:txBody>
          <a:bodyPr>
            <a:normAutofit/>
          </a:bodyPr>
          <a:lstStyle/>
          <a:p>
            <a:pPr algn="just">
              <a:buClr>
                <a:schemeClr val="tx1"/>
              </a:buClr>
            </a:pPr>
            <a:r>
              <a:rPr lang="en-IN" b="1" dirty="0">
                <a:solidFill>
                  <a:schemeClr val="tx2"/>
                </a:solidFill>
                <a:latin typeface="+mn-lt"/>
              </a:rPr>
              <a:t>Null Buffer (Zero capacity):</a:t>
            </a:r>
          </a:p>
          <a:p>
            <a:pPr lvl="1" algn="just">
              <a:buClr>
                <a:schemeClr val="tx1"/>
              </a:buClr>
            </a:pPr>
            <a:r>
              <a:rPr lang="en-IN" sz="2400" dirty="0">
                <a:solidFill>
                  <a:srgbClr val="FF0000"/>
                </a:solidFill>
                <a:latin typeface="+mn-lt"/>
              </a:rPr>
              <a:t>The queue has maximum length of zero; </a:t>
            </a:r>
            <a:r>
              <a:rPr lang="en-IN" sz="2400" dirty="0">
                <a:latin typeface="+mn-lt"/>
              </a:rPr>
              <a:t>thus, the link cannot have any messages waiting in it.</a:t>
            </a:r>
          </a:p>
          <a:p>
            <a:pPr lvl="1" algn="just"/>
            <a:r>
              <a:rPr lang="en-IN" sz="2400" dirty="0">
                <a:latin typeface="+mn-lt"/>
              </a:rPr>
              <a:t>In this case, the </a:t>
            </a:r>
            <a:r>
              <a:rPr lang="en-IN" sz="2400" dirty="0">
                <a:solidFill>
                  <a:srgbClr val="FF0000"/>
                </a:solidFill>
                <a:latin typeface="+mn-lt"/>
              </a:rPr>
              <a:t>sender must block </a:t>
            </a:r>
            <a:r>
              <a:rPr lang="en-IN" sz="2400" dirty="0">
                <a:latin typeface="+mn-lt"/>
              </a:rPr>
              <a:t>until the recipient receives the message.</a:t>
            </a:r>
          </a:p>
          <a:p>
            <a:pPr marL="457200" lvl="1" indent="0" algn="just">
              <a:buNone/>
            </a:pPr>
            <a:endParaRPr lang="en-IN" sz="2400" dirty="0">
              <a:latin typeface="+mn-lt"/>
            </a:endParaRPr>
          </a:p>
          <a:p>
            <a:pPr marL="457200" lvl="1" indent="0" algn="just">
              <a:buNone/>
            </a:pPr>
            <a:endParaRPr lang="en-IN" sz="2400" dirty="0">
              <a:latin typeface="+mn-lt"/>
            </a:endParaRPr>
          </a:p>
        </p:txBody>
      </p:sp>
      <p:sp>
        <p:nvSpPr>
          <p:cNvPr id="8" name="Oval 7">
            <a:extLst>
              <a:ext uri="{FF2B5EF4-FFF2-40B4-BE49-F238E27FC236}">
                <a16:creationId xmlns:a16="http://schemas.microsoft.com/office/drawing/2014/main" id="{621CDC24-9CB4-419B-96D6-8FDFF579BDA9}"/>
              </a:ext>
            </a:extLst>
          </p:cNvPr>
          <p:cNvSpPr/>
          <p:nvPr/>
        </p:nvSpPr>
        <p:spPr>
          <a:xfrm>
            <a:off x="1219200" y="4038600"/>
            <a:ext cx="1440000" cy="14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B1B33E0-AADF-4B10-8A3F-F9318C650C19}"/>
              </a:ext>
            </a:extLst>
          </p:cNvPr>
          <p:cNvSpPr/>
          <p:nvPr/>
        </p:nvSpPr>
        <p:spPr>
          <a:xfrm>
            <a:off x="1367700" y="4606200"/>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Message</a:t>
            </a:r>
          </a:p>
        </p:txBody>
      </p:sp>
      <p:sp>
        <p:nvSpPr>
          <p:cNvPr id="10" name="Oval 9">
            <a:extLst>
              <a:ext uri="{FF2B5EF4-FFF2-40B4-BE49-F238E27FC236}">
                <a16:creationId xmlns:a16="http://schemas.microsoft.com/office/drawing/2014/main" id="{8DD61696-4249-480A-BA4F-A378FB8E122D}"/>
              </a:ext>
            </a:extLst>
          </p:cNvPr>
          <p:cNvSpPr/>
          <p:nvPr/>
        </p:nvSpPr>
        <p:spPr>
          <a:xfrm>
            <a:off x="6776935" y="4051852"/>
            <a:ext cx="1440000" cy="14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36C09A9-868B-4058-AFA4-C74A3A9A80F9}"/>
              </a:ext>
            </a:extLst>
          </p:cNvPr>
          <p:cNvSpPr/>
          <p:nvPr/>
        </p:nvSpPr>
        <p:spPr>
          <a:xfrm>
            <a:off x="7010400" y="4606200"/>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4B384DAC-E628-4F7D-A35D-1E4EFBFA5CEC}"/>
              </a:ext>
            </a:extLst>
          </p:cNvPr>
          <p:cNvCxnSpPr>
            <a:cxnSpLocks/>
            <a:endCxn id="11" idx="1"/>
          </p:cNvCxnSpPr>
          <p:nvPr/>
        </p:nvCxnSpPr>
        <p:spPr>
          <a:xfrm flipV="1">
            <a:off x="2495682" y="4758600"/>
            <a:ext cx="4514718" cy="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5D069E1-41CE-494D-B9CF-8AD0B41C54FF}"/>
              </a:ext>
            </a:extLst>
          </p:cNvPr>
          <p:cNvSpPr txBox="1"/>
          <p:nvPr/>
        </p:nvSpPr>
        <p:spPr>
          <a:xfrm>
            <a:off x="945241" y="3600390"/>
            <a:ext cx="1987918" cy="400110"/>
          </a:xfrm>
          <a:prstGeom prst="rect">
            <a:avLst/>
          </a:prstGeom>
          <a:noFill/>
        </p:spPr>
        <p:txBody>
          <a:bodyPr wrap="square" rtlCol="0">
            <a:spAutoFit/>
          </a:bodyPr>
          <a:lstStyle/>
          <a:p>
            <a:r>
              <a:rPr lang="en-IN" sz="2000" dirty="0"/>
              <a:t>Sending process</a:t>
            </a:r>
          </a:p>
        </p:txBody>
      </p:sp>
      <p:sp>
        <p:nvSpPr>
          <p:cNvPr id="19" name="TextBox 18">
            <a:extLst>
              <a:ext uri="{FF2B5EF4-FFF2-40B4-BE49-F238E27FC236}">
                <a16:creationId xmlns:a16="http://schemas.microsoft.com/office/drawing/2014/main" id="{AA9A2DC5-1C69-4185-B48E-05C62A39D038}"/>
              </a:ext>
            </a:extLst>
          </p:cNvPr>
          <p:cNvSpPr txBox="1"/>
          <p:nvPr/>
        </p:nvSpPr>
        <p:spPr>
          <a:xfrm>
            <a:off x="6480901" y="3600390"/>
            <a:ext cx="2201998" cy="400110"/>
          </a:xfrm>
          <a:prstGeom prst="rect">
            <a:avLst/>
          </a:prstGeom>
          <a:noFill/>
        </p:spPr>
        <p:txBody>
          <a:bodyPr wrap="square" rtlCol="0">
            <a:spAutoFit/>
          </a:bodyPr>
          <a:lstStyle/>
          <a:p>
            <a:pPr algn="ctr"/>
            <a:r>
              <a:rPr lang="en-IN" sz="2000" dirty="0"/>
              <a:t>Receiving process</a:t>
            </a:r>
          </a:p>
        </p:txBody>
      </p:sp>
    </p:spTree>
    <p:extLst>
      <p:ext uri="{BB962C8B-B14F-4D97-AF65-F5344CB8AC3E}">
        <p14:creationId xmlns:p14="http://schemas.microsoft.com/office/powerpoint/2010/main" val="11715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8" grpId="0"/>
      <p:bldP spid="1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FCC4-BD59-47A9-8AC6-1D9BFF5097B0}"/>
              </a:ext>
            </a:extLst>
          </p:cNvPr>
          <p:cNvSpPr>
            <a:spLocks noGrp="1"/>
          </p:cNvSpPr>
          <p:nvPr>
            <p:ph type="title"/>
          </p:nvPr>
        </p:nvSpPr>
        <p:spPr/>
        <p:txBody>
          <a:bodyPr/>
          <a:lstStyle/>
          <a:p>
            <a:r>
              <a:rPr lang="en-IN" dirty="0">
                <a:latin typeface="+mj-lt"/>
              </a:rPr>
              <a:t>Buffering</a:t>
            </a:r>
          </a:p>
        </p:txBody>
      </p:sp>
      <p:sp>
        <p:nvSpPr>
          <p:cNvPr id="3" name="Content Placeholder 2">
            <a:extLst>
              <a:ext uri="{FF2B5EF4-FFF2-40B4-BE49-F238E27FC236}">
                <a16:creationId xmlns:a16="http://schemas.microsoft.com/office/drawing/2014/main" id="{C10A2AF1-9E87-41EF-8540-DF1CEBF0864E}"/>
              </a:ext>
            </a:extLst>
          </p:cNvPr>
          <p:cNvSpPr>
            <a:spLocks noGrp="1"/>
          </p:cNvSpPr>
          <p:nvPr>
            <p:ph idx="1"/>
          </p:nvPr>
        </p:nvSpPr>
        <p:spPr/>
        <p:txBody>
          <a:bodyPr>
            <a:normAutofit/>
          </a:bodyPr>
          <a:lstStyle/>
          <a:p>
            <a:pPr algn="just">
              <a:buClr>
                <a:schemeClr val="tx1"/>
              </a:buClr>
            </a:pPr>
            <a:r>
              <a:rPr lang="en-IN" b="1" dirty="0">
                <a:solidFill>
                  <a:schemeClr val="tx2"/>
                </a:solidFill>
                <a:latin typeface="+mn-lt"/>
              </a:rPr>
              <a:t>Single-message buffer: </a:t>
            </a:r>
          </a:p>
          <a:p>
            <a:pPr lvl="1" algn="just">
              <a:buClr>
                <a:schemeClr val="tx1"/>
              </a:buClr>
            </a:pPr>
            <a:r>
              <a:rPr lang="en-IN" sz="2400" dirty="0">
                <a:solidFill>
                  <a:srgbClr val="FF0000"/>
                </a:solidFill>
                <a:latin typeface="+mn-lt"/>
              </a:rPr>
              <a:t>The queue has maximum length of one</a:t>
            </a:r>
            <a:r>
              <a:rPr lang="en-IN" sz="2400" dirty="0">
                <a:latin typeface="+mn-lt"/>
              </a:rPr>
              <a:t>; thus, the link have one message waiting in it.</a:t>
            </a:r>
          </a:p>
          <a:p>
            <a:pPr lvl="1" algn="just"/>
            <a:r>
              <a:rPr lang="en-IN" sz="2400" dirty="0">
                <a:latin typeface="+mn-lt"/>
              </a:rPr>
              <a:t>The main idea behind the single-message buffer strategy is to </a:t>
            </a:r>
            <a:r>
              <a:rPr lang="en-IN" sz="2400" dirty="0">
                <a:solidFill>
                  <a:srgbClr val="FF0000"/>
                </a:solidFill>
                <a:latin typeface="+mn-lt"/>
              </a:rPr>
              <a:t>keep the message ready for use</a:t>
            </a:r>
            <a:r>
              <a:rPr lang="en-IN" sz="2400" dirty="0">
                <a:solidFill>
                  <a:schemeClr val="tx2"/>
                </a:solidFill>
                <a:latin typeface="+mn-lt"/>
              </a:rPr>
              <a:t> </a:t>
            </a:r>
            <a:r>
              <a:rPr lang="en-IN" sz="2400" dirty="0">
                <a:latin typeface="+mn-lt"/>
              </a:rPr>
              <a:t>at the location of the receiver.</a:t>
            </a:r>
          </a:p>
          <a:p>
            <a:pPr marL="457200" lvl="1" indent="0" algn="just">
              <a:buNone/>
            </a:pPr>
            <a:endParaRPr lang="en-IN" sz="2400" dirty="0">
              <a:latin typeface="+mn-lt"/>
            </a:endParaRPr>
          </a:p>
        </p:txBody>
      </p:sp>
      <p:sp>
        <p:nvSpPr>
          <p:cNvPr id="4" name="Oval 3">
            <a:extLst>
              <a:ext uri="{FF2B5EF4-FFF2-40B4-BE49-F238E27FC236}">
                <a16:creationId xmlns:a16="http://schemas.microsoft.com/office/drawing/2014/main" id="{06EF80F0-9BD7-4C34-B042-4995006543C8}"/>
              </a:ext>
            </a:extLst>
          </p:cNvPr>
          <p:cNvSpPr/>
          <p:nvPr/>
        </p:nvSpPr>
        <p:spPr>
          <a:xfrm>
            <a:off x="1219200" y="4109348"/>
            <a:ext cx="1440000" cy="14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0949E82-A48C-4350-B420-E0D8BADCC4BD}"/>
              </a:ext>
            </a:extLst>
          </p:cNvPr>
          <p:cNvSpPr/>
          <p:nvPr/>
        </p:nvSpPr>
        <p:spPr>
          <a:xfrm>
            <a:off x="1367700" y="4676948"/>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Message</a:t>
            </a:r>
          </a:p>
        </p:txBody>
      </p:sp>
      <p:sp>
        <p:nvSpPr>
          <p:cNvPr id="6" name="Oval 5">
            <a:extLst>
              <a:ext uri="{FF2B5EF4-FFF2-40B4-BE49-F238E27FC236}">
                <a16:creationId xmlns:a16="http://schemas.microsoft.com/office/drawing/2014/main" id="{A8463698-B7F6-4941-B93D-89AC662E2D28}"/>
              </a:ext>
            </a:extLst>
          </p:cNvPr>
          <p:cNvSpPr/>
          <p:nvPr/>
        </p:nvSpPr>
        <p:spPr>
          <a:xfrm>
            <a:off x="6865800" y="4122600"/>
            <a:ext cx="1440000" cy="14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EB9A0BA-0303-4073-985A-7B9B5EC9E95F}"/>
              </a:ext>
            </a:extLst>
          </p:cNvPr>
          <p:cNvSpPr/>
          <p:nvPr/>
        </p:nvSpPr>
        <p:spPr>
          <a:xfrm>
            <a:off x="7063515" y="4676948"/>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70346D0D-EADB-4A03-9344-802F475CDA8D}"/>
              </a:ext>
            </a:extLst>
          </p:cNvPr>
          <p:cNvSpPr txBox="1"/>
          <p:nvPr/>
        </p:nvSpPr>
        <p:spPr>
          <a:xfrm>
            <a:off x="1066800" y="3702087"/>
            <a:ext cx="1744800" cy="369332"/>
          </a:xfrm>
          <a:prstGeom prst="rect">
            <a:avLst/>
          </a:prstGeom>
          <a:noFill/>
        </p:spPr>
        <p:txBody>
          <a:bodyPr wrap="square" rtlCol="0">
            <a:spAutoFit/>
          </a:bodyPr>
          <a:lstStyle/>
          <a:p>
            <a:r>
              <a:rPr lang="en-IN" dirty="0"/>
              <a:t>Sending process</a:t>
            </a:r>
          </a:p>
        </p:txBody>
      </p:sp>
      <p:sp>
        <p:nvSpPr>
          <p:cNvPr id="10" name="TextBox 9">
            <a:extLst>
              <a:ext uri="{FF2B5EF4-FFF2-40B4-BE49-F238E27FC236}">
                <a16:creationId xmlns:a16="http://schemas.microsoft.com/office/drawing/2014/main" id="{4C8EF2AA-F60A-4C3F-BECB-67D3BE974B99}"/>
              </a:ext>
            </a:extLst>
          </p:cNvPr>
          <p:cNvSpPr txBox="1"/>
          <p:nvPr/>
        </p:nvSpPr>
        <p:spPr>
          <a:xfrm>
            <a:off x="6484801" y="3706699"/>
            <a:ext cx="2201998" cy="369332"/>
          </a:xfrm>
          <a:prstGeom prst="rect">
            <a:avLst/>
          </a:prstGeom>
          <a:noFill/>
        </p:spPr>
        <p:txBody>
          <a:bodyPr wrap="square" rtlCol="0">
            <a:spAutoFit/>
          </a:bodyPr>
          <a:lstStyle/>
          <a:p>
            <a:pPr algn="ctr"/>
            <a:r>
              <a:rPr lang="en-IN" dirty="0"/>
              <a:t>Receiving process</a:t>
            </a:r>
          </a:p>
        </p:txBody>
      </p:sp>
      <p:sp>
        <p:nvSpPr>
          <p:cNvPr id="11" name="Rectangle 10">
            <a:extLst>
              <a:ext uri="{FF2B5EF4-FFF2-40B4-BE49-F238E27FC236}">
                <a16:creationId xmlns:a16="http://schemas.microsoft.com/office/drawing/2014/main" id="{D8723309-5C39-41D4-B073-8D893577B26A}"/>
              </a:ext>
            </a:extLst>
          </p:cNvPr>
          <p:cNvSpPr/>
          <p:nvPr/>
        </p:nvSpPr>
        <p:spPr>
          <a:xfrm>
            <a:off x="3995378" y="4499703"/>
            <a:ext cx="1561994" cy="68579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CA6718D-0C17-491C-9AFF-CADD550AFCF6}"/>
              </a:ext>
            </a:extLst>
          </p:cNvPr>
          <p:cNvSpPr/>
          <p:nvPr/>
        </p:nvSpPr>
        <p:spPr>
          <a:xfrm>
            <a:off x="4232894" y="4690200"/>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Arrow Connector 7">
            <a:extLst>
              <a:ext uri="{FF2B5EF4-FFF2-40B4-BE49-F238E27FC236}">
                <a16:creationId xmlns:a16="http://schemas.microsoft.com/office/drawing/2014/main" id="{09F25A4E-D03D-478B-95B7-45E132F8F147}"/>
              </a:ext>
            </a:extLst>
          </p:cNvPr>
          <p:cNvCxnSpPr>
            <a:cxnSpLocks/>
          </p:cNvCxnSpPr>
          <p:nvPr/>
        </p:nvCxnSpPr>
        <p:spPr>
          <a:xfrm flipV="1">
            <a:off x="2517254" y="4829346"/>
            <a:ext cx="1687621" cy="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FF3C026-7C84-4650-9690-42B14BDFF6A0}"/>
              </a:ext>
            </a:extLst>
          </p:cNvPr>
          <p:cNvCxnSpPr>
            <a:cxnSpLocks/>
          </p:cNvCxnSpPr>
          <p:nvPr/>
        </p:nvCxnSpPr>
        <p:spPr>
          <a:xfrm flipV="1">
            <a:off x="5375894" y="4829344"/>
            <a:ext cx="1687621" cy="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8979BD-0AEE-475E-97C0-CEB392AE70EF}"/>
              </a:ext>
            </a:extLst>
          </p:cNvPr>
          <p:cNvSpPr txBox="1"/>
          <p:nvPr/>
        </p:nvSpPr>
        <p:spPr>
          <a:xfrm>
            <a:off x="3687900" y="5187334"/>
            <a:ext cx="2201998" cy="646331"/>
          </a:xfrm>
          <a:prstGeom prst="rect">
            <a:avLst/>
          </a:prstGeom>
          <a:noFill/>
        </p:spPr>
        <p:txBody>
          <a:bodyPr wrap="square" rtlCol="0">
            <a:spAutoFit/>
          </a:bodyPr>
          <a:lstStyle/>
          <a:p>
            <a:pPr algn="ctr"/>
            <a:r>
              <a:rPr lang="en-IN" dirty="0"/>
              <a:t>Single-message buffer</a:t>
            </a:r>
          </a:p>
        </p:txBody>
      </p:sp>
    </p:spTree>
    <p:extLst>
      <p:ext uri="{BB962C8B-B14F-4D97-AF65-F5344CB8AC3E}">
        <p14:creationId xmlns:p14="http://schemas.microsoft.com/office/powerpoint/2010/main" val="424653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p:bldP spid="11" grpId="0" animBg="1"/>
      <p:bldP spid="13" grpId="0" animBg="1"/>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j-lt"/>
              </a:rPr>
              <a:t>Computer Network in DOS</a:t>
            </a:r>
          </a:p>
        </p:txBody>
      </p:sp>
      <p:sp>
        <p:nvSpPr>
          <p:cNvPr id="3" name="Content Placeholder 2"/>
          <p:cNvSpPr>
            <a:spLocks noGrp="1"/>
          </p:cNvSpPr>
          <p:nvPr>
            <p:ph idx="1"/>
          </p:nvPr>
        </p:nvSpPr>
        <p:spPr>
          <a:xfrm>
            <a:off x="190500" y="990599"/>
            <a:ext cx="8801100" cy="5534297"/>
          </a:xfrm>
        </p:spPr>
        <p:txBody>
          <a:bodyPr>
            <a:noAutofit/>
          </a:bodyPr>
          <a:lstStyle/>
          <a:p>
            <a:pPr algn="just"/>
            <a:r>
              <a:rPr lang="en-US" dirty="0">
                <a:latin typeface="+mn-lt"/>
              </a:rPr>
              <a:t>A Distributed System is basically a computer network whose </a:t>
            </a:r>
            <a:r>
              <a:rPr lang="en-US" dirty="0">
                <a:solidFill>
                  <a:srgbClr val="FF0000"/>
                </a:solidFill>
                <a:latin typeface="+mn-lt"/>
              </a:rPr>
              <a:t>nodes have their own local memory </a:t>
            </a:r>
            <a:r>
              <a:rPr lang="en-US" dirty="0">
                <a:latin typeface="+mn-lt"/>
              </a:rPr>
              <a:t>and may also have other hardware and software resources.</a:t>
            </a:r>
          </a:p>
          <a:p>
            <a:pPr algn="just"/>
            <a:r>
              <a:rPr lang="en-US" dirty="0">
                <a:latin typeface="+mn-lt"/>
              </a:rPr>
              <a:t>A Distributed System </a:t>
            </a:r>
            <a:r>
              <a:rPr lang="en-US" dirty="0">
                <a:solidFill>
                  <a:srgbClr val="FF0000"/>
                </a:solidFill>
                <a:latin typeface="+mn-lt"/>
              </a:rPr>
              <a:t>relies on the underlying computer network </a:t>
            </a:r>
            <a:r>
              <a:rPr lang="en-US" dirty="0">
                <a:latin typeface="+mn-lt"/>
              </a:rPr>
              <a:t>for the </a:t>
            </a:r>
            <a:r>
              <a:rPr lang="en-US" dirty="0">
                <a:solidFill>
                  <a:srgbClr val="FF0000"/>
                </a:solidFill>
                <a:latin typeface="+mn-lt"/>
              </a:rPr>
              <a:t>communication</a:t>
            </a:r>
            <a:r>
              <a:rPr lang="en-US" dirty="0">
                <a:latin typeface="+mn-lt"/>
              </a:rPr>
              <a:t> of data and </a:t>
            </a:r>
            <a:r>
              <a:rPr lang="en-US" dirty="0">
                <a:solidFill>
                  <a:srgbClr val="FF0000"/>
                </a:solidFill>
                <a:latin typeface="+mn-lt"/>
              </a:rPr>
              <a:t>control the information </a:t>
            </a:r>
            <a:r>
              <a:rPr lang="en-US" dirty="0">
                <a:latin typeface="+mn-lt"/>
              </a:rPr>
              <a:t>between nodes.</a:t>
            </a:r>
          </a:p>
          <a:p>
            <a:pPr algn="just"/>
            <a:r>
              <a:rPr lang="en-US" dirty="0">
                <a:latin typeface="+mn-lt"/>
              </a:rPr>
              <a:t>The </a:t>
            </a:r>
            <a:r>
              <a:rPr lang="en-US" dirty="0">
                <a:solidFill>
                  <a:srgbClr val="FF0000"/>
                </a:solidFill>
                <a:latin typeface="+mn-lt"/>
              </a:rPr>
              <a:t>performance</a:t>
            </a:r>
            <a:r>
              <a:rPr lang="en-US" dirty="0">
                <a:latin typeface="+mn-lt"/>
              </a:rPr>
              <a:t> and </a:t>
            </a:r>
            <a:r>
              <a:rPr lang="en-US" dirty="0">
                <a:solidFill>
                  <a:srgbClr val="FF0000"/>
                </a:solidFill>
                <a:latin typeface="+mn-lt"/>
              </a:rPr>
              <a:t>reliability</a:t>
            </a:r>
            <a:r>
              <a:rPr lang="en-US" dirty="0">
                <a:latin typeface="+mn-lt"/>
              </a:rPr>
              <a:t> of a Distributed system depends on the underlying computer network.</a:t>
            </a:r>
          </a:p>
          <a:p>
            <a:pPr algn="just"/>
            <a:endParaRPr lang="en-US" dirty="0">
              <a:latin typeface="+mn-lt"/>
            </a:endParaRPr>
          </a:p>
          <a:p>
            <a:endParaRPr lang="en-IN" dirty="0">
              <a:latin typeface="+mn-lt"/>
            </a:endParaRPr>
          </a:p>
        </p:txBody>
      </p:sp>
    </p:spTree>
    <p:extLst>
      <p:ext uri="{BB962C8B-B14F-4D97-AF65-F5344CB8AC3E}">
        <p14:creationId xmlns:p14="http://schemas.microsoft.com/office/powerpoint/2010/main" val="368021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359A-2CBC-4B3A-B0FA-F638E1E23B35}"/>
              </a:ext>
            </a:extLst>
          </p:cNvPr>
          <p:cNvSpPr>
            <a:spLocks noGrp="1"/>
          </p:cNvSpPr>
          <p:nvPr>
            <p:ph type="title"/>
          </p:nvPr>
        </p:nvSpPr>
        <p:spPr/>
        <p:txBody>
          <a:bodyPr/>
          <a:lstStyle/>
          <a:p>
            <a:r>
              <a:rPr lang="en-IN" dirty="0">
                <a:latin typeface="+mj-lt"/>
              </a:rPr>
              <a:t>Buffering</a:t>
            </a:r>
          </a:p>
        </p:txBody>
      </p:sp>
      <p:sp>
        <p:nvSpPr>
          <p:cNvPr id="3" name="Content Placeholder 2">
            <a:extLst>
              <a:ext uri="{FF2B5EF4-FFF2-40B4-BE49-F238E27FC236}">
                <a16:creationId xmlns:a16="http://schemas.microsoft.com/office/drawing/2014/main" id="{A3BBE411-A04B-4E32-854F-3A015813EC9C}"/>
              </a:ext>
            </a:extLst>
          </p:cNvPr>
          <p:cNvSpPr>
            <a:spLocks noGrp="1"/>
          </p:cNvSpPr>
          <p:nvPr>
            <p:ph idx="1"/>
          </p:nvPr>
        </p:nvSpPr>
        <p:spPr/>
        <p:txBody>
          <a:bodyPr/>
          <a:lstStyle/>
          <a:p>
            <a:pPr>
              <a:buClr>
                <a:schemeClr val="tx1"/>
              </a:buClr>
            </a:pPr>
            <a:r>
              <a:rPr lang="en-IN" b="1" dirty="0">
                <a:solidFill>
                  <a:schemeClr val="tx2"/>
                </a:solidFill>
                <a:latin typeface="+mn-lt"/>
              </a:rPr>
              <a:t>Finite buffer(Bounded capacity):</a:t>
            </a:r>
          </a:p>
          <a:p>
            <a:pPr lvl="1" algn="just">
              <a:buClr>
                <a:schemeClr val="tx1"/>
              </a:buClr>
            </a:pPr>
            <a:r>
              <a:rPr lang="en-IN" sz="2400" dirty="0">
                <a:solidFill>
                  <a:srgbClr val="FF0000"/>
                </a:solidFill>
                <a:latin typeface="+mn-lt"/>
              </a:rPr>
              <a:t>The queue has finite length n; </a:t>
            </a:r>
            <a:r>
              <a:rPr lang="en-IN" sz="2400" dirty="0">
                <a:latin typeface="+mn-lt"/>
              </a:rPr>
              <a:t>thus at most n messages reside in it.</a:t>
            </a:r>
          </a:p>
          <a:p>
            <a:pPr lvl="1" algn="just"/>
            <a:r>
              <a:rPr lang="en-IN" sz="2400" dirty="0">
                <a:latin typeface="+mn-lt"/>
              </a:rPr>
              <a:t>If the queue is not full when a new message is sent, the message is placed in the queue and the sender can continue execution without waiting.</a:t>
            </a:r>
          </a:p>
          <a:p>
            <a:pPr lvl="1" algn="just"/>
            <a:r>
              <a:rPr lang="en-IN" sz="2400" dirty="0">
                <a:latin typeface="+mn-lt"/>
              </a:rPr>
              <a:t>If the link is full, the sender must block until space is available in the queue.</a:t>
            </a:r>
          </a:p>
        </p:txBody>
      </p:sp>
    </p:spTree>
    <p:extLst>
      <p:ext uri="{BB962C8B-B14F-4D97-AF65-F5344CB8AC3E}">
        <p14:creationId xmlns:p14="http://schemas.microsoft.com/office/powerpoint/2010/main" val="122234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2276-FBC3-4767-8323-8287A7D0FCE0}"/>
              </a:ext>
            </a:extLst>
          </p:cNvPr>
          <p:cNvSpPr>
            <a:spLocks noGrp="1"/>
          </p:cNvSpPr>
          <p:nvPr>
            <p:ph type="title"/>
          </p:nvPr>
        </p:nvSpPr>
        <p:spPr/>
        <p:txBody>
          <a:bodyPr/>
          <a:lstStyle/>
          <a:p>
            <a:r>
              <a:rPr lang="en-IN" dirty="0">
                <a:latin typeface="+mj-lt"/>
              </a:rPr>
              <a:t>Buffering</a:t>
            </a:r>
          </a:p>
        </p:txBody>
      </p:sp>
      <p:sp>
        <p:nvSpPr>
          <p:cNvPr id="4" name="Oval 3">
            <a:extLst>
              <a:ext uri="{FF2B5EF4-FFF2-40B4-BE49-F238E27FC236}">
                <a16:creationId xmlns:a16="http://schemas.microsoft.com/office/drawing/2014/main" id="{0D32A122-7891-45B9-ABC3-4E51C707F12A}"/>
              </a:ext>
            </a:extLst>
          </p:cNvPr>
          <p:cNvSpPr/>
          <p:nvPr/>
        </p:nvSpPr>
        <p:spPr>
          <a:xfrm>
            <a:off x="762000" y="1626461"/>
            <a:ext cx="1440000" cy="14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07204C9-7FEE-4ABC-94BC-7B13128F3E4E}"/>
              </a:ext>
            </a:extLst>
          </p:cNvPr>
          <p:cNvSpPr/>
          <p:nvPr/>
        </p:nvSpPr>
        <p:spPr>
          <a:xfrm>
            <a:off x="910500" y="2194061"/>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Message</a:t>
            </a:r>
          </a:p>
        </p:txBody>
      </p:sp>
      <p:sp>
        <p:nvSpPr>
          <p:cNvPr id="6" name="Oval 5">
            <a:extLst>
              <a:ext uri="{FF2B5EF4-FFF2-40B4-BE49-F238E27FC236}">
                <a16:creationId xmlns:a16="http://schemas.microsoft.com/office/drawing/2014/main" id="{58831460-A61F-45E7-920A-AF51162741DD}"/>
              </a:ext>
            </a:extLst>
          </p:cNvPr>
          <p:cNvSpPr/>
          <p:nvPr/>
        </p:nvSpPr>
        <p:spPr>
          <a:xfrm>
            <a:off x="6408600" y="1639713"/>
            <a:ext cx="1440000" cy="1440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B3E19C0-CB82-4129-A506-1714506E52F4}"/>
              </a:ext>
            </a:extLst>
          </p:cNvPr>
          <p:cNvSpPr/>
          <p:nvPr/>
        </p:nvSpPr>
        <p:spPr>
          <a:xfrm>
            <a:off x="6606315" y="2194061"/>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E3023E72-FEE3-488E-8DCC-42D57D8D0436}"/>
              </a:ext>
            </a:extLst>
          </p:cNvPr>
          <p:cNvSpPr txBox="1"/>
          <p:nvPr/>
        </p:nvSpPr>
        <p:spPr>
          <a:xfrm>
            <a:off x="609600" y="1219200"/>
            <a:ext cx="1744800" cy="369332"/>
          </a:xfrm>
          <a:prstGeom prst="rect">
            <a:avLst/>
          </a:prstGeom>
          <a:noFill/>
        </p:spPr>
        <p:txBody>
          <a:bodyPr wrap="square" rtlCol="0">
            <a:spAutoFit/>
          </a:bodyPr>
          <a:lstStyle/>
          <a:p>
            <a:r>
              <a:rPr lang="en-IN" dirty="0"/>
              <a:t>Sending process</a:t>
            </a:r>
          </a:p>
        </p:txBody>
      </p:sp>
      <p:sp>
        <p:nvSpPr>
          <p:cNvPr id="9" name="TextBox 8">
            <a:extLst>
              <a:ext uri="{FF2B5EF4-FFF2-40B4-BE49-F238E27FC236}">
                <a16:creationId xmlns:a16="http://schemas.microsoft.com/office/drawing/2014/main" id="{CEA8D474-A85B-4BD5-A97D-DC611F89A40E}"/>
              </a:ext>
            </a:extLst>
          </p:cNvPr>
          <p:cNvSpPr txBox="1"/>
          <p:nvPr/>
        </p:nvSpPr>
        <p:spPr>
          <a:xfrm>
            <a:off x="6027601" y="1223812"/>
            <a:ext cx="2201998" cy="369332"/>
          </a:xfrm>
          <a:prstGeom prst="rect">
            <a:avLst/>
          </a:prstGeom>
          <a:noFill/>
        </p:spPr>
        <p:txBody>
          <a:bodyPr wrap="square" rtlCol="0">
            <a:spAutoFit/>
          </a:bodyPr>
          <a:lstStyle/>
          <a:p>
            <a:pPr algn="ctr"/>
            <a:r>
              <a:rPr lang="en-IN" dirty="0"/>
              <a:t>Receiving process</a:t>
            </a:r>
          </a:p>
        </p:txBody>
      </p:sp>
      <p:sp>
        <p:nvSpPr>
          <p:cNvPr id="10" name="Rectangle 9">
            <a:extLst>
              <a:ext uri="{FF2B5EF4-FFF2-40B4-BE49-F238E27FC236}">
                <a16:creationId xmlns:a16="http://schemas.microsoft.com/office/drawing/2014/main" id="{9CF600D3-3684-4E9E-9504-FADB29DFC06D}"/>
              </a:ext>
            </a:extLst>
          </p:cNvPr>
          <p:cNvSpPr/>
          <p:nvPr/>
        </p:nvSpPr>
        <p:spPr>
          <a:xfrm>
            <a:off x="3538178" y="1474061"/>
            <a:ext cx="1561994" cy="25908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54C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2" name="Straight Arrow Connector 11">
            <a:extLst>
              <a:ext uri="{FF2B5EF4-FFF2-40B4-BE49-F238E27FC236}">
                <a16:creationId xmlns:a16="http://schemas.microsoft.com/office/drawing/2014/main" id="{5ED1E7A2-E316-480A-BB34-DA4F2F88CA42}"/>
              </a:ext>
            </a:extLst>
          </p:cNvPr>
          <p:cNvCxnSpPr>
            <a:cxnSpLocks/>
          </p:cNvCxnSpPr>
          <p:nvPr/>
        </p:nvCxnSpPr>
        <p:spPr>
          <a:xfrm>
            <a:off x="2060054" y="2346461"/>
            <a:ext cx="1715640" cy="1365984"/>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5A3C986-6F7E-440B-A7AD-982DE97C0B7F}"/>
              </a:ext>
            </a:extLst>
          </p:cNvPr>
          <p:cNvCxnSpPr>
            <a:cxnSpLocks/>
            <a:stCxn id="15" idx="3"/>
          </p:cNvCxnSpPr>
          <p:nvPr/>
        </p:nvCxnSpPr>
        <p:spPr>
          <a:xfrm>
            <a:off x="4918694" y="1826315"/>
            <a:ext cx="1687621" cy="52014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7121BFD-DBEE-4EAB-88B5-B3CEEB1B4A26}"/>
              </a:ext>
            </a:extLst>
          </p:cNvPr>
          <p:cNvSpPr txBox="1"/>
          <p:nvPr/>
        </p:nvSpPr>
        <p:spPr>
          <a:xfrm>
            <a:off x="3246195" y="4198391"/>
            <a:ext cx="2201998" cy="646331"/>
          </a:xfrm>
          <a:prstGeom prst="rect">
            <a:avLst/>
          </a:prstGeom>
          <a:noFill/>
        </p:spPr>
        <p:txBody>
          <a:bodyPr wrap="square" rtlCol="0">
            <a:spAutoFit/>
          </a:bodyPr>
          <a:lstStyle/>
          <a:p>
            <a:pPr algn="ctr"/>
            <a:r>
              <a:rPr lang="en-IN" dirty="0"/>
              <a:t>Multiple-message buffer</a:t>
            </a:r>
          </a:p>
        </p:txBody>
      </p:sp>
      <p:sp>
        <p:nvSpPr>
          <p:cNvPr id="15" name="Rectangle 14">
            <a:extLst>
              <a:ext uri="{FF2B5EF4-FFF2-40B4-BE49-F238E27FC236}">
                <a16:creationId xmlns:a16="http://schemas.microsoft.com/office/drawing/2014/main" id="{B3B21732-5EA2-413E-96A2-2D8A317217EE}"/>
              </a:ext>
            </a:extLst>
          </p:cNvPr>
          <p:cNvSpPr/>
          <p:nvPr/>
        </p:nvSpPr>
        <p:spPr>
          <a:xfrm>
            <a:off x="3775694" y="1673915"/>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0A3B3133-E4C8-4F4E-A53B-8F4CE4605AA9}"/>
              </a:ext>
            </a:extLst>
          </p:cNvPr>
          <p:cNvSpPr/>
          <p:nvPr/>
        </p:nvSpPr>
        <p:spPr>
          <a:xfrm>
            <a:off x="3775694" y="2550575"/>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405D331A-7EEE-41D0-A299-3357E2CD584E}"/>
              </a:ext>
            </a:extLst>
          </p:cNvPr>
          <p:cNvSpPr/>
          <p:nvPr/>
        </p:nvSpPr>
        <p:spPr>
          <a:xfrm>
            <a:off x="3775694" y="3560045"/>
            <a:ext cx="1143000" cy="304800"/>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5" name="Straight Connector 24">
            <a:extLst>
              <a:ext uri="{FF2B5EF4-FFF2-40B4-BE49-F238E27FC236}">
                <a16:creationId xmlns:a16="http://schemas.microsoft.com/office/drawing/2014/main" id="{864A6C3D-B319-4428-BC60-534F99EFD140}"/>
              </a:ext>
            </a:extLst>
          </p:cNvPr>
          <p:cNvCxnSpPr>
            <a:stCxn id="16" idx="2"/>
            <a:endCxn id="17" idx="0"/>
          </p:cNvCxnSpPr>
          <p:nvPr/>
        </p:nvCxnSpPr>
        <p:spPr>
          <a:xfrm>
            <a:off x="4347194" y="2942996"/>
            <a:ext cx="0" cy="529429"/>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8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animBg="1"/>
      <p:bldP spid="11" grpId="0" animBg="1"/>
      <p:bldP spid="14" grpId="0"/>
      <p:bldP spid="15" grpId="0" animBg="1"/>
      <p:bldP spid="16"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E2F8-D6A5-41FB-A73C-9BDE5F3E655E}"/>
              </a:ext>
            </a:extLst>
          </p:cNvPr>
          <p:cNvSpPr>
            <a:spLocks noGrp="1"/>
          </p:cNvSpPr>
          <p:nvPr>
            <p:ph type="title"/>
          </p:nvPr>
        </p:nvSpPr>
        <p:spPr/>
        <p:txBody>
          <a:bodyPr/>
          <a:lstStyle/>
          <a:p>
            <a:r>
              <a:rPr lang="en-IN" dirty="0">
                <a:latin typeface="+mj-lt"/>
              </a:rPr>
              <a:t>Buffering</a:t>
            </a:r>
          </a:p>
        </p:txBody>
      </p:sp>
      <p:sp>
        <p:nvSpPr>
          <p:cNvPr id="3" name="Content Placeholder 2">
            <a:extLst>
              <a:ext uri="{FF2B5EF4-FFF2-40B4-BE49-F238E27FC236}">
                <a16:creationId xmlns:a16="http://schemas.microsoft.com/office/drawing/2014/main" id="{79A22C06-9AD8-4489-8930-8DE123468AF0}"/>
              </a:ext>
            </a:extLst>
          </p:cNvPr>
          <p:cNvSpPr>
            <a:spLocks noGrp="1"/>
          </p:cNvSpPr>
          <p:nvPr>
            <p:ph idx="1"/>
          </p:nvPr>
        </p:nvSpPr>
        <p:spPr/>
        <p:txBody>
          <a:bodyPr>
            <a:normAutofit/>
          </a:bodyPr>
          <a:lstStyle/>
          <a:p>
            <a:pPr algn="just">
              <a:buClr>
                <a:schemeClr val="tx1"/>
              </a:buClr>
            </a:pPr>
            <a:r>
              <a:rPr lang="en-IN" b="1" dirty="0">
                <a:solidFill>
                  <a:schemeClr val="tx2"/>
                </a:solidFill>
                <a:latin typeface="+mn-lt"/>
              </a:rPr>
              <a:t>Unbounded-capacity buffer:</a:t>
            </a:r>
          </a:p>
          <a:p>
            <a:pPr lvl="1" algn="just">
              <a:buClr>
                <a:schemeClr val="tx1"/>
              </a:buClr>
            </a:pPr>
            <a:r>
              <a:rPr lang="en-IN" sz="2400" dirty="0">
                <a:solidFill>
                  <a:srgbClr val="FF0000"/>
                </a:solidFill>
                <a:latin typeface="+mn-lt"/>
              </a:rPr>
              <a:t>The queue length is potentially infinite; </a:t>
            </a:r>
            <a:r>
              <a:rPr lang="en-IN" sz="2400" dirty="0">
                <a:latin typeface="+mn-lt"/>
              </a:rPr>
              <a:t>thus any number of messages can wait in it. </a:t>
            </a:r>
          </a:p>
          <a:p>
            <a:pPr lvl="1" algn="just"/>
            <a:r>
              <a:rPr lang="en-IN" sz="2400" dirty="0">
                <a:latin typeface="+mn-lt"/>
              </a:rPr>
              <a:t>The sender never blocks.</a:t>
            </a:r>
          </a:p>
        </p:txBody>
      </p:sp>
    </p:spTree>
    <p:extLst>
      <p:ext uri="{BB962C8B-B14F-4D97-AF65-F5344CB8AC3E}">
        <p14:creationId xmlns:p14="http://schemas.microsoft.com/office/powerpoint/2010/main" val="411119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Failure in IPC</a:t>
            </a:r>
            <a:endParaRPr lang="en-IN" dirty="0">
              <a:latin typeface="+mj-lt"/>
            </a:endParaRPr>
          </a:p>
        </p:txBody>
      </p:sp>
      <p:sp>
        <p:nvSpPr>
          <p:cNvPr id="3" name="Content Placeholder 2"/>
          <p:cNvSpPr>
            <a:spLocks noGrp="1"/>
          </p:cNvSpPr>
          <p:nvPr>
            <p:ph idx="1"/>
          </p:nvPr>
        </p:nvSpPr>
        <p:spPr>
          <a:xfrm>
            <a:off x="190500" y="990600"/>
            <a:ext cx="8763000" cy="2590800"/>
          </a:xfrm>
        </p:spPr>
        <p:txBody>
          <a:bodyPr>
            <a:normAutofit/>
          </a:bodyPr>
          <a:lstStyle/>
          <a:p>
            <a:pPr algn="just">
              <a:buClr>
                <a:schemeClr val="tx1"/>
              </a:buClr>
            </a:pPr>
            <a:r>
              <a:rPr lang="en-IN" b="1" dirty="0">
                <a:solidFill>
                  <a:schemeClr val="tx2"/>
                </a:solidFill>
              </a:rPr>
              <a:t>Loss of Request Message:</a:t>
            </a:r>
          </a:p>
          <a:p>
            <a:pPr algn="just">
              <a:buFont typeface="Arial" panose="020B0604020202020204" pitchFamily="34" charset="0"/>
              <a:buChar char="•"/>
            </a:pPr>
            <a:endParaRPr lang="en-IN" dirty="0"/>
          </a:p>
          <a:p>
            <a:pPr marL="0" indent="0" algn="just">
              <a:buNone/>
            </a:pPr>
            <a:endParaRPr lang="en-IN" dirty="0"/>
          </a:p>
        </p:txBody>
      </p:sp>
      <p:sp>
        <p:nvSpPr>
          <p:cNvPr id="6" name="Text Box 5"/>
          <p:cNvSpPr txBox="1">
            <a:spLocks noChangeArrowheads="1"/>
          </p:cNvSpPr>
          <p:nvPr/>
        </p:nvSpPr>
        <p:spPr bwMode="auto">
          <a:xfrm>
            <a:off x="1219200" y="1468438"/>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client</a:t>
            </a:r>
          </a:p>
        </p:txBody>
      </p:sp>
      <p:sp>
        <p:nvSpPr>
          <p:cNvPr id="22" name="Line 7"/>
          <p:cNvSpPr>
            <a:spLocks noChangeShapeType="1"/>
          </p:cNvSpPr>
          <p:nvPr/>
        </p:nvSpPr>
        <p:spPr bwMode="auto">
          <a:xfrm flipH="1">
            <a:off x="4290197" y="1898650"/>
            <a:ext cx="25422" cy="157956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3" name="Text Box 8"/>
          <p:cNvSpPr txBox="1">
            <a:spLocks noChangeArrowheads="1"/>
          </p:cNvSpPr>
          <p:nvPr/>
        </p:nvSpPr>
        <p:spPr bwMode="auto">
          <a:xfrm>
            <a:off x="3670300" y="1447800"/>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server</a:t>
            </a:r>
          </a:p>
        </p:txBody>
      </p:sp>
      <p:sp>
        <p:nvSpPr>
          <p:cNvPr id="8" name="Line 9"/>
          <p:cNvSpPr>
            <a:spLocks noChangeShapeType="1"/>
          </p:cNvSpPr>
          <p:nvPr/>
        </p:nvSpPr>
        <p:spPr bwMode="auto">
          <a:xfrm>
            <a:off x="1857375" y="2222500"/>
            <a:ext cx="1543050" cy="288925"/>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9" name="Text Box 10"/>
          <p:cNvSpPr txBox="1">
            <a:spLocks noChangeArrowheads="1"/>
          </p:cNvSpPr>
          <p:nvPr/>
        </p:nvSpPr>
        <p:spPr bwMode="auto">
          <a:xfrm rot="741186">
            <a:off x="1955792" y="1706664"/>
            <a:ext cx="15827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Request message</a:t>
            </a:r>
          </a:p>
        </p:txBody>
      </p:sp>
      <p:sp>
        <p:nvSpPr>
          <p:cNvPr id="26" name="Line 7"/>
          <p:cNvSpPr>
            <a:spLocks noChangeShapeType="1"/>
          </p:cNvSpPr>
          <p:nvPr/>
        </p:nvSpPr>
        <p:spPr bwMode="auto">
          <a:xfrm>
            <a:off x="1857375" y="1898650"/>
            <a:ext cx="0" cy="157956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7" name="Text Box 23"/>
          <p:cNvSpPr txBox="1">
            <a:spLocks noChangeArrowheads="1"/>
          </p:cNvSpPr>
          <p:nvPr/>
        </p:nvSpPr>
        <p:spPr bwMode="auto">
          <a:xfrm>
            <a:off x="380571" y="2034144"/>
            <a:ext cx="18494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latin typeface="+mj-lt"/>
              </a:rPr>
              <a:t>Send request</a:t>
            </a:r>
          </a:p>
        </p:txBody>
      </p:sp>
      <p:cxnSp>
        <p:nvCxnSpPr>
          <p:cNvPr id="29" name="Curved Connector 28"/>
          <p:cNvCxnSpPr/>
          <p:nvPr/>
        </p:nvCxnSpPr>
        <p:spPr>
          <a:xfrm rot="16200000" flipH="1">
            <a:off x="3342312" y="2572330"/>
            <a:ext cx="422275" cy="306816"/>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30" name="Text Box 24"/>
          <p:cNvSpPr txBox="1">
            <a:spLocks noChangeArrowheads="1"/>
          </p:cNvSpPr>
          <p:nvPr/>
        </p:nvSpPr>
        <p:spPr bwMode="auto">
          <a:xfrm>
            <a:off x="3351643" y="2939534"/>
            <a:ext cx="856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latin typeface="+mj-lt"/>
              </a:rPr>
              <a:t>Lost</a:t>
            </a:r>
          </a:p>
        </p:txBody>
      </p:sp>
      <p:sp>
        <p:nvSpPr>
          <p:cNvPr id="15" name="Content Placeholder 2"/>
          <p:cNvSpPr txBox="1">
            <a:spLocks/>
          </p:cNvSpPr>
          <p:nvPr/>
        </p:nvSpPr>
        <p:spPr>
          <a:xfrm>
            <a:off x="190500" y="3657600"/>
            <a:ext cx="8763000" cy="25908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1"/>
              </a:buClr>
            </a:pPr>
            <a:r>
              <a:rPr lang="en-IN" b="1" dirty="0">
                <a:solidFill>
                  <a:schemeClr val="tx2"/>
                </a:solidFill>
              </a:rPr>
              <a:t>Loss of Response message:</a:t>
            </a:r>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a:p>
            <a:pPr marL="0" indent="0" algn="just">
              <a:buFont typeface="Wingdings" panose="05000000000000000000" pitchFamily="2" charset="2"/>
              <a:buNone/>
            </a:pPr>
            <a:endParaRPr lang="en-IN" dirty="0"/>
          </a:p>
        </p:txBody>
      </p:sp>
      <p:sp>
        <p:nvSpPr>
          <p:cNvPr id="17" name="Text Box 5"/>
          <p:cNvSpPr txBox="1">
            <a:spLocks noChangeArrowheads="1"/>
          </p:cNvSpPr>
          <p:nvPr/>
        </p:nvSpPr>
        <p:spPr bwMode="auto">
          <a:xfrm>
            <a:off x="1219200" y="4162425"/>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client</a:t>
            </a:r>
          </a:p>
        </p:txBody>
      </p:sp>
      <p:sp>
        <p:nvSpPr>
          <p:cNvPr id="21" name="Line 7"/>
          <p:cNvSpPr>
            <a:spLocks noChangeShapeType="1"/>
          </p:cNvSpPr>
          <p:nvPr/>
        </p:nvSpPr>
        <p:spPr bwMode="auto">
          <a:xfrm flipH="1">
            <a:off x="4290197" y="4592637"/>
            <a:ext cx="25422" cy="157956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4" name="Text Box 8"/>
          <p:cNvSpPr txBox="1">
            <a:spLocks noChangeArrowheads="1"/>
          </p:cNvSpPr>
          <p:nvPr/>
        </p:nvSpPr>
        <p:spPr bwMode="auto">
          <a:xfrm>
            <a:off x="3670300" y="4141787"/>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server</a:t>
            </a:r>
          </a:p>
        </p:txBody>
      </p:sp>
      <p:sp>
        <p:nvSpPr>
          <p:cNvPr id="19" name="Line 9"/>
          <p:cNvSpPr>
            <a:spLocks noChangeShapeType="1"/>
          </p:cNvSpPr>
          <p:nvPr/>
        </p:nvSpPr>
        <p:spPr bwMode="auto">
          <a:xfrm>
            <a:off x="1857375" y="4724400"/>
            <a:ext cx="2432050" cy="29210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0" name="Text Box 10"/>
          <p:cNvSpPr txBox="1">
            <a:spLocks noChangeArrowheads="1"/>
          </p:cNvSpPr>
          <p:nvPr/>
        </p:nvSpPr>
        <p:spPr bwMode="auto">
          <a:xfrm rot="433100">
            <a:off x="2389188" y="4211676"/>
            <a:ext cx="15827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Request message</a:t>
            </a:r>
          </a:p>
        </p:txBody>
      </p:sp>
      <p:sp>
        <p:nvSpPr>
          <p:cNvPr id="25" name="Line 7"/>
          <p:cNvSpPr>
            <a:spLocks noChangeShapeType="1"/>
          </p:cNvSpPr>
          <p:nvPr/>
        </p:nvSpPr>
        <p:spPr bwMode="auto">
          <a:xfrm>
            <a:off x="1857375" y="4592637"/>
            <a:ext cx="0" cy="157956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8" name="Line 16"/>
          <p:cNvSpPr>
            <a:spLocks noChangeShapeType="1"/>
          </p:cNvSpPr>
          <p:nvPr/>
        </p:nvSpPr>
        <p:spPr bwMode="auto">
          <a:xfrm flipH="1">
            <a:off x="2590799" y="5612811"/>
            <a:ext cx="1730375" cy="214902"/>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31" name="Text Box 17"/>
          <p:cNvSpPr txBox="1">
            <a:spLocks noChangeArrowheads="1"/>
          </p:cNvSpPr>
          <p:nvPr/>
        </p:nvSpPr>
        <p:spPr bwMode="auto">
          <a:xfrm rot="21171130">
            <a:off x="2749863" y="5349699"/>
            <a:ext cx="1500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Response</a:t>
            </a:r>
            <a:endParaRPr lang="en-US" altLang="en-US" sz="2800" dirty="0">
              <a:latin typeface="+mj-lt"/>
            </a:endParaRPr>
          </a:p>
        </p:txBody>
      </p:sp>
      <p:cxnSp>
        <p:nvCxnSpPr>
          <p:cNvPr id="32" name="Curved Connector 31"/>
          <p:cNvCxnSpPr/>
          <p:nvPr/>
        </p:nvCxnSpPr>
        <p:spPr>
          <a:xfrm rot="16200000" flipH="1">
            <a:off x="2531054" y="5883854"/>
            <a:ext cx="422275" cy="306816"/>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33" name="Text Box 24"/>
          <p:cNvSpPr txBox="1">
            <a:spLocks noChangeArrowheads="1"/>
          </p:cNvSpPr>
          <p:nvPr/>
        </p:nvSpPr>
        <p:spPr bwMode="auto">
          <a:xfrm>
            <a:off x="2514600" y="6183868"/>
            <a:ext cx="856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latin typeface="+mj-lt"/>
              </a:rPr>
              <a:t>Lost</a:t>
            </a:r>
          </a:p>
        </p:txBody>
      </p:sp>
      <p:sp>
        <p:nvSpPr>
          <p:cNvPr id="34" name="Text Box 10"/>
          <p:cNvSpPr txBox="1">
            <a:spLocks noChangeArrowheads="1"/>
          </p:cNvSpPr>
          <p:nvPr/>
        </p:nvSpPr>
        <p:spPr bwMode="auto">
          <a:xfrm>
            <a:off x="4157662" y="4760988"/>
            <a:ext cx="24320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mj-lt"/>
              </a:rPr>
              <a:t>Successfully Request Execution</a:t>
            </a:r>
          </a:p>
        </p:txBody>
      </p:sp>
      <p:sp>
        <p:nvSpPr>
          <p:cNvPr id="35" name="Text Box 10"/>
          <p:cNvSpPr txBox="1">
            <a:spLocks noChangeArrowheads="1"/>
          </p:cNvSpPr>
          <p:nvPr/>
        </p:nvSpPr>
        <p:spPr bwMode="auto">
          <a:xfrm>
            <a:off x="4164495" y="5390678"/>
            <a:ext cx="19532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mj-lt"/>
              </a:rPr>
              <a:t>Send Response</a:t>
            </a:r>
          </a:p>
        </p:txBody>
      </p:sp>
    </p:spTree>
    <p:extLst>
      <p:ext uri="{BB962C8B-B14F-4D97-AF65-F5344CB8AC3E}">
        <p14:creationId xmlns:p14="http://schemas.microsoft.com/office/powerpoint/2010/main" val="254449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animBg="1"/>
      <p:bldP spid="23" grpId="0"/>
      <p:bldP spid="8" grpId="0" animBg="1"/>
      <p:bldP spid="9" grpId="0"/>
      <p:bldP spid="26" grpId="0" animBg="1"/>
      <p:bldP spid="27" grpId="0"/>
      <p:bldP spid="30" grpId="0"/>
      <p:bldP spid="17" grpId="0"/>
      <p:bldP spid="21" grpId="0" animBg="1"/>
      <p:bldP spid="24" grpId="0"/>
      <p:bldP spid="19" grpId="0" animBg="1"/>
      <p:bldP spid="20" grpId="0"/>
      <p:bldP spid="25" grpId="0" animBg="1"/>
      <p:bldP spid="28" grpId="0" animBg="1"/>
      <p:bldP spid="31" grpId="0"/>
      <p:bldP spid="33" grpId="0"/>
      <p:bldP spid="34" grpId="0"/>
      <p:bldP spid="3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Failure in IPC</a:t>
            </a:r>
            <a:endParaRPr lang="en-IN" dirty="0">
              <a:latin typeface="+mj-lt"/>
            </a:endParaRPr>
          </a:p>
        </p:txBody>
      </p:sp>
      <p:sp>
        <p:nvSpPr>
          <p:cNvPr id="3" name="Content Placeholder 2"/>
          <p:cNvSpPr>
            <a:spLocks noGrp="1"/>
          </p:cNvSpPr>
          <p:nvPr>
            <p:ph idx="1"/>
          </p:nvPr>
        </p:nvSpPr>
        <p:spPr>
          <a:xfrm>
            <a:off x="190500" y="990600"/>
            <a:ext cx="8763000" cy="2590800"/>
          </a:xfrm>
        </p:spPr>
        <p:txBody>
          <a:bodyPr>
            <a:normAutofit/>
          </a:bodyPr>
          <a:lstStyle/>
          <a:p>
            <a:pPr algn="just">
              <a:buClr>
                <a:schemeClr val="tx1"/>
              </a:buClr>
            </a:pPr>
            <a:r>
              <a:rPr lang="en-IN" b="1" dirty="0">
                <a:solidFill>
                  <a:schemeClr val="tx2"/>
                </a:solidFill>
              </a:rPr>
              <a:t>Receiver’s computer crash:</a:t>
            </a:r>
          </a:p>
          <a:p>
            <a:pPr algn="just">
              <a:buFont typeface="Arial" panose="020B0604020202020204" pitchFamily="34" charset="0"/>
              <a:buChar char="•"/>
            </a:pPr>
            <a:endParaRPr lang="en-IN" dirty="0"/>
          </a:p>
          <a:p>
            <a:pPr marL="0" indent="0" algn="just">
              <a:buNone/>
            </a:pPr>
            <a:endParaRPr lang="en-IN" dirty="0"/>
          </a:p>
        </p:txBody>
      </p:sp>
      <p:sp>
        <p:nvSpPr>
          <p:cNvPr id="6" name="Text Box 5"/>
          <p:cNvSpPr txBox="1">
            <a:spLocks noChangeArrowheads="1"/>
          </p:cNvSpPr>
          <p:nvPr/>
        </p:nvSpPr>
        <p:spPr bwMode="auto">
          <a:xfrm>
            <a:off x="1219200" y="1468438"/>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client</a:t>
            </a:r>
          </a:p>
        </p:txBody>
      </p:sp>
      <p:sp>
        <p:nvSpPr>
          <p:cNvPr id="22" name="Line 7"/>
          <p:cNvSpPr>
            <a:spLocks noChangeShapeType="1"/>
          </p:cNvSpPr>
          <p:nvPr/>
        </p:nvSpPr>
        <p:spPr bwMode="auto">
          <a:xfrm flipH="1">
            <a:off x="4315619" y="1898650"/>
            <a:ext cx="0" cy="157956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3" name="Text Box 8"/>
          <p:cNvSpPr txBox="1">
            <a:spLocks noChangeArrowheads="1"/>
          </p:cNvSpPr>
          <p:nvPr/>
        </p:nvSpPr>
        <p:spPr bwMode="auto">
          <a:xfrm>
            <a:off x="3670300" y="1447800"/>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server</a:t>
            </a:r>
          </a:p>
        </p:txBody>
      </p:sp>
      <p:sp>
        <p:nvSpPr>
          <p:cNvPr id="8" name="Line 9"/>
          <p:cNvSpPr>
            <a:spLocks noChangeShapeType="1"/>
          </p:cNvSpPr>
          <p:nvPr/>
        </p:nvSpPr>
        <p:spPr bwMode="auto">
          <a:xfrm>
            <a:off x="1857375" y="2222500"/>
            <a:ext cx="2457450" cy="40640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9" name="Text Box 10"/>
          <p:cNvSpPr txBox="1">
            <a:spLocks noChangeArrowheads="1"/>
          </p:cNvSpPr>
          <p:nvPr/>
        </p:nvSpPr>
        <p:spPr bwMode="auto">
          <a:xfrm rot="681943">
            <a:off x="2389188" y="1792288"/>
            <a:ext cx="15827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Request message</a:t>
            </a:r>
          </a:p>
        </p:txBody>
      </p:sp>
      <p:sp>
        <p:nvSpPr>
          <p:cNvPr id="26" name="Line 7"/>
          <p:cNvSpPr>
            <a:spLocks noChangeShapeType="1"/>
          </p:cNvSpPr>
          <p:nvPr/>
        </p:nvSpPr>
        <p:spPr bwMode="auto">
          <a:xfrm>
            <a:off x="1857375" y="1898650"/>
            <a:ext cx="0" cy="157956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j-lt"/>
            </a:endParaRPr>
          </a:p>
        </p:txBody>
      </p:sp>
      <p:sp>
        <p:nvSpPr>
          <p:cNvPr id="27" name="Text Box 23"/>
          <p:cNvSpPr txBox="1">
            <a:spLocks noChangeArrowheads="1"/>
          </p:cNvSpPr>
          <p:nvPr/>
        </p:nvSpPr>
        <p:spPr bwMode="auto">
          <a:xfrm>
            <a:off x="380571" y="2034144"/>
            <a:ext cx="18494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latin typeface="+mj-lt"/>
              </a:rPr>
              <a:t>Send request</a:t>
            </a:r>
          </a:p>
        </p:txBody>
      </p:sp>
      <p:sp>
        <p:nvSpPr>
          <p:cNvPr id="5" name="Cloud 4"/>
          <p:cNvSpPr/>
          <p:nvPr/>
        </p:nvSpPr>
        <p:spPr>
          <a:xfrm>
            <a:off x="3733800" y="2743199"/>
            <a:ext cx="1219200" cy="381001"/>
          </a:xfrm>
          <a:prstGeom prst="clou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mj-lt"/>
              </a:rPr>
              <a:t>Crash</a:t>
            </a:r>
          </a:p>
        </p:txBody>
      </p:sp>
      <p:sp>
        <p:nvSpPr>
          <p:cNvPr id="35" name="Text Box 10"/>
          <p:cNvSpPr txBox="1">
            <a:spLocks noChangeArrowheads="1"/>
          </p:cNvSpPr>
          <p:nvPr/>
        </p:nvSpPr>
        <p:spPr bwMode="auto">
          <a:xfrm>
            <a:off x="4834899" y="2551092"/>
            <a:ext cx="22546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mj-lt"/>
              </a:rPr>
              <a:t>Unsuccessfully Request Execution</a:t>
            </a:r>
          </a:p>
        </p:txBody>
      </p:sp>
      <p:sp>
        <p:nvSpPr>
          <p:cNvPr id="36" name="Text Box 10"/>
          <p:cNvSpPr txBox="1">
            <a:spLocks noChangeArrowheads="1"/>
          </p:cNvSpPr>
          <p:nvPr/>
        </p:nvSpPr>
        <p:spPr bwMode="auto">
          <a:xfrm>
            <a:off x="3971926" y="3221310"/>
            <a:ext cx="17974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mj-lt"/>
              </a:rPr>
              <a:t>Restarted</a:t>
            </a:r>
          </a:p>
        </p:txBody>
      </p:sp>
    </p:spTree>
    <p:extLst>
      <p:ext uri="{BB962C8B-B14F-4D97-AF65-F5344CB8AC3E}">
        <p14:creationId xmlns:p14="http://schemas.microsoft.com/office/powerpoint/2010/main" val="20122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animBg="1"/>
      <p:bldP spid="23" grpId="0"/>
      <p:bldP spid="8" grpId="0" animBg="1"/>
      <p:bldP spid="9" grpId="0"/>
      <p:bldP spid="26" grpId="0" animBg="1"/>
      <p:bldP spid="27" grpId="0"/>
      <p:bldP spid="5" grpId="0" animBg="1"/>
      <p:bldP spid="35" grpId="0"/>
      <p:bldP spid="3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n-lt"/>
              </a:rPr>
              <a:t>Failure Handling in IPC</a:t>
            </a:r>
            <a:endParaRPr lang="en-IN" dirty="0">
              <a:latin typeface="+mn-lt"/>
            </a:endParaRPr>
          </a:p>
        </p:txBody>
      </p:sp>
      <p:sp>
        <p:nvSpPr>
          <p:cNvPr id="6" name="Text Box 5"/>
          <p:cNvSpPr txBox="1">
            <a:spLocks noChangeArrowheads="1"/>
          </p:cNvSpPr>
          <p:nvPr/>
        </p:nvSpPr>
        <p:spPr bwMode="auto">
          <a:xfrm>
            <a:off x="2485093" y="990600"/>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client</a:t>
            </a:r>
          </a:p>
        </p:txBody>
      </p:sp>
      <p:sp>
        <p:nvSpPr>
          <p:cNvPr id="22" name="Line 7"/>
          <p:cNvSpPr>
            <a:spLocks noChangeShapeType="1"/>
          </p:cNvSpPr>
          <p:nvPr/>
        </p:nvSpPr>
        <p:spPr bwMode="auto">
          <a:xfrm>
            <a:off x="5558674" y="1371600"/>
            <a:ext cx="22044" cy="472439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8"/>
          <p:cNvSpPr txBox="1">
            <a:spLocks noChangeArrowheads="1"/>
          </p:cNvSpPr>
          <p:nvPr/>
        </p:nvSpPr>
        <p:spPr bwMode="auto">
          <a:xfrm>
            <a:off x="4936193" y="990600"/>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server</a:t>
            </a:r>
          </a:p>
        </p:txBody>
      </p:sp>
      <p:sp>
        <p:nvSpPr>
          <p:cNvPr id="8" name="Line 9"/>
          <p:cNvSpPr>
            <a:spLocks noChangeShapeType="1"/>
          </p:cNvSpPr>
          <p:nvPr/>
        </p:nvSpPr>
        <p:spPr bwMode="auto">
          <a:xfrm>
            <a:off x="3123268" y="2133600"/>
            <a:ext cx="2457450" cy="40640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7"/>
          <p:cNvSpPr>
            <a:spLocks noChangeShapeType="1"/>
          </p:cNvSpPr>
          <p:nvPr/>
        </p:nvSpPr>
        <p:spPr bwMode="auto">
          <a:xfrm flipH="1">
            <a:off x="3123267" y="1371601"/>
            <a:ext cx="14718" cy="472439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3"/>
          <p:cNvSpPr txBox="1">
            <a:spLocks noChangeArrowheads="1"/>
          </p:cNvSpPr>
          <p:nvPr/>
        </p:nvSpPr>
        <p:spPr bwMode="auto">
          <a:xfrm>
            <a:off x="1764776" y="1308656"/>
            <a:ext cx="17311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Send</a:t>
            </a:r>
            <a:r>
              <a:rPr lang="en-US" altLang="en-US" sz="1600" dirty="0"/>
              <a:t> </a:t>
            </a:r>
            <a:r>
              <a:rPr lang="en-US" altLang="en-US" dirty="0"/>
              <a:t>request</a:t>
            </a:r>
          </a:p>
        </p:txBody>
      </p:sp>
      <p:sp>
        <p:nvSpPr>
          <p:cNvPr id="5" name="Cloud 4"/>
          <p:cNvSpPr/>
          <p:nvPr/>
        </p:nvSpPr>
        <p:spPr>
          <a:xfrm>
            <a:off x="4999693" y="2637225"/>
            <a:ext cx="1219200" cy="308705"/>
          </a:xfrm>
          <a:prstGeom prst="cloud">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Crash</a:t>
            </a:r>
          </a:p>
        </p:txBody>
      </p:sp>
      <p:sp>
        <p:nvSpPr>
          <p:cNvPr id="36" name="Text Box 10"/>
          <p:cNvSpPr txBox="1">
            <a:spLocks noChangeArrowheads="1"/>
          </p:cNvSpPr>
          <p:nvPr/>
        </p:nvSpPr>
        <p:spPr bwMode="auto">
          <a:xfrm>
            <a:off x="5237819" y="2895600"/>
            <a:ext cx="16668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t>Restarted</a:t>
            </a:r>
          </a:p>
        </p:txBody>
      </p:sp>
      <p:sp>
        <p:nvSpPr>
          <p:cNvPr id="14" name="Line 9"/>
          <p:cNvSpPr>
            <a:spLocks noChangeShapeType="1"/>
          </p:cNvSpPr>
          <p:nvPr/>
        </p:nvSpPr>
        <p:spPr bwMode="auto">
          <a:xfrm>
            <a:off x="3123268" y="1497013"/>
            <a:ext cx="1542666" cy="226396"/>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 Box 10"/>
          <p:cNvSpPr txBox="1">
            <a:spLocks noChangeArrowheads="1"/>
          </p:cNvSpPr>
          <p:nvPr/>
        </p:nvSpPr>
        <p:spPr bwMode="auto">
          <a:xfrm rot="493839">
            <a:off x="3294418" y="1046927"/>
            <a:ext cx="1582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Request message</a:t>
            </a:r>
          </a:p>
        </p:txBody>
      </p:sp>
      <p:cxnSp>
        <p:nvCxnSpPr>
          <p:cNvPr id="16" name="Curved Connector 15"/>
          <p:cNvCxnSpPr/>
          <p:nvPr/>
        </p:nvCxnSpPr>
        <p:spPr>
          <a:xfrm rot="16200000" flipH="1">
            <a:off x="4654497" y="1775704"/>
            <a:ext cx="293134" cy="270261"/>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17" name="Text Box 24"/>
          <p:cNvSpPr txBox="1">
            <a:spLocks noChangeArrowheads="1"/>
          </p:cNvSpPr>
          <p:nvPr/>
        </p:nvSpPr>
        <p:spPr bwMode="auto">
          <a:xfrm>
            <a:off x="4617536" y="1992868"/>
            <a:ext cx="856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Lost</a:t>
            </a:r>
          </a:p>
        </p:txBody>
      </p:sp>
      <p:sp>
        <p:nvSpPr>
          <p:cNvPr id="10" name="Rounded Rectangular Callout 9"/>
          <p:cNvSpPr/>
          <p:nvPr/>
        </p:nvSpPr>
        <p:spPr>
          <a:xfrm>
            <a:off x="7007802" y="1531592"/>
            <a:ext cx="1774576" cy="536377"/>
          </a:xfrm>
          <a:prstGeom prst="wedgeRoundRectCallout">
            <a:avLst>
              <a:gd name="adj1" fmla="val -170999"/>
              <a:gd name="adj2" fmla="val 106466"/>
              <a:gd name="adj3" fmla="val 16667"/>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spcBef>
                <a:spcPct val="50000"/>
              </a:spcBef>
            </a:pPr>
            <a:r>
              <a:rPr lang="en-US" altLang="en-US" sz="1600" dirty="0">
                <a:solidFill>
                  <a:schemeClr val="tx1"/>
                </a:solidFill>
              </a:rPr>
              <a:t>Retransmit Request Message</a:t>
            </a:r>
          </a:p>
        </p:txBody>
      </p:sp>
      <p:sp>
        <p:nvSpPr>
          <p:cNvPr id="21" name="Rounded Rectangular Callout 20"/>
          <p:cNvSpPr/>
          <p:nvPr/>
        </p:nvSpPr>
        <p:spPr>
          <a:xfrm>
            <a:off x="7013881" y="2212107"/>
            <a:ext cx="1774576" cy="536377"/>
          </a:xfrm>
          <a:prstGeom prst="wedgeRoundRectCallout">
            <a:avLst>
              <a:gd name="adj1" fmla="val -116527"/>
              <a:gd name="adj2" fmla="val 55323"/>
              <a:gd name="adj3" fmla="val 16667"/>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spcBef>
                <a:spcPct val="50000"/>
              </a:spcBef>
            </a:pPr>
            <a:r>
              <a:rPr lang="en-US" altLang="en-US" sz="1600" dirty="0"/>
              <a:t>Unsuccessfully Request Execution</a:t>
            </a:r>
          </a:p>
        </p:txBody>
      </p:sp>
      <p:sp>
        <p:nvSpPr>
          <p:cNvPr id="24" name="Text Box 23"/>
          <p:cNvSpPr txBox="1">
            <a:spLocks noChangeArrowheads="1"/>
          </p:cNvSpPr>
          <p:nvPr/>
        </p:nvSpPr>
        <p:spPr bwMode="auto">
          <a:xfrm>
            <a:off x="1764776" y="1931823"/>
            <a:ext cx="184948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Send</a:t>
            </a:r>
            <a:r>
              <a:rPr lang="en-US" altLang="en-US" sz="1600" dirty="0"/>
              <a:t> </a:t>
            </a:r>
            <a:r>
              <a:rPr lang="en-US" altLang="en-US" dirty="0"/>
              <a:t>request</a:t>
            </a:r>
          </a:p>
        </p:txBody>
      </p:sp>
      <p:sp>
        <p:nvSpPr>
          <p:cNvPr id="25" name="Line 9"/>
          <p:cNvSpPr>
            <a:spLocks noChangeShapeType="1"/>
          </p:cNvSpPr>
          <p:nvPr/>
        </p:nvSpPr>
        <p:spPr bwMode="auto">
          <a:xfrm>
            <a:off x="3123266" y="3081171"/>
            <a:ext cx="2457452" cy="442135"/>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ounded Rectangular Callout 27"/>
          <p:cNvSpPr/>
          <p:nvPr/>
        </p:nvSpPr>
        <p:spPr>
          <a:xfrm>
            <a:off x="7059053" y="2892623"/>
            <a:ext cx="1774576" cy="536377"/>
          </a:xfrm>
          <a:prstGeom prst="wedgeRoundRectCallout">
            <a:avLst>
              <a:gd name="adj1" fmla="val -190138"/>
              <a:gd name="adj2" fmla="val 30969"/>
              <a:gd name="adj3" fmla="val 16667"/>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spcBef>
                <a:spcPct val="50000"/>
              </a:spcBef>
            </a:pPr>
            <a:r>
              <a:rPr lang="en-US" altLang="en-US" sz="1600" dirty="0">
                <a:solidFill>
                  <a:schemeClr val="tx1"/>
                </a:solidFill>
              </a:rPr>
              <a:t>Retransmit Request Message</a:t>
            </a:r>
          </a:p>
        </p:txBody>
      </p:sp>
      <p:sp>
        <p:nvSpPr>
          <p:cNvPr id="29" name="Text Box 23"/>
          <p:cNvSpPr txBox="1">
            <a:spLocks noChangeArrowheads="1"/>
          </p:cNvSpPr>
          <p:nvPr/>
        </p:nvSpPr>
        <p:spPr bwMode="auto">
          <a:xfrm>
            <a:off x="1756002" y="2897023"/>
            <a:ext cx="1414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Send</a:t>
            </a:r>
            <a:r>
              <a:rPr lang="en-US" altLang="en-US" sz="1600" dirty="0"/>
              <a:t> </a:t>
            </a:r>
            <a:r>
              <a:rPr lang="en-US" altLang="en-US" dirty="0"/>
              <a:t>request</a:t>
            </a:r>
          </a:p>
        </p:txBody>
      </p:sp>
      <p:sp>
        <p:nvSpPr>
          <p:cNvPr id="31" name="Rounded Rectangular Callout 30"/>
          <p:cNvSpPr/>
          <p:nvPr/>
        </p:nvSpPr>
        <p:spPr>
          <a:xfrm>
            <a:off x="7059053" y="3581400"/>
            <a:ext cx="1774576" cy="536377"/>
          </a:xfrm>
          <a:prstGeom prst="wedgeRoundRectCallout">
            <a:avLst>
              <a:gd name="adj1" fmla="val -129776"/>
              <a:gd name="adj2" fmla="val -54270"/>
              <a:gd name="adj3" fmla="val 16667"/>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spcBef>
                <a:spcPct val="50000"/>
              </a:spcBef>
            </a:pPr>
            <a:r>
              <a:rPr lang="en-US" altLang="en-US" sz="1600" dirty="0">
                <a:solidFill>
                  <a:schemeClr val="tx1"/>
                </a:solidFill>
              </a:rPr>
              <a:t>Successful Request Execution</a:t>
            </a:r>
          </a:p>
        </p:txBody>
      </p:sp>
      <p:sp>
        <p:nvSpPr>
          <p:cNvPr id="32" name="Line 16"/>
          <p:cNvSpPr>
            <a:spLocks noChangeShapeType="1"/>
          </p:cNvSpPr>
          <p:nvPr/>
        </p:nvSpPr>
        <p:spPr bwMode="auto">
          <a:xfrm flipH="1">
            <a:off x="3856692" y="3772343"/>
            <a:ext cx="1730375" cy="214902"/>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7"/>
          <p:cNvSpPr txBox="1">
            <a:spLocks noChangeArrowheads="1"/>
          </p:cNvSpPr>
          <p:nvPr/>
        </p:nvSpPr>
        <p:spPr bwMode="auto">
          <a:xfrm rot="21181274">
            <a:off x="3969332" y="3518770"/>
            <a:ext cx="1500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Response</a:t>
            </a:r>
            <a:endParaRPr lang="en-US" altLang="en-US" sz="2800" dirty="0"/>
          </a:p>
        </p:txBody>
      </p:sp>
      <p:cxnSp>
        <p:nvCxnSpPr>
          <p:cNvPr id="34" name="Curved Connector 33"/>
          <p:cNvCxnSpPr/>
          <p:nvPr/>
        </p:nvCxnSpPr>
        <p:spPr>
          <a:xfrm rot="5400000">
            <a:off x="3576008" y="4064731"/>
            <a:ext cx="357744" cy="199594"/>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37" name="Text Box 24"/>
          <p:cNvSpPr txBox="1">
            <a:spLocks noChangeArrowheads="1"/>
          </p:cNvSpPr>
          <p:nvPr/>
        </p:nvSpPr>
        <p:spPr bwMode="auto">
          <a:xfrm>
            <a:off x="3462311" y="4251034"/>
            <a:ext cx="8568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Lost</a:t>
            </a:r>
          </a:p>
        </p:txBody>
      </p:sp>
      <p:sp>
        <p:nvSpPr>
          <p:cNvPr id="38" name="Line 9"/>
          <p:cNvSpPr>
            <a:spLocks noChangeShapeType="1"/>
          </p:cNvSpPr>
          <p:nvPr/>
        </p:nvSpPr>
        <p:spPr bwMode="auto">
          <a:xfrm>
            <a:off x="3137984" y="4547154"/>
            <a:ext cx="2442733" cy="384292"/>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Rounded Rectangular Callout 38"/>
          <p:cNvSpPr/>
          <p:nvPr/>
        </p:nvSpPr>
        <p:spPr>
          <a:xfrm>
            <a:off x="7053605" y="4202923"/>
            <a:ext cx="1774576" cy="536377"/>
          </a:xfrm>
          <a:prstGeom prst="wedgeRoundRectCallout">
            <a:avLst>
              <a:gd name="adj1" fmla="val -185722"/>
              <a:gd name="adj2" fmla="val 50453"/>
              <a:gd name="adj3" fmla="val 16667"/>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spcBef>
                <a:spcPct val="50000"/>
              </a:spcBef>
            </a:pPr>
            <a:r>
              <a:rPr lang="en-US" altLang="en-US" sz="1600" dirty="0">
                <a:solidFill>
                  <a:schemeClr val="tx1"/>
                </a:solidFill>
              </a:rPr>
              <a:t>Retransmit Request Message</a:t>
            </a:r>
          </a:p>
        </p:txBody>
      </p:sp>
      <p:sp>
        <p:nvSpPr>
          <p:cNvPr id="40" name="Text Box 23"/>
          <p:cNvSpPr txBox="1">
            <a:spLocks noChangeArrowheads="1"/>
          </p:cNvSpPr>
          <p:nvPr/>
        </p:nvSpPr>
        <p:spPr bwMode="auto">
          <a:xfrm>
            <a:off x="1723093" y="4355068"/>
            <a:ext cx="14541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Send</a:t>
            </a:r>
            <a:r>
              <a:rPr lang="en-US" altLang="en-US" sz="1600" dirty="0"/>
              <a:t> </a:t>
            </a:r>
            <a:r>
              <a:rPr lang="en-US" altLang="en-US" dirty="0"/>
              <a:t>request</a:t>
            </a:r>
          </a:p>
        </p:txBody>
      </p:sp>
      <p:sp>
        <p:nvSpPr>
          <p:cNvPr id="44" name="Rounded Rectangular Callout 43"/>
          <p:cNvSpPr/>
          <p:nvPr/>
        </p:nvSpPr>
        <p:spPr>
          <a:xfrm>
            <a:off x="7064624" y="4846838"/>
            <a:ext cx="1774576" cy="536377"/>
          </a:xfrm>
          <a:prstGeom prst="wedgeRoundRectCallout">
            <a:avLst>
              <a:gd name="adj1" fmla="val -130513"/>
              <a:gd name="adj2" fmla="val -29916"/>
              <a:gd name="adj3" fmla="val 16667"/>
            </a:avLst>
          </a:prstGeom>
          <a:ln>
            <a:solidFill>
              <a:schemeClr val="accent1">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spcBef>
                <a:spcPct val="50000"/>
              </a:spcBef>
            </a:pPr>
            <a:r>
              <a:rPr lang="en-US" altLang="en-US" sz="1600" dirty="0">
                <a:solidFill>
                  <a:schemeClr val="tx1"/>
                </a:solidFill>
              </a:rPr>
              <a:t>Successful Request Execution</a:t>
            </a:r>
          </a:p>
        </p:txBody>
      </p:sp>
      <p:sp>
        <p:nvSpPr>
          <p:cNvPr id="45" name="Line 16"/>
          <p:cNvSpPr>
            <a:spLocks noChangeShapeType="1"/>
          </p:cNvSpPr>
          <p:nvPr/>
        </p:nvSpPr>
        <p:spPr bwMode="auto">
          <a:xfrm flipH="1">
            <a:off x="3123265" y="5338908"/>
            <a:ext cx="2457451" cy="40934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7"/>
          <p:cNvSpPr txBox="1">
            <a:spLocks noChangeArrowheads="1"/>
          </p:cNvSpPr>
          <p:nvPr/>
        </p:nvSpPr>
        <p:spPr bwMode="auto">
          <a:xfrm rot="21038586">
            <a:off x="3516968" y="5147965"/>
            <a:ext cx="15001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t>Response</a:t>
            </a:r>
            <a:endParaRPr lang="en-US" altLang="en-US" sz="2800" dirty="0"/>
          </a:p>
        </p:txBody>
      </p:sp>
      <p:cxnSp>
        <p:nvCxnSpPr>
          <p:cNvPr id="4" name="Straight Connector 3"/>
          <p:cNvCxnSpPr/>
          <p:nvPr/>
        </p:nvCxnSpPr>
        <p:spPr>
          <a:xfrm>
            <a:off x="838200" y="1436132"/>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38200" y="2133600"/>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38200" y="3094234"/>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38200" y="4510474"/>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66800" y="1436132"/>
            <a:ext cx="0" cy="697468"/>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a:off x="1066800" y="2133600"/>
            <a:ext cx="0" cy="960634"/>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a:off x="1066800" y="3107614"/>
            <a:ext cx="0" cy="140286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48" name="Text Box 23"/>
          <p:cNvSpPr txBox="1">
            <a:spLocks noChangeArrowheads="1"/>
          </p:cNvSpPr>
          <p:nvPr/>
        </p:nvSpPr>
        <p:spPr bwMode="auto">
          <a:xfrm>
            <a:off x="-1" y="1600200"/>
            <a:ext cx="1033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Time out</a:t>
            </a:r>
          </a:p>
        </p:txBody>
      </p:sp>
      <p:sp>
        <p:nvSpPr>
          <p:cNvPr id="49" name="Text Box 23"/>
          <p:cNvSpPr txBox="1">
            <a:spLocks noChangeArrowheads="1"/>
          </p:cNvSpPr>
          <p:nvPr/>
        </p:nvSpPr>
        <p:spPr bwMode="auto">
          <a:xfrm>
            <a:off x="4605" y="2433605"/>
            <a:ext cx="1033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Time out</a:t>
            </a:r>
          </a:p>
        </p:txBody>
      </p:sp>
      <p:sp>
        <p:nvSpPr>
          <p:cNvPr id="50" name="Text Box 23"/>
          <p:cNvSpPr txBox="1">
            <a:spLocks noChangeArrowheads="1"/>
          </p:cNvSpPr>
          <p:nvPr/>
        </p:nvSpPr>
        <p:spPr bwMode="auto">
          <a:xfrm>
            <a:off x="32907" y="3617687"/>
            <a:ext cx="1033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Time out</a:t>
            </a:r>
          </a:p>
        </p:txBody>
      </p:sp>
    </p:spTree>
    <p:extLst>
      <p:ext uri="{BB962C8B-B14F-4D97-AF65-F5344CB8AC3E}">
        <p14:creationId xmlns:p14="http://schemas.microsoft.com/office/powerpoint/2010/main" val="24818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8"/>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animBg="1"/>
      <p:bldP spid="23" grpId="0"/>
      <p:bldP spid="8" grpId="0" animBg="1"/>
      <p:bldP spid="26" grpId="0" animBg="1"/>
      <p:bldP spid="27" grpId="0"/>
      <p:bldP spid="5" grpId="0" animBg="1"/>
      <p:bldP spid="36" grpId="0"/>
      <p:bldP spid="14" grpId="0" animBg="1"/>
      <p:bldP spid="15" grpId="0"/>
      <p:bldP spid="17" grpId="0"/>
      <p:bldP spid="10" grpId="0" animBg="1"/>
      <p:bldP spid="21" grpId="0" animBg="1"/>
      <p:bldP spid="24" grpId="0"/>
      <p:bldP spid="25" grpId="0" animBg="1"/>
      <p:bldP spid="28" grpId="0" animBg="1"/>
      <p:bldP spid="29" grpId="0"/>
      <p:bldP spid="31" grpId="0" animBg="1"/>
      <p:bldP spid="32" grpId="0" animBg="1"/>
      <p:bldP spid="33" grpId="0"/>
      <p:bldP spid="37" grpId="0"/>
      <p:bldP spid="38" grpId="0" animBg="1"/>
      <p:bldP spid="39" grpId="0" animBg="1"/>
      <p:bldP spid="40" grpId="0"/>
      <p:bldP spid="44" grpId="0" animBg="1"/>
      <p:bldP spid="45" grpId="0" animBg="1"/>
      <p:bldP spid="46" grpId="0"/>
      <p:bldP spid="48" grpId="0"/>
      <p:bldP spid="49" grpId="0"/>
      <p:bldP spid="5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Failure Handling in IPC</a:t>
            </a:r>
            <a:endParaRPr lang="en-IN" dirty="0">
              <a:latin typeface="+mj-lt"/>
            </a:endParaRPr>
          </a:p>
        </p:txBody>
      </p:sp>
      <p:sp>
        <p:nvSpPr>
          <p:cNvPr id="6" name="Text Box 5"/>
          <p:cNvSpPr txBox="1">
            <a:spLocks noChangeArrowheads="1"/>
          </p:cNvSpPr>
          <p:nvPr/>
        </p:nvSpPr>
        <p:spPr bwMode="auto">
          <a:xfrm>
            <a:off x="2455927" y="1237306"/>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client</a:t>
            </a:r>
          </a:p>
        </p:txBody>
      </p:sp>
      <p:sp>
        <p:nvSpPr>
          <p:cNvPr id="22" name="Line 7"/>
          <p:cNvSpPr>
            <a:spLocks noChangeShapeType="1"/>
          </p:cNvSpPr>
          <p:nvPr/>
        </p:nvSpPr>
        <p:spPr bwMode="auto">
          <a:xfrm>
            <a:off x="5558674" y="1676400"/>
            <a:ext cx="22044" cy="472439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8"/>
          <p:cNvSpPr txBox="1">
            <a:spLocks noChangeArrowheads="1"/>
          </p:cNvSpPr>
          <p:nvPr/>
        </p:nvSpPr>
        <p:spPr bwMode="auto">
          <a:xfrm>
            <a:off x="4627671" y="934023"/>
            <a:ext cx="184948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mj-lt"/>
              </a:rPr>
              <a:t>Server</a:t>
            </a:r>
          </a:p>
          <a:p>
            <a:pPr algn="ctr">
              <a:spcBef>
                <a:spcPct val="50000"/>
              </a:spcBef>
            </a:pPr>
            <a:r>
              <a:rPr lang="en-US" altLang="en-US" dirty="0">
                <a:latin typeface="+mj-lt"/>
              </a:rPr>
              <a:t>Balance=1000</a:t>
            </a:r>
          </a:p>
        </p:txBody>
      </p:sp>
      <p:sp>
        <p:nvSpPr>
          <p:cNvPr id="26" name="Line 7"/>
          <p:cNvSpPr>
            <a:spLocks noChangeShapeType="1"/>
          </p:cNvSpPr>
          <p:nvPr/>
        </p:nvSpPr>
        <p:spPr bwMode="auto">
          <a:xfrm flipH="1">
            <a:off x="3123267" y="1676401"/>
            <a:ext cx="14718" cy="472439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3"/>
          <p:cNvSpPr txBox="1">
            <a:spLocks noChangeArrowheads="1"/>
          </p:cNvSpPr>
          <p:nvPr/>
        </p:nvSpPr>
        <p:spPr bwMode="auto">
          <a:xfrm>
            <a:off x="1764776" y="1613456"/>
            <a:ext cx="17311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Send</a:t>
            </a:r>
            <a:r>
              <a:rPr lang="en-US" altLang="en-US" sz="1600" dirty="0"/>
              <a:t> </a:t>
            </a:r>
            <a:r>
              <a:rPr lang="en-US" altLang="en-US" dirty="0"/>
              <a:t>request</a:t>
            </a:r>
          </a:p>
        </p:txBody>
      </p:sp>
      <p:sp>
        <p:nvSpPr>
          <p:cNvPr id="15" name="Text Box 10"/>
          <p:cNvSpPr txBox="1">
            <a:spLocks noChangeArrowheads="1"/>
          </p:cNvSpPr>
          <p:nvPr/>
        </p:nvSpPr>
        <p:spPr bwMode="auto">
          <a:xfrm rot="518629">
            <a:off x="3292965" y="1590295"/>
            <a:ext cx="14879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Request</a:t>
            </a:r>
          </a:p>
        </p:txBody>
      </p:sp>
      <p:sp>
        <p:nvSpPr>
          <p:cNvPr id="25" name="Line 9"/>
          <p:cNvSpPr>
            <a:spLocks noChangeShapeType="1"/>
          </p:cNvSpPr>
          <p:nvPr/>
        </p:nvSpPr>
        <p:spPr bwMode="auto">
          <a:xfrm>
            <a:off x="3158546" y="4053665"/>
            <a:ext cx="2457452" cy="442135"/>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3"/>
          <p:cNvSpPr txBox="1">
            <a:spLocks noChangeArrowheads="1"/>
          </p:cNvSpPr>
          <p:nvPr/>
        </p:nvSpPr>
        <p:spPr bwMode="auto">
          <a:xfrm>
            <a:off x="1750163" y="3807611"/>
            <a:ext cx="14148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Send</a:t>
            </a:r>
            <a:r>
              <a:rPr lang="en-US" altLang="en-US" sz="1600" dirty="0"/>
              <a:t> </a:t>
            </a:r>
            <a:r>
              <a:rPr lang="en-US" altLang="en-US" dirty="0"/>
              <a:t>request</a:t>
            </a:r>
          </a:p>
        </p:txBody>
      </p:sp>
      <p:sp>
        <p:nvSpPr>
          <p:cNvPr id="32" name="Line 16"/>
          <p:cNvSpPr>
            <a:spLocks noChangeShapeType="1"/>
          </p:cNvSpPr>
          <p:nvPr/>
        </p:nvSpPr>
        <p:spPr bwMode="auto">
          <a:xfrm flipH="1">
            <a:off x="3856692" y="2934143"/>
            <a:ext cx="1730375" cy="214902"/>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7"/>
          <p:cNvSpPr txBox="1">
            <a:spLocks noChangeArrowheads="1"/>
          </p:cNvSpPr>
          <p:nvPr/>
        </p:nvSpPr>
        <p:spPr bwMode="auto">
          <a:xfrm rot="21112626">
            <a:off x="3827530" y="2681358"/>
            <a:ext cx="15001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dirty="0">
                <a:latin typeface="+mj-lt"/>
              </a:rPr>
              <a:t>Response</a:t>
            </a:r>
            <a:endParaRPr lang="en-US" altLang="en-US" sz="2400" dirty="0">
              <a:latin typeface="+mj-lt"/>
            </a:endParaRPr>
          </a:p>
        </p:txBody>
      </p:sp>
      <p:cxnSp>
        <p:nvCxnSpPr>
          <p:cNvPr id="34" name="Curved Connector 33"/>
          <p:cNvCxnSpPr/>
          <p:nvPr/>
        </p:nvCxnSpPr>
        <p:spPr>
          <a:xfrm rot="5400000">
            <a:off x="3587628" y="3226531"/>
            <a:ext cx="357744" cy="199594"/>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37" name="Text Box 24"/>
          <p:cNvSpPr txBox="1">
            <a:spLocks noChangeArrowheads="1"/>
          </p:cNvSpPr>
          <p:nvPr/>
        </p:nvSpPr>
        <p:spPr bwMode="auto">
          <a:xfrm>
            <a:off x="3475693" y="3395246"/>
            <a:ext cx="8568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dirty="0">
                <a:latin typeface="+mj-lt"/>
              </a:rPr>
              <a:t>Lost</a:t>
            </a:r>
          </a:p>
        </p:txBody>
      </p:sp>
      <p:sp>
        <p:nvSpPr>
          <p:cNvPr id="45" name="Line 16"/>
          <p:cNvSpPr>
            <a:spLocks noChangeShapeType="1"/>
          </p:cNvSpPr>
          <p:nvPr/>
        </p:nvSpPr>
        <p:spPr bwMode="auto">
          <a:xfrm flipH="1">
            <a:off x="3123265" y="5229460"/>
            <a:ext cx="2457451" cy="40934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7"/>
          <p:cNvSpPr txBox="1">
            <a:spLocks noChangeArrowheads="1"/>
          </p:cNvSpPr>
          <p:nvPr/>
        </p:nvSpPr>
        <p:spPr bwMode="auto">
          <a:xfrm rot="21060565">
            <a:off x="3516968" y="5108906"/>
            <a:ext cx="15001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dirty="0">
                <a:latin typeface="+mj-lt"/>
              </a:rPr>
              <a:t>Response</a:t>
            </a:r>
            <a:endParaRPr lang="en-US" altLang="en-US" sz="2400" dirty="0">
              <a:latin typeface="+mj-lt"/>
            </a:endParaRPr>
          </a:p>
        </p:txBody>
      </p:sp>
      <p:cxnSp>
        <p:nvCxnSpPr>
          <p:cNvPr id="4" name="Straight Connector 3"/>
          <p:cNvCxnSpPr/>
          <p:nvPr/>
        </p:nvCxnSpPr>
        <p:spPr>
          <a:xfrm>
            <a:off x="1295400" y="1740932"/>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1295400" y="3926291"/>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1485900" y="1740932"/>
            <a:ext cx="0" cy="218535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49" name="Text Box 23"/>
          <p:cNvSpPr txBox="1">
            <a:spLocks noChangeArrowheads="1"/>
          </p:cNvSpPr>
          <p:nvPr/>
        </p:nvSpPr>
        <p:spPr bwMode="auto">
          <a:xfrm>
            <a:off x="461805" y="2738405"/>
            <a:ext cx="1033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Time out</a:t>
            </a:r>
          </a:p>
        </p:txBody>
      </p:sp>
      <p:sp>
        <p:nvSpPr>
          <p:cNvPr id="51" name="Line 9">
            <a:extLst>
              <a:ext uri="{FF2B5EF4-FFF2-40B4-BE49-F238E27FC236}">
                <a16:creationId xmlns:a16="http://schemas.microsoft.com/office/drawing/2014/main" id="{5F90C146-8974-40AD-AA44-8CC03CA6F5AD}"/>
              </a:ext>
            </a:extLst>
          </p:cNvPr>
          <p:cNvSpPr>
            <a:spLocks noChangeShapeType="1"/>
          </p:cNvSpPr>
          <p:nvPr/>
        </p:nvSpPr>
        <p:spPr bwMode="auto">
          <a:xfrm>
            <a:off x="3129617" y="1769824"/>
            <a:ext cx="2457450" cy="40640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Text Box 10">
            <a:extLst>
              <a:ext uri="{FF2B5EF4-FFF2-40B4-BE49-F238E27FC236}">
                <a16:creationId xmlns:a16="http://schemas.microsoft.com/office/drawing/2014/main" id="{03AB49D1-D33D-44A2-BABC-E91E769B825A}"/>
              </a:ext>
            </a:extLst>
          </p:cNvPr>
          <p:cNvSpPr txBox="1">
            <a:spLocks noChangeArrowheads="1"/>
          </p:cNvSpPr>
          <p:nvPr/>
        </p:nvSpPr>
        <p:spPr bwMode="auto">
          <a:xfrm rot="482488">
            <a:off x="3217599" y="1901395"/>
            <a:ext cx="14879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Debit 100</a:t>
            </a:r>
          </a:p>
        </p:txBody>
      </p:sp>
      <p:sp>
        <p:nvSpPr>
          <p:cNvPr id="3" name="TextBox 2">
            <a:extLst>
              <a:ext uri="{FF2B5EF4-FFF2-40B4-BE49-F238E27FC236}">
                <a16:creationId xmlns:a16="http://schemas.microsoft.com/office/drawing/2014/main" id="{395CDF39-B1B0-4888-9D89-F573965283A9}"/>
              </a:ext>
            </a:extLst>
          </p:cNvPr>
          <p:cNvSpPr txBox="1"/>
          <p:nvPr/>
        </p:nvSpPr>
        <p:spPr>
          <a:xfrm>
            <a:off x="5552412" y="1990716"/>
            <a:ext cx="2390398" cy="646331"/>
          </a:xfrm>
          <a:prstGeom prst="rect">
            <a:avLst/>
          </a:prstGeom>
          <a:noFill/>
        </p:spPr>
        <p:txBody>
          <a:bodyPr wrap="none" rtlCol="0">
            <a:spAutoFit/>
          </a:bodyPr>
          <a:lstStyle/>
          <a:p>
            <a:r>
              <a:rPr lang="en-IN" dirty="0"/>
              <a:t>Process debit routine</a:t>
            </a:r>
          </a:p>
          <a:p>
            <a:r>
              <a:rPr lang="en-IN" dirty="0"/>
              <a:t>Balance=1000-100=900</a:t>
            </a:r>
          </a:p>
        </p:txBody>
      </p:sp>
      <p:sp>
        <p:nvSpPr>
          <p:cNvPr id="7" name="TextBox 6">
            <a:extLst>
              <a:ext uri="{FF2B5EF4-FFF2-40B4-BE49-F238E27FC236}">
                <a16:creationId xmlns:a16="http://schemas.microsoft.com/office/drawing/2014/main" id="{78B2B772-6055-4992-A479-D251683645D8}"/>
              </a:ext>
            </a:extLst>
          </p:cNvPr>
          <p:cNvSpPr txBox="1"/>
          <p:nvPr/>
        </p:nvSpPr>
        <p:spPr>
          <a:xfrm>
            <a:off x="5587067" y="2724244"/>
            <a:ext cx="2178353" cy="369332"/>
          </a:xfrm>
          <a:prstGeom prst="rect">
            <a:avLst/>
          </a:prstGeom>
          <a:noFill/>
        </p:spPr>
        <p:txBody>
          <a:bodyPr wrap="none" rtlCol="0">
            <a:spAutoFit/>
          </a:bodyPr>
          <a:lstStyle/>
          <a:p>
            <a:r>
              <a:rPr lang="en-IN" dirty="0"/>
              <a:t>Return (success, 900)</a:t>
            </a:r>
          </a:p>
        </p:txBody>
      </p:sp>
      <p:sp>
        <p:nvSpPr>
          <p:cNvPr id="53" name="Text Box 10">
            <a:extLst>
              <a:ext uri="{FF2B5EF4-FFF2-40B4-BE49-F238E27FC236}">
                <a16:creationId xmlns:a16="http://schemas.microsoft.com/office/drawing/2014/main" id="{652632A7-9738-4110-AC5A-63331FE0BD12}"/>
              </a:ext>
            </a:extLst>
          </p:cNvPr>
          <p:cNvSpPr txBox="1">
            <a:spLocks noChangeArrowheads="1"/>
          </p:cNvSpPr>
          <p:nvPr/>
        </p:nvSpPr>
        <p:spPr bwMode="auto">
          <a:xfrm rot="598767">
            <a:off x="3359464" y="3896071"/>
            <a:ext cx="19348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Retransmit request</a:t>
            </a:r>
          </a:p>
        </p:txBody>
      </p:sp>
      <p:sp>
        <p:nvSpPr>
          <p:cNvPr id="54" name="Text Box 10">
            <a:extLst>
              <a:ext uri="{FF2B5EF4-FFF2-40B4-BE49-F238E27FC236}">
                <a16:creationId xmlns:a16="http://schemas.microsoft.com/office/drawing/2014/main" id="{13A80648-715A-482E-A918-2E435666D5C4}"/>
              </a:ext>
            </a:extLst>
          </p:cNvPr>
          <p:cNvSpPr txBox="1">
            <a:spLocks noChangeArrowheads="1"/>
          </p:cNvSpPr>
          <p:nvPr/>
        </p:nvSpPr>
        <p:spPr bwMode="auto">
          <a:xfrm rot="482488">
            <a:off x="3431091" y="4254102"/>
            <a:ext cx="14879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Debit 100</a:t>
            </a:r>
          </a:p>
        </p:txBody>
      </p:sp>
      <p:sp>
        <p:nvSpPr>
          <p:cNvPr id="55" name="TextBox 54">
            <a:extLst>
              <a:ext uri="{FF2B5EF4-FFF2-40B4-BE49-F238E27FC236}">
                <a16:creationId xmlns:a16="http://schemas.microsoft.com/office/drawing/2014/main" id="{3AEA3E98-CFC6-4BAD-95D7-BA66C3C3CC0B}"/>
              </a:ext>
            </a:extLst>
          </p:cNvPr>
          <p:cNvSpPr txBox="1"/>
          <p:nvPr/>
        </p:nvSpPr>
        <p:spPr>
          <a:xfrm>
            <a:off x="5611634" y="4288387"/>
            <a:ext cx="2273379" cy="646331"/>
          </a:xfrm>
          <a:prstGeom prst="rect">
            <a:avLst/>
          </a:prstGeom>
          <a:noFill/>
        </p:spPr>
        <p:txBody>
          <a:bodyPr wrap="none" rtlCol="0">
            <a:spAutoFit/>
          </a:bodyPr>
          <a:lstStyle/>
          <a:p>
            <a:r>
              <a:rPr lang="en-IN" dirty="0"/>
              <a:t>Process debit routine</a:t>
            </a:r>
          </a:p>
          <a:p>
            <a:r>
              <a:rPr lang="en-IN" dirty="0"/>
              <a:t>Balance=900-100=800</a:t>
            </a:r>
          </a:p>
        </p:txBody>
      </p:sp>
      <p:sp>
        <p:nvSpPr>
          <p:cNvPr id="56" name="TextBox 55">
            <a:extLst>
              <a:ext uri="{FF2B5EF4-FFF2-40B4-BE49-F238E27FC236}">
                <a16:creationId xmlns:a16="http://schemas.microsoft.com/office/drawing/2014/main" id="{43786CFD-A895-4326-A7CA-4B8982D134F2}"/>
              </a:ext>
            </a:extLst>
          </p:cNvPr>
          <p:cNvSpPr txBox="1"/>
          <p:nvPr/>
        </p:nvSpPr>
        <p:spPr>
          <a:xfrm>
            <a:off x="5617091" y="4971017"/>
            <a:ext cx="2178353" cy="369332"/>
          </a:xfrm>
          <a:prstGeom prst="rect">
            <a:avLst/>
          </a:prstGeom>
          <a:noFill/>
        </p:spPr>
        <p:txBody>
          <a:bodyPr wrap="none" rtlCol="0">
            <a:spAutoFit/>
          </a:bodyPr>
          <a:lstStyle/>
          <a:p>
            <a:r>
              <a:rPr lang="en-IN" dirty="0"/>
              <a:t>Return (success, 800)</a:t>
            </a:r>
          </a:p>
        </p:txBody>
      </p:sp>
      <p:sp>
        <p:nvSpPr>
          <p:cNvPr id="57" name="TextBox 56">
            <a:extLst>
              <a:ext uri="{FF2B5EF4-FFF2-40B4-BE49-F238E27FC236}">
                <a16:creationId xmlns:a16="http://schemas.microsoft.com/office/drawing/2014/main" id="{6344E277-C200-4E81-B08E-45815551C7B0}"/>
              </a:ext>
            </a:extLst>
          </p:cNvPr>
          <p:cNvSpPr txBox="1"/>
          <p:nvPr/>
        </p:nvSpPr>
        <p:spPr>
          <a:xfrm rot="21018836">
            <a:off x="3632702" y="5461123"/>
            <a:ext cx="1542410" cy="369332"/>
          </a:xfrm>
          <a:prstGeom prst="rect">
            <a:avLst/>
          </a:prstGeom>
          <a:noFill/>
        </p:spPr>
        <p:txBody>
          <a:bodyPr wrap="none" rtlCol="0">
            <a:spAutoFit/>
          </a:bodyPr>
          <a:lstStyle/>
          <a:p>
            <a:r>
              <a:rPr lang="en-IN" dirty="0"/>
              <a:t> (success, 800)</a:t>
            </a:r>
          </a:p>
        </p:txBody>
      </p:sp>
      <p:sp>
        <p:nvSpPr>
          <p:cNvPr id="58" name="TextBox 57">
            <a:extLst>
              <a:ext uri="{FF2B5EF4-FFF2-40B4-BE49-F238E27FC236}">
                <a16:creationId xmlns:a16="http://schemas.microsoft.com/office/drawing/2014/main" id="{9EC2CC63-6C03-427E-963A-D71585525229}"/>
              </a:ext>
            </a:extLst>
          </p:cNvPr>
          <p:cNvSpPr txBox="1"/>
          <p:nvPr/>
        </p:nvSpPr>
        <p:spPr>
          <a:xfrm>
            <a:off x="1754190" y="5322623"/>
            <a:ext cx="1382110" cy="646331"/>
          </a:xfrm>
          <a:prstGeom prst="rect">
            <a:avLst/>
          </a:prstGeom>
          <a:noFill/>
        </p:spPr>
        <p:txBody>
          <a:bodyPr wrap="none" rtlCol="0">
            <a:spAutoFit/>
          </a:bodyPr>
          <a:lstStyle/>
          <a:p>
            <a:r>
              <a:rPr lang="en-IN" dirty="0"/>
              <a:t>Received </a:t>
            </a:r>
          </a:p>
          <a:p>
            <a:r>
              <a:rPr lang="en-IN" dirty="0"/>
              <a:t>balance=800</a:t>
            </a:r>
          </a:p>
        </p:txBody>
      </p:sp>
      <p:sp>
        <p:nvSpPr>
          <p:cNvPr id="13" name="TextBox 12">
            <a:extLst>
              <a:ext uri="{FF2B5EF4-FFF2-40B4-BE49-F238E27FC236}">
                <a16:creationId xmlns:a16="http://schemas.microsoft.com/office/drawing/2014/main" id="{3D2F6E9B-0A79-4763-9492-7B3904B583B7}"/>
              </a:ext>
            </a:extLst>
          </p:cNvPr>
          <p:cNvSpPr txBox="1"/>
          <p:nvPr/>
        </p:nvSpPr>
        <p:spPr>
          <a:xfrm>
            <a:off x="-76200" y="5334000"/>
            <a:ext cx="1404023" cy="646331"/>
          </a:xfrm>
          <a:prstGeom prst="rect">
            <a:avLst/>
          </a:prstGeom>
          <a:noFill/>
        </p:spPr>
        <p:txBody>
          <a:bodyPr wrap="square" rtlCol="0">
            <a:spAutoFit/>
          </a:bodyPr>
          <a:lstStyle/>
          <a:p>
            <a:pPr algn="ctr"/>
            <a:r>
              <a:rPr lang="en-IN" dirty="0"/>
              <a:t>Which is not correct</a:t>
            </a:r>
          </a:p>
        </p:txBody>
      </p:sp>
      <p:cxnSp>
        <p:nvCxnSpPr>
          <p:cNvPr id="30" name="Straight Arrow Connector 29">
            <a:extLst>
              <a:ext uri="{FF2B5EF4-FFF2-40B4-BE49-F238E27FC236}">
                <a16:creationId xmlns:a16="http://schemas.microsoft.com/office/drawing/2014/main" id="{1DEF2E3B-290F-491D-966E-14500F470DC2}"/>
              </a:ext>
            </a:extLst>
          </p:cNvPr>
          <p:cNvCxnSpPr>
            <a:cxnSpLocks/>
          </p:cNvCxnSpPr>
          <p:nvPr/>
        </p:nvCxnSpPr>
        <p:spPr>
          <a:xfrm flipH="1" flipV="1">
            <a:off x="1217610" y="5638800"/>
            <a:ext cx="611190" cy="6989"/>
          </a:xfrm>
          <a:prstGeom prst="straightConnector1">
            <a:avLst/>
          </a:prstGeom>
          <a:ln w="25400">
            <a:solidFill>
              <a:schemeClr val="tx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89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animBg="1"/>
      <p:bldP spid="23" grpId="0"/>
      <p:bldP spid="26" grpId="0" animBg="1"/>
      <p:bldP spid="27" grpId="0"/>
      <p:bldP spid="15" grpId="0"/>
      <p:bldP spid="25" grpId="0" animBg="1"/>
      <p:bldP spid="29" grpId="0"/>
      <p:bldP spid="32" grpId="0" animBg="1"/>
      <p:bldP spid="33" grpId="0"/>
      <p:bldP spid="37" grpId="0"/>
      <p:bldP spid="45" grpId="0" animBg="1"/>
      <p:bldP spid="46" grpId="0"/>
      <p:bldP spid="49" grpId="0"/>
      <p:bldP spid="51" grpId="0" animBg="1"/>
      <p:bldP spid="52" grpId="0"/>
      <p:bldP spid="7" grpId="0"/>
      <p:bldP spid="53" grpId="0"/>
      <p:bldP spid="54" grpId="0"/>
      <p:bldP spid="56" grpId="0"/>
      <p:bldP spid="57" grpId="0"/>
      <p:bldP spid="58"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76200"/>
            <a:ext cx="8763000" cy="808037"/>
          </a:xfrm>
        </p:spPr>
        <p:txBody>
          <a:bodyPr>
            <a:noAutofit/>
          </a:bodyPr>
          <a:lstStyle/>
          <a:p>
            <a:r>
              <a:rPr lang="en-US" dirty="0">
                <a:latin typeface="+mj-lt"/>
              </a:rPr>
              <a:t>Failure Handling in IPC</a:t>
            </a:r>
            <a:endParaRPr lang="en-IN" dirty="0">
              <a:latin typeface="+mj-lt"/>
            </a:endParaRPr>
          </a:p>
        </p:txBody>
      </p:sp>
      <p:sp>
        <p:nvSpPr>
          <p:cNvPr id="6" name="Text Box 5"/>
          <p:cNvSpPr txBox="1">
            <a:spLocks noChangeArrowheads="1"/>
          </p:cNvSpPr>
          <p:nvPr/>
        </p:nvSpPr>
        <p:spPr bwMode="auto">
          <a:xfrm>
            <a:off x="1464251" y="1217683"/>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mj-lt"/>
              </a:rPr>
              <a:t>client</a:t>
            </a:r>
          </a:p>
        </p:txBody>
      </p:sp>
      <p:sp>
        <p:nvSpPr>
          <p:cNvPr id="22" name="Line 7"/>
          <p:cNvSpPr>
            <a:spLocks noChangeShapeType="1"/>
          </p:cNvSpPr>
          <p:nvPr/>
        </p:nvSpPr>
        <p:spPr bwMode="auto">
          <a:xfrm>
            <a:off x="4566998" y="1676400"/>
            <a:ext cx="22044" cy="472439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8"/>
          <p:cNvSpPr txBox="1">
            <a:spLocks noChangeArrowheads="1"/>
          </p:cNvSpPr>
          <p:nvPr/>
        </p:nvSpPr>
        <p:spPr bwMode="auto">
          <a:xfrm>
            <a:off x="3635995" y="914400"/>
            <a:ext cx="1849482"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mj-lt"/>
              </a:rPr>
              <a:t>Server</a:t>
            </a:r>
          </a:p>
          <a:p>
            <a:pPr algn="ctr">
              <a:spcBef>
                <a:spcPct val="50000"/>
              </a:spcBef>
            </a:pPr>
            <a:r>
              <a:rPr lang="en-US" altLang="en-US" dirty="0">
                <a:latin typeface="+mj-lt"/>
              </a:rPr>
              <a:t>Balance=1000</a:t>
            </a:r>
          </a:p>
        </p:txBody>
      </p:sp>
      <p:sp>
        <p:nvSpPr>
          <p:cNvPr id="26" name="Line 7"/>
          <p:cNvSpPr>
            <a:spLocks noChangeShapeType="1"/>
          </p:cNvSpPr>
          <p:nvPr/>
        </p:nvSpPr>
        <p:spPr bwMode="auto">
          <a:xfrm flipH="1">
            <a:off x="2131591" y="1676401"/>
            <a:ext cx="14718" cy="4724398"/>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23"/>
          <p:cNvSpPr txBox="1">
            <a:spLocks noChangeArrowheads="1"/>
          </p:cNvSpPr>
          <p:nvPr/>
        </p:nvSpPr>
        <p:spPr bwMode="auto">
          <a:xfrm>
            <a:off x="613129" y="2121502"/>
            <a:ext cx="17311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Send</a:t>
            </a:r>
            <a:r>
              <a:rPr lang="en-US" altLang="en-US" sz="1600" dirty="0"/>
              <a:t> </a:t>
            </a:r>
            <a:r>
              <a:rPr lang="en-US" altLang="en-US" dirty="0"/>
              <a:t>request-1</a:t>
            </a:r>
          </a:p>
        </p:txBody>
      </p:sp>
      <p:sp>
        <p:nvSpPr>
          <p:cNvPr id="15" name="Text Box 10"/>
          <p:cNvSpPr txBox="1">
            <a:spLocks noChangeArrowheads="1"/>
          </p:cNvSpPr>
          <p:nvPr/>
        </p:nvSpPr>
        <p:spPr bwMode="auto">
          <a:xfrm rot="523597">
            <a:off x="2301289" y="2219160"/>
            <a:ext cx="14879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Request</a:t>
            </a:r>
          </a:p>
        </p:txBody>
      </p:sp>
      <p:sp>
        <p:nvSpPr>
          <p:cNvPr id="25" name="Line 9"/>
          <p:cNvSpPr>
            <a:spLocks noChangeShapeType="1"/>
          </p:cNvSpPr>
          <p:nvPr/>
        </p:nvSpPr>
        <p:spPr bwMode="auto">
          <a:xfrm>
            <a:off x="2166870" y="4561711"/>
            <a:ext cx="2457452" cy="442135"/>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3"/>
          <p:cNvSpPr txBox="1">
            <a:spLocks noChangeArrowheads="1"/>
          </p:cNvSpPr>
          <p:nvPr/>
        </p:nvSpPr>
        <p:spPr bwMode="auto">
          <a:xfrm>
            <a:off x="613129" y="4315657"/>
            <a:ext cx="16482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Send</a:t>
            </a:r>
            <a:r>
              <a:rPr lang="en-US" altLang="en-US" sz="1600" dirty="0"/>
              <a:t> </a:t>
            </a:r>
            <a:r>
              <a:rPr lang="en-US" altLang="en-US" dirty="0"/>
              <a:t>request-1</a:t>
            </a:r>
          </a:p>
        </p:txBody>
      </p:sp>
      <p:sp>
        <p:nvSpPr>
          <p:cNvPr id="32" name="Line 16"/>
          <p:cNvSpPr>
            <a:spLocks noChangeShapeType="1"/>
          </p:cNvSpPr>
          <p:nvPr/>
        </p:nvSpPr>
        <p:spPr bwMode="auto">
          <a:xfrm flipH="1">
            <a:off x="2865016" y="3569744"/>
            <a:ext cx="1730375" cy="214902"/>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7"/>
          <p:cNvSpPr txBox="1">
            <a:spLocks noChangeArrowheads="1"/>
          </p:cNvSpPr>
          <p:nvPr/>
        </p:nvSpPr>
        <p:spPr bwMode="auto">
          <a:xfrm rot="21112626">
            <a:off x="2835854" y="3341804"/>
            <a:ext cx="15001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dirty="0">
                <a:latin typeface="+mj-lt"/>
              </a:rPr>
              <a:t>Response</a:t>
            </a:r>
            <a:endParaRPr lang="en-US" altLang="en-US" sz="2400" dirty="0">
              <a:latin typeface="+mj-lt"/>
            </a:endParaRPr>
          </a:p>
        </p:txBody>
      </p:sp>
      <p:cxnSp>
        <p:nvCxnSpPr>
          <p:cNvPr id="34" name="Curved Connector 33"/>
          <p:cNvCxnSpPr/>
          <p:nvPr/>
        </p:nvCxnSpPr>
        <p:spPr>
          <a:xfrm rot="5400000">
            <a:off x="2595952" y="3886977"/>
            <a:ext cx="357744" cy="199594"/>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37" name="Text Box 24"/>
          <p:cNvSpPr txBox="1">
            <a:spLocks noChangeArrowheads="1"/>
          </p:cNvSpPr>
          <p:nvPr/>
        </p:nvSpPr>
        <p:spPr bwMode="auto">
          <a:xfrm>
            <a:off x="2484017" y="4055692"/>
            <a:ext cx="85686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1600" dirty="0">
                <a:latin typeface="+mj-lt"/>
              </a:rPr>
              <a:t>Lost</a:t>
            </a:r>
          </a:p>
        </p:txBody>
      </p:sp>
      <p:sp>
        <p:nvSpPr>
          <p:cNvPr id="45" name="Line 16"/>
          <p:cNvSpPr>
            <a:spLocks noChangeShapeType="1"/>
          </p:cNvSpPr>
          <p:nvPr/>
        </p:nvSpPr>
        <p:spPr bwMode="auto">
          <a:xfrm flipH="1">
            <a:off x="2131589" y="5737506"/>
            <a:ext cx="2457451" cy="40934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7"/>
          <p:cNvSpPr txBox="1">
            <a:spLocks noChangeArrowheads="1"/>
          </p:cNvSpPr>
          <p:nvPr/>
        </p:nvSpPr>
        <p:spPr bwMode="auto">
          <a:xfrm rot="21060565">
            <a:off x="2525292" y="5616952"/>
            <a:ext cx="15001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600" dirty="0">
                <a:latin typeface="+mj-lt"/>
              </a:rPr>
              <a:t>Response</a:t>
            </a:r>
            <a:endParaRPr lang="en-US" altLang="en-US" sz="2400" dirty="0">
              <a:latin typeface="+mj-lt"/>
            </a:endParaRPr>
          </a:p>
        </p:txBody>
      </p:sp>
      <p:cxnSp>
        <p:nvCxnSpPr>
          <p:cNvPr id="4" name="Straight Connector 3"/>
          <p:cNvCxnSpPr/>
          <p:nvPr/>
        </p:nvCxnSpPr>
        <p:spPr>
          <a:xfrm>
            <a:off x="303724" y="2248978"/>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303724" y="4434337"/>
            <a:ext cx="381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cxnSpLocks/>
          </p:cNvCxnSpPr>
          <p:nvPr/>
        </p:nvCxnSpPr>
        <p:spPr>
          <a:xfrm>
            <a:off x="494224" y="2248978"/>
            <a:ext cx="0" cy="218535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49" name="Text Box 23"/>
          <p:cNvSpPr txBox="1">
            <a:spLocks noChangeArrowheads="1"/>
          </p:cNvSpPr>
          <p:nvPr/>
        </p:nvSpPr>
        <p:spPr bwMode="auto">
          <a:xfrm>
            <a:off x="530622" y="3206832"/>
            <a:ext cx="10338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dash"/>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Time out</a:t>
            </a:r>
          </a:p>
        </p:txBody>
      </p:sp>
      <p:sp>
        <p:nvSpPr>
          <p:cNvPr id="51" name="Line 9">
            <a:extLst>
              <a:ext uri="{FF2B5EF4-FFF2-40B4-BE49-F238E27FC236}">
                <a16:creationId xmlns:a16="http://schemas.microsoft.com/office/drawing/2014/main" id="{5F90C146-8974-40AD-AA44-8CC03CA6F5AD}"/>
              </a:ext>
            </a:extLst>
          </p:cNvPr>
          <p:cNvSpPr>
            <a:spLocks noChangeShapeType="1"/>
          </p:cNvSpPr>
          <p:nvPr/>
        </p:nvSpPr>
        <p:spPr bwMode="auto">
          <a:xfrm>
            <a:off x="2137941" y="2430270"/>
            <a:ext cx="2457450" cy="40640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Text Box 10">
            <a:extLst>
              <a:ext uri="{FF2B5EF4-FFF2-40B4-BE49-F238E27FC236}">
                <a16:creationId xmlns:a16="http://schemas.microsoft.com/office/drawing/2014/main" id="{03AB49D1-D33D-44A2-BABC-E91E769B825A}"/>
              </a:ext>
            </a:extLst>
          </p:cNvPr>
          <p:cNvSpPr txBox="1">
            <a:spLocks noChangeArrowheads="1"/>
          </p:cNvSpPr>
          <p:nvPr/>
        </p:nvSpPr>
        <p:spPr bwMode="auto">
          <a:xfrm rot="482488">
            <a:off x="2225923" y="2561841"/>
            <a:ext cx="14879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Debit 100</a:t>
            </a:r>
          </a:p>
        </p:txBody>
      </p:sp>
      <p:sp>
        <p:nvSpPr>
          <p:cNvPr id="7" name="TextBox 6">
            <a:extLst>
              <a:ext uri="{FF2B5EF4-FFF2-40B4-BE49-F238E27FC236}">
                <a16:creationId xmlns:a16="http://schemas.microsoft.com/office/drawing/2014/main" id="{78B2B772-6055-4992-A479-D251683645D8}"/>
              </a:ext>
            </a:extLst>
          </p:cNvPr>
          <p:cNvSpPr txBox="1"/>
          <p:nvPr/>
        </p:nvSpPr>
        <p:spPr>
          <a:xfrm>
            <a:off x="4595391" y="3384690"/>
            <a:ext cx="2178353" cy="369332"/>
          </a:xfrm>
          <a:prstGeom prst="rect">
            <a:avLst/>
          </a:prstGeom>
          <a:noFill/>
        </p:spPr>
        <p:txBody>
          <a:bodyPr wrap="none" rtlCol="0">
            <a:spAutoFit/>
          </a:bodyPr>
          <a:lstStyle/>
          <a:p>
            <a:r>
              <a:rPr lang="en-IN" dirty="0"/>
              <a:t>Return (success, 900)</a:t>
            </a:r>
          </a:p>
        </p:txBody>
      </p:sp>
      <p:sp>
        <p:nvSpPr>
          <p:cNvPr id="53" name="Text Box 10">
            <a:extLst>
              <a:ext uri="{FF2B5EF4-FFF2-40B4-BE49-F238E27FC236}">
                <a16:creationId xmlns:a16="http://schemas.microsoft.com/office/drawing/2014/main" id="{652632A7-9738-4110-AC5A-63331FE0BD12}"/>
              </a:ext>
            </a:extLst>
          </p:cNvPr>
          <p:cNvSpPr txBox="1">
            <a:spLocks noChangeArrowheads="1"/>
          </p:cNvSpPr>
          <p:nvPr/>
        </p:nvSpPr>
        <p:spPr bwMode="auto">
          <a:xfrm rot="598767">
            <a:off x="2367788" y="4404117"/>
            <a:ext cx="193484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Retransmit request-1</a:t>
            </a:r>
          </a:p>
        </p:txBody>
      </p:sp>
      <p:sp>
        <p:nvSpPr>
          <p:cNvPr id="54" name="Text Box 10">
            <a:extLst>
              <a:ext uri="{FF2B5EF4-FFF2-40B4-BE49-F238E27FC236}">
                <a16:creationId xmlns:a16="http://schemas.microsoft.com/office/drawing/2014/main" id="{13A80648-715A-482E-A918-2E435666D5C4}"/>
              </a:ext>
            </a:extLst>
          </p:cNvPr>
          <p:cNvSpPr txBox="1">
            <a:spLocks noChangeArrowheads="1"/>
          </p:cNvSpPr>
          <p:nvPr/>
        </p:nvSpPr>
        <p:spPr bwMode="auto">
          <a:xfrm rot="482488">
            <a:off x="2439415" y="4762148"/>
            <a:ext cx="14879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Debit 100</a:t>
            </a:r>
          </a:p>
        </p:txBody>
      </p:sp>
      <p:sp>
        <p:nvSpPr>
          <p:cNvPr id="55" name="TextBox 54">
            <a:extLst>
              <a:ext uri="{FF2B5EF4-FFF2-40B4-BE49-F238E27FC236}">
                <a16:creationId xmlns:a16="http://schemas.microsoft.com/office/drawing/2014/main" id="{3AEA3E98-CFC6-4BAD-95D7-BA66C3C3CC0B}"/>
              </a:ext>
            </a:extLst>
          </p:cNvPr>
          <p:cNvSpPr txBox="1"/>
          <p:nvPr/>
        </p:nvSpPr>
        <p:spPr>
          <a:xfrm>
            <a:off x="4619958" y="4648200"/>
            <a:ext cx="3142848" cy="923330"/>
          </a:xfrm>
          <a:prstGeom prst="rect">
            <a:avLst/>
          </a:prstGeom>
          <a:noFill/>
        </p:spPr>
        <p:txBody>
          <a:bodyPr wrap="none" rtlCol="0">
            <a:spAutoFit/>
          </a:bodyPr>
          <a:lstStyle/>
          <a:p>
            <a:r>
              <a:rPr lang="en-IN" dirty="0"/>
              <a:t>Check reply cache for request-1</a:t>
            </a:r>
          </a:p>
          <a:p>
            <a:r>
              <a:rPr lang="en-IN" dirty="0"/>
              <a:t>Match found </a:t>
            </a:r>
          </a:p>
          <a:p>
            <a:r>
              <a:rPr lang="en-IN" dirty="0"/>
              <a:t>Extract match</a:t>
            </a:r>
          </a:p>
        </p:txBody>
      </p:sp>
      <p:sp>
        <p:nvSpPr>
          <p:cNvPr id="56" name="TextBox 55">
            <a:extLst>
              <a:ext uri="{FF2B5EF4-FFF2-40B4-BE49-F238E27FC236}">
                <a16:creationId xmlns:a16="http://schemas.microsoft.com/office/drawing/2014/main" id="{43786CFD-A895-4326-A7CA-4B8982D134F2}"/>
              </a:ext>
            </a:extLst>
          </p:cNvPr>
          <p:cNvSpPr txBox="1"/>
          <p:nvPr/>
        </p:nvSpPr>
        <p:spPr>
          <a:xfrm>
            <a:off x="4625415" y="5479063"/>
            <a:ext cx="2178353" cy="369332"/>
          </a:xfrm>
          <a:prstGeom prst="rect">
            <a:avLst/>
          </a:prstGeom>
          <a:noFill/>
        </p:spPr>
        <p:txBody>
          <a:bodyPr wrap="none" rtlCol="0">
            <a:spAutoFit/>
          </a:bodyPr>
          <a:lstStyle/>
          <a:p>
            <a:r>
              <a:rPr lang="en-IN" dirty="0"/>
              <a:t>Return (success, 900)</a:t>
            </a:r>
          </a:p>
        </p:txBody>
      </p:sp>
      <p:sp>
        <p:nvSpPr>
          <p:cNvPr id="57" name="TextBox 56">
            <a:extLst>
              <a:ext uri="{FF2B5EF4-FFF2-40B4-BE49-F238E27FC236}">
                <a16:creationId xmlns:a16="http://schemas.microsoft.com/office/drawing/2014/main" id="{6344E277-C200-4E81-B08E-45815551C7B0}"/>
              </a:ext>
            </a:extLst>
          </p:cNvPr>
          <p:cNvSpPr txBox="1"/>
          <p:nvPr/>
        </p:nvSpPr>
        <p:spPr>
          <a:xfrm rot="21018836">
            <a:off x="2641026" y="5969169"/>
            <a:ext cx="1542410" cy="369332"/>
          </a:xfrm>
          <a:prstGeom prst="rect">
            <a:avLst/>
          </a:prstGeom>
          <a:noFill/>
        </p:spPr>
        <p:txBody>
          <a:bodyPr wrap="none" rtlCol="0">
            <a:spAutoFit/>
          </a:bodyPr>
          <a:lstStyle/>
          <a:p>
            <a:r>
              <a:rPr lang="en-IN" dirty="0"/>
              <a:t> (success, 900)</a:t>
            </a:r>
          </a:p>
        </p:txBody>
      </p:sp>
      <p:sp>
        <p:nvSpPr>
          <p:cNvPr id="58" name="TextBox 57">
            <a:extLst>
              <a:ext uri="{FF2B5EF4-FFF2-40B4-BE49-F238E27FC236}">
                <a16:creationId xmlns:a16="http://schemas.microsoft.com/office/drawing/2014/main" id="{9EC2CC63-6C03-427E-963A-D71585525229}"/>
              </a:ext>
            </a:extLst>
          </p:cNvPr>
          <p:cNvSpPr txBox="1"/>
          <p:nvPr/>
        </p:nvSpPr>
        <p:spPr>
          <a:xfrm>
            <a:off x="762514" y="5830669"/>
            <a:ext cx="1382110" cy="646331"/>
          </a:xfrm>
          <a:prstGeom prst="rect">
            <a:avLst/>
          </a:prstGeom>
          <a:noFill/>
        </p:spPr>
        <p:txBody>
          <a:bodyPr wrap="none" rtlCol="0">
            <a:spAutoFit/>
          </a:bodyPr>
          <a:lstStyle/>
          <a:p>
            <a:r>
              <a:rPr lang="en-IN" dirty="0"/>
              <a:t>Received </a:t>
            </a:r>
          </a:p>
          <a:p>
            <a:r>
              <a:rPr lang="en-IN" dirty="0"/>
              <a:t>balance=900</a:t>
            </a:r>
          </a:p>
        </p:txBody>
      </p:sp>
      <p:graphicFrame>
        <p:nvGraphicFramePr>
          <p:cNvPr id="5" name="Table 4">
            <a:extLst>
              <a:ext uri="{FF2B5EF4-FFF2-40B4-BE49-F238E27FC236}">
                <a16:creationId xmlns:a16="http://schemas.microsoft.com/office/drawing/2014/main" id="{279331BC-A480-4DDA-BA9A-812362AE6EDB}"/>
              </a:ext>
            </a:extLst>
          </p:cNvPr>
          <p:cNvGraphicFramePr>
            <a:graphicFrameLocks noGrp="1"/>
          </p:cNvGraphicFramePr>
          <p:nvPr>
            <p:extLst>
              <p:ext uri="{D42A27DB-BD31-4B8C-83A1-F6EECF244321}">
                <p14:modId xmlns:p14="http://schemas.microsoft.com/office/powerpoint/2010/main" val="3145413234"/>
              </p:ext>
            </p:extLst>
          </p:nvPr>
        </p:nvGraphicFramePr>
        <p:xfrm>
          <a:off x="6553200" y="914400"/>
          <a:ext cx="2514600" cy="1295171"/>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760492939"/>
                    </a:ext>
                  </a:extLst>
                </a:gridCol>
                <a:gridCol w="1371600">
                  <a:extLst>
                    <a:ext uri="{9D8B030D-6E8A-4147-A177-3AD203B41FA5}">
                      <a16:colId xmlns:a16="http://schemas.microsoft.com/office/drawing/2014/main" val="2100900947"/>
                    </a:ext>
                  </a:extLst>
                </a:gridCol>
              </a:tblGrid>
              <a:tr h="533572">
                <a:tc>
                  <a:txBody>
                    <a:bodyPr/>
                    <a:lstStyle/>
                    <a:p>
                      <a:pPr algn="ctr"/>
                      <a:r>
                        <a:rPr lang="en-IN" sz="1600" dirty="0"/>
                        <a:t>Request </a:t>
                      </a:r>
                    </a:p>
                    <a:p>
                      <a:pPr algn="ctr"/>
                      <a:r>
                        <a:rPr lang="en-IN" sz="1600" dirty="0"/>
                        <a:t>identifier</a:t>
                      </a:r>
                    </a:p>
                  </a:txBody>
                  <a:tcPr marT="37785" marB="37785"/>
                </a:tc>
                <a:tc>
                  <a:txBody>
                    <a:bodyPr/>
                    <a:lstStyle/>
                    <a:p>
                      <a:pPr algn="ctr"/>
                      <a:r>
                        <a:rPr lang="en-IN" sz="1600" dirty="0"/>
                        <a:t>Reply to be sent</a:t>
                      </a:r>
                    </a:p>
                  </a:txBody>
                  <a:tcPr marT="37785" marB="37785"/>
                </a:tc>
                <a:extLst>
                  <a:ext uri="{0D108BD9-81ED-4DB2-BD59-A6C34878D82A}">
                    <a16:rowId xmlns:a16="http://schemas.microsoft.com/office/drawing/2014/main" val="1469154594"/>
                  </a:ext>
                </a:extLst>
              </a:tr>
              <a:tr h="412511">
                <a:tc>
                  <a:txBody>
                    <a:bodyPr/>
                    <a:lstStyle/>
                    <a:p>
                      <a:pPr algn="ctr"/>
                      <a:endParaRPr lang="en-IN" sz="1600" dirty="0"/>
                    </a:p>
                  </a:txBody>
                  <a:tcPr marT="37785" marB="37785"/>
                </a:tc>
                <a:tc>
                  <a:txBody>
                    <a:bodyPr/>
                    <a:lstStyle/>
                    <a:p>
                      <a:pPr algn="ctr"/>
                      <a:endParaRPr lang="en-IN" sz="1600" dirty="0"/>
                    </a:p>
                  </a:txBody>
                  <a:tcPr marT="37785" marB="37785"/>
                </a:tc>
                <a:extLst>
                  <a:ext uri="{0D108BD9-81ED-4DB2-BD59-A6C34878D82A}">
                    <a16:rowId xmlns:a16="http://schemas.microsoft.com/office/drawing/2014/main" val="1604650016"/>
                  </a:ext>
                </a:extLst>
              </a:tr>
              <a:tr h="304571">
                <a:tc>
                  <a:txBody>
                    <a:bodyPr/>
                    <a:lstStyle/>
                    <a:p>
                      <a:pPr algn="ctr"/>
                      <a:endParaRPr lang="en-IN" sz="1600" dirty="0"/>
                    </a:p>
                  </a:txBody>
                  <a:tcPr marT="37785" marB="37785"/>
                </a:tc>
                <a:tc>
                  <a:txBody>
                    <a:bodyPr/>
                    <a:lstStyle/>
                    <a:p>
                      <a:pPr algn="ctr"/>
                      <a:endParaRPr lang="en-IN" sz="1600" dirty="0"/>
                    </a:p>
                  </a:txBody>
                  <a:tcPr marT="37785" marB="37785"/>
                </a:tc>
                <a:extLst>
                  <a:ext uri="{0D108BD9-81ED-4DB2-BD59-A6C34878D82A}">
                    <a16:rowId xmlns:a16="http://schemas.microsoft.com/office/drawing/2014/main" val="792832817"/>
                  </a:ext>
                </a:extLst>
              </a:tr>
            </a:tbl>
          </a:graphicData>
        </a:graphic>
      </p:graphicFrame>
      <p:sp>
        <p:nvSpPr>
          <p:cNvPr id="3" name="TextBox 2">
            <a:extLst>
              <a:ext uri="{FF2B5EF4-FFF2-40B4-BE49-F238E27FC236}">
                <a16:creationId xmlns:a16="http://schemas.microsoft.com/office/drawing/2014/main" id="{395CDF39-B1B0-4888-9D89-F573965283A9}"/>
              </a:ext>
            </a:extLst>
          </p:cNvPr>
          <p:cNvSpPr txBox="1"/>
          <p:nvPr/>
        </p:nvSpPr>
        <p:spPr>
          <a:xfrm>
            <a:off x="4560736" y="2590800"/>
            <a:ext cx="3745064" cy="923330"/>
          </a:xfrm>
          <a:prstGeom prst="rect">
            <a:avLst/>
          </a:prstGeom>
          <a:noFill/>
        </p:spPr>
        <p:txBody>
          <a:bodyPr wrap="none" rtlCol="0">
            <a:spAutoFit/>
          </a:bodyPr>
          <a:lstStyle/>
          <a:p>
            <a:r>
              <a:rPr lang="en-IN" dirty="0"/>
              <a:t>Check reply cache for request-1</a:t>
            </a:r>
          </a:p>
          <a:p>
            <a:r>
              <a:rPr lang="en-IN" dirty="0"/>
              <a:t>No match found, so process request-1</a:t>
            </a:r>
          </a:p>
          <a:p>
            <a:r>
              <a:rPr lang="en-IN" dirty="0"/>
              <a:t>Save reply</a:t>
            </a:r>
          </a:p>
        </p:txBody>
      </p:sp>
      <p:sp>
        <p:nvSpPr>
          <p:cNvPr id="9" name="Freeform: Shape 8">
            <a:extLst>
              <a:ext uri="{FF2B5EF4-FFF2-40B4-BE49-F238E27FC236}">
                <a16:creationId xmlns:a16="http://schemas.microsoft.com/office/drawing/2014/main" id="{F9E0400D-9938-44DD-B1D7-8F151047DBBC}"/>
              </a:ext>
            </a:extLst>
          </p:cNvPr>
          <p:cNvSpPr/>
          <p:nvPr/>
        </p:nvSpPr>
        <p:spPr>
          <a:xfrm>
            <a:off x="5601947" y="3194263"/>
            <a:ext cx="225287" cy="172278"/>
          </a:xfrm>
          <a:custGeom>
            <a:avLst/>
            <a:gdLst>
              <a:gd name="connsiteX0" fmla="*/ 0 w 225287"/>
              <a:gd name="connsiteY0" fmla="*/ 172278 h 172278"/>
              <a:gd name="connsiteX1" fmla="*/ 225287 w 225287"/>
              <a:gd name="connsiteY1" fmla="*/ 172278 h 172278"/>
              <a:gd name="connsiteX2" fmla="*/ 225287 w 225287"/>
              <a:gd name="connsiteY2" fmla="*/ 0 h 172278"/>
              <a:gd name="connsiteX3" fmla="*/ 212035 w 225287"/>
              <a:gd name="connsiteY3" fmla="*/ 0 h 172278"/>
              <a:gd name="connsiteX4" fmla="*/ 212035 w 225287"/>
              <a:gd name="connsiteY4" fmla="*/ 0 h 172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87" h="172278">
                <a:moveTo>
                  <a:pt x="0" y="172278"/>
                </a:moveTo>
                <a:lnTo>
                  <a:pt x="225287" y="172278"/>
                </a:lnTo>
                <a:lnTo>
                  <a:pt x="225287" y="0"/>
                </a:lnTo>
                <a:lnTo>
                  <a:pt x="212035" y="0"/>
                </a:lnTo>
                <a:lnTo>
                  <a:pt x="21203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Shape 9">
            <a:extLst>
              <a:ext uri="{FF2B5EF4-FFF2-40B4-BE49-F238E27FC236}">
                <a16:creationId xmlns:a16="http://schemas.microsoft.com/office/drawing/2014/main" id="{D38C76BB-3F77-4F53-B451-97BBC2C3F4AB}"/>
              </a:ext>
            </a:extLst>
          </p:cNvPr>
          <p:cNvSpPr/>
          <p:nvPr/>
        </p:nvSpPr>
        <p:spPr>
          <a:xfrm>
            <a:off x="5825724" y="1587015"/>
            <a:ext cx="727476" cy="1079985"/>
          </a:xfrm>
          <a:custGeom>
            <a:avLst/>
            <a:gdLst>
              <a:gd name="connsiteX0" fmla="*/ 0 w 331304"/>
              <a:gd name="connsiteY0" fmla="*/ 1073426 h 1073426"/>
              <a:gd name="connsiteX1" fmla="*/ 0 w 331304"/>
              <a:gd name="connsiteY1" fmla="*/ 0 h 1073426"/>
              <a:gd name="connsiteX2" fmla="*/ 331304 w 331304"/>
              <a:gd name="connsiteY2" fmla="*/ 0 h 1073426"/>
            </a:gdLst>
            <a:ahLst/>
            <a:cxnLst>
              <a:cxn ang="0">
                <a:pos x="connsiteX0" y="connsiteY0"/>
              </a:cxn>
              <a:cxn ang="0">
                <a:pos x="connsiteX1" y="connsiteY1"/>
              </a:cxn>
              <a:cxn ang="0">
                <a:pos x="connsiteX2" y="connsiteY2"/>
              </a:cxn>
            </a:cxnLst>
            <a:rect l="l" t="t" r="r" b="b"/>
            <a:pathLst>
              <a:path w="331304" h="1073426">
                <a:moveTo>
                  <a:pt x="0" y="1073426"/>
                </a:moveTo>
                <a:lnTo>
                  <a:pt x="0" y="0"/>
                </a:lnTo>
                <a:lnTo>
                  <a:pt x="331304"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TextBox 37">
            <a:extLst>
              <a:ext uri="{FF2B5EF4-FFF2-40B4-BE49-F238E27FC236}">
                <a16:creationId xmlns:a16="http://schemas.microsoft.com/office/drawing/2014/main" id="{69726F15-0974-4859-B693-A3EAC410CBC1}"/>
              </a:ext>
            </a:extLst>
          </p:cNvPr>
          <p:cNvSpPr txBox="1"/>
          <p:nvPr/>
        </p:nvSpPr>
        <p:spPr>
          <a:xfrm rot="21218244">
            <a:off x="2949605" y="3665728"/>
            <a:ext cx="1542410" cy="369332"/>
          </a:xfrm>
          <a:prstGeom prst="rect">
            <a:avLst/>
          </a:prstGeom>
          <a:noFill/>
        </p:spPr>
        <p:txBody>
          <a:bodyPr wrap="none" rtlCol="0">
            <a:spAutoFit/>
          </a:bodyPr>
          <a:lstStyle/>
          <a:p>
            <a:r>
              <a:rPr lang="en-IN" dirty="0"/>
              <a:t> (success, 900)</a:t>
            </a:r>
          </a:p>
        </p:txBody>
      </p:sp>
      <p:sp>
        <p:nvSpPr>
          <p:cNvPr id="39" name="Freeform: Shape 38">
            <a:extLst>
              <a:ext uri="{FF2B5EF4-FFF2-40B4-BE49-F238E27FC236}">
                <a16:creationId xmlns:a16="http://schemas.microsoft.com/office/drawing/2014/main" id="{C548631F-CC0F-4F3A-8038-164CFEED46A7}"/>
              </a:ext>
            </a:extLst>
          </p:cNvPr>
          <p:cNvSpPr/>
          <p:nvPr/>
        </p:nvSpPr>
        <p:spPr>
          <a:xfrm>
            <a:off x="6220702" y="1757683"/>
            <a:ext cx="332498" cy="924629"/>
          </a:xfrm>
          <a:custGeom>
            <a:avLst/>
            <a:gdLst>
              <a:gd name="connsiteX0" fmla="*/ 0 w 331304"/>
              <a:gd name="connsiteY0" fmla="*/ 1073426 h 1073426"/>
              <a:gd name="connsiteX1" fmla="*/ 0 w 331304"/>
              <a:gd name="connsiteY1" fmla="*/ 0 h 1073426"/>
              <a:gd name="connsiteX2" fmla="*/ 331304 w 331304"/>
              <a:gd name="connsiteY2" fmla="*/ 0 h 1073426"/>
            </a:gdLst>
            <a:ahLst/>
            <a:cxnLst>
              <a:cxn ang="0">
                <a:pos x="connsiteX0" y="connsiteY0"/>
              </a:cxn>
              <a:cxn ang="0">
                <a:pos x="connsiteX1" y="connsiteY1"/>
              </a:cxn>
              <a:cxn ang="0">
                <a:pos x="connsiteX2" y="connsiteY2"/>
              </a:cxn>
            </a:cxnLst>
            <a:rect l="l" t="t" r="r" b="b"/>
            <a:pathLst>
              <a:path w="331304" h="1073426">
                <a:moveTo>
                  <a:pt x="0" y="1073426"/>
                </a:moveTo>
                <a:lnTo>
                  <a:pt x="0" y="0"/>
                </a:lnTo>
                <a:lnTo>
                  <a:pt x="331304" y="0"/>
                </a:lnTo>
              </a:path>
            </a:pathLst>
          </a:custGeom>
          <a:noFill/>
          <a:ln>
            <a:solidFill>
              <a:schemeClr val="tx1"/>
            </a:solidFill>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Freeform: Shape 43">
            <a:extLst>
              <a:ext uri="{FF2B5EF4-FFF2-40B4-BE49-F238E27FC236}">
                <a16:creationId xmlns:a16="http://schemas.microsoft.com/office/drawing/2014/main" id="{89FF69BA-7C3D-4C0A-8CB7-C2506CB7BE7B}"/>
              </a:ext>
            </a:extLst>
          </p:cNvPr>
          <p:cNvSpPr/>
          <p:nvPr/>
        </p:nvSpPr>
        <p:spPr>
          <a:xfrm>
            <a:off x="6035536" y="3206831"/>
            <a:ext cx="185864" cy="2203369"/>
          </a:xfrm>
          <a:custGeom>
            <a:avLst/>
            <a:gdLst>
              <a:gd name="connsiteX0" fmla="*/ 0 w 225287"/>
              <a:gd name="connsiteY0" fmla="*/ 172278 h 172278"/>
              <a:gd name="connsiteX1" fmla="*/ 225287 w 225287"/>
              <a:gd name="connsiteY1" fmla="*/ 172278 h 172278"/>
              <a:gd name="connsiteX2" fmla="*/ 225287 w 225287"/>
              <a:gd name="connsiteY2" fmla="*/ 0 h 172278"/>
              <a:gd name="connsiteX3" fmla="*/ 212035 w 225287"/>
              <a:gd name="connsiteY3" fmla="*/ 0 h 172278"/>
              <a:gd name="connsiteX4" fmla="*/ 212035 w 225287"/>
              <a:gd name="connsiteY4" fmla="*/ 0 h 172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287" h="172278">
                <a:moveTo>
                  <a:pt x="0" y="172278"/>
                </a:moveTo>
                <a:lnTo>
                  <a:pt x="225287" y="172278"/>
                </a:lnTo>
                <a:lnTo>
                  <a:pt x="225287" y="0"/>
                </a:lnTo>
                <a:lnTo>
                  <a:pt x="212035" y="0"/>
                </a:lnTo>
                <a:lnTo>
                  <a:pt x="212035"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7" name="Table 16">
            <a:extLst>
              <a:ext uri="{FF2B5EF4-FFF2-40B4-BE49-F238E27FC236}">
                <a16:creationId xmlns:a16="http://schemas.microsoft.com/office/drawing/2014/main" id="{7ADD98DA-A870-4C9C-BE6D-77A92931E61A}"/>
              </a:ext>
            </a:extLst>
          </p:cNvPr>
          <p:cNvGraphicFramePr>
            <a:graphicFrameLocks noGrp="1"/>
          </p:cNvGraphicFramePr>
          <p:nvPr>
            <p:extLst>
              <p:ext uri="{D42A27DB-BD31-4B8C-83A1-F6EECF244321}">
                <p14:modId xmlns:p14="http://schemas.microsoft.com/office/powerpoint/2010/main" val="3843288021"/>
              </p:ext>
            </p:extLst>
          </p:nvPr>
        </p:nvGraphicFramePr>
        <p:xfrm>
          <a:off x="6553200" y="1476846"/>
          <a:ext cx="2514600" cy="410493"/>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929548301"/>
                    </a:ext>
                  </a:extLst>
                </a:gridCol>
                <a:gridCol w="1371600">
                  <a:extLst>
                    <a:ext uri="{9D8B030D-6E8A-4147-A177-3AD203B41FA5}">
                      <a16:colId xmlns:a16="http://schemas.microsoft.com/office/drawing/2014/main" val="1815740859"/>
                    </a:ext>
                  </a:extLst>
                </a:gridCol>
              </a:tblGrid>
              <a:tr h="410493">
                <a:tc>
                  <a:txBody>
                    <a:bodyPr/>
                    <a:lstStyle/>
                    <a:p>
                      <a:r>
                        <a:rPr lang="en-IN" sz="1600" dirty="0"/>
                        <a:t>Request-1</a:t>
                      </a:r>
                    </a:p>
                  </a:txBody>
                  <a:tcPr/>
                </a:tc>
                <a:tc>
                  <a:txBody>
                    <a:bodyPr/>
                    <a:lstStyle/>
                    <a:p>
                      <a:r>
                        <a:rPr lang="en-IN" sz="1600" dirty="0"/>
                        <a:t>(success, 900)</a:t>
                      </a:r>
                    </a:p>
                  </a:txBody>
                  <a:tcPr/>
                </a:tc>
                <a:extLst>
                  <a:ext uri="{0D108BD9-81ED-4DB2-BD59-A6C34878D82A}">
                    <a16:rowId xmlns:a16="http://schemas.microsoft.com/office/drawing/2014/main" val="1456620189"/>
                  </a:ext>
                </a:extLst>
              </a:tr>
            </a:tbl>
          </a:graphicData>
        </a:graphic>
      </p:graphicFrame>
    </p:spTree>
    <p:extLst>
      <p:ext uri="{BB962C8B-B14F-4D97-AF65-F5344CB8AC3E}">
        <p14:creationId xmlns:p14="http://schemas.microsoft.com/office/powerpoint/2010/main" val="77971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animBg="1"/>
      <p:bldP spid="23" grpId="0"/>
      <p:bldP spid="26" grpId="0" animBg="1"/>
      <p:bldP spid="27" grpId="0"/>
      <p:bldP spid="15" grpId="0"/>
      <p:bldP spid="25" grpId="0" animBg="1"/>
      <p:bldP spid="29" grpId="0"/>
      <p:bldP spid="32" grpId="0" animBg="1"/>
      <p:bldP spid="33" grpId="0"/>
      <p:bldP spid="37" grpId="0"/>
      <p:bldP spid="45" grpId="0" animBg="1"/>
      <p:bldP spid="46" grpId="0"/>
      <p:bldP spid="49" grpId="0"/>
      <p:bldP spid="51" grpId="0" animBg="1"/>
      <p:bldP spid="52" grpId="0"/>
      <p:bldP spid="7" grpId="0"/>
      <p:bldP spid="53" grpId="0"/>
      <p:bldP spid="54" grpId="0"/>
      <p:bldP spid="56" grpId="0"/>
      <p:bldP spid="57" grpId="0"/>
      <p:bldP spid="58" grpId="0"/>
      <p:bldP spid="9" grpId="0" animBg="1"/>
      <p:bldP spid="10" grpId="0" animBg="1"/>
      <p:bldP spid="38" grpId="0"/>
      <p:bldP spid="39" grpId="0" animBg="1"/>
      <p:bldP spid="4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10"/>
          <p:cNvSpPr txBox="1">
            <a:spLocks noChangeArrowheads="1"/>
          </p:cNvSpPr>
          <p:nvPr/>
        </p:nvSpPr>
        <p:spPr bwMode="auto">
          <a:xfrm rot="20970166">
            <a:off x="5947116" y="3633020"/>
            <a:ext cx="1811802" cy="434863"/>
          </a:xfrm>
          <a:prstGeom prst="rect">
            <a:avLst/>
          </a:prstGeom>
          <a:solidFill>
            <a:schemeClr val="bg1"/>
          </a:solidFill>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spcBef>
                <a:spcPct val="50000"/>
              </a:spcBef>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Reply</a:t>
            </a:r>
          </a:p>
        </p:txBody>
      </p:sp>
      <p:sp>
        <p:nvSpPr>
          <p:cNvPr id="12" name="Text Box 10"/>
          <p:cNvSpPr txBox="1">
            <a:spLocks noChangeArrowheads="1"/>
          </p:cNvSpPr>
          <p:nvPr/>
        </p:nvSpPr>
        <p:spPr bwMode="auto">
          <a:xfrm rot="20864926">
            <a:off x="5940795" y="2695375"/>
            <a:ext cx="1811802" cy="434863"/>
          </a:xfrm>
          <a:prstGeom prst="rect">
            <a:avLst/>
          </a:prstGeom>
          <a:solidFill>
            <a:schemeClr val="bg1"/>
          </a:solidFill>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spcBef>
                <a:spcPct val="50000"/>
              </a:spcBef>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Acknowledgment </a:t>
            </a:r>
            <a:endParaRPr lang="en-US" altLang="en-US" dirty="0"/>
          </a:p>
        </p:txBody>
      </p:sp>
      <p:sp>
        <p:nvSpPr>
          <p:cNvPr id="2" name="Title 1"/>
          <p:cNvSpPr>
            <a:spLocks noGrp="1"/>
          </p:cNvSpPr>
          <p:nvPr>
            <p:ph type="title"/>
          </p:nvPr>
        </p:nvSpPr>
        <p:spPr/>
        <p:txBody>
          <a:bodyPr>
            <a:noAutofit/>
          </a:bodyPr>
          <a:lstStyle/>
          <a:p>
            <a:r>
              <a:rPr lang="en-US" dirty="0">
                <a:latin typeface="+mj-lt"/>
              </a:rPr>
              <a:t>Four-Message Reliable IPC Protocol</a:t>
            </a:r>
            <a:endParaRPr lang="en-IN" dirty="0">
              <a:latin typeface="+mj-lt"/>
            </a:endParaRPr>
          </a:p>
        </p:txBody>
      </p:sp>
      <p:sp>
        <p:nvSpPr>
          <p:cNvPr id="3" name="Content Placeholder 2"/>
          <p:cNvSpPr>
            <a:spLocks noGrp="1"/>
          </p:cNvSpPr>
          <p:nvPr>
            <p:ph idx="1"/>
          </p:nvPr>
        </p:nvSpPr>
        <p:spPr>
          <a:xfrm>
            <a:off x="190500" y="914400"/>
            <a:ext cx="4771246" cy="5562600"/>
          </a:xfrm>
        </p:spPr>
        <p:txBody>
          <a:bodyPr>
            <a:noAutofit/>
          </a:bodyPr>
          <a:lstStyle/>
          <a:p>
            <a:pPr algn="just">
              <a:spcBef>
                <a:spcPts val="576"/>
              </a:spcBef>
            </a:pPr>
            <a:r>
              <a:rPr lang="en-US" sz="2200" dirty="0">
                <a:latin typeface="+mn-lt"/>
              </a:rPr>
              <a:t>The client sends a request message to the server.</a:t>
            </a:r>
          </a:p>
          <a:p>
            <a:pPr algn="just">
              <a:spcBef>
                <a:spcPts val="576"/>
              </a:spcBef>
            </a:pPr>
            <a:r>
              <a:rPr lang="en-US" sz="2200" dirty="0">
                <a:latin typeface="+mn-lt"/>
              </a:rPr>
              <a:t>When the request message is received, it returns an acknowledgment message to the client machine. </a:t>
            </a:r>
          </a:p>
          <a:p>
            <a:pPr lvl="0" algn="just">
              <a:spcBef>
                <a:spcPts val="576"/>
              </a:spcBef>
            </a:pPr>
            <a:r>
              <a:rPr lang="en-US" sz="2200" dirty="0">
                <a:latin typeface="+mn-lt"/>
              </a:rPr>
              <a:t>When the server finishes processing the client’s request it returns a reply message (containing the result of processing) to the client.</a:t>
            </a:r>
          </a:p>
          <a:p>
            <a:pPr algn="just">
              <a:spcBef>
                <a:spcPts val="576"/>
              </a:spcBef>
            </a:pPr>
            <a:r>
              <a:rPr lang="en-US" sz="2200" dirty="0">
                <a:latin typeface="+mn-lt"/>
              </a:rPr>
              <a:t>When the reply is received at client machine, it returns an acknowledgment message server machine. </a:t>
            </a:r>
            <a:endParaRPr lang="en-IN" sz="2200" b="1" dirty="0">
              <a:latin typeface="+mn-lt"/>
            </a:endParaRPr>
          </a:p>
        </p:txBody>
      </p:sp>
      <p:sp>
        <p:nvSpPr>
          <p:cNvPr id="4" name="Text Box 5"/>
          <p:cNvSpPr txBox="1">
            <a:spLocks noChangeArrowheads="1"/>
          </p:cNvSpPr>
          <p:nvPr/>
        </p:nvSpPr>
        <p:spPr bwMode="auto">
          <a:xfrm>
            <a:off x="4984320" y="1154668"/>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Tahoma" panose="020B0604030504040204" pitchFamily="34" charset="0"/>
              </a:rPr>
              <a:t>Client</a:t>
            </a:r>
          </a:p>
        </p:txBody>
      </p:sp>
      <p:sp>
        <p:nvSpPr>
          <p:cNvPr id="5" name="Line 7"/>
          <p:cNvSpPr>
            <a:spLocks noChangeShapeType="1"/>
          </p:cNvSpPr>
          <p:nvPr/>
        </p:nvSpPr>
        <p:spPr bwMode="auto">
          <a:xfrm>
            <a:off x="8096003" y="4864589"/>
            <a:ext cx="0" cy="46941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8"/>
          <p:cNvSpPr txBox="1">
            <a:spLocks noChangeArrowheads="1"/>
          </p:cNvSpPr>
          <p:nvPr/>
        </p:nvSpPr>
        <p:spPr bwMode="auto">
          <a:xfrm>
            <a:off x="7435420" y="1154668"/>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Tahoma" panose="020B0604030504040204" pitchFamily="34" charset="0"/>
              </a:rPr>
              <a:t>Server</a:t>
            </a:r>
          </a:p>
        </p:txBody>
      </p:sp>
      <p:sp>
        <p:nvSpPr>
          <p:cNvPr id="7" name="Line 9"/>
          <p:cNvSpPr>
            <a:spLocks noChangeShapeType="1"/>
          </p:cNvSpPr>
          <p:nvPr/>
        </p:nvSpPr>
        <p:spPr bwMode="auto">
          <a:xfrm>
            <a:off x="5629639" y="2325621"/>
            <a:ext cx="2469330" cy="239402"/>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p:nvSpPr>
        <p:spPr bwMode="auto">
          <a:xfrm flipH="1">
            <a:off x="5622493" y="1725615"/>
            <a:ext cx="2" cy="59656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6"/>
          <p:cNvSpPr>
            <a:spLocks noChangeShapeType="1"/>
          </p:cNvSpPr>
          <p:nvPr/>
        </p:nvSpPr>
        <p:spPr bwMode="auto">
          <a:xfrm flipH="1">
            <a:off x="5622493" y="3886201"/>
            <a:ext cx="2438480" cy="41910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17"/>
          <p:cNvSpPr txBox="1">
            <a:spLocks noChangeArrowheads="1"/>
          </p:cNvSpPr>
          <p:nvPr/>
        </p:nvSpPr>
        <p:spPr bwMode="auto">
          <a:xfrm rot="369894">
            <a:off x="5826884" y="4354614"/>
            <a:ext cx="21907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mj-lt"/>
              </a:rPr>
              <a:t>Acknowledgement</a:t>
            </a:r>
          </a:p>
        </p:txBody>
      </p:sp>
      <p:sp>
        <p:nvSpPr>
          <p:cNvPr id="14" name="Line 7"/>
          <p:cNvSpPr>
            <a:spLocks noChangeShapeType="1"/>
          </p:cNvSpPr>
          <p:nvPr/>
        </p:nvSpPr>
        <p:spPr bwMode="auto">
          <a:xfrm flipH="1">
            <a:off x="8098969" y="1725614"/>
            <a:ext cx="2" cy="206286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7"/>
          <p:cNvSpPr>
            <a:spLocks noChangeShapeType="1"/>
          </p:cNvSpPr>
          <p:nvPr/>
        </p:nvSpPr>
        <p:spPr bwMode="auto">
          <a:xfrm>
            <a:off x="8098969" y="3788475"/>
            <a:ext cx="0" cy="1096318"/>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7"/>
          <p:cNvSpPr>
            <a:spLocks noChangeShapeType="1"/>
          </p:cNvSpPr>
          <p:nvPr/>
        </p:nvSpPr>
        <p:spPr bwMode="auto">
          <a:xfrm>
            <a:off x="5622493" y="2322181"/>
            <a:ext cx="2" cy="1030619"/>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7"/>
          <p:cNvSpPr>
            <a:spLocks noChangeShapeType="1"/>
          </p:cNvSpPr>
          <p:nvPr/>
        </p:nvSpPr>
        <p:spPr bwMode="auto">
          <a:xfrm>
            <a:off x="5626140" y="3447674"/>
            <a:ext cx="25319" cy="186531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
          <p:cNvSpPr>
            <a:spLocks noChangeShapeType="1"/>
          </p:cNvSpPr>
          <p:nvPr/>
        </p:nvSpPr>
        <p:spPr bwMode="auto">
          <a:xfrm>
            <a:off x="6154308" y="5741724"/>
            <a:ext cx="523848" cy="703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7"/>
          <p:cNvSpPr>
            <a:spLocks noChangeShapeType="1"/>
          </p:cNvSpPr>
          <p:nvPr/>
        </p:nvSpPr>
        <p:spPr bwMode="auto">
          <a:xfrm>
            <a:off x="6154308" y="6020897"/>
            <a:ext cx="523848" cy="0"/>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0"/>
          <p:cNvSpPr txBox="1">
            <a:spLocks noChangeArrowheads="1"/>
          </p:cNvSpPr>
          <p:nvPr/>
        </p:nvSpPr>
        <p:spPr bwMode="auto">
          <a:xfrm>
            <a:off x="6400800" y="5562600"/>
            <a:ext cx="19532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Executing</a:t>
            </a:r>
            <a:r>
              <a:rPr lang="en-US" altLang="en-US" sz="1600" dirty="0">
                <a:latin typeface="Tahoma" panose="020B0604030504040204" pitchFamily="34" charset="0"/>
              </a:rPr>
              <a:t> </a:t>
            </a:r>
            <a:r>
              <a:rPr lang="en-US" altLang="en-US" sz="1600" dirty="0">
                <a:latin typeface="+mj-lt"/>
              </a:rPr>
              <a:t>State</a:t>
            </a:r>
          </a:p>
        </p:txBody>
      </p:sp>
      <p:sp>
        <p:nvSpPr>
          <p:cNvPr id="24" name="Text Box 10"/>
          <p:cNvSpPr txBox="1">
            <a:spLocks noChangeArrowheads="1"/>
          </p:cNvSpPr>
          <p:nvPr/>
        </p:nvSpPr>
        <p:spPr bwMode="auto">
          <a:xfrm>
            <a:off x="6337121" y="5866801"/>
            <a:ext cx="19532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Blocked State</a:t>
            </a:r>
          </a:p>
        </p:txBody>
      </p:sp>
      <p:sp>
        <p:nvSpPr>
          <p:cNvPr id="30" name="Line 16"/>
          <p:cNvSpPr>
            <a:spLocks noChangeShapeType="1"/>
          </p:cNvSpPr>
          <p:nvPr/>
        </p:nvSpPr>
        <p:spPr bwMode="auto">
          <a:xfrm flipH="1">
            <a:off x="5622493" y="2882154"/>
            <a:ext cx="2476474" cy="565521"/>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9"/>
          <p:cNvSpPr>
            <a:spLocks noChangeShapeType="1"/>
          </p:cNvSpPr>
          <p:nvPr/>
        </p:nvSpPr>
        <p:spPr bwMode="auto">
          <a:xfrm>
            <a:off x="5651835" y="4596065"/>
            <a:ext cx="2446758" cy="288728"/>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0"/>
          <p:cNvSpPr txBox="1">
            <a:spLocks noChangeArrowheads="1"/>
          </p:cNvSpPr>
          <p:nvPr/>
        </p:nvSpPr>
        <p:spPr bwMode="auto">
          <a:xfrm rot="321106">
            <a:off x="5947116" y="1968496"/>
            <a:ext cx="1811802" cy="434863"/>
          </a:xfrm>
          <a:prstGeom prst="rect">
            <a:avLst/>
          </a:prstGeom>
          <a:solidFill>
            <a:schemeClr val="bg1"/>
          </a:solidFill>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spcBef>
                <a:spcPct val="50000"/>
              </a:spcBef>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Request</a:t>
            </a:r>
          </a:p>
        </p:txBody>
      </p:sp>
    </p:spTree>
    <p:extLst>
      <p:ext uri="{BB962C8B-B14F-4D97-AF65-F5344CB8AC3E}">
        <p14:creationId xmlns:p14="http://schemas.microsoft.com/office/powerpoint/2010/main" val="204043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2" grpId="0" animBg="1"/>
      <p:bldP spid="4" grpId="0"/>
      <p:bldP spid="5" grpId="0" animBg="1"/>
      <p:bldP spid="6" grpId="0"/>
      <p:bldP spid="7" grpId="0" animBg="1"/>
      <p:bldP spid="9" grpId="0" animBg="1"/>
      <p:bldP spid="10" grpId="0" animBg="1"/>
      <p:bldP spid="11" grpId="0"/>
      <p:bldP spid="14" grpId="0" animBg="1"/>
      <p:bldP spid="15" grpId="0" animBg="1"/>
      <p:bldP spid="16" grpId="0" animBg="1"/>
      <p:bldP spid="17" grpId="0" animBg="1"/>
      <p:bldP spid="21" grpId="0" animBg="1"/>
      <p:bldP spid="22" grpId="0" animBg="1"/>
      <p:bldP spid="23" grpId="0"/>
      <p:bldP spid="24" grpId="0"/>
      <p:bldP spid="30" grpId="0" animBg="1"/>
      <p:bldP spid="31" grpId="0" animBg="1"/>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10"/>
          <p:cNvSpPr txBox="1">
            <a:spLocks noChangeArrowheads="1"/>
          </p:cNvSpPr>
          <p:nvPr/>
        </p:nvSpPr>
        <p:spPr bwMode="auto">
          <a:xfrm rot="20947889">
            <a:off x="5967564" y="3652889"/>
            <a:ext cx="1811802" cy="434863"/>
          </a:xfrm>
          <a:prstGeom prst="rect">
            <a:avLst/>
          </a:prstGeom>
          <a:solidFill>
            <a:schemeClr val="bg1"/>
          </a:solidFill>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spcBef>
                <a:spcPct val="50000"/>
              </a:spcBef>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Reply</a:t>
            </a:r>
          </a:p>
        </p:txBody>
      </p:sp>
      <p:sp>
        <p:nvSpPr>
          <p:cNvPr id="32" name="Text Box 10"/>
          <p:cNvSpPr txBox="1">
            <a:spLocks noChangeArrowheads="1"/>
          </p:cNvSpPr>
          <p:nvPr/>
        </p:nvSpPr>
        <p:spPr bwMode="auto">
          <a:xfrm rot="401587">
            <a:off x="5924655" y="2051834"/>
            <a:ext cx="1811802" cy="434863"/>
          </a:xfrm>
          <a:prstGeom prst="rect">
            <a:avLst/>
          </a:prstGeom>
          <a:solidFill>
            <a:schemeClr val="bg1"/>
          </a:solidFill>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spcBef>
                <a:spcPct val="50000"/>
              </a:spcBef>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Request</a:t>
            </a:r>
          </a:p>
        </p:txBody>
      </p:sp>
      <p:sp>
        <p:nvSpPr>
          <p:cNvPr id="11" name="Text Box 17"/>
          <p:cNvSpPr txBox="1">
            <a:spLocks noChangeArrowheads="1"/>
          </p:cNvSpPr>
          <p:nvPr/>
        </p:nvSpPr>
        <p:spPr bwMode="auto">
          <a:xfrm rot="421929">
            <a:off x="5874827" y="4282673"/>
            <a:ext cx="2190776" cy="369332"/>
          </a:xfrm>
          <a:prstGeom prst="rect">
            <a:avLst/>
          </a:prstGeom>
          <a:solidFill>
            <a:schemeClr val="bg1"/>
          </a:solidFill>
          <a:ln>
            <a:solidFill>
              <a:schemeClr val="bg1"/>
            </a:solidFill>
          </a:ln>
          <a:effectLst/>
        </p:spPr>
        <p:txBody>
          <a:bodyPr wrap="square">
            <a:spAutoFit/>
          </a:bodyPr>
          <a:lstStyle/>
          <a:p>
            <a:pPr algn="ctr">
              <a:spcBef>
                <a:spcPct val="50000"/>
              </a:spcBef>
            </a:pPr>
            <a:r>
              <a:rPr lang="en-US" altLang="en-US" dirty="0">
                <a:latin typeface="+mj-lt"/>
              </a:rPr>
              <a:t>Acknowledgement</a:t>
            </a:r>
          </a:p>
        </p:txBody>
      </p:sp>
      <p:sp>
        <p:nvSpPr>
          <p:cNvPr id="2" name="Title 1"/>
          <p:cNvSpPr>
            <a:spLocks noGrp="1"/>
          </p:cNvSpPr>
          <p:nvPr>
            <p:ph type="title"/>
          </p:nvPr>
        </p:nvSpPr>
        <p:spPr/>
        <p:txBody>
          <a:bodyPr>
            <a:noAutofit/>
          </a:bodyPr>
          <a:lstStyle/>
          <a:p>
            <a:r>
              <a:rPr lang="en-US" dirty="0">
                <a:latin typeface="+mj-lt"/>
              </a:rPr>
              <a:t>Three-Message Reliable IPC Protocol </a:t>
            </a:r>
            <a:endParaRPr lang="en-IN" dirty="0">
              <a:latin typeface="+mj-lt"/>
            </a:endParaRPr>
          </a:p>
        </p:txBody>
      </p:sp>
      <p:sp>
        <p:nvSpPr>
          <p:cNvPr id="3" name="Content Placeholder 2"/>
          <p:cNvSpPr>
            <a:spLocks noGrp="1"/>
          </p:cNvSpPr>
          <p:nvPr>
            <p:ph idx="1"/>
          </p:nvPr>
        </p:nvSpPr>
        <p:spPr>
          <a:xfrm>
            <a:off x="190500" y="990600"/>
            <a:ext cx="4991100" cy="5334000"/>
          </a:xfrm>
        </p:spPr>
        <p:txBody>
          <a:bodyPr>
            <a:noAutofit/>
          </a:bodyPr>
          <a:lstStyle/>
          <a:p>
            <a:pPr lvl="0" algn="just"/>
            <a:r>
              <a:rPr lang="en-US" dirty="0"/>
              <a:t>The client sends a request message to the server.</a:t>
            </a:r>
          </a:p>
          <a:p>
            <a:pPr algn="just"/>
            <a:r>
              <a:rPr lang="en-US" dirty="0"/>
              <a:t>When the server finishes processing the client’s request, it returns a reply message (containing the result of processing) to the client. The client remains blocked until the reply is received.  </a:t>
            </a:r>
          </a:p>
          <a:p>
            <a:pPr lvl="0" algn="just"/>
            <a:r>
              <a:rPr lang="en-US" dirty="0"/>
              <a:t>When the reply message is received at the client’s machine, it returns an acknowledgment message.</a:t>
            </a:r>
          </a:p>
        </p:txBody>
      </p:sp>
      <p:sp>
        <p:nvSpPr>
          <p:cNvPr id="4" name="Text Box 5"/>
          <p:cNvSpPr txBox="1">
            <a:spLocks noChangeArrowheads="1"/>
          </p:cNvSpPr>
          <p:nvPr/>
        </p:nvSpPr>
        <p:spPr bwMode="auto">
          <a:xfrm>
            <a:off x="4984320" y="1154668"/>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Tahoma" panose="020B0604030504040204" pitchFamily="34" charset="0"/>
              </a:rPr>
              <a:t>Client</a:t>
            </a:r>
          </a:p>
        </p:txBody>
      </p:sp>
      <p:sp>
        <p:nvSpPr>
          <p:cNvPr id="5" name="Line 7"/>
          <p:cNvSpPr>
            <a:spLocks noChangeShapeType="1"/>
          </p:cNvSpPr>
          <p:nvPr/>
        </p:nvSpPr>
        <p:spPr bwMode="auto">
          <a:xfrm>
            <a:off x="8098969" y="4774562"/>
            <a:ext cx="0" cy="538423"/>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8"/>
          <p:cNvSpPr txBox="1">
            <a:spLocks noChangeArrowheads="1"/>
          </p:cNvSpPr>
          <p:nvPr/>
        </p:nvSpPr>
        <p:spPr bwMode="auto">
          <a:xfrm>
            <a:off x="7435420" y="1154668"/>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Tahoma" panose="020B0604030504040204" pitchFamily="34" charset="0"/>
              </a:rPr>
              <a:t>Server</a:t>
            </a:r>
          </a:p>
        </p:txBody>
      </p:sp>
      <p:sp>
        <p:nvSpPr>
          <p:cNvPr id="7" name="Line 9"/>
          <p:cNvSpPr>
            <a:spLocks noChangeShapeType="1"/>
          </p:cNvSpPr>
          <p:nvPr/>
        </p:nvSpPr>
        <p:spPr bwMode="auto">
          <a:xfrm>
            <a:off x="5629639" y="2325621"/>
            <a:ext cx="2469330" cy="239402"/>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p:nvSpPr>
        <p:spPr bwMode="auto">
          <a:xfrm flipH="1">
            <a:off x="5622493" y="1725615"/>
            <a:ext cx="2" cy="59656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6"/>
          <p:cNvSpPr>
            <a:spLocks noChangeShapeType="1"/>
          </p:cNvSpPr>
          <p:nvPr/>
        </p:nvSpPr>
        <p:spPr bwMode="auto">
          <a:xfrm flipH="1">
            <a:off x="5622493" y="3886201"/>
            <a:ext cx="2438480" cy="41910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7"/>
          <p:cNvSpPr>
            <a:spLocks noChangeShapeType="1"/>
          </p:cNvSpPr>
          <p:nvPr/>
        </p:nvSpPr>
        <p:spPr bwMode="auto">
          <a:xfrm flipH="1">
            <a:off x="8098969" y="1725614"/>
            <a:ext cx="2" cy="206286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7"/>
          <p:cNvSpPr>
            <a:spLocks noChangeShapeType="1"/>
          </p:cNvSpPr>
          <p:nvPr/>
        </p:nvSpPr>
        <p:spPr bwMode="auto">
          <a:xfrm>
            <a:off x="8098969" y="3788475"/>
            <a:ext cx="0" cy="1077660"/>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7"/>
          <p:cNvSpPr>
            <a:spLocks noChangeShapeType="1"/>
          </p:cNvSpPr>
          <p:nvPr/>
        </p:nvSpPr>
        <p:spPr bwMode="auto">
          <a:xfrm>
            <a:off x="5622493" y="2322181"/>
            <a:ext cx="28966" cy="1983120"/>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7"/>
          <p:cNvSpPr>
            <a:spLocks noChangeShapeType="1"/>
          </p:cNvSpPr>
          <p:nvPr/>
        </p:nvSpPr>
        <p:spPr bwMode="auto">
          <a:xfrm>
            <a:off x="5651459" y="4305301"/>
            <a:ext cx="0" cy="10076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
          <p:cNvSpPr>
            <a:spLocks noChangeShapeType="1"/>
          </p:cNvSpPr>
          <p:nvPr/>
        </p:nvSpPr>
        <p:spPr bwMode="auto">
          <a:xfrm>
            <a:off x="6154308" y="5741724"/>
            <a:ext cx="523848" cy="703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7"/>
          <p:cNvSpPr>
            <a:spLocks noChangeShapeType="1"/>
          </p:cNvSpPr>
          <p:nvPr/>
        </p:nvSpPr>
        <p:spPr bwMode="auto">
          <a:xfrm>
            <a:off x="6154308" y="6020897"/>
            <a:ext cx="523848" cy="0"/>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0"/>
          <p:cNvSpPr txBox="1">
            <a:spLocks noChangeArrowheads="1"/>
          </p:cNvSpPr>
          <p:nvPr/>
        </p:nvSpPr>
        <p:spPr bwMode="auto">
          <a:xfrm>
            <a:off x="6400800" y="5562600"/>
            <a:ext cx="19532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Executing</a:t>
            </a:r>
            <a:r>
              <a:rPr lang="en-US" altLang="en-US" sz="1600" dirty="0">
                <a:latin typeface="Tahoma" panose="020B0604030504040204" pitchFamily="34" charset="0"/>
              </a:rPr>
              <a:t> </a:t>
            </a:r>
            <a:r>
              <a:rPr lang="en-US" altLang="en-US" sz="1600" dirty="0">
                <a:latin typeface="+mj-lt"/>
              </a:rPr>
              <a:t>State</a:t>
            </a:r>
          </a:p>
        </p:txBody>
      </p:sp>
      <p:sp>
        <p:nvSpPr>
          <p:cNvPr id="24" name="Text Box 10"/>
          <p:cNvSpPr txBox="1">
            <a:spLocks noChangeArrowheads="1"/>
          </p:cNvSpPr>
          <p:nvPr/>
        </p:nvSpPr>
        <p:spPr bwMode="auto">
          <a:xfrm>
            <a:off x="6337121" y="5866801"/>
            <a:ext cx="19532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Blocked State</a:t>
            </a:r>
          </a:p>
        </p:txBody>
      </p:sp>
      <p:sp>
        <p:nvSpPr>
          <p:cNvPr id="31" name="Line 9"/>
          <p:cNvSpPr>
            <a:spLocks noChangeShapeType="1"/>
          </p:cNvSpPr>
          <p:nvPr/>
        </p:nvSpPr>
        <p:spPr bwMode="auto">
          <a:xfrm>
            <a:off x="5638800" y="4481956"/>
            <a:ext cx="2469330" cy="318644"/>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3846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2" grpId="0" animBg="1"/>
      <p:bldP spid="11" grpId="0" animBg="1"/>
      <p:bldP spid="4" grpId="0"/>
      <p:bldP spid="5" grpId="0" animBg="1"/>
      <p:bldP spid="6" grpId="0"/>
      <p:bldP spid="7" grpId="0" animBg="1"/>
      <p:bldP spid="9" grpId="0" animBg="1"/>
      <p:bldP spid="10" grpId="0" animBg="1"/>
      <p:bldP spid="14" grpId="0" animBg="1"/>
      <p:bldP spid="15" grpId="0" animBg="1"/>
      <p:bldP spid="16" grpId="0" animBg="1"/>
      <p:bldP spid="17" grpId="0" animBg="1"/>
      <p:bldP spid="21" grpId="0" animBg="1"/>
      <p:bldP spid="22" grpId="0" animBg="1"/>
      <p:bldP spid="23" grpId="0"/>
      <p:bldP spid="24" grpId="0"/>
      <p:bldP spid="3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BA3C-6B93-4931-93B0-0C48BDE24500}"/>
              </a:ext>
            </a:extLst>
          </p:cNvPr>
          <p:cNvSpPr>
            <a:spLocks noGrp="1"/>
          </p:cNvSpPr>
          <p:nvPr>
            <p:ph type="title"/>
          </p:nvPr>
        </p:nvSpPr>
        <p:spPr/>
        <p:txBody>
          <a:bodyPr/>
          <a:lstStyle/>
          <a:p>
            <a:r>
              <a:rPr lang="en-IN" dirty="0">
                <a:latin typeface="+mj-lt"/>
              </a:rPr>
              <a:t>Classification of Network</a:t>
            </a:r>
          </a:p>
        </p:txBody>
      </p:sp>
      <p:sp>
        <p:nvSpPr>
          <p:cNvPr id="3" name="Content Placeholder 2">
            <a:extLst>
              <a:ext uri="{FF2B5EF4-FFF2-40B4-BE49-F238E27FC236}">
                <a16:creationId xmlns:a16="http://schemas.microsoft.com/office/drawing/2014/main" id="{5525F1CD-D048-413E-A4E3-27100FBAC348}"/>
              </a:ext>
            </a:extLst>
          </p:cNvPr>
          <p:cNvSpPr>
            <a:spLocks noGrp="1"/>
          </p:cNvSpPr>
          <p:nvPr>
            <p:ph idx="1"/>
          </p:nvPr>
        </p:nvSpPr>
        <p:spPr/>
        <p:txBody>
          <a:bodyPr/>
          <a:lstStyle/>
          <a:p>
            <a:pPr algn="just"/>
            <a:r>
              <a:rPr lang="en-IN" dirty="0">
                <a:latin typeface="+mn-lt"/>
              </a:rPr>
              <a:t>Network types depends on </a:t>
            </a:r>
            <a:r>
              <a:rPr lang="en-IN" dirty="0">
                <a:solidFill>
                  <a:srgbClr val="FF0000"/>
                </a:solidFill>
                <a:latin typeface="+mn-lt"/>
              </a:rPr>
              <a:t>how large they are </a:t>
            </a:r>
            <a:r>
              <a:rPr lang="en-IN" dirty="0">
                <a:latin typeface="+mn-lt"/>
              </a:rPr>
              <a:t>and how much of an </a:t>
            </a:r>
            <a:r>
              <a:rPr lang="en-IN" dirty="0">
                <a:solidFill>
                  <a:srgbClr val="FF0000"/>
                </a:solidFill>
                <a:latin typeface="+mn-lt"/>
              </a:rPr>
              <a:t>area they cover geographically</a:t>
            </a:r>
            <a:r>
              <a:rPr lang="en-IN" dirty="0">
                <a:latin typeface="+mn-lt"/>
              </a:rPr>
              <a:t>.</a:t>
            </a:r>
          </a:p>
          <a:p>
            <a:pPr algn="just"/>
            <a:r>
              <a:rPr lang="en-IN" dirty="0">
                <a:latin typeface="+mn-lt"/>
              </a:rPr>
              <a:t>Networks are classified based on </a:t>
            </a:r>
          </a:p>
          <a:p>
            <a:pPr lvl="1" algn="just"/>
            <a:r>
              <a:rPr lang="en-IN" sz="2400" dirty="0">
                <a:latin typeface="+mn-lt"/>
              </a:rPr>
              <a:t>Size </a:t>
            </a:r>
          </a:p>
          <a:p>
            <a:pPr lvl="1" algn="just"/>
            <a:r>
              <a:rPr lang="en-IN" sz="2400" dirty="0">
                <a:latin typeface="+mn-lt"/>
              </a:rPr>
              <a:t>Capabilities </a:t>
            </a:r>
          </a:p>
          <a:p>
            <a:pPr lvl="1" algn="just"/>
            <a:r>
              <a:rPr lang="en-IN" sz="2400" dirty="0">
                <a:latin typeface="+mn-lt"/>
              </a:rPr>
              <a:t>Geographical distance  </a:t>
            </a:r>
          </a:p>
        </p:txBody>
      </p:sp>
    </p:spTree>
    <p:extLst>
      <p:ext uri="{BB962C8B-B14F-4D97-AF65-F5344CB8AC3E}">
        <p14:creationId xmlns:p14="http://schemas.microsoft.com/office/powerpoint/2010/main" val="176939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10"/>
          <p:cNvSpPr txBox="1">
            <a:spLocks noChangeArrowheads="1"/>
          </p:cNvSpPr>
          <p:nvPr/>
        </p:nvSpPr>
        <p:spPr bwMode="auto">
          <a:xfrm rot="292035">
            <a:off x="5924655" y="2003657"/>
            <a:ext cx="1811802" cy="434863"/>
          </a:xfrm>
          <a:prstGeom prst="rect">
            <a:avLst/>
          </a:prstGeom>
          <a:solidFill>
            <a:schemeClr val="bg1"/>
          </a:solidFill>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spcBef>
                <a:spcPct val="50000"/>
              </a:spcBef>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Request</a:t>
            </a:r>
          </a:p>
        </p:txBody>
      </p:sp>
      <p:sp>
        <p:nvSpPr>
          <p:cNvPr id="34" name="Text Box 10"/>
          <p:cNvSpPr txBox="1">
            <a:spLocks noChangeArrowheads="1"/>
          </p:cNvSpPr>
          <p:nvPr/>
        </p:nvSpPr>
        <p:spPr bwMode="auto">
          <a:xfrm rot="20976812">
            <a:off x="5808198" y="3672577"/>
            <a:ext cx="1811802" cy="434863"/>
          </a:xfrm>
          <a:prstGeom prst="rect">
            <a:avLst/>
          </a:prstGeom>
          <a:solidFill>
            <a:schemeClr val="bg1"/>
          </a:solidFill>
          <a:ln w="31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algn="ctr">
              <a:spcBef>
                <a:spcPct val="50000"/>
              </a:spcBef>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dirty="0"/>
              <a:t>Reply</a:t>
            </a:r>
          </a:p>
        </p:txBody>
      </p:sp>
      <p:sp>
        <p:nvSpPr>
          <p:cNvPr id="2" name="Title 1"/>
          <p:cNvSpPr>
            <a:spLocks noGrp="1"/>
          </p:cNvSpPr>
          <p:nvPr>
            <p:ph type="title"/>
          </p:nvPr>
        </p:nvSpPr>
        <p:spPr/>
        <p:txBody>
          <a:bodyPr>
            <a:noAutofit/>
          </a:bodyPr>
          <a:lstStyle/>
          <a:p>
            <a:r>
              <a:rPr lang="en-US" dirty="0">
                <a:latin typeface="+mj-lt"/>
              </a:rPr>
              <a:t>Two-Message Reliable IPC Protocol </a:t>
            </a:r>
            <a:endParaRPr lang="en-IN" dirty="0">
              <a:latin typeface="+mj-lt"/>
            </a:endParaRPr>
          </a:p>
        </p:txBody>
      </p:sp>
      <p:sp>
        <p:nvSpPr>
          <p:cNvPr id="3" name="Content Placeholder 2"/>
          <p:cNvSpPr>
            <a:spLocks noGrp="1"/>
          </p:cNvSpPr>
          <p:nvPr>
            <p:ph idx="1"/>
          </p:nvPr>
        </p:nvSpPr>
        <p:spPr>
          <a:xfrm>
            <a:off x="190500" y="914400"/>
            <a:ext cx="4991100" cy="5555560"/>
          </a:xfrm>
        </p:spPr>
        <p:txBody>
          <a:bodyPr>
            <a:noAutofit/>
          </a:bodyPr>
          <a:lstStyle/>
          <a:p>
            <a:pPr lvl="0" algn="just">
              <a:spcBef>
                <a:spcPts val="576"/>
              </a:spcBef>
            </a:pPr>
            <a:r>
              <a:rPr lang="en-US" dirty="0">
                <a:latin typeface="+mn-lt"/>
              </a:rPr>
              <a:t>The client sends a request message to the server and remains blocked until a reply is received from the server. </a:t>
            </a:r>
          </a:p>
          <a:p>
            <a:pPr lvl="0" algn="just">
              <a:spcBef>
                <a:spcPts val="576"/>
              </a:spcBef>
            </a:pPr>
            <a:r>
              <a:rPr lang="en-US" dirty="0">
                <a:latin typeface="+mn-lt"/>
              </a:rPr>
              <a:t>When the server finishes processing the client’s request, it returns a reply message (containing the result of processing) to the client.</a:t>
            </a:r>
          </a:p>
          <a:p>
            <a:pPr lvl="0" algn="just">
              <a:spcBef>
                <a:spcPts val="576"/>
              </a:spcBef>
            </a:pPr>
            <a:r>
              <a:rPr lang="en-US" dirty="0">
                <a:latin typeface="+mn-lt"/>
              </a:rPr>
              <a:t>If the reply is not received within the timeout period, the kernel of the client machine retransmits the request message.</a:t>
            </a:r>
          </a:p>
        </p:txBody>
      </p:sp>
      <p:sp>
        <p:nvSpPr>
          <p:cNvPr id="4" name="Text Box 5"/>
          <p:cNvSpPr txBox="1">
            <a:spLocks noChangeArrowheads="1"/>
          </p:cNvSpPr>
          <p:nvPr/>
        </p:nvSpPr>
        <p:spPr bwMode="auto">
          <a:xfrm>
            <a:off x="4984320" y="1154668"/>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Tahoma" panose="020B0604030504040204" pitchFamily="34" charset="0"/>
              </a:rPr>
              <a:t>Client</a:t>
            </a:r>
          </a:p>
        </p:txBody>
      </p:sp>
      <p:sp>
        <p:nvSpPr>
          <p:cNvPr id="5" name="Line 7"/>
          <p:cNvSpPr>
            <a:spLocks noChangeShapeType="1"/>
          </p:cNvSpPr>
          <p:nvPr/>
        </p:nvSpPr>
        <p:spPr bwMode="auto">
          <a:xfrm>
            <a:off x="8098969" y="3811423"/>
            <a:ext cx="0" cy="1402279"/>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Text Box 8"/>
          <p:cNvSpPr txBox="1">
            <a:spLocks noChangeArrowheads="1"/>
          </p:cNvSpPr>
          <p:nvPr/>
        </p:nvSpPr>
        <p:spPr bwMode="auto">
          <a:xfrm>
            <a:off x="7435420" y="1154668"/>
            <a:ext cx="1290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latin typeface="Tahoma" panose="020B0604030504040204" pitchFamily="34" charset="0"/>
              </a:rPr>
              <a:t>Server</a:t>
            </a:r>
          </a:p>
        </p:txBody>
      </p:sp>
      <p:sp>
        <p:nvSpPr>
          <p:cNvPr id="7" name="Line 9"/>
          <p:cNvSpPr>
            <a:spLocks noChangeShapeType="1"/>
          </p:cNvSpPr>
          <p:nvPr/>
        </p:nvSpPr>
        <p:spPr bwMode="auto">
          <a:xfrm>
            <a:off x="5629639" y="2325621"/>
            <a:ext cx="2469330" cy="239402"/>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Line 7"/>
          <p:cNvSpPr>
            <a:spLocks noChangeShapeType="1"/>
          </p:cNvSpPr>
          <p:nvPr/>
        </p:nvSpPr>
        <p:spPr bwMode="auto">
          <a:xfrm flipH="1">
            <a:off x="5622493" y="1725615"/>
            <a:ext cx="2" cy="596566"/>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16"/>
          <p:cNvSpPr>
            <a:spLocks noChangeShapeType="1"/>
          </p:cNvSpPr>
          <p:nvPr/>
        </p:nvSpPr>
        <p:spPr bwMode="auto">
          <a:xfrm flipH="1">
            <a:off x="5622493" y="3886201"/>
            <a:ext cx="2438480" cy="419100"/>
          </a:xfrm>
          <a:prstGeom prst="line">
            <a:avLst/>
          </a:prstGeom>
          <a:noFill/>
          <a:ln w="3810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7"/>
          <p:cNvSpPr>
            <a:spLocks noChangeShapeType="1"/>
          </p:cNvSpPr>
          <p:nvPr/>
        </p:nvSpPr>
        <p:spPr bwMode="auto">
          <a:xfrm flipH="1">
            <a:off x="8098969" y="1747139"/>
            <a:ext cx="2" cy="2062861"/>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7"/>
          <p:cNvSpPr>
            <a:spLocks noChangeShapeType="1"/>
          </p:cNvSpPr>
          <p:nvPr/>
        </p:nvSpPr>
        <p:spPr bwMode="auto">
          <a:xfrm>
            <a:off x="5622493" y="2322181"/>
            <a:ext cx="28966" cy="1983120"/>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7"/>
          <p:cNvSpPr>
            <a:spLocks noChangeShapeType="1"/>
          </p:cNvSpPr>
          <p:nvPr/>
        </p:nvSpPr>
        <p:spPr bwMode="auto">
          <a:xfrm>
            <a:off x="5651459" y="4305301"/>
            <a:ext cx="0" cy="1007684"/>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
          <p:cNvSpPr>
            <a:spLocks noChangeShapeType="1"/>
          </p:cNvSpPr>
          <p:nvPr/>
        </p:nvSpPr>
        <p:spPr bwMode="auto">
          <a:xfrm>
            <a:off x="6154308" y="5741724"/>
            <a:ext cx="523848" cy="703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7"/>
          <p:cNvSpPr>
            <a:spLocks noChangeShapeType="1"/>
          </p:cNvSpPr>
          <p:nvPr/>
        </p:nvSpPr>
        <p:spPr bwMode="auto">
          <a:xfrm>
            <a:off x="6154308" y="6020897"/>
            <a:ext cx="523848" cy="0"/>
          </a:xfrm>
          <a:prstGeom prst="line">
            <a:avLst/>
          </a:prstGeom>
          <a:noFill/>
          <a:ln w="38100">
            <a:solidFill>
              <a:schemeClr val="tx1"/>
            </a:solidFill>
            <a:prstDash val="sys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10"/>
          <p:cNvSpPr txBox="1">
            <a:spLocks noChangeArrowheads="1"/>
          </p:cNvSpPr>
          <p:nvPr/>
        </p:nvSpPr>
        <p:spPr bwMode="auto">
          <a:xfrm>
            <a:off x="6400800" y="5562600"/>
            <a:ext cx="19532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Executing</a:t>
            </a:r>
            <a:r>
              <a:rPr lang="en-US" altLang="en-US" sz="1600" dirty="0">
                <a:latin typeface="Tahoma" panose="020B0604030504040204" pitchFamily="34" charset="0"/>
              </a:rPr>
              <a:t> </a:t>
            </a:r>
            <a:r>
              <a:rPr lang="en-US" altLang="en-US" sz="1600" dirty="0">
                <a:latin typeface="+mj-lt"/>
              </a:rPr>
              <a:t>State</a:t>
            </a:r>
          </a:p>
        </p:txBody>
      </p:sp>
      <p:sp>
        <p:nvSpPr>
          <p:cNvPr id="24" name="Text Box 10"/>
          <p:cNvSpPr txBox="1">
            <a:spLocks noChangeArrowheads="1"/>
          </p:cNvSpPr>
          <p:nvPr/>
        </p:nvSpPr>
        <p:spPr bwMode="auto">
          <a:xfrm>
            <a:off x="6337121" y="5866801"/>
            <a:ext cx="19532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1600" dirty="0">
                <a:latin typeface="+mj-lt"/>
              </a:rPr>
              <a:t>Blocked State</a:t>
            </a:r>
          </a:p>
        </p:txBody>
      </p:sp>
    </p:spTree>
    <p:extLst>
      <p:ext uri="{BB962C8B-B14F-4D97-AF65-F5344CB8AC3E}">
        <p14:creationId xmlns:p14="http://schemas.microsoft.com/office/powerpoint/2010/main" val="222926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animBg="1"/>
      <p:bldP spid="4" grpId="0"/>
      <p:bldP spid="5" grpId="0" animBg="1"/>
      <p:bldP spid="6" grpId="0"/>
      <p:bldP spid="7" grpId="0" animBg="1"/>
      <p:bldP spid="9" grpId="0" animBg="1"/>
      <p:bldP spid="10" grpId="0" animBg="1"/>
      <p:bldP spid="14" grpId="0" animBg="1"/>
      <p:bldP spid="16" grpId="0" animBg="1"/>
      <p:bldP spid="17" grpId="0" animBg="1"/>
      <p:bldP spid="21" grpId="0" animBg="1"/>
      <p:bldP spid="22" grpId="0" animBg="1"/>
      <p:bldP spid="23" grpId="0"/>
      <p:bldP spid="2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Client Server Model</a:t>
            </a:r>
            <a:endParaRPr lang="en-IN" dirty="0">
              <a:latin typeface="+mj-lt"/>
            </a:endParaRPr>
          </a:p>
        </p:txBody>
      </p:sp>
      <p:sp>
        <p:nvSpPr>
          <p:cNvPr id="10" name="Content Placeholder 3"/>
          <p:cNvSpPr txBox="1">
            <a:spLocks/>
          </p:cNvSpPr>
          <p:nvPr/>
        </p:nvSpPr>
        <p:spPr>
          <a:xfrm>
            <a:off x="254000" y="990600"/>
            <a:ext cx="86995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Clr>
                <a:schemeClr val="tx1"/>
              </a:buClr>
            </a:pPr>
            <a:r>
              <a:rPr lang="en-IN" altLang="en-US" b="1" dirty="0">
                <a:solidFill>
                  <a:schemeClr val="tx2"/>
                </a:solidFill>
                <a:latin typeface="+mn-lt"/>
              </a:rPr>
              <a:t>Clients:</a:t>
            </a:r>
            <a:r>
              <a:rPr lang="en-IN" altLang="en-US" b="1" dirty="0">
                <a:latin typeface="+mn-lt"/>
              </a:rPr>
              <a:t> </a:t>
            </a:r>
            <a:r>
              <a:rPr lang="en-IN" altLang="en-US" dirty="0">
                <a:latin typeface="+mn-lt"/>
              </a:rPr>
              <a:t>Request servers for the completion of a task.</a:t>
            </a:r>
          </a:p>
          <a:p>
            <a:pPr lvl="1" algn="just"/>
            <a:r>
              <a:rPr lang="en-IN" altLang="en-US" sz="2400" dirty="0">
                <a:latin typeface="+mn-lt"/>
              </a:rPr>
              <a:t>Generally called desktop PCs or workstations.</a:t>
            </a:r>
          </a:p>
          <a:p>
            <a:pPr algn="just">
              <a:buClr>
                <a:schemeClr val="tx1"/>
              </a:buClr>
            </a:pPr>
            <a:r>
              <a:rPr lang="en-IN" altLang="en-US" b="1" dirty="0">
                <a:solidFill>
                  <a:schemeClr val="tx2"/>
                </a:solidFill>
                <a:latin typeface="+mn-lt"/>
              </a:rPr>
              <a:t>Servers: </a:t>
            </a:r>
            <a:r>
              <a:rPr lang="en-IN" altLang="en-US" dirty="0">
                <a:latin typeface="+mn-lt"/>
              </a:rPr>
              <a:t>Receive requests from the clients and process them.</a:t>
            </a:r>
          </a:p>
          <a:p>
            <a:pPr lvl="1" algn="just"/>
            <a:r>
              <a:rPr lang="en-IN" altLang="en-US" sz="2400" dirty="0">
                <a:latin typeface="+mn-lt"/>
              </a:rPr>
              <a:t>After the processing is complete, the servers send a reply to the clients who sent the request.</a:t>
            </a:r>
          </a:p>
          <a:p>
            <a:pPr algn="just"/>
            <a:endParaRPr lang="en-US" altLang="en-US" dirty="0">
              <a:latin typeface="+mn-lt"/>
            </a:endParaRPr>
          </a:p>
        </p:txBody>
      </p:sp>
      <p:sp>
        <p:nvSpPr>
          <p:cNvPr id="6" name="Rectangle 5">
            <a:extLst>
              <a:ext uri="{FF2B5EF4-FFF2-40B4-BE49-F238E27FC236}">
                <a16:creationId xmlns:a16="http://schemas.microsoft.com/office/drawing/2014/main" id="{013E1846-95AF-4840-B870-C15558178A2E}"/>
              </a:ext>
            </a:extLst>
          </p:cNvPr>
          <p:cNvSpPr/>
          <p:nvPr/>
        </p:nvSpPr>
        <p:spPr>
          <a:xfrm>
            <a:off x="6151024" y="2971801"/>
            <a:ext cx="2182090" cy="232313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C0C8BC98-07E2-4D55-BF67-F3790BDA5D19}"/>
              </a:ext>
            </a:extLst>
          </p:cNvPr>
          <p:cNvCxnSpPr>
            <a:cxnSpLocks/>
          </p:cNvCxnSpPr>
          <p:nvPr/>
        </p:nvCxnSpPr>
        <p:spPr>
          <a:xfrm>
            <a:off x="744682" y="6313248"/>
            <a:ext cx="7273636" cy="0"/>
          </a:xfrm>
          <a:prstGeom prst="line">
            <a:avLst/>
          </a:prstGeom>
          <a:ln w="28575"/>
        </p:spPr>
        <p:style>
          <a:lnRef idx="1">
            <a:schemeClr val="dk1"/>
          </a:lnRef>
          <a:fillRef idx="0">
            <a:schemeClr val="dk1"/>
          </a:fillRef>
          <a:effectRef idx="0">
            <a:schemeClr val="dk1"/>
          </a:effectRef>
          <a:fontRef idx="minor">
            <a:schemeClr val="tx1"/>
          </a:fontRef>
        </p:style>
      </p:cxnSp>
      <p:pic>
        <p:nvPicPr>
          <p:cNvPr id="8" name="Picture 2">
            <a:extLst>
              <a:ext uri="{FF2B5EF4-FFF2-40B4-BE49-F238E27FC236}">
                <a16:creationId xmlns:a16="http://schemas.microsoft.com/office/drawing/2014/main" id="{DDBCCB02-73A9-4ED7-A190-1CE799C441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850" y="4201438"/>
            <a:ext cx="1558807" cy="10985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a:extLst>
              <a:ext uri="{FF2B5EF4-FFF2-40B4-BE49-F238E27FC236}">
                <a16:creationId xmlns:a16="http://schemas.microsoft.com/office/drawing/2014/main" id="{E60DF088-13ED-4446-B64A-7D421CD6C477}"/>
              </a:ext>
            </a:extLst>
          </p:cNvPr>
          <p:cNvSpPr/>
          <p:nvPr/>
        </p:nvSpPr>
        <p:spPr>
          <a:xfrm>
            <a:off x="881748" y="4535942"/>
            <a:ext cx="831273" cy="346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Client-1</a:t>
            </a:r>
          </a:p>
        </p:txBody>
      </p:sp>
      <p:cxnSp>
        <p:nvCxnSpPr>
          <p:cNvPr id="13" name="Straight Connector 12">
            <a:extLst>
              <a:ext uri="{FF2B5EF4-FFF2-40B4-BE49-F238E27FC236}">
                <a16:creationId xmlns:a16="http://schemas.microsoft.com/office/drawing/2014/main" id="{5B630B9C-9474-4118-802F-D367FCEDCA60}"/>
              </a:ext>
            </a:extLst>
          </p:cNvPr>
          <p:cNvCxnSpPr>
            <a:cxnSpLocks/>
            <a:stCxn id="8" idx="2"/>
          </p:cNvCxnSpPr>
          <p:nvPr/>
        </p:nvCxnSpPr>
        <p:spPr>
          <a:xfrm>
            <a:off x="1349254" y="5299964"/>
            <a:ext cx="0" cy="1013284"/>
          </a:xfrm>
          <a:prstGeom prst="line">
            <a:avLst/>
          </a:prstGeom>
          <a:ln w="28575"/>
        </p:spPr>
        <p:style>
          <a:lnRef idx="1">
            <a:schemeClr val="dk1"/>
          </a:lnRef>
          <a:fillRef idx="0">
            <a:schemeClr val="dk1"/>
          </a:fillRef>
          <a:effectRef idx="0">
            <a:schemeClr val="dk1"/>
          </a:effectRef>
          <a:fontRef idx="minor">
            <a:schemeClr val="tx1"/>
          </a:fontRef>
        </p:style>
      </p:cxnSp>
      <p:pic>
        <p:nvPicPr>
          <p:cNvPr id="14" name="Picture 2">
            <a:extLst>
              <a:ext uri="{FF2B5EF4-FFF2-40B4-BE49-F238E27FC236}">
                <a16:creationId xmlns:a16="http://schemas.microsoft.com/office/drawing/2014/main" id="{741608FF-CC66-4AD1-821C-C2E7B6D86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2335" y="4201438"/>
            <a:ext cx="1697600" cy="10985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114CF2E4-4E5E-4185-9265-90284CDFB30C}"/>
              </a:ext>
            </a:extLst>
          </p:cNvPr>
          <p:cNvSpPr/>
          <p:nvPr/>
        </p:nvSpPr>
        <p:spPr>
          <a:xfrm>
            <a:off x="2661801" y="4535942"/>
            <a:ext cx="938668" cy="346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Client-2</a:t>
            </a:r>
          </a:p>
        </p:txBody>
      </p:sp>
      <p:cxnSp>
        <p:nvCxnSpPr>
          <p:cNvPr id="16" name="Straight Connector 15">
            <a:extLst>
              <a:ext uri="{FF2B5EF4-FFF2-40B4-BE49-F238E27FC236}">
                <a16:creationId xmlns:a16="http://schemas.microsoft.com/office/drawing/2014/main" id="{CCCF1AFA-DD2D-47A8-A8D8-56DE22E9865E}"/>
              </a:ext>
            </a:extLst>
          </p:cNvPr>
          <p:cNvCxnSpPr>
            <a:cxnSpLocks/>
            <a:stCxn id="14" idx="2"/>
          </p:cNvCxnSpPr>
          <p:nvPr/>
        </p:nvCxnSpPr>
        <p:spPr>
          <a:xfrm>
            <a:off x="3131135" y="5299964"/>
            <a:ext cx="0" cy="1024636"/>
          </a:xfrm>
          <a:prstGeom prst="line">
            <a:avLst/>
          </a:prstGeom>
          <a:ln w="28575"/>
        </p:spPr>
        <p:style>
          <a:lnRef idx="1">
            <a:schemeClr val="dk1"/>
          </a:lnRef>
          <a:fillRef idx="0">
            <a:schemeClr val="dk1"/>
          </a:fillRef>
          <a:effectRef idx="0">
            <a:schemeClr val="dk1"/>
          </a:effectRef>
          <a:fontRef idx="minor">
            <a:schemeClr val="tx1"/>
          </a:fontRef>
        </p:style>
      </p:cxnSp>
      <p:pic>
        <p:nvPicPr>
          <p:cNvPr id="17" name="Picture 4" descr="Image result for file server icon">
            <a:extLst>
              <a:ext uri="{FF2B5EF4-FFF2-40B4-BE49-F238E27FC236}">
                <a16:creationId xmlns:a16="http://schemas.microsoft.com/office/drawing/2014/main" id="{F9A4137E-2424-4021-8233-35555F054D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0953" y="3437462"/>
            <a:ext cx="1597995" cy="1595653"/>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Straight Connector 17">
            <a:extLst>
              <a:ext uri="{FF2B5EF4-FFF2-40B4-BE49-F238E27FC236}">
                <a16:creationId xmlns:a16="http://schemas.microsoft.com/office/drawing/2014/main" id="{17B88854-B29C-4CDC-8A6D-DEE8DD107929}"/>
              </a:ext>
            </a:extLst>
          </p:cNvPr>
          <p:cNvCxnSpPr>
            <a:cxnSpLocks/>
          </p:cNvCxnSpPr>
          <p:nvPr/>
        </p:nvCxnSpPr>
        <p:spPr>
          <a:xfrm>
            <a:off x="7215187" y="5294938"/>
            <a:ext cx="0" cy="1029662"/>
          </a:xfrm>
          <a:prstGeom prst="line">
            <a:avLst/>
          </a:prstGeom>
          <a:ln w="28575"/>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76ED9537-EB32-4028-B3BC-60EDB6D12FF0}"/>
              </a:ext>
            </a:extLst>
          </p:cNvPr>
          <p:cNvSpPr/>
          <p:nvPr/>
        </p:nvSpPr>
        <p:spPr>
          <a:xfrm>
            <a:off x="6291282" y="3002136"/>
            <a:ext cx="1385455" cy="386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File Server</a:t>
            </a:r>
          </a:p>
        </p:txBody>
      </p:sp>
      <p:sp>
        <p:nvSpPr>
          <p:cNvPr id="20" name="Freeform: Shape 19">
            <a:extLst>
              <a:ext uri="{FF2B5EF4-FFF2-40B4-BE49-F238E27FC236}">
                <a16:creationId xmlns:a16="http://schemas.microsoft.com/office/drawing/2014/main" id="{182B535B-F5ED-4ED5-A74F-B79A7515D082}"/>
              </a:ext>
            </a:extLst>
          </p:cNvPr>
          <p:cNvSpPr/>
          <p:nvPr/>
        </p:nvSpPr>
        <p:spPr>
          <a:xfrm>
            <a:off x="3741582" y="5316167"/>
            <a:ext cx="2690588" cy="386836"/>
          </a:xfrm>
          <a:custGeom>
            <a:avLst/>
            <a:gdLst>
              <a:gd name="connsiteX0" fmla="*/ 0 w 3114261"/>
              <a:gd name="connsiteY0" fmla="*/ 13252 h 503583"/>
              <a:gd name="connsiteX1" fmla="*/ 0 w 3114261"/>
              <a:gd name="connsiteY1" fmla="*/ 503583 h 503583"/>
              <a:gd name="connsiteX2" fmla="*/ 3114261 w 3114261"/>
              <a:gd name="connsiteY2" fmla="*/ 503583 h 503583"/>
              <a:gd name="connsiteX3" fmla="*/ 3114261 w 3114261"/>
              <a:gd name="connsiteY3" fmla="*/ 0 h 503583"/>
              <a:gd name="connsiteX4" fmla="*/ 3114261 w 3114261"/>
              <a:gd name="connsiteY4" fmla="*/ 0 h 503583"/>
              <a:gd name="connsiteX5" fmla="*/ 3114261 w 3114261"/>
              <a:gd name="connsiteY5" fmla="*/ 0 h 503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4261" h="503583">
                <a:moveTo>
                  <a:pt x="0" y="13252"/>
                </a:moveTo>
                <a:lnTo>
                  <a:pt x="0" y="503583"/>
                </a:lnTo>
                <a:lnTo>
                  <a:pt x="3114261" y="503583"/>
                </a:lnTo>
                <a:lnTo>
                  <a:pt x="3114261" y="0"/>
                </a:lnTo>
                <a:lnTo>
                  <a:pt x="3114261" y="0"/>
                </a:lnTo>
                <a:lnTo>
                  <a:pt x="3114261"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reeform: Shape 20">
            <a:extLst>
              <a:ext uri="{FF2B5EF4-FFF2-40B4-BE49-F238E27FC236}">
                <a16:creationId xmlns:a16="http://schemas.microsoft.com/office/drawing/2014/main" id="{8B0B5C74-3601-458B-A782-C1027117D0FC}"/>
              </a:ext>
            </a:extLst>
          </p:cNvPr>
          <p:cNvSpPr/>
          <p:nvPr/>
        </p:nvSpPr>
        <p:spPr>
          <a:xfrm>
            <a:off x="3422586" y="5294938"/>
            <a:ext cx="3359199" cy="645146"/>
          </a:xfrm>
          <a:custGeom>
            <a:avLst/>
            <a:gdLst>
              <a:gd name="connsiteX0" fmla="*/ 0 w 3644348"/>
              <a:gd name="connsiteY0" fmla="*/ 0 h 662609"/>
              <a:gd name="connsiteX1" fmla="*/ 0 w 3644348"/>
              <a:gd name="connsiteY1" fmla="*/ 662609 h 662609"/>
              <a:gd name="connsiteX2" fmla="*/ 3644348 w 3644348"/>
              <a:gd name="connsiteY2" fmla="*/ 662609 h 662609"/>
              <a:gd name="connsiteX3" fmla="*/ 3644348 w 3644348"/>
              <a:gd name="connsiteY3" fmla="*/ 0 h 662609"/>
              <a:gd name="connsiteX4" fmla="*/ 3525078 w 3644348"/>
              <a:gd name="connsiteY4" fmla="*/ 0 h 662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4348" h="662609">
                <a:moveTo>
                  <a:pt x="0" y="0"/>
                </a:moveTo>
                <a:lnTo>
                  <a:pt x="0" y="662609"/>
                </a:lnTo>
                <a:lnTo>
                  <a:pt x="3644348" y="662609"/>
                </a:lnTo>
                <a:lnTo>
                  <a:pt x="3644348" y="0"/>
                </a:lnTo>
                <a:lnTo>
                  <a:pt x="3525078" y="0"/>
                </a:lnTo>
              </a:path>
            </a:pathLst>
          </a:custGeom>
          <a:noFill/>
          <a:ln>
            <a:solidFill>
              <a:schemeClr val="tx1"/>
            </a:solidFill>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1A028F8C-B087-4ECB-8968-10CE5C98D9D9}"/>
              </a:ext>
            </a:extLst>
          </p:cNvPr>
          <p:cNvSpPr/>
          <p:nvPr/>
        </p:nvSpPr>
        <p:spPr>
          <a:xfrm>
            <a:off x="4528795" y="5328840"/>
            <a:ext cx="1385455" cy="3284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Request</a:t>
            </a:r>
          </a:p>
        </p:txBody>
      </p:sp>
      <p:sp>
        <p:nvSpPr>
          <p:cNvPr id="23" name="Rectangle 22">
            <a:extLst>
              <a:ext uri="{FF2B5EF4-FFF2-40B4-BE49-F238E27FC236}">
                <a16:creationId xmlns:a16="http://schemas.microsoft.com/office/drawing/2014/main" id="{D9FDE03B-BB39-47F7-A1A2-D03826AE6E1E}"/>
              </a:ext>
            </a:extLst>
          </p:cNvPr>
          <p:cNvSpPr/>
          <p:nvPr/>
        </p:nvSpPr>
        <p:spPr>
          <a:xfrm>
            <a:off x="4512230" y="5969493"/>
            <a:ext cx="1385455" cy="232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Reply</a:t>
            </a:r>
          </a:p>
        </p:txBody>
      </p:sp>
      <p:sp>
        <p:nvSpPr>
          <p:cNvPr id="24" name="Rectangle 23">
            <a:extLst>
              <a:ext uri="{FF2B5EF4-FFF2-40B4-BE49-F238E27FC236}">
                <a16:creationId xmlns:a16="http://schemas.microsoft.com/office/drawing/2014/main" id="{F7A24650-9F6E-4D48-9B28-2CCB998DC101}"/>
              </a:ext>
            </a:extLst>
          </p:cNvPr>
          <p:cNvSpPr/>
          <p:nvPr/>
        </p:nvSpPr>
        <p:spPr>
          <a:xfrm>
            <a:off x="7242069" y="5806606"/>
            <a:ext cx="1385455" cy="386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Network</a:t>
            </a:r>
          </a:p>
        </p:txBody>
      </p:sp>
    </p:spTree>
    <p:extLst>
      <p:ext uri="{BB962C8B-B14F-4D97-AF65-F5344CB8AC3E}">
        <p14:creationId xmlns:p14="http://schemas.microsoft.com/office/powerpoint/2010/main" val="4020454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5" grpId="0" animBg="1"/>
      <p:bldP spid="19" grpId="0" animBg="1"/>
      <p:bldP spid="20" grpId="0" animBg="1"/>
      <p:bldP spid="21" grpId="0" animBg="1"/>
      <p:bldP spid="22" grpId="0" animBg="1"/>
      <p:bldP spid="23" grpId="0" animBg="1"/>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Client Server Model</a:t>
            </a:r>
            <a:endParaRPr lang="en-IN" dirty="0">
              <a:latin typeface="+mj-lt"/>
            </a:endParaRPr>
          </a:p>
        </p:txBody>
      </p:sp>
      <p:sp>
        <p:nvSpPr>
          <p:cNvPr id="10" name="Content Placeholder 3"/>
          <p:cNvSpPr txBox="1">
            <a:spLocks/>
          </p:cNvSpPr>
          <p:nvPr/>
        </p:nvSpPr>
        <p:spPr>
          <a:xfrm>
            <a:off x="254000" y="990600"/>
            <a:ext cx="86995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en-US" dirty="0"/>
              <a:t>A machine can run as single/multiple clients or single/multiple servers, or a mix of both.</a:t>
            </a:r>
          </a:p>
          <a:p>
            <a:pPr algn="just"/>
            <a:r>
              <a:rPr lang="en-US" dirty="0"/>
              <a:t>This model uses the connectionless Request Reply protocol thus reducing the overhead of the connection oriented TCP/IP or OSI protocol.</a:t>
            </a:r>
          </a:p>
          <a:p>
            <a:endParaRPr lang="en-US" altLang="en-US" dirty="0"/>
          </a:p>
        </p:txBody>
      </p:sp>
      <p:sp>
        <p:nvSpPr>
          <p:cNvPr id="3" name="Rectangle 2"/>
          <p:cNvSpPr/>
          <p:nvPr/>
        </p:nvSpPr>
        <p:spPr>
          <a:xfrm>
            <a:off x="1143000" y="3352800"/>
            <a:ext cx="1600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1143000" y="4114800"/>
            <a:ext cx="16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447800" y="3429000"/>
            <a:ext cx="990600" cy="571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24000" y="4114800"/>
            <a:ext cx="914400" cy="369332"/>
          </a:xfrm>
          <a:prstGeom prst="rect">
            <a:avLst/>
          </a:prstGeom>
          <a:noFill/>
        </p:spPr>
        <p:txBody>
          <a:bodyPr wrap="square" rtlCol="0">
            <a:spAutoFit/>
          </a:bodyPr>
          <a:lstStyle/>
          <a:p>
            <a:r>
              <a:rPr lang="en-US" dirty="0"/>
              <a:t>Kernel</a:t>
            </a:r>
          </a:p>
        </p:txBody>
      </p:sp>
      <p:sp>
        <p:nvSpPr>
          <p:cNvPr id="13" name="Rectangle 12"/>
          <p:cNvSpPr/>
          <p:nvPr/>
        </p:nvSpPr>
        <p:spPr>
          <a:xfrm>
            <a:off x="4114800" y="3352800"/>
            <a:ext cx="1600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4114800" y="4114800"/>
            <a:ext cx="1600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19600" y="3429000"/>
            <a:ext cx="990600" cy="5715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495800" y="4114800"/>
            <a:ext cx="914400" cy="369332"/>
          </a:xfrm>
          <a:prstGeom prst="rect">
            <a:avLst/>
          </a:prstGeom>
          <a:noFill/>
        </p:spPr>
        <p:txBody>
          <a:bodyPr wrap="square" rtlCol="0">
            <a:spAutoFit/>
          </a:bodyPr>
          <a:lstStyle/>
          <a:p>
            <a:r>
              <a:rPr lang="en-US" dirty="0"/>
              <a:t>Kernel</a:t>
            </a:r>
          </a:p>
        </p:txBody>
      </p:sp>
      <p:sp>
        <p:nvSpPr>
          <p:cNvPr id="17" name="TextBox 16"/>
          <p:cNvSpPr txBox="1"/>
          <p:nvPr/>
        </p:nvSpPr>
        <p:spPr>
          <a:xfrm>
            <a:off x="4495800" y="3472934"/>
            <a:ext cx="914400" cy="369332"/>
          </a:xfrm>
          <a:prstGeom prst="rect">
            <a:avLst/>
          </a:prstGeom>
          <a:noFill/>
        </p:spPr>
        <p:txBody>
          <a:bodyPr wrap="square" rtlCol="0">
            <a:spAutoFit/>
          </a:bodyPr>
          <a:lstStyle/>
          <a:p>
            <a:r>
              <a:rPr lang="en-US" dirty="0"/>
              <a:t>Server</a:t>
            </a:r>
          </a:p>
        </p:txBody>
      </p:sp>
      <p:sp>
        <p:nvSpPr>
          <p:cNvPr id="18" name="TextBox 17"/>
          <p:cNvSpPr txBox="1"/>
          <p:nvPr/>
        </p:nvSpPr>
        <p:spPr>
          <a:xfrm>
            <a:off x="1600200" y="3530084"/>
            <a:ext cx="762000" cy="369332"/>
          </a:xfrm>
          <a:prstGeom prst="rect">
            <a:avLst/>
          </a:prstGeom>
          <a:noFill/>
        </p:spPr>
        <p:txBody>
          <a:bodyPr wrap="square" rtlCol="0">
            <a:spAutoFit/>
          </a:bodyPr>
          <a:lstStyle/>
          <a:p>
            <a:r>
              <a:rPr lang="en-US" dirty="0"/>
              <a:t>Client</a:t>
            </a:r>
          </a:p>
        </p:txBody>
      </p:sp>
      <p:cxnSp>
        <p:nvCxnSpPr>
          <p:cNvPr id="19" name="Straight Arrow Connector 18"/>
          <p:cNvCxnSpPr>
            <a:cxnSpLocks/>
          </p:cNvCxnSpPr>
          <p:nvPr/>
        </p:nvCxnSpPr>
        <p:spPr>
          <a:xfrm flipH="1">
            <a:off x="2430946" y="3810000"/>
            <a:ext cx="1988654" cy="0"/>
          </a:xfrm>
          <a:prstGeom prst="straightConnector1">
            <a:avLst/>
          </a:prstGeom>
          <a:ln w="25400">
            <a:solidFill>
              <a:schemeClr val="tx2"/>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30732" y="3269196"/>
            <a:ext cx="1031668" cy="369332"/>
          </a:xfrm>
          <a:prstGeom prst="rect">
            <a:avLst/>
          </a:prstGeom>
          <a:noFill/>
        </p:spPr>
        <p:txBody>
          <a:bodyPr wrap="square" rtlCol="0">
            <a:spAutoFit/>
          </a:bodyPr>
          <a:lstStyle/>
          <a:p>
            <a:r>
              <a:rPr lang="en-US" dirty="0"/>
              <a:t>Request</a:t>
            </a:r>
          </a:p>
        </p:txBody>
      </p:sp>
      <p:sp>
        <p:nvSpPr>
          <p:cNvPr id="23" name="TextBox 22"/>
          <p:cNvSpPr txBox="1"/>
          <p:nvPr/>
        </p:nvSpPr>
        <p:spPr>
          <a:xfrm>
            <a:off x="2989366" y="3804166"/>
            <a:ext cx="914400" cy="369332"/>
          </a:xfrm>
          <a:prstGeom prst="rect">
            <a:avLst/>
          </a:prstGeom>
          <a:noFill/>
        </p:spPr>
        <p:txBody>
          <a:bodyPr wrap="square" rtlCol="0">
            <a:spAutoFit/>
          </a:bodyPr>
          <a:lstStyle/>
          <a:p>
            <a:r>
              <a:rPr lang="en-US" dirty="0"/>
              <a:t>Reply</a:t>
            </a:r>
          </a:p>
        </p:txBody>
      </p:sp>
      <p:cxnSp>
        <p:nvCxnSpPr>
          <p:cNvPr id="29" name="Straight Connector 28"/>
          <p:cNvCxnSpPr/>
          <p:nvPr/>
        </p:nvCxnSpPr>
        <p:spPr>
          <a:xfrm>
            <a:off x="1447800" y="5410200"/>
            <a:ext cx="3962400"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3" idx="2"/>
          </p:cNvCxnSpPr>
          <p:nvPr/>
        </p:nvCxnSpPr>
        <p:spPr>
          <a:xfrm>
            <a:off x="1943100" y="4495800"/>
            <a:ext cx="0" cy="914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876800" y="4495800"/>
            <a:ext cx="0" cy="9144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819400" y="5421868"/>
            <a:ext cx="1031668" cy="369332"/>
          </a:xfrm>
          <a:prstGeom prst="rect">
            <a:avLst/>
          </a:prstGeom>
          <a:noFill/>
        </p:spPr>
        <p:txBody>
          <a:bodyPr wrap="square" rtlCol="0">
            <a:spAutoFit/>
          </a:bodyPr>
          <a:lstStyle/>
          <a:p>
            <a:r>
              <a:rPr lang="en-US" dirty="0"/>
              <a:t>Network</a:t>
            </a:r>
          </a:p>
        </p:txBody>
      </p:sp>
      <p:sp>
        <p:nvSpPr>
          <p:cNvPr id="34" name="Rectangle 33"/>
          <p:cNvSpPr/>
          <p:nvPr/>
        </p:nvSpPr>
        <p:spPr>
          <a:xfrm>
            <a:off x="6629400" y="3059668"/>
            <a:ext cx="1905000" cy="293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6629400" y="3364468"/>
            <a:ext cx="1905000" cy="293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629400" y="3657600"/>
            <a:ext cx="1905000" cy="293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6629400" y="4256975"/>
            <a:ext cx="1905000" cy="293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6629400" y="3950732"/>
            <a:ext cx="1905000" cy="293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6629400" y="4573001"/>
            <a:ext cx="1905000" cy="293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227928" y="4234264"/>
            <a:ext cx="269668" cy="338554"/>
          </a:xfrm>
          <a:prstGeom prst="rect">
            <a:avLst/>
          </a:prstGeom>
          <a:noFill/>
        </p:spPr>
        <p:txBody>
          <a:bodyPr wrap="square" rtlCol="0">
            <a:spAutoFit/>
          </a:bodyPr>
          <a:lstStyle/>
          <a:p>
            <a:r>
              <a:rPr lang="en-US" sz="1600" dirty="0"/>
              <a:t>3</a:t>
            </a:r>
            <a:endParaRPr lang="en-US" dirty="0"/>
          </a:p>
        </p:txBody>
      </p:sp>
      <p:sp>
        <p:nvSpPr>
          <p:cNvPr id="41" name="Rectangle 40"/>
          <p:cNvSpPr/>
          <p:nvPr/>
        </p:nvSpPr>
        <p:spPr>
          <a:xfrm>
            <a:off x="6629400" y="4876800"/>
            <a:ext cx="1905000" cy="2931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227928" y="3928021"/>
            <a:ext cx="269668" cy="338554"/>
          </a:xfrm>
          <a:prstGeom prst="rect">
            <a:avLst/>
          </a:prstGeom>
          <a:noFill/>
        </p:spPr>
        <p:txBody>
          <a:bodyPr wrap="square" rtlCol="0">
            <a:spAutoFit/>
          </a:bodyPr>
          <a:lstStyle/>
          <a:p>
            <a:r>
              <a:rPr lang="en-US" sz="1600" dirty="0"/>
              <a:t>4</a:t>
            </a:r>
            <a:endParaRPr lang="en-US" dirty="0"/>
          </a:p>
        </p:txBody>
      </p:sp>
      <p:sp>
        <p:nvSpPr>
          <p:cNvPr id="43" name="TextBox 42"/>
          <p:cNvSpPr txBox="1"/>
          <p:nvPr/>
        </p:nvSpPr>
        <p:spPr>
          <a:xfrm>
            <a:off x="6227928" y="3343417"/>
            <a:ext cx="269668" cy="338554"/>
          </a:xfrm>
          <a:prstGeom prst="rect">
            <a:avLst/>
          </a:prstGeom>
          <a:noFill/>
        </p:spPr>
        <p:txBody>
          <a:bodyPr wrap="square" rtlCol="0">
            <a:spAutoFit/>
          </a:bodyPr>
          <a:lstStyle/>
          <a:p>
            <a:r>
              <a:rPr lang="en-US" sz="1600" dirty="0"/>
              <a:t>6</a:t>
            </a:r>
            <a:endParaRPr lang="en-US" dirty="0"/>
          </a:p>
        </p:txBody>
      </p:sp>
      <p:sp>
        <p:nvSpPr>
          <p:cNvPr id="44" name="TextBox 43"/>
          <p:cNvSpPr txBox="1"/>
          <p:nvPr/>
        </p:nvSpPr>
        <p:spPr>
          <a:xfrm>
            <a:off x="6227928" y="3634889"/>
            <a:ext cx="269668" cy="338554"/>
          </a:xfrm>
          <a:prstGeom prst="rect">
            <a:avLst/>
          </a:prstGeom>
          <a:noFill/>
        </p:spPr>
        <p:txBody>
          <a:bodyPr wrap="square" rtlCol="0">
            <a:spAutoFit/>
          </a:bodyPr>
          <a:lstStyle/>
          <a:p>
            <a:r>
              <a:rPr lang="en-US" sz="1600" dirty="0"/>
              <a:t>5</a:t>
            </a:r>
            <a:endParaRPr lang="en-US" dirty="0"/>
          </a:p>
        </p:txBody>
      </p:sp>
      <p:sp>
        <p:nvSpPr>
          <p:cNvPr id="45" name="TextBox 44"/>
          <p:cNvSpPr txBox="1"/>
          <p:nvPr/>
        </p:nvSpPr>
        <p:spPr>
          <a:xfrm>
            <a:off x="6227928" y="3075057"/>
            <a:ext cx="269668" cy="338554"/>
          </a:xfrm>
          <a:prstGeom prst="rect">
            <a:avLst/>
          </a:prstGeom>
          <a:noFill/>
        </p:spPr>
        <p:txBody>
          <a:bodyPr wrap="square" rtlCol="0">
            <a:spAutoFit/>
          </a:bodyPr>
          <a:lstStyle/>
          <a:p>
            <a:r>
              <a:rPr lang="en-US" sz="1600" dirty="0"/>
              <a:t>7</a:t>
            </a:r>
            <a:endParaRPr lang="en-US" dirty="0"/>
          </a:p>
        </p:txBody>
      </p:sp>
      <p:sp>
        <p:nvSpPr>
          <p:cNvPr id="46" name="TextBox 45"/>
          <p:cNvSpPr txBox="1"/>
          <p:nvPr/>
        </p:nvSpPr>
        <p:spPr>
          <a:xfrm>
            <a:off x="6227928" y="4596112"/>
            <a:ext cx="269668" cy="338554"/>
          </a:xfrm>
          <a:prstGeom prst="rect">
            <a:avLst/>
          </a:prstGeom>
          <a:noFill/>
        </p:spPr>
        <p:txBody>
          <a:bodyPr wrap="square" rtlCol="0">
            <a:spAutoFit/>
          </a:bodyPr>
          <a:lstStyle/>
          <a:p>
            <a:r>
              <a:rPr lang="en-US" sz="1600" dirty="0"/>
              <a:t>2</a:t>
            </a:r>
            <a:endParaRPr lang="en-US" dirty="0"/>
          </a:p>
        </p:txBody>
      </p:sp>
      <p:sp>
        <p:nvSpPr>
          <p:cNvPr id="47" name="TextBox 46"/>
          <p:cNvSpPr txBox="1"/>
          <p:nvPr/>
        </p:nvSpPr>
        <p:spPr>
          <a:xfrm>
            <a:off x="6227928" y="4877618"/>
            <a:ext cx="269668" cy="338554"/>
          </a:xfrm>
          <a:prstGeom prst="rect">
            <a:avLst/>
          </a:prstGeom>
          <a:noFill/>
        </p:spPr>
        <p:txBody>
          <a:bodyPr wrap="square" rtlCol="0">
            <a:spAutoFit/>
          </a:bodyPr>
          <a:lstStyle/>
          <a:p>
            <a:r>
              <a:rPr lang="en-US" sz="1600" dirty="0"/>
              <a:t>1</a:t>
            </a:r>
            <a:endParaRPr lang="en-US" dirty="0"/>
          </a:p>
        </p:txBody>
      </p:sp>
      <p:sp>
        <p:nvSpPr>
          <p:cNvPr id="48" name="TextBox 47"/>
          <p:cNvSpPr txBox="1"/>
          <p:nvPr/>
        </p:nvSpPr>
        <p:spPr>
          <a:xfrm>
            <a:off x="7093930" y="4866133"/>
            <a:ext cx="975940" cy="338554"/>
          </a:xfrm>
          <a:prstGeom prst="rect">
            <a:avLst/>
          </a:prstGeom>
          <a:noFill/>
        </p:spPr>
        <p:txBody>
          <a:bodyPr wrap="square" rtlCol="0">
            <a:spAutoFit/>
          </a:bodyPr>
          <a:lstStyle/>
          <a:p>
            <a:r>
              <a:rPr lang="en-US" sz="1600" dirty="0"/>
              <a:t>Physical</a:t>
            </a:r>
            <a:endParaRPr lang="en-US" dirty="0"/>
          </a:p>
        </p:txBody>
      </p:sp>
      <p:sp>
        <p:nvSpPr>
          <p:cNvPr id="49" name="TextBox 48"/>
          <p:cNvSpPr txBox="1"/>
          <p:nvPr/>
        </p:nvSpPr>
        <p:spPr>
          <a:xfrm>
            <a:off x="7074596" y="4541507"/>
            <a:ext cx="975940" cy="338554"/>
          </a:xfrm>
          <a:prstGeom prst="rect">
            <a:avLst/>
          </a:prstGeom>
          <a:noFill/>
        </p:spPr>
        <p:txBody>
          <a:bodyPr wrap="square" rtlCol="0">
            <a:spAutoFit/>
          </a:bodyPr>
          <a:lstStyle/>
          <a:p>
            <a:r>
              <a:rPr lang="en-US" sz="1600" dirty="0"/>
              <a:t>Data Link</a:t>
            </a:r>
            <a:endParaRPr lang="en-US" dirty="0"/>
          </a:p>
        </p:txBody>
      </p:sp>
      <p:sp>
        <p:nvSpPr>
          <p:cNvPr id="50" name="TextBox 49"/>
          <p:cNvSpPr txBox="1"/>
          <p:nvPr/>
        </p:nvSpPr>
        <p:spPr>
          <a:xfrm>
            <a:off x="6805005" y="3612178"/>
            <a:ext cx="1553790" cy="338554"/>
          </a:xfrm>
          <a:prstGeom prst="rect">
            <a:avLst/>
          </a:prstGeom>
          <a:noFill/>
        </p:spPr>
        <p:txBody>
          <a:bodyPr wrap="square" rtlCol="0">
            <a:spAutoFit/>
          </a:bodyPr>
          <a:lstStyle/>
          <a:p>
            <a:r>
              <a:rPr lang="en-US" sz="1600" dirty="0"/>
              <a:t>Request/reply</a:t>
            </a:r>
            <a:endParaRPr lang="en-US" dirty="0"/>
          </a:p>
        </p:txBody>
      </p:sp>
      <p:cxnSp>
        <p:nvCxnSpPr>
          <p:cNvPr id="51" name="Straight Arrow Connector 50">
            <a:extLst>
              <a:ext uri="{FF2B5EF4-FFF2-40B4-BE49-F238E27FC236}">
                <a16:creationId xmlns:a16="http://schemas.microsoft.com/office/drawing/2014/main" id="{4E24F7AA-59B2-4926-BC91-01002BEA0E23}"/>
              </a:ext>
            </a:extLst>
          </p:cNvPr>
          <p:cNvCxnSpPr>
            <a:cxnSpLocks/>
          </p:cNvCxnSpPr>
          <p:nvPr/>
        </p:nvCxnSpPr>
        <p:spPr>
          <a:xfrm flipH="1">
            <a:off x="2430946" y="3634889"/>
            <a:ext cx="1988654" cy="0"/>
          </a:xfrm>
          <a:prstGeom prst="straightConnector1">
            <a:avLst/>
          </a:prstGeom>
          <a:ln w="25400">
            <a:solidFill>
              <a:schemeClr val="tx2"/>
            </a:solidFill>
            <a:headEnd type="triangle"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83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13" grpId="0" animBg="1"/>
      <p:bldP spid="15" grpId="0" animBg="1"/>
      <p:bldP spid="16" grpId="0"/>
      <p:bldP spid="17" grpId="0"/>
      <p:bldP spid="18" grpId="0"/>
      <p:bldP spid="22" grpId="0"/>
      <p:bldP spid="23" grpId="0"/>
      <p:bldP spid="33" grpId="0"/>
      <p:bldP spid="34" grpId="0" animBg="1"/>
      <p:bldP spid="35" grpId="0" animBg="1"/>
      <p:bldP spid="36" grpId="0" animBg="1"/>
      <p:bldP spid="37" grpId="0" animBg="1"/>
      <p:bldP spid="38" grpId="0" animBg="1"/>
      <p:bldP spid="39" grpId="0" animBg="1"/>
      <p:bldP spid="40" grpId="0"/>
      <p:bldP spid="41" grpId="0" animBg="1"/>
      <p:bldP spid="42" grpId="0"/>
      <p:bldP spid="43" grpId="0"/>
      <p:bldP spid="44" grpId="0"/>
      <p:bldP spid="45" grpId="0"/>
      <p:bldP spid="46" grpId="0"/>
      <p:bldP spid="47" grpId="0"/>
      <p:bldP spid="48" grpId="0"/>
      <p:bldP spid="49" grpId="0"/>
      <p:bldP spid="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Client Server Model</a:t>
            </a:r>
            <a:endParaRPr lang="en-IN" dirty="0">
              <a:latin typeface="+mj-lt"/>
            </a:endParaRPr>
          </a:p>
        </p:txBody>
      </p:sp>
      <p:sp>
        <p:nvSpPr>
          <p:cNvPr id="10" name="Content Placeholder 3"/>
          <p:cNvSpPr txBox="1">
            <a:spLocks/>
          </p:cNvSpPr>
          <p:nvPr/>
        </p:nvSpPr>
        <p:spPr>
          <a:xfrm>
            <a:off x="254000" y="914400"/>
            <a:ext cx="86995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en-US" dirty="0"/>
              <a:t>The Request Reply protocol works as follows:</a:t>
            </a:r>
          </a:p>
          <a:p>
            <a:pPr lvl="1" algn="just"/>
            <a:r>
              <a:rPr lang="en-US" sz="2400" dirty="0"/>
              <a:t>The </a:t>
            </a:r>
            <a:r>
              <a:rPr lang="en-US" sz="2400" dirty="0">
                <a:solidFill>
                  <a:srgbClr val="FF0000"/>
                </a:solidFill>
              </a:rPr>
              <a:t>client</a:t>
            </a:r>
            <a:r>
              <a:rPr lang="en-US" sz="2400" dirty="0"/>
              <a:t> requesting the service </a:t>
            </a:r>
            <a:r>
              <a:rPr lang="en-US" sz="2400" dirty="0">
                <a:solidFill>
                  <a:srgbClr val="FF0000"/>
                </a:solidFill>
              </a:rPr>
              <a:t>sends a request </a:t>
            </a:r>
            <a:r>
              <a:rPr lang="en-US" sz="2400" dirty="0"/>
              <a:t>message to the server.</a:t>
            </a:r>
          </a:p>
          <a:p>
            <a:pPr lvl="1" algn="just"/>
            <a:r>
              <a:rPr lang="en-US" sz="2400" dirty="0"/>
              <a:t>The </a:t>
            </a:r>
            <a:r>
              <a:rPr lang="en-US" sz="2400" dirty="0">
                <a:solidFill>
                  <a:srgbClr val="FF0000"/>
                </a:solidFill>
              </a:rPr>
              <a:t>server</a:t>
            </a:r>
            <a:r>
              <a:rPr lang="en-US" sz="2400" dirty="0"/>
              <a:t> completes the task and </a:t>
            </a:r>
            <a:r>
              <a:rPr lang="en-US" sz="2400" dirty="0">
                <a:solidFill>
                  <a:srgbClr val="FF0000"/>
                </a:solidFill>
              </a:rPr>
              <a:t>returns the result </a:t>
            </a:r>
            <a:r>
              <a:rPr lang="en-US" sz="2400" dirty="0"/>
              <a:t>indicating that it has performed. </a:t>
            </a:r>
          </a:p>
          <a:p>
            <a:pPr algn="just"/>
            <a:r>
              <a:rPr lang="en-US" dirty="0"/>
              <a:t>The Request Reply protocol defines the set of request and replies to the corresponding requests.</a:t>
            </a:r>
          </a:p>
          <a:p>
            <a:pPr algn="just"/>
            <a:endParaRPr lang="en-US" dirty="0"/>
          </a:p>
          <a:p>
            <a:pPr algn="just"/>
            <a:endParaRPr lang="en-US" altLang="en-US" dirty="0"/>
          </a:p>
        </p:txBody>
      </p:sp>
      <p:pic>
        <p:nvPicPr>
          <p:cNvPr id="51" name="Picture 50" descr="04-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082681"/>
            <a:ext cx="4800600" cy="239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962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Client Server Model</a:t>
            </a:r>
            <a:endParaRPr lang="en-IN" dirty="0">
              <a:latin typeface="+mj-lt"/>
            </a:endParaRPr>
          </a:p>
        </p:txBody>
      </p:sp>
      <p:sp>
        <p:nvSpPr>
          <p:cNvPr id="10" name="Content Placeholder 3"/>
          <p:cNvSpPr txBox="1">
            <a:spLocks/>
          </p:cNvSpPr>
          <p:nvPr/>
        </p:nvSpPr>
        <p:spPr>
          <a:xfrm>
            <a:off x="254000" y="990600"/>
            <a:ext cx="8699500" cy="5334000"/>
          </a:xfrm>
          <a:prstGeom prst="rect">
            <a:avLst/>
          </a:prstGeom>
        </p:spPr>
        <p:txBody>
          <a:bodyPr vert="horz" lIns="91440" tIns="45720" rIns="91440" bIns="45720" rtlCol="0">
            <a:norm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just"/>
            <a:r>
              <a:rPr lang="en-US" dirty="0">
                <a:latin typeface="+mn-lt"/>
              </a:rPr>
              <a:t>Following are different types of packets transmitted across the network.</a:t>
            </a:r>
          </a:p>
          <a:p>
            <a:pPr lvl="1" algn="just">
              <a:buClr>
                <a:schemeClr val="tx1"/>
              </a:buClr>
            </a:pPr>
            <a:r>
              <a:rPr lang="en-US" sz="2400" b="1" dirty="0">
                <a:solidFill>
                  <a:schemeClr val="tx2"/>
                </a:solidFill>
                <a:latin typeface="+mn-lt"/>
              </a:rPr>
              <a:t>REQ</a:t>
            </a:r>
            <a:r>
              <a:rPr lang="en-US" sz="2400" dirty="0">
                <a:solidFill>
                  <a:schemeClr val="tx2"/>
                </a:solidFill>
                <a:latin typeface="+mn-lt"/>
              </a:rPr>
              <a:t>:</a:t>
            </a:r>
            <a:r>
              <a:rPr lang="en-US" sz="2400" dirty="0">
                <a:latin typeface="+mn-lt"/>
              </a:rPr>
              <a:t> Request packet is used to </a:t>
            </a:r>
            <a:r>
              <a:rPr lang="en-US" sz="2400" dirty="0">
                <a:solidFill>
                  <a:srgbClr val="FF0000"/>
                </a:solidFill>
                <a:latin typeface="+mn-lt"/>
              </a:rPr>
              <a:t>send the request </a:t>
            </a:r>
            <a:r>
              <a:rPr lang="en-US" sz="2400" dirty="0">
                <a:latin typeface="+mn-lt"/>
              </a:rPr>
              <a:t>from the client to the server.</a:t>
            </a:r>
          </a:p>
          <a:p>
            <a:pPr lvl="1" algn="just">
              <a:buClr>
                <a:schemeClr val="tx1"/>
              </a:buClr>
            </a:pPr>
            <a:r>
              <a:rPr lang="en-US" sz="2400" b="1" dirty="0">
                <a:solidFill>
                  <a:schemeClr val="tx2"/>
                </a:solidFill>
                <a:latin typeface="+mn-lt"/>
              </a:rPr>
              <a:t>Reply</a:t>
            </a:r>
            <a:r>
              <a:rPr lang="en-US" sz="2400" dirty="0">
                <a:solidFill>
                  <a:schemeClr val="tx2"/>
                </a:solidFill>
                <a:latin typeface="+mn-lt"/>
              </a:rPr>
              <a:t>:</a:t>
            </a:r>
            <a:r>
              <a:rPr lang="en-US" sz="2400" dirty="0">
                <a:latin typeface="+mn-lt"/>
              </a:rPr>
              <a:t> This message is used to </a:t>
            </a:r>
            <a:r>
              <a:rPr lang="en-US" sz="2400" dirty="0">
                <a:solidFill>
                  <a:srgbClr val="FF0000"/>
                </a:solidFill>
                <a:latin typeface="+mn-lt"/>
              </a:rPr>
              <a:t>carry the result </a:t>
            </a:r>
            <a:r>
              <a:rPr lang="en-US" sz="2400" dirty="0">
                <a:latin typeface="+mn-lt"/>
              </a:rPr>
              <a:t>from the server to the client.</a:t>
            </a:r>
          </a:p>
          <a:p>
            <a:pPr lvl="1" algn="just">
              <a:buClr>
                <a:schemeClr val="tx1"/>
              </a:buClr>
            </a:pPr>
            <a:r>
              <a:rPr lang="en-US" sz="2400" b="1" dirty="0">
                <a:solidFill>
                  <a:schemeClr val="tx2"/>
                </a:solidFill>
                <a:latin typeface="+mn-lt"/>
              </a:rPr>
              <a:t>ACK</a:t>
            </a:r>
            <a:r>
              <a:rPr lang="en-US" sz="2400" dirty="0">
                <a:solidFill>
                  <a:schemeClr val="tx2"/>
                </a:solidFill>
                <a:latin typeface="+mn-lt"/>
              </a:rPr>
              <a:t>:</a:t>
            </a:r>
            <a:r>
              <a:rPr lang="en-US" sz="2400" dirty="0">
                <a:latin typeface="+mn-lt"/>
              </a:rPr>
              <a:t> Acknowledgement packet is used to send the </a:t>
            </a:r>
            <a:r>
              <a:rPr lang="en-US" sz="2400" dirty="0">
                <a:solidFill>
                  <a:srgbClr val="FF0000"/>
                </a:solidFill>
                <a:latin typeface="+mn-lt"/>
              </a:rPr>
              <a:t>correct receipt</a:t>
            </a:r>
            <a:r>
              <a:rPr lang="en-US" sz="2400" dirty="0">
                <a:latin typeface="+mn-lt"/>
              </a:rPr>
              <a:t> of the packet to the sender.</a:t>
            </a:r>
          </a:p>
          <a:p>
            <a:pPr lvl="1" algn="just">
              <a:buClr>
                <a:schemeClr val="tx1"/>
              </a:buClr>
            </a:pPr>
            <a:r>
              <a:rPr lang="en-US" sz="2400" b="1" dirty="0">
                <a:solidFill>
                  <a:schemeClr val="tx2"/>
                </a:solidFill>
                <a:latin typeface="+mn-lt"/>
              </a:rPr>
              <a:t>Are You Alive (AYA)?: </a:t>
            </a:r>
            <a:r>
              <a:rPr lang="en-US" sz="2400" dirty="0">
                <a:latin typeface="+mn-lt"/>
              </a:rPr>
              <a:t>This packet is sent in case the server takes a long time to complete the client's request.</a:t>
            </a:r>
          </a:p>
          <a:p>
            <a:pPr lvl="1" algn="just">
              <a:buClr>
                <a:schemeClr val="tx1"/>
              </a:buClr>
            </a:pPr>
            <a:r>
              <a:rPr lang="en-US" sz="2400" b="1" dirty="0">
                <a:solidFill>
                  <a:schemeClr val="tx2"/>
                </a:solidFill>
                <a:latin typeface="+mn-lt"/>
              </a:rPr>
              <a:t>I am Alive (IAA)</a:t>
            </a:r>
            <a:r>
              <a:rPr lang="en-US" sz="2400" dirty="0">
                <a:solidFill>
                  <a:schemeClr val="tx2"/>
                </a:solidFill>
                <a:latin typeface="+mn-lt"/>
              </a:rPr>
              <a:t>: </a:t>
            </a:r>
            <a:r>
              <a:rPr lang="en-US" sz="2400" dirty="0">
                <a:latin typeface="+mn-lt"/>
              </a:rPr>
              <a:t>The server, if active, replies with this packet.</a:t>
            </a:r>
          </a:p>
          <a:p>
            <a:pPr algn="just"/>
            <a:endParaRPr lang="en-US" dirty="0">
              <a:latin typeface="+mn-lt"/>
            </a:endParaRPr>
          </a:p>
          <a:p>
            <a:pPr algn="just"/>
            <a:endParaRPr lang="en-US" altLang="en-US" dirty="0">
              <a:latin typeface="+mn-lt"/>
            </a:endParaRPr>
          </a:p>
        </p:txBody>
      </p:sp>
    </p:spTree>
    <p:extLst>
      <p:ext uri="{BB962C8B-B14F-4D97-AF65-F5344CB8AC3E}">
        <p14:creationId xmlns:p14="http://schemas.microsoft.com/office/powerpoint/2010/main" val="349215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Client Server Model Interaction</a:t>
            </a:r>
            <a:endParaRPr lang="en-IN" dirty="0">
              <a:latin typeface="+mj-lt"/>
            </a:endParaRPr>
          </a:p>
        </p:txBody>
      </p:sp>
      <p:sp>
        <p:nvSpPr>
          <p:cNvPr id="10" name="Content Placeholder 3"/>
          <p:cNvSpPr txBox="1">
            <a:spLocks/>
          </p:cNvSpPr>
          <p:nvPr/>
        </p:nvSpPr>
        <p:spPr>
          <a:xfrm>
            <a:off x="253999" y="914399"/>
            <a:ext cx="4470399" cy="5562595"/>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00" dirty="0"/>
              <a:t>Two processes in client-server model can interact in various ways:</a:t>
            </a:r>
          </a:p>
          <a:p>
            <a:pPr lvl="1"/>
            <a:r>
              <a:rPr lang="en-US" sz="2100" dirty="0"/>
              <a:t>Sockets</a:t>
            </a:r>
          </a:p>
          <a:p>
            <a:pPr lvl="1"/>
            <a:r>
              <a:rPr lang="en-US" sz="2100" dirty="0"/>
              <a:t>Remote Procedure Calls (RPC)</a:t>
            </a:r>
          </a:p>
          <a:p>
            <a:pPr>
              <a:buClr>
                <a:schemeClr val="tx1"/>
              </a:buClr>
            </a:pPr>
            <a:r>
              <a:rPr lang="en-US" sz="2100" b="1" dirty="0">
                <a:solidFill>
                  <a:schemeClr val="tx2"/>
                </a:solidFill>
              </a:rPr>
              <a:t>Socket</a:t>
            </a:r>
          </a:p>
          <a:p>
            <a:pPr algn="just"/>
            <a:r>
              <a:rPr lang="en-US" sz="2100" dirty="0"/>
              <a:t>The process acting as server opens a socket using a well-known port and waits until some client request comes. </a:t>
            </a:r>
          </a:p>
          <a:p>
            <a:pPr algn="just"/>
            <a:r>
              <a:rPr lang="en-US" sz="2100" dirty="0"/>
              <a:t>The second process acting as a client also opens a socket but instead of waiting for an incoming request, the client processes ‘requests first’.</a:t>
            </a:r>
            <a:endParaRPr lang="en-US" sz="2100" b="1" dirty="0"/>
          </a:p>
          <a:p>
            <a:pPr lvl="1" algn="just">
              <a:buFont typeface="Wingdings" panose="05000000000000000000" pitchFamily="2" charset="2"/>
              <a:buChar char="§"/>
            </a:pPr>
            <a:endParaRPr lang="en-IN" altLang="en-US" sz="2100" dirty="0"/>
          </a:p>
          <a:p>
            <a:endParaRPr lang="en-US" altLang="en-US" sz="2100" dirty="0"/>
          </a:p>
        </p:txBody>
      </p:sp>
      <p:sp>
        <p:nvSpPr>
          <p:cNvPr id="3" name="Rectangle 2"/>
          <p:cNvSpPr/>
          <p:nvPr/>
        </p:nvSpPr>
        <p:spPr>
          <a:xfrm>
            <a:off x="4800600" y="1219200"/>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Server Program</a:t>
            </a:r>
          </a:p>
        </p:txBody>
      </p:sp>
      <p:sp>
        <p:nvSpPr>
          <p:cNvPr id="8" name="Rectangle 7"/>
          <p:cNvSpPr/>
          <p:nvPr/>
        </p:nvSpPr>
        <p:spPr>
          <a:xfrm>
            <a:off x="6934200" y="1219200"/>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Client Program</a:t>
            </a:r>
          </a:p>
        </p:txBody>
      </p:sp>
      <p:sp>
        <p:nvSpPr>
          <p:cNvPr id="4" name="Oval 3"/>
          <p:cNvSpPr/>
          <p:nvPr/>
        </p:nvSpPr>
        <p:spPr>
          <a:xfrm>
            <a:off x="4953000" y="2286000"/>
            <a:ext cx="1600200" cy="609600"/>
          </a:xfrm>
          <a:prstGeom prst="ellipse">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Socket</a:t>
            </a:r>
          </a:p>
        </p:txBody>
      </p:sp>
      <p:sp>
        <p:nvSpPr>
          <p:cNvPr id="13" name="Oval 12"/>
          <p:cNvSpPr/>
          <p:nvPr/>
        </p:nvSpPr>
        <p:spPr>
          <a:xfrm>
            <a:off x="7086600" y="2286000"/>
            <a:ext cx="1600200" cy="609600"/>
          </a:xfrm>
          <a:prstGeom prst="ellipse">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Socket</a:t>
            </a:r>
          </a:p>
        </p:txBody>
      </p:sp>
      <p:sp>
        <p:nvSpPr>
          <p:cNvPr id="14" name="Rectangle 13"/>
          <p:cNvSpPr/>
          <p:nvPr/>
        </p:nvSpPr>
        <p:spPr>
          <a:xfrm>
            <a:off x="4800600" y="3410857"/>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Transport</a:t>
            </a:r>
          </a:p>
        </p:txBody>
      </p:sp>
      <p:sp>
        <p:nvSpPr>
          <p:cNvPr id="15" name="Rectangle 14"/>
          <p:cNvSpPr/>
          <p:nvPr/>
        </p:nvSpPr>
        <p:spPr>
          <a:xfrm>
            <a:off x="4800600" y="4038600"/>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Network</a:t>
            </a:r>
          </a:p>
        </p:txBody>
      </p:sp>
      <p:sp>
        <p:nvSpPr>
          <p:cNvPr id="16" name="Rectangle 15"/>
          <p:cNvSpPr/>
          <p:nvPr/>
        </p:nvSpPr>
        <p:spPr>
          <a:xfrm>
            <a:off x="4800600" y="4648200"/>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link</a:t>
            </a:r>
          </a:p>
        </p:txBody>
      </p:sp>
      <p:sp>
        <p:nvSpPr>
          <p:cNvPr id="17" name="Rectangle 16"/>
          <p:cNvSpPr/>
          <p:nvPr/>
        </p:nvSpPr>
        <p:spPr>
          <a:xfrm>
            <a:off x="4800600" y="5257800"/>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Physical</a:t>
            </a:r>
          </a:p>
        </p:txBody>
      </p:sp>
      <p:sp>
        <p:nvSpPr>
          <p:cNvPr id="23" name="Rectangle 22"/>
          <p:cNvSpPr/>
          <p:nvPr/>
        </p:nvSpPr>
        <p:spPr>
          <a:xfrm>
            <a:off x="6934200" y="3410857"/>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Transport</a:t>
            </a:r>
          </a:p>
        </p:txBody>
      </p:sp>
      <p:sp>
        <p:nvSpPr>
          <p:cNvPr id="24" name="Rectangle 23"/>
          <p:cNvSpPr/>
          <p:nvPr/>
        </p:nvSpPr>
        <p:spPr>
          <a:xfrm>
            <a:off x="6934200" y="4038600"/>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Network</a:t>
            </a:r>
          </a:p>
        </p:txBody>
      </p:sp>
      <p:sp>
        <p:nvSpPr>
          <p:cNvPr id="25" name="Rectangle 24"/>
          <p:cNvSpPr/>
          <p:nvPr/>
        </p:nvSpPr>
        <p:spPr>
          <a:xfrm>
            <a:off x="6934200" y="4648200"/>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Data link</a:t>
            </a:r>
          </a:p>
        </p:txBody>
      </p:sp>
      <p:sp>
        <p:nvSpPr>
          <p:cNvPr id="26" name="Rectangle 25"/>
          <p:cNvSpPr/>
          <p:nvPr/>
        </p:nvSpPr>
        <p:spPr>
          <a:xfrm>
            <a:off x="6934200" y="5257800"/>
            <a:ext cx="1905000" cy="457200"/>
          </a:xfrm>
          <a:prstGeom prst="rect">
            <a:avLst/>
          </a:prstGeom>
          <a:ln>
            <a:solidFill>
              <a:schemeClr val="tx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Physical</a:t>
            </a:r>
          </a:p>
        </p:txBody>
      </p:sp>
      <p:cxnSp>
        <p:nvCxnSpPr>
          <p:cNvPr id="6" name="Straight Arrow Connector 5"/>
          <p:cNvCxnSpPr>
            <a:stCxn id="8" idx="2"/>
            <a:endCxn id="13" idx="0"/>
          </p:cNvCxnSpPr>
          <p:nvPr/>
        </p:nvCxnSpPr>
        <p:spPr>
          <a:xfrm>
            <a:off x="7886700" y="1676400"/>
            <a:ext cx="0" cy="60960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13" idx="4"/>
            <a:endCxn id="23" idx="0"/>
          </p:cNvCxnSpPr>
          <p:nvPr/>
        </p:nvCxnSpPr>
        <p:spPr>
          <a:xfrm>
            <a:off x="7886700" y="2895600"/>
            <a:ext cx="0" cy="515257"/>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4" idx="0"/>
            <a:endCxn id="3" idx="2"/>
          </p:cNvCxnSpPr>
          <p:nvPr/>
        </p:nvCxnSpPr>
        <p:spPr>
          <a:xfrm flipV="1">
            <a:off x="5753100" y="1676400"/>
            <a:ext cx="0" cy="60960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4" idx="0"/>
            <a:endCxn id="4" idx="4"/>
          </p:cNvCxnSpPr>
          <p:nvPr/>
        </p:nvCxnSpPr>
        <p:spPr>
          <a:xfrm flipV="1">
            <a:off x="5753100" y="2895600"/>
            <a:ext cx="0" cy="515257"/>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26" idx="2"/>
          </p:cNvCxnSpPr>
          <p:nvPr/>
        </p:nvCxnSpPr>
        <p:spPr>
          <a:xfrm>
            <a:off x="7886700" y="5715000"/>
            <a:ext cx="0" cy="45720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endCxn id="17" idx="2"/>
          </p:cNvCxnSpPr>
          <p:nvPr/>
        </p:nvCxnSpPr>
        <p:spPr>
          <a:xfrm flipV="1">
            <a:off x="5753100" y="5715000"/>
            <a:ext cx="0" cy="457200"/>
          </a:xfrm>
          <a:prstGeom prst="straightConnector1">
            <a:avLst/>
          </a:prstGeom>
          <a:ln w="28575">
            <a:solidFill>
              <a:schemeClr val="accent2">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5753100" y="6172200"/>
            <a:ext cx="2133600" cy="0"/>
          </a:xfrm>
          <a:prstGeom prst="line">
            <a:avLst/>
          </a:prstGeom>
          <a:ln w="28575">
            <a:solidFill>
              <a:schemeClr val="accent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907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43"/>
                                        </p:tgtEl>
                                        <p:attrNameLst>
                                          <p:attrName>style.visibility</p:attrName>
                                        </p:attrNameLst>
                                      </p:cBhvr>
                                      <p:to>
                                        <p:strVal val="visibl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4" grpId="0" animBg="1"/>
      <p:bldP spid="13" grpId="0" animBg="1"/>
      <p:bldP spid="14" grpId="0" animBg="1"/>
      <p:bldP spid="15" grpId="0" animBg="1"/>
      <p:bldP spid="16" grpId="0" animBg="1"/>
      <p:bldP spid="17" grpId="0" animBg="1"/>
      <p:bldP spid="23" grpId="0" animBg="1"/>
      <p:bldP spid="24" grpId="0" animBg="1"/>
      <p:bldP spid="25"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Remote Procedure Call</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a:latin typeface="+mn-lt"/>
              </a:rPr>
              <a:t>Remote Procedure Call (RPC) is a protocol that one program can use to </a:t>
            </a:r>
            <a:r>
              <a:rPr lang="en-US" dirty="0">
                <a:solidFill>
                  <a:srgbClr val="FF0000"/>
                </a:solidFill>
                <a:latin typeface="+mn-lt"/>
              </a:rPr>
              <a:t>request a service </a:t>
            </a:r>
            <a:r>
              <a:rPr lang="en-US" dirty="0">
                <a:latin typeface="+mn-lt"/>
              </a:rPr>
              <a:t>from a program located in another computer on a network </a:t>
            </a:r>
            <a:r>
              <a:rPr lang="en-US" dirty="0">
                <a:solidFill>
                  <a:srgbClr val="FF0000"/>
                </a:solidFill>
                <a:latin typeface="+mn-lt"/>
              </a:rPr>
              <a:t>without having to understand the network's details. </a:t>
            </a:r>
          </a:p>
          <a:p>
            <a:pPr algn="just"/>
            <a:r>
              <a:rPr lang="en-US" dirty="0">
                <a:latin typeface="+mn-lt"/>
              </a:rPr>
              <a:t>A procedure call is also sometimes known as a </a:t>
            </a:r>
            <a:r>
              <a:rPr lang="en-US" dirty="0">
                <a:solidFill>
                  <a:srgbClr val="FF0000"/>
                </a:solidFill>
                <a:latin typeface="+mn-lt"/>
              </a:rPr>
              <a:t>function call </a:t>
            </a:r>
            <a:r>
              <a:rPr lang="en-US" dirty="0">
                <a:latin typeface="+mn-lt"/>
              </a:rPr>
              <a:t>or a </a:t>
            </a:r>
            <a:r>
              <a:rPr lang="en-US" dirty="0">
                <a:solidFill>
                  <a:srgbClr val="FF0000"/>
                </a:solidFill>
                <a:latin typeface="+mn-lt"/>
              </a:rPr>
              <a:t>subroutine call.</a:t>
            </a:r>
          </a:p>
          <a:p>
            <a:pPr algn="just"/>
            <a:r>
              <a:rPr lang="en-US" dirty="0">
                <a:latin typeface="+mn-lt"/>
              </a:rPr>
              <a:t>RPC uses the </a:t>
            </a:r>
            <a:r>
              <a:rPr lang="en-US" dirty="0">
                <a:solidFill>
                  <a:srgbClr val="FF0000"/>
                </a:solidFill>
                <a:latin typeface="+mn-lt"/>
              </a:rPr>
              <a:t>client-server model. </a:t>
            </a:r>
          </a:p>
          <a:p>
            <a:pPr marL="0" indent="0" algn="just">
              <a:buNone/>
            </a:pPr>
            <a:endParaRPr lang="en-IN" dirty="0">
              <a:latin typeface="+mn-lt"/>
            </a:endParaRPr>
          </a:p>
        </p:txBody>
      </p:sp>
    </p:spTree>
    <p:extLst>
      <p:ext uri="{BB962C8B-B14F-4D97-AF65-F5344CB8AC3E}">
        <p14:creationId xmlns:p14="http://schemas.microsoft.com/office/powerpoint/2010/main" val="35712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66DA-D5D2-4447-8E81-0AB49679D690}"/>
              </a:ext>
            </a:extLst>
          </p:cNvPr>
          <p:cNvSpPr>
            <a:spLocks noGrp="1"/>
          </p:cNvSpPr>
          <p:nvPr>
            <p:ph type="title"/>
          </p:nvPr>
        </p:nvSpPr>
        <p:spPr/>
        <p:txBody>
          <a:bodyPr/>
          <a:lstStyle/>
          <a:p>
            <a:r>
              <a:rPr lang="en-IN" dirty="0">
                <a:latin typeface="+mj-lt"/>
              </a:rPr>
              <a:t>RPC Model </a:t>
            </a:r>
          </a:p>
        </p:txBody>
      </p:sp>
      <p:sp>
        <p:nvSpPr>
          <p:cNvPr id="3" name="Content Placeholder 2">
            <a:extLst>
              <a:ext uri="{FF2B5EF4-FFF2-40B4-BE49-F238E27FC236}">
                <a16:creationId xmlns:a16="http://schemas.microsoft.com/office/drawing/2014/main" id="{BAF347A5-B8A6-4790-BED6-D8526B71ECF0}"/>
              </a:ext>
            </a:extLst>
          </p:cNvPr>
          <p:cNvSpPr>
            <a:spLocks noGrp="1"/>
          </p:cNvSpPr>
          <p:nvPr>
            <p:ph idx="1"/>
          </p:nvPr>
        </p:nvSpPr>
        <p:spPr/>
        <p:txBody>
          <a:bodyPr/>
          <a:lstStyle/>
          <a:p>
            <a:pPr algn="just"/>
            <a:r>
              <a:rPr lang="en-US" dirty="0">
                <a:latin typeface="+mn-lt"/>
              </a:rPr>
              <a:t> It is similar to commonly used procedure call model. It works in the following manner: </a:t>
            </a:r>
          </a:p>
          <a:p>
            <a:pPr marL="914400" lvl="1" indent="-457200" algn="just">
              <a:buFont typeface="+mj-lt"/>
              <a:buAutoNum type="arabicPeriod"/>
            </a:pPr>
            <a:r>
              <a:rPr lang="en-US" sz="2400" dirty="0">
                <a:latin typeface="+mn-lt"/>
              </a:rPr>
              <a:t>For making a procedure call, the </a:t>
            </a:r>
            <a:r>
              <a:rPr lang="en-US" sz="2400" dirty="0">
                <a:solidFill>
                  <a:srgbClr val="FF0000"/>
                </a:solidFill>
                <a:latin typeface="+mn-lt"/>
              </a:rPr>
              <a:t>caller places arguments </a:t>
            </a:r>
            <a:r>
              <a:rPr lang="en-US" sz="2400" dirty="0">
                <a:latin typeface="+mn-lt"/>
              </a:rPr>
              <a:t>to the procedure in some well specified location. </a:t>
            </a:r>
          </a:p>
          <a:p>
            <a:pPr marL="914400" lvl="1" indent="-457200" algn="just">
              <a:buClr>
                <a:schemeClr val="tx1"/>
              </a:buClr>
              <a:buFont typeface="+mj-lt"/>
              <a:buAutoNum type="arabicPeriod"/>
            </a:pPr>
            <a:r>
              <a:rPr lang="en-US" sz="2400" dirty="0">
                <a:solidFill>
                  <a:srgbClr val="FF0000"/>
                </a:solidFill>
                <a:latin typeface="+mn-lt"/>
              </a:rPr>
              <a:t>Control is then transferred </a:t>
            </a:r>
            <a:r>
              <a:rPr lang="en-US" sz="2400" dirty="0">
                <a:latin typeface="+mn-lt"/>
              </a:rPr>
              <a:t>to the sequence of instructions that constitutes the body of the procedure. </a:t>
            </a:r>
          </a:p>
          <a:p>
            <a:pPr marL="914400" lvl="1" indent="-457200" algn="just">
              <a:buFont typeface="+mj-lt"/>
              <a:buAutoNum type="arabicPeriod"/>
            </a:pPr>
            <a:r>
              <a:rPr lang="en-US" sz="2400" dirty="0">
                <a:latin typeface="+mn-lt"/>
              </a:rPr>
              <a:t>The </a:t>
            </a:r>
            <a:r>
              <a:rPr lang="en-US" sz="2400" dirty="0">
                <a:solidFill>
                  <a:srgbClr val="FF0000"/>
                </a:solidFill>
                <a:latin typeface="+mn-lt"/>
              </a:rPr>
              <a:t>procedure body is executed </a:t>
            </a:r>
            <a:r>
              <a:rPr lang="en-US" sz="2400" dirty="0">
                <a:latin typeface="+mn-lt"/>
              </a:rPr>
              <a:t>in a newly created execution environment that includes copies of the arguments given in the calling instruction. </a:t>
            </a:r>
          </a:p>
          <a:p>
            <a:pPr marL="914400" lvl="1" indent="-457200" algn="just">
              <a:buFont typeface="+mj-lt"/>
              <a:buAutoNum type="arabicPeriod"/>
            </a:pPr>
            <a:r>
              <a:rPr lang="en-US" sz="2400" dirty="0">
                <a:latin typeface="+mn-lt"/>
              </a:rPr>
              <a:t>After the procedure execution is over, </a:t>
            </a:r>
            <a:r>
              <a:rPr lang="en-US" sz="2400" dirty="0">
                <a:solidFill>
                  <a:srgbClr val="FF0000"/>
                </a:solidFill>
                <a:latin typeface="+mn-lt"/>
              </a:rPr>
              <a:t>control returns </a:t>
            </a:r>
            <a:r>
              <a:rPr lang="en-US" sz="2400" dirty="0">
                <a:latin typeface="+mn-lt"/>
              </a:rPr>
              <a:t>to the calling point, returning a result.</a:t>
            </a:r>
            <a:endParaRPr lang="en-IN" sz="2400" dirty="0">
              <a:latin typeface="+mn-lt"/>
            </a:endParaRPr>
          </a:p>
        </p:txBody>
      </p:sp>
    </p:spTree>
    <p:extLst>
      <p:ext uri="{BB962C8B-B14F-4D97-AF65-F5344CB8AC3E}">
        <p14:creationId xmlns:p14="http://schemas.microsoft.com/office/powerpoint/2010/main" val="60250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66DA-D5D2-4447-8E81-0AB49679D690}"/>
              </a:ext>
            </a:extLst>
          </p:cNvPr>
          <p:cNvSpPr>
            <a:spLocks noGrp="1"/>
          </p:cNvSpPr>
          <p:nvPr>
            <p:ph type="title"/>
          </p:nvPr>
        </p:nvSpPr>
        <p:spPr/>
        <p:txBody>
          <a:bodyPr>
            <a:noAutofit/>
          </a:bodyPr>
          <a:lstStyle/>
          <a:p>
            <a:r>
              <a:rPr lang="en-US" sz="3400" dirty="0">
                <a:latin typeface="+mj-lt"/>
              </a:rPr>
              <a:t>Remote Procedure Calls Vs Local Procedure Calls</a:t>
            </a:r>
            <a:endParaRPr lang="en-IN" sz="3400" dirty="0">
              <a:latin typeface="+mj-lt"/>
            </a:endParaRPr>
          </a:p>
        </p:txBody>
      </p:sp>
      <p:sp>
        <p:nvSpPr>
          <p:cNvPr id="3" name="Content Placeholder 2">
            <a:extLst>
              <a:ext uri="{FF2B5EF4-FFF2-40B4-BE49-F238E27FC236}">
                <a16:creationId xmlns:a16="http://schemas.microsoft.com/office/drawing/2014/main" id="{BAF347A5-B8A6-4790-BED6-D8526B71ECF0}"/>
              </a:ext>
            </a:extLst>
          </p:cNvPr>
          <p:cNvSpPr>
            <a:spLocks noGrp="1"/>
          </p:cNvSpPr>
          <p:nvPr>
            <p:ph idx="1"/>
          </p:nvPr>
        </p:nvSpPr>
        <p:spPr>
          <a:xfrm>
            <a:off x="190500" y="914400"/>
            <a:ext cx="8763000" cy="5334000"/>
          </a:xfrm>
        </p:spPr>
        <p:txBody>
          <a:bodyPr>
            <a:noAutofit/>
          </a:bodyPr>
          <a:lstStyle/>
          <a:p>
            <a:pPr marL="514350" indent="-457200" algn="just">
              <a:buFont typeface="+mj-lt"/>
              <a:buAutoNum type="arabicPeriod"/>
            </a:pPr>
            <a:r>
              <a:rPr lang="en-US" dirty="0">
                <a:latin typeface="+mn-lt"/>
              </a:rPr>
              <a:t>Unlike local procedure calls, with remote procedure calls, </a:t>
            </a:r>
          </a:p>
          <a:p>
            <a:pPr marL="914400" lvl="1" indent="-457200" algn="just"/>
            <a:r>
              <a:rPr lang="en-US" sz="2400" dirty="0">
                <a:latin typeface="+mn-lt"/>
              </a:rPr>
              <a:t>Disjoint Address Space.</a:t>
            </a:r>
          </a:p>
          <a:p>
            <a:pPr marL="914400" lvl="1" indent="-457200" algn="just"/>
            <a:r>
              <a:rPr lang="en-US" sz="2400" dirty="0">
                <a:latin typeface="+mn-lt"/>
              </a:rPr>
              <a:t>Absence of shared memory. </a:t>
            </a:r>
          </a:p>
          <a:p>
            <a:pPr marL="914400" lvl="1" indent="-457200" algn="just"/>
            <a:r>
              <a:rPr lang="en-US" sz="2400" dirty="0">
                <a:latin typeface="+mn-lt"/>
              </a:rPr>
              <a:t>Meaningless making call by reference, using addresses in arguments and pointers.</a:t>
            </a:r>
          </a:p>
          <a:p>
            <a:pPr marL="514350" indent="-457200" algn="just">
              <a:buFont typeface="+mj-lt"/>
              <a:buAutoNum type="arabicPeriod"/>
            </a:pPr>
            <a:r>
              <a:rPr lang="en-US" dirty="0">
                <a:latin typeface="+mn-lt"/>
              </a:rPr>
              <a:t>RPC’s are more vulnerable to failure because of: </a:t>
            </a:r>
          </a:p>
          <a:p>
            <a:pPr marL="914400" lvl="1" indent="-457200" algn="just"/>
            <a:r>
              <a:rPr lang="en-US" sz="2400" dirty="0">
                <a:latin typeface="+mn-lt"/>
              </a:rPr>
              <a:t>Possibility of processor crashes or </a:t>
            </a:r>
          </a:p>
          <a:p>
            <a:pPr marL="914400" lvl="1" indent="-457200" algn="just"/>
            <a:r>
              <a:rPr lang="en-US" sz="2400" dirty="0">
                <a:latin typeface="+mn-lt"/>
              </a:rPr>
              <a:t>communication problems of a network.</a:t>
            </a:r>
          </a:p>
          <a:p>
            <a:pPr marL="457200" indent="-457200" algn="just">
              <a:buFont typeface="+mj-lt"/>
              <a:buAutoNum type="arabicPeriod"/>
            </a:pPr>
            <a:r>
              <a:rPr lang="en-US" dirty="0">
                <a:latin typeface="+mn-lt"/>
              </a:rPr>
              <a:t>RPC’s are much more time consuming than LPC’s due to the involvement of communication network.</a:t>
            </a:r>
            <a:endParaRPr lang="en-IN" dirty="0">
              <a:latin typeface="+mn-lt"/>
            </a:endParaRPr>
          </a:p>
        </p:txBody>
      </p:sp>
    </p:spTree>
    <p:extLst>
      <p:ext uri="{BB962C8B-B14F-4D97-AF65-F5344CB8AC3E}">
        <p14:creationId xmlns:p14="http://schemas.microsoft.com/office/powerpoint/2010/main" val="280172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Functions of RPC Elements</a:t>
            </a:r>
            <a:endParaRPr lang="en-IN" dirty="0">
              <a:latin typeface="+mj-lt"/>
            </a:endParaRPr>
          </a:p>
        </p:txBody>
      </p:sp>
      <p:sp>
        <p:nvSpPr>
          <p:cNvPr id="3" name="Content Placeholder 2"/>
          <p:cNvSpPr>
            <a:spLocks noGrp="1"/>
          </p:cNvSpPr>
          <p:nvPr>
            <p:ph idx="1"/>
          </p:nvPr>
        </p:nvSpPr>
        <p:spPr>
          <a:xfrm>
            <a:off x="190500" y="914400"/>
            <a:ext cx="8763000" cy="5334000"/>
          </a:xfrm>
        </p:spPr>
        <p:txBody>
          <a:bodyPr>
            <a:normAutofit/>
          </a:bodyPr>
          <a:lstStyle/>
          <a:p>
            <a:pPr algn="just">
              <a:buClr>
                <a:schemeClr val="tx1"/>
              </a:buClr>
            </a:pPr>
            <a:r>
              <a:rPr lang="en-US" b="1" dirty="0">
                <a:solidFill>
                  <a:schemeClr val="tx2"/>
                </a:solidFill>
                <a:latin typeface="+mn-lt"/>
              </a:rPr>
              <a:t>The Client</a:t>
            </a:r>
          </a:p>
          <a:p>
            <a:pPr lvl="1" algn="just"/>
            <a:r>
              <a:rPr lang="en-US" sz="2400" dirty="0">
                <a:latin typeface="+mn-lt"/>
              </a:rPr>
              <a:t>It is user process which initiates a remote procedure call</a:t>
            </a:r>
          </a:p>
          <a:p>
            <a:pPr lvl="1" algn="just"/>
            <a:r>
              <a:rPr lang="en-US" sz="2400" dirty="0">
                <a:latin typeface="+mn-lt"/>
              </a:rPr>
              <a:t>The client makes a perfectly normal call that invokes a corresponding procedure in the client stub. </a:t>
            </a:r>
          </a:p>
          <a:p>
            <a:pPr algn="just">
              <a:buClr>
                <a:schemeClr val="tx1"/>
              </a:buClr>
            </a:pPr>
            <a:r>
              <a:rPr lang="en-US" b="1" dirty="0">
                <a:solidFill>
                  <a:schemeClr val="tx2"/>
                </a:solidFill>
                <a:latin typeface="+mn-lt"/>
              </a:rPr>
              <a:t>The Client stub</a:t>
            </a:r>
          </a:p>
          <a:p>
            <a:pPr lvl="1" algn="just"/>
            <a:r>
              <a:rPr lang="en-US" sz="2400" dirty="0">
                <a:latin typeface="+mn-lt"/>
              </a:rPr>
              <a:t>On receipt of a request it packs a requirements into a message and asks the local RPCRuntime to send it to the server stub.</a:t>
            </a:r>
          </a:p>
          <a:p>
            <a:pPr lvl="1" algn="just"/>
            <a:r>
              <a:rPr lang="en-US" sz="2400" dirty="0">
                <a:latin typeface="+mn-lt"/>
              </a:rPr>
              <a:t>On receipt of a result it unpacks the result and passes it to client.</a:t>
            </a:r>
          </a:p>
          <a:p>
            <a:pPr algn="just">
              <a:buClr>
                <a:schemeClr val="tx1"/>
              </a:buClr>
            </a:pPr>
            <a:r>
              <a:rPr lang="en-US" b="1" dirty="0">
                <a:solidFill>
                  <a:schemeClr val="tx2"/>
                </a:solidFill>
                <a:latin typeface="+mn-lt"/>
              </a:rPr>
              <a:t>RPCRuntime</a:t>
            </a:r>
          </a:p>
          <a:p>
            <a:pPr lvl="1" algn="just"/>
            <a:r>
              <a:rPr lang="en-US" sz="2400" dirty="0">
                <a:latin typeface="+mn-lt"/>
              </a:rPr>
              <a:t>It handles transmission of messages between client and server.</a:t>
            </a:r>
          </a:p>
          <a:p>
            <a:pPr algn="just"/>
            <a:endParaRPr lang="en-US" dirty="0">
              <a:latin typeface="+mn-lt"/>
            </a:endParaRPr>
          </a:p>
          <a:p>
            <a:pPr algn="just">
              <a:buFont typeface="Arial" panose="020B0604020202020204" pitchFamily="34" charset="0"/>
              <a:buChar char="•"/>
            </a:pPr>
            <a:endParaRPr lang="en-IN" dirty="0">
              <a:latin typeface="+mn-lt"/>
            </a:endParaRPr>
          </a:p>
        </p:txBody>
      </p:sp>
    </p:spTree>
    <p:extLst>
      <p:ext uri="{BB962C8B-B14F-4D97-AF65-F5344CB8AC3E}">
        <p14:creationId xmlns:p14="http://schemas.microsoft.com/office/powerpoint/2010/main" val="27963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4364B-F7A9-43C5-A716-DD07391EFA80}"/>
              </a:ext>
            </a:extLst>
          </p:cNvPr>
          <p:cNvSpPr>
            <a:spLocks noGrp="1"/>
          </p:cNvSpPr>
          <p:nvPr>
            <p:ph type="title"/>
          </p:nvPr>
        </p:nvSpPr>
        <p:spPr/>
        <p:txBody>
          <a:bodyPr/>
          <a:lstStyle/>
          <a:p>
            <a:r>
              <a:rPr lang="en-IN" dirty="0">
                <a:latin typeface="+mj-lt"/>
              </a:rPr>
              <a:t>Local Area Network(LAN)</a:t>
            </a:r>
          </a:p>
        </p:txBody>
      </p:sp>
      <p:sp>
        <p:nvSpPr>
          <p:cNvPr id="3" name="Content Placeholder 2">
            <a:extLst>
              <a:ext uri="{FF2B5EF4-FFF2-40B4-BE49-F238E27FC236}">
                <a16:creationId xmlns:a16="http://schemas.microsoft.com/office/drawing/2014/main" id="{ADCA897F-8C49-45BF-86B3-8822B173472E}"/>
              </a:ext>
            </a:extLst>
          </p:cNvPr>
          <p:cNvSpPr>
            <a:spLocks noGrp="1"/>
          </p:cNvSpPr>
          <p:nvPr>
            <p:ph idx="1"/>
          </p:nvPr>
        </p:nvSpPr>
        <p:spPr/>
        <p:txBody>
          <a:bodyPr/>
          <a:lstStyle/>
          <a:p>
            <a:pPr algn="just"/>
            <a:r>
              <a:rPr lang="en-IN" dirty="0">
                <a:latin typeface="+mn-lt"/>
              </a:rPr>
              <a:t>A group of devices(computers, servers, switches, and printers) that are located in the same building.</a:t>
            </a:r>
          </a:p>
        </p:txBody>
      </p:sp>
      <p:pic>
        <p:nvPicPr>
          <p:cNvPr id="5" name="Content Placeholder 9">
            <a:extLst>
              <a:ext uri="{FF2B5EF4-FFF2-40B4-BE49-F238E27FC236}">
                <a16:creationId xmlns:a16="http://schemas.microsoft.com/office/drawing/2014/main" id="{E603794F-4067-4A5C-A009-7DF19B1E889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71700" y="2095500"/>
            <a:ext cx="4800600" cy="3124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329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D1E00-E149-464F-A3A4-105278291849}"/>
              </a:ext>
            </a:extLst>
          </p:cNvPr>
          <p:cNvSpPr>
            <a:spLocks noGrp="1"/>
          </p:cNvSpPr>
          <p:nvPr>
            <p:ph type="title"/>
          </p:nvPr>
        </p:nvSpPr>
        <p:spPr/>
        <p:txBody>
          <a:bodyPr/>
          <a:lstStyle/>
          <a:p>
            <a:r>
              <a:rPr lang="en-US" dirty="0">
                <a:latin typeface="+mj-lt"/>
              </a:rPr>
              <a:t>Functions of RPC Elements</a:t>
            </a:r>
            <a:endParaRPr lang="en-IN" dirty="0">
              <a:latin typeface="+mj-lt"/>
            </a:endParaRPr>
          </a:p>
        </p:txBody>
      </p:sp>
      <p:sp>
        <p:nvSpPr>
          <p:cNvPr id="3" name="Content Placeholder 2">
            <a:extLst>
              <a:ext uri="{FF2B5EF4-FFF2-40B4-BE49-F238E27FC236}">
                <a16:creationId xmlns:a16="http://schemas.microsoft.com/office/drawing/2014/main" id="{58CED1F4-18BB-41D1-B5F7-51B2195C28CF}"/>
              </a:ext>
            </a:extLst>
          </p:cNvPr>
          <p:cNvSpPr>
            <a:spLocks noGrp="1"/>
          </p:cNvSpPr>
          <p:nvPr>
            <p:ph idx="1"/>
          </p:nvPr>
        </p:nvSpPr>
        <p:spPr>
          <a:xfrm>
            <a:off x="190500" y="914400"/>
            <a:ext cx="8763000" cy="5638800"/>
          </a:xfrm>
        </p:spPr>
        <p:txBody>
          <a:bodyPr>
            <a:noAutofit/>
          </a:bodyPr>
          <a:lstStyle/>
          <a:p>
            <a:pPr lvl="1" algn="just"/>
            <a:r>
              <a:rPr lang="en-US" sz="2400" dirty="0">
                <a:latin typeface="+mn-lt"/>
              </a:rPr>
              <a:t>It is responsible for</a:t>
            </a:r>
          </a:p>
          <a:p>
            <a:pPr lvl="2" algn="just"/>
            <a:r>
              <a:rPr lang="en-US" sz="2400" dirty="0">
                <a:latin typeface="+mn-lt"/>
              </a:rPr>
              <a:t>Retransmission,</a:t>
            </a:r>
          </a:p>
          <a:p>
            <a:pPr lvl="2" algn="just"/>
            <a:r>
              <a:rPr lang="en-US" sz="2400" dirty="0">
                <a:latin typeface="+mn-lt"/>
              </a:rPr>
              <a:t>Acknowledgement,</a:t>
            </a:r>
          </a:p>
          <a:p>
            <a:pPr lvl="2" algn="just"/>
            <a:r>
              <a:rPr lang="en-US" sz="2400" dirty="0">
                <a:latin typeface="+mn-lt"/>
              </a:rPr>
              <a:t>Routing and Encryption.</a:t>
            </a:r>
          </a:p>
          <a:p>
            <a:pPr algn="just">
              <a:buClr>
                <a:schemeClr val="tx1"/>
              </a:buClr>
            </a:pPr>
            <a:r>
              <a:rPr lang="en-US" b="1" dirty="0">
                <a:solidFill>
                  <a:schemeClr val="tx2"/>
                </a:solidFill>
                <a:latin typeface="+mn-lt"/>
              </a:rPr>
              <a:t>The Server stub</a:t>
            </a:r>
          </a:p>
          <a:p>
            <a:pPr lvl="1" algn="just"/>
            <a:r>
              <a:rPr lang="en-US" sz="2400" dirty="0">
                <a:latin typeface="+mn-lt"/>
              </a:rPr>
              <a:t>It unpacks a call request and make a perfectly normal call to invoke the appropriate procedure in the server.</a:t>
            </a:r>
          </a:p>
          <a:p>
            <a:pPr lvl="1" algn="just"/>
            <a:r>
              <a:rPr lang="en-US" sz="2400" dirty="0">
                <a:latin typeface="+mn-lt"/>
              </a:rPr>
              <a:t>On receipt of a result of procedure execution it packs the result and asks to RPCRuntime to send.</a:t>
            </a:r>
          </a:p>
          <a:p>
            <a:pPr algn="just">
              <a:buClr>
                <a:schemeClr val="tx1"/>
              </a:buClr>
            </a:pPr>
            <a:r>
              <a:rPr lang="en-US" b="1" dirty="0">
                <a:solidFill>
                  <a:schemeClr val="tx2"/>
                </a:solidFill>
                <a:latin typeface="+mn-lt"/>
              </a:rPr>
              <a:t>The Server</a:t>
            </a:r>
          </a:p>
          <a:p>
            <a:pPr lvl="1" algn="just"/>
            <a:r>
              <a:rPr lang="en-US" sz="2400" dirty="0">
                <a:latin typeface="+mn-lt"/>
              </a:rPr>
              <a:t>It executes a appropriate procedure and returns the result from a server stub.</a:t>
            </a:r>
          </a:p>
          <a:p>
            <a:endParaRPr lang="en-IN" dirty="0">
              <a:latin typeface="+mn-lt"/>
            </a:endParaRPr>
          </a:p>
        </p:txBody>
      </p:sp>
    </p:spTree>
    <p:extLst>
      <p:ext uri="{BB962C8B-B14F-4D97-AF65-F5344CB8AC3E}">
        <p14:creationId xmlns:p14="http://schemas.microsoft.com/office/powerpoint/2010/main" val="1902099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8B2F-82DD-4D8B-9558-3F4542EBA265}"/>
              </a:ext>
            </a:extLst>
          </p:cNvPr>
          <p:cNvSpPr>
            <a:spLocks noGrp="1"/>
          </p:cNvSpPr>
          <p:nvPr>
            <p:ph type="title"/>
          </p:nvPr>
        </p:nvSpPr>
        <p:spPr/>
        <p:txBody>
          <a:bodyPr/>
          <a:lstStyle/>
          <a:p>
            <a:r>
              <a:rPr lang="en-US" dirty="0">
                <a:latin typeface="+mj-lt"/>
              </a:rPr>
              <a:t>RPC Mechanism</a:t>
            </a:r>
            <a:endParaRPr lang="en-IN" dirty="0">
              <a:latin typeface="+mj-lt"/>
            </a:endParaRPr>
          </a:p>
        </p:txBody>
      </p:sp>
      <p:sp>
        <p:nvSpPr>
          <p:cNvPr id="4" name="Rectangle 3">
            <a:extLst>
              <a:ext uri="{FF2B5EF4-FFF2-40B4-BE49-F238E27FC236}">
                <a16:creationId xmlns:a16="http://schemas.microsoft.com/office/drawing/2014/main" id="{D5EADD9F-E33F-4B16-8833-C0DCD73C5132}"/>
              </a:ext>
            </a:extLst>
          </p:cNvPr>
          <p:cNvSpPr/>
          <p:nvPr/>
        </p:nvSpPr>
        <p:spPr>
          <a:xfrm>
            <a:off x="152400" y="1427946"/>
            <a:ext cx="2931087" cy="419100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Terminator 4">
            <a:extLst>
              <a:ext uri="{FF2B5EF4-FFF2-40B4-BE49-F238E27FC236}">
                <a16:creationId xmlns:a16="http://schemas.microsoft.com/office/drawing/2014/main" id="{5BE86F4A-46EA-4EC1-BD5B-1D46497011E9}"/>
              </a:ext>
            </a:extLst>
          </p:cNvPr>
          <p:cNvSpPr/>
          <p:nvPr/>
        </p:nvSpPr>
        <p:spPr>
          <a:xfrm>
            <a:off x="377190" y="1860515"/>
            <a:ext cx="2598420" cy="685292"/>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Flowchart: Terminator 10">
            <a:extLst>
              <a:ext uri="{FF2B5EF4-FFF2-40B4-BE49-F238E27FC236}">
                <a16:creationId xmlns:a16="http://schemas.microsoft.com/office/drawing/2014/main" id="{6E5411F2-5907-4B13-88A2-7982D27DF387}"/>
              </a:ext>
            </a:extLst>
          </p:cNvPr>
          <p:cNvSpPr/>
          <p:nvPr/>
        </p:nvSpPr>
        <p:spPr>
          <a:xfrm>
            <a:off x="337185" y="3244334"/>
            <a:ext cx="2640330" cy="794266"/>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Flowchart: Terminator 17">
            <a:extLst>
              <a:ext uri="{FF2B5EF4-FFF2-40B4-BE49-F238E27FC236}">
                <a16:creationId xmlns:a16="http://schemas.microsoft.com/office/drawing/2014/main" id="{9787364F-F07E-4381-9BA4-71E5A1D2830B}"/>
              </a:ext>
            </a:extLst>
          </p:cNvPr>
          <p:cNvSpPr/>
          <p:nvPr/>
        </p:nvSpPr>
        <p:spPr>
          <a:xfrm>
            <a:off x="377190" y="4647885"/>
            <a:ext cx="2598420" cy="704050"/>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A55E632B-DBC8-49A0-8E47-2366E6CFCC29}"/>
              </a:ext>
            </a:extLst>
          </p:cNvPr>
          <p:cNvSpPr txBox="1"/>
          <p:nvPr/>
        </p:nvSpPr>
        <p:spPr>
          <a:xfrm flipH="1">
            <a:off x="1212242" y="1524000"/>
            <a:ext cx="1059181" cy="369332"/>
          </a:xfrm>
          <a:prstGeom prst="rect">
            <a:avLst/>
          </a:prstGeom>
          <a:noFill/>
        </p:spPr>
        <p:txBody>
          <a:bodyPr wrap="square" rtlCol="0">
            <a:spAutoFit/>
          </a:bodyPr>
          <a:lstStyle/>
          <a:p>
            <a:pPr algn="ctr"/>
            <a:r>
              <a:rPr lang="en-IN" dirty="0"/>
              <a:t>Client</a:t>
            </a:r>
          </a:p>
        </p:txBody>
      </p:sp>
      <p:sp>
        <p:nvSpPr>
          <p:cNvPr id="22" name="TextBox 21">
            <a:extLst>
              <a:ext uri="{FF2B5EF4-FFF2-40B4-BE49-F238E27FC236}">
                <a16:creationId xmlns:a16="http://schemas.microsoft.com/office/drawing/2014/main" id="{ABF428B2-731B-4760-A94D-38FDEDCCD7C6}"/>
              </a:ext>
            </a:extLst>
          </p:cNvPr>
          <p:cNvSpPr txBox="1"/>
          <p:nvPr/>
        </p:nvSpPr>
        <p:spPr>
          <a:xfrm flipH="1">
            <a:off x="1146809" y="2907268"/>
            <a:ext cx="1226159" cy="369332"/>
          </a:xfrm>
          <a:prstGeom prst="rect">
            <a:avLst/>
          </a:prstGeom>
          <a:noFill/>
        </p:spPr>
        <p:txBody>
          <a:bodyPr wrap="square" rtlCol="0">
            <a:spAutoFit/>
          </a:bodyPr>
          <a:lstStyle/>
          <a:p>
            <a:pPr algn="ctr"/>
            <a:r>
              <a:rPr lang="en-IN" dirty="0"/>
              <a:t>Client Stub</a:t>
            </a:r>
          </a:p>
        </p:txBody>
      </p:sp>
      <p:sp>
        <p:nvSpPr>
          <p:cNvPr id="23" name="TextBox 22">
            <a:extLst>
              <a:ext uri="{FF2B5EF4-FFF2-40B4-BE49-F238E27FC236}">
                <a16:creationId xmlns:a16="http://schemas.microsoft.com/office/drawing/2014/main" id="{727D5814-F8AC-4AA9-B82E-A7AE74DF2E6E}"/>
              </a:ext>
            </a:extLst>
          </p:cNvPr>
          <p:cNvSpPr txBox="1"/>
          <p:nvPr/>
        </p:nvSpPr>
        <p:spPr>
          <a:xfrm flipH="1">
            <a:off x="997887" y="4267260"/>
            <a:ext cx="1523999" cy="369332"/>
          </a:xfrm>
          <a:prstGeom prst="rect">
            <a:avLst/>
          </a:prstGeom>
          <a:noFill/>
        </p:spPr>
        <p:txBody>
          <a:bodyPr wrap="square" rtlCol="0">
            <a:spAutoFit/>
          </a:bodyPr>
          <a:lstStyle/>
          <a:p>
            <a:pPr algn="ctr"/>
            <a:r>
              <a:rPr lang="en-IN" dirty="0"/>
              <a:t>RPCRuntime</a:t>
            </a:r>
          </a:p>
        </p:txBody>
      </p:sp>
      <p:sp>
        <p:nvSpPr>
          <p:cNvPr id="24" name="TextBox 23">
            <a:extLst>
              <a:ext uri="{FF2B5EF4-FFF2-40B4-BE49-F238E27FC236}">
                <a16:creationId xmlns:a16="http://schemas.microsoft.com/office/drawing/2014/main" id="{7BB6D6A1-91F1-47D2-A5AF-0AAA740AD90B}"/>
              </a:ext>
            </a:extLst>
          </p:cNvPr>
          <p:cNvSpPr txBox="1"/>
          <p:nvPr/>
        </p:nvSpPr>
        <p:spPr>
          <a:xfrm flipH="1">
            <a:off x="775043" y="1004620"/>
            <a:ext cx="1969689" cy="400110"/>
          </a:xfrm>
          <a:prstGeom prst="rect">
            <a:avLst/>
          </a:prstGeom>
          <a:noFill/>
        </p:spPr>
        <p:txBody>
          <a:bodyPr wrap="square" rtlCol="0">
            <a:spAutoFit/>
          </a:bodyPr>
          <a:lstStyle/>
          <a:p>
            <a:pPr algn="ctr"/>
            <a:r>
              <a:rPr lang="en-IN" sz="2000" dirty="0"/>
              <a:t>Client Machine</a:t>
            </a:r>
          </a:p>
        </p:txBody>
      </p:sp>
      <p:sp>
        <p:nvSpPr>
          <p:cNvPr id="100" name="TextBox 99">
            <a:extLst>
              <a:ext uri="{FF2B5EF4-FFF2-40B4-BE49-F238E27FC236}">
                <a16:creationId xmlns:a16="http://schemas.microsoft.com/office/drawing/2014/main" id="{5E89303D-9055-4555-9185-F9056743BEAB}"/>
              </a:ext>
            </a:extLst>
          </p:cNvPr>
          <p:cNvSpPr txBox="1"/>
          <p:nvPr/>
        </p:nvSpPr>
        <p:spPr>
          <a:xfrm flipH="1">
            <a:off x="4032884" y="5475243"/>
            <a:ext cx="1411606" cy="369332"/>
          </a:xfrm>
          <a:prstGeom prst="rect">
            <a:avLst/>
          </a:prstGeom>
          <a:noFill/>
        </p:spPr>
        <p:txBody>
          <a:bodyPr wrap="square" rtlCol="0">
            <a:spAutoFit/>
          </a:bodyPr>
          <a:lstStyle/>
          <a:p>
            <a:pPr algn="ctr"/>
            <a:r>
              <a:rPr lang="en-IN" dirty="0"/>
              <a:t>Call Packet</a:t>
            </a:r>
          </a:p>
        </p:txBody>
      </p:sp>
      <p:sp>
        <p:nvSpPr>
          <p:cNvPr id="101" name="TextBox 100">
            <a:extLst>
              <a:ext uri="{FF2B5EF4-FFF2-40B4-BE49-F238E27FC236}">
                <a16:creationId xmlns:a16="http://schemas.microsoft.com/office/drawing/2014/main" id="{6A68FD89-AA78-4925-8BAA-7744B8B923ED}"/>
              </a:ext>
            </a:extLst>
          </p:cNvPr>
          <p:cNvSpPr txBox="1"/>
          <p:nvPr/>
        </p:nvSpPr>
        <p:spPr>
          <a:xfrm flipH="1">
            <a:off x="3783328" y="5867400"/>
            <a:ext cx="1910717" cy="369332"/>
          </a:xfrm>
          <a:prstGeom prst="rect">
            <a:avLst/>
          </a:prstGeom>
          <a:noFill/>
        </p:spPr>
        <p:txBody>
          <a:bodyPr wrap="square" rtlCol="0">
            <a:spAutoFit/>
          </a:bodyPr>
          <a:lstStyle/>
          <a:p>
            <a:pPr algn="ctr"/>
            <a:r>
              <a:rPr lang="en-IN" dirty="0"/>
              <a:t>Request Packet</a:t>
            </a:r>
          </a:p>
        </p:txBody>
      </p:sp>
      <p:sp>
        <p:nvSpPr>
          <p:cNvPr id="17" name="Oval 16">
            <a:extLst>
              <a:ext uri="{FF2B5EF4-FFF2-40B4-BE49-F238E27FC236}">
                <a16:creationId xmlns:a16="http://schemas.microsoft.com/office/drawing/2014/main" id="{F49BB9A5-A2BC-4853-839A-3C9925F2C75E}"/>
              </a:ext>
            </a:extLst>
          </p:cNvPr>
          <p:cNvSpPr/>
          <p:nvPr/>
        </p:nvSpPr>
        <p:spPr>
          <a:xfrm>
            <a:off x="2038950" y="1932298"/>
            <a:ext cx="772561"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Call</a:t>
            </a:r>
          </a:p>
        </p:txBody>
      </p:sp>
      <p:sp>
        <p:nvSpPr>
          <p:cNvPr id="25" name="Oval 24">
            <a:extLst>
              <a:ext uri="{FF2B5EF4-FFF2-40B4-BE49-F238E27FC236}">
                <a16:creationId xmlns:a16="http://schemas.microsoft.com/office/drawing/2014/main" id="{CC573F24-E7AE-436C-8C67-FDC6F59C0ED7}"/>
              </a:ext>
            </a:extLst>
          </p:cNvPr>
          <p:cNvSpPr/>
          <p:nvPr/>
        </p:nvSpPr>
        <p:spPr>
          <a:xfrm>
            <a:off x="439347" y="1880138"/>
            <a:ext cx="1186989"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Return</a:t>
            </a:r>
          </a:p>
        </p:txBody>
      </p:sp>
      <p:sp>
        <p:nvSpPr>
          <p:cNvPr id="57" name="Oval 56">
            <a:extLst>
              <a:ext uri="{FF2B5EF4-FFF2-40B4-BE49-F238E27FC236}">
                <a16:creationId xmlns:a16="http://schemas.microsoft.com/office/drawing/2014/main" id="{AC29F6FE-58E8-49D8-AE13-6CF4234C58E6}"/>
              </a:ext>
            </a:extLst>
          </p:cNvPr>
          <p:cNvSpPr/>
          <p:nvPr/>
        </p:nvSpPr>
        <p:spPr>
          <a:xfrm>
            <a:off x="1952190" y="3333302"/>
            <a:ext cx="932314"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Pack</a:t>
            </a:r>
          </a:p>
        </p:txBody>
      </p:sp>
      <p:cxnSp>
        <p:nvCxnSpPr>
          <p:cNvPr id="60" name="Straight Arrow Connector 59">
            <a:extLst>
              <a:ext uri="{FF2B5EF4-FFF2-40B4-BE49-F238E27FC236}">
                <a16:creationId xmlns:a16="http://schemas.microsoft.com/office/drawing/2014/main" id="{BDD1EC3D-954E-4132-9771-5469A5218E76}"/>
              </a:ext>
            </a:extLst>
          </p:cNvPr>
          <p:cNvCxnSpPr>
            <a:cxnSpLocks/>
          </p:cNvCxnSpPr>
          <p:nvPr/>
        </p:nvCxnSpPr>
        <p:spPr>
          <a:xfrm>
            <a:off x="2438400" y="2358090"/>
            <a:ext cx="0" cy="1141860"/>
          </a:xfrm>
          <a:prstGeom prst="straightConnector1">
            <a:avLst/>
          </a:prstGeom>
          <a:ln w="2540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8BBF3301-4537-4D6E-A8AA-BD2BB1366101}"/>
              </a:ext>
            </a:extLst>
          </p:cNvPr>
          <p:cNvSpPr/>
          <p:nvPr/>
        </p:nvSpPr>
        <p:spPr>
          <a:xfrm>
            <a:off x="381000" y="3352800"/>
            <a:ext cx="1271850"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Unpack</a:t>
            </a:r>
          </a:p>
        </p:txBody>
      </p:sp>
      <p:cxnSp>
        <p:nvCxnSpPr>
          <p:cNvPr id="54" name="Straight Arrow Connector 53">
            <a:extLst>
              <a:ext uri="{FF2B5EF4-FFF2-40B4-BE49-F238E27FC236}">
                <a16:creationId xmlns:a16="http://schemas.microsoft.com/office/drawing/2014/main" id="{6C63E2AC-CC9F-40DB-91F6-FDF53965AEFA}"/>
              </a:ext>
            </a:extLst>
          </p:cNvPr>
          <p:cNvCxnSpPr>
            <a:cxnSpLocks/>
          </p:cNvCxnSpPr>
          <p:nvPr/>
        </p:nvCxnSpPr>
        <p:spPr>
          <a:xfrm>
            <a:off x="982276" y="2302880"/>
            <a:ext cx="0" cy="1197070"/>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1EB77B4A-3B4F-43BA-B8D8-215727D98CB3}"/>
              </a:ext>
            </a:extLst>
          </p:cNvPr>
          <p:cNvSpPr/>
          <p:nvPr/>
        </p:nvSpPr>
        <p:spPr>
          <a:xfrm>
            <a:off x="1981200" y="4711988"/>
            <a:ext cx="951233"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Send</a:t>
            </a:r>
          </a:p>
        </p:txBody>
      </p:sp>
      <p:cxnSp>
        <p:nvCxnSpPr>
          <p:cNvPr id="62" name="Straight Arrow Connector 61">
            <a:extLst>
              <a:ext uri="{FF2B5EF4-FFF2-40B4-BE49-F238E27FC236}">
                <a16:creationId xmlns:a16="http://schemas.microsoft.com/office/drawing/2014/main" id="{F6E1725E-DD75-4674-B755-FD72FD036310}"/>
              </a:ext>
            </a:extLst>
          </p:cNvPr>
          <p:cNvCxnSpPr>
            <a:cxnSpLocks/>
          </p:cNvCxnSpPr>
          <p:nvPr/>
        </p:nvCxnSpPr>
        <p:spPr>
          <a:xfrm>
            <a:off x="2438400" y="3761951"/>
            <a:ext cx="0" cy="1129180"/>
          </a:xfrm>
          <a:prstGeom prst="straightConnector1">
            <a:avLst/>
          </a:prstGeom>
          <a:ln w="2540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61" name="Oval 60">
            <a:extLst>
              <a:ext uri="{FF2B5EF4-FFF2-40B4-BE49-F238E27FC236}">
                <a16:creationId xmlns:a16="http://schemas.microsoft.com/office/drawing/2014/main" id="{861CD487-79B3-4EAF-8BAF-21B5F9C041B8}"/>
              </a:ext>
            </a:extLst>
          </p:cNvPr>
          <p:cNvSpPr/>
          <p:nvPr/>
        </p:nvSpPr>
        <p:spPr>
          <a:xfrm>
            <a:off x="403516" y="4722263"/>
            <a:ext cx="1272886"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Receive</a:t>
            </a:r>
          </a:p>
        </p:txBody>
      </p:sp>
      <p:cxnSp>
        <p:nvCxnSpPr>
          <p:cNvPr id="53" name="Straight Arrow Connector 52">
            <a:extLst>
              <a:ext uri="{FF2B5EF4-FFF2-40B4-BE49-F238E27FC236}">
                <a16:creationId xmlns:a16="http://schemas.microsoft.com/office/drawing/2014/main" id="{2870B386-B654-40BC-8E14-23A9A7B42D71}"/>
              </a:ext>
            </a:extLst>
          </p:cNvPr>
          <p:cNvCxnSpPr>
            <a:cxnSpLocks/>
          </p:cNvCxnSpPr>
          <p:nvPr/>
        </p:nvCxnSpPr>
        <p:spPr>
          <a:xfrm>
            <a:off x="982276" y="3761951"/>
            <a:ext cx="0" cy="1114849"/>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E6F93323-A86D-475F-94D3-99BD6797AAE4}"/>
              </a:ext>
            </a:extLst>
          </p:cNvPr>
          <p:cNvSpPr/>
          <p:nvPr/>
        </p:nvSpPr>
        <p:spPr>
          <a:xfrm>
            <a:off x="6060513" y="1413926"/>
            <a:ext cx="2931087" cy="419100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lowchart: Terminator 91">
            <a:extLst>
              <a:ext uri="{FF2B5EF4-FFF2-40B4-BE49-F238E27FC236}">
                <a16:creationId xmlns:a16="http://schemas.microsoft.com/office/drawing/2014/main" id="{FD5C41F0-A706-4D2B-8197-E7C72D63B54D}"/>
              </a:ext>
            </a:extLst>
          </p:cNvPr>
          <p:cNvSpPr/>
          <p:nvPr/>
        </p:nvSpPr>
        <p:spPr>
          <a:xfrm>
            <a:off x="6285303" y="1846495"/>
            <a:ext cx="2598420" cy="685292"/>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Flowchart: Terminator 93">
            <a:extLst>
              <a:ext uri="{FF2B5EF4-FFF2-40B4-BE49-F238E27FC236}">
                <a16:creationId xmlns:a16="http://schemas.microsoft.com/office/drawing/2014/main" id="{40CA48DA-140C-4599-BD8E-78C741737FB3}"/>
              </a:ext>
            </a:extLst>
          </p:cNvPr>
          <p:cNvSpPr/>
          <p:nvPr/>
        </p:nvSpPr>
        <p:spPr>
          <a:xfrm>
            <a:off x="6245298" y="3230314"/>
            <a:ext cx="2640330" cy="794266"/>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Flowchart: Terminator 94">
            <a:extLst>
              <a:ext uri="{FF2B5EF4-FFF2-40B4-BE49-F238E27FC236}">
                <a16:creationId xmlns:a16="http://schemas.microsoft.com/office/drawing/2014/main" id="{455591AB-233B-418E-A057-0381586DC066}"/>
              </a:ext>
            </a:extLst>
          </p:cNvPr>
          <p:cNvSpPr/>
          <p:nvPr/>
        </p:nvSpPr>
        <p:spPr>
          <a:xfrm>
            <a:off x="6285303" y="4633865"/>
            <a:ext cx="2598420" cy="704050"/>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TextBox 95">
            <a:extLst>
              <a:ext uri="{FF2B5EF4-FFF2-40B4-BE49-F238E27FC236}">
                <a16:creationId xmlns:a16="http://schemas.microsoft.com/office/drawing/2014/main" id="{A753A10B-4251-48FD-8DBD-F0804944F6F0}"/>
              </a:ext>
            </a:extLst>
          </p:cNvPr>
          <p:cNvSpPr txBox="1"/>
          <p:nvPr/>
        </p:nvSpPr>
        <p:spPr>
          <a:xfrm flipH="1">
            <a:off x="7120355" y="1509980"/>
            <a:ext cx="1059181" cy="369332"/>
          </a:xfrm>
          <a:prstGeom prst="rect">
            <a:avLst/>
          </a:prstGeom>
          <a:noFill/>
        </p:spPr>
        <p:txBody>
          <a:bodyPr wrap="square" rtlCol="0">
            <a:spAutoFit/>
          </a:bodyPr>
          <a:lstStyle/>
          <a:p>
            <a:pPr algn="ctr"/>
            <a:r>
              <a:rPr lang="en-IN" dirty="0"/>
              <a:t>Server</a:t>
            </a:r>
          </a:p>
        </p:txBody>
      </p:sp>
      <p:sp>
        <p:nvSpPr>
          <p:cNvPr id="98" name="TextBox 97">
            <a:extLst>
              <a:ext uri="{FF2B5EF4-FFF2-40B4-BE49-F238E27FC236}">
                <a16:creationId xmlns:a16="http://schemas.microsoft.com/office/drawing/2014/main" id="{A1A83ADE-70EE-47A1-B4EB-872D10A87579}"/>
              </a:ext>
            </a:extLst>
          </p:cNvPr>
          <p:cNvSpPr txBox="1"/>
          <p:nvPr/>
        </p:nvSpPr>
        <p:spPr>
          <a:xfrm flipH="1">
            <a:off x="7010591" y="2903725"/>
            <a:ext cx="1335915" cy="369332"/>
          </a:xfrm>
          <a:prstGeom prst="rect">
            <a:avLst/>
          </a:prstGeom>
          <a:noFill/>
        </p:spPr>
        <p:txBody>
          <a:bodyPr wrap="square" rtlCol="0">
            <a:spAutoFit/>
          </a:bodyPr>
          <a:lstStyle/>
          <a:p>
            <a:pPr algn="ctr"/>
            <a:r>
              <a:rPr lang="en-IN" dirty="0"/>
              <a:t>Server Stub</a:t>
            </a:r>
          </a:p>
        </p:txBody>
      </p:sp>
      <p:sp>
        <p:nvSpPr>
          <p:cNvPr id="102" name="TextBox 101">
            <a:extLst>
              <a:ext uri="{FF2B5EF4-FFF2-40B4-BE49-F238E27FC236}">
                <a16:creationId xmlns:a16="http://schemas.microsoft.com/office/drawing/2014/main" id="{A857A7B2-FF57-400A-B728-D4A72A6DA496}"/>
              </a:ext>
            </a:extLst>
          </p:cNvPr>
          <p:cNvSpPr txBox="1"/>
          <p:nvPr/>
        </p:nvSpPr>
        <p:spPr>
          <a:xfrm flipH="1">
            <a:off x="6906000" y="4253240"/>
            <a:ext cx="1523999" cy="369332"/>
          </a:xfrm>
          <a:prstGeom prst="rect">
            <a:avLst/>
          </a:prstGeom>
          <a:noFill/>
        </p:spPr>
        <p:txBody>
          <a:bodyPr wrap="square" rtlCol="0">
            <a:spAutoFit/>
          </a:bodyPr>
          <a:lstStyle/>
          <a:p>
            <a:pPr algn="ctr"/>
            <a:r>
              <a:rPr lang="en-IN" dirty="0"/>
              <a:t>RPCRuntime</a:t>
            </a:r>
          </a:p>
        </p:txBody>
      </p:sp>
      <p:sp>
        <p:nvSpPr>
          <p:cNvPr id="103" name="TextBox 102">
            <a:extLst>
              <a:ext uri="{FF2B5EF4-FFF2-40B4-BE49-F238E27FC236}">
                <a16:creationId xmlns:a16="http://schemas.microsoft.com/office/drawing/2014/main" id="{A43DE8CA-2DCC-482B-A338-25BE99327B43}"/>
              </a:ext>
            </a:extLst>
          </p:cNvPr>
          <p:cNvSpPr txBox="1"/>
          <p:nvPr/>
        </p:nvSpPr>
        <p:spPr>
          <a:xfrm flipH="1">
            <a:off x="6683156" y="990600"/>
            <a:ext cx="1969689" cy="400110"/>
          </a:xfrm>
          <a:prstGeom prst="rect">
            <a:avLst/>
          </a:prstGeom>
          <a:noFill/>
        </p:spPr>
        <p:txBody>
          <a:bodyPr wrap="square" rtlCol="0">
            <a:spAutoFit/>
          </a:bodyPr>
          <a:lstStyle/>
          <a:p>
            <a:pPr algn="ctr"/>
            <a:r>
              <a:rPr lang="en-IN" sz="2000" dirty="0"/>
              <a:t>Server Machine</a:t>
            </a:r>
          </a:p>
        </p:txBody>
      </p:sp>
      <p:sp>
        <p:nvSpPr>
          <p:cNvPr id="105" name="Oval 104">
            <a:extLst>
              <a:ext uri="{FF2B5EF4-FFF2-40B4-BE49-F238E27FC236}">
                <a16:creationId xmlns:a16="http://schemas.microsoft.com/office/drawing/2014/main" id="{4DC02ABE-079B-4CEC-84B2-746619F415BD}"/>
              </a:ext>
            </a:extLst>
          </p:cNvPr>
          <p:cNvSpPr/>
          <p:nvPr/>
        </p:nvSpPr>
        <p:spPr>
          <a:xfrm>
            <a:off x="6504105" y="1876778"/>
            <a:ext cx="772561"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Call</a:t>
            </a:r>
          </a:p>
        </p:txBody>
      </p:sp>
      <p:sp>
        <p:nvSpPr>
          <p:cNvPr id="106" name="Oval 105">
            <a:extLst>
              <a:ext uri="{FF2B5EF4-FFF2-40B4-BE49-F238E27FC236}">
                <a16:creationId xmlns:a16="http://schemas.microsoft.com/office/drawing/2014/main" id="{764497B3-52C3-4749-BFF6-DB642ED09341}"/>
              </a:ext>
            </a:extLst>
          </p:cNvPr>
          <p:cNvSpPr/>
          <p:nvPr/>
        </p:nvSpPr>
        <p:spPr>
          <a:xfrm>
            <a:off x="7662950" y="1877985"/>
            <a:ext cx="1186989" cy="5517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Return</a:t>
            </a:r>
          </a:p>
        </p:txBody>
      </p:sp>
      <p:sp>
        <p:nvSpPr>
          <p:cNvPr id="107" name="Oval 106">
            <a:extLst>
              <a:ext uri="{FF2B5EF4-FFF2-40B4-BE49-F238E27FC236}">
                <a16:creationId xmlns:a16="http://schemas.microsoft.com/office/drawing/2014/main" id="{2A7EDFEC-DBED-485C-8D5D-A6736DCDD5E9}"/>
              </a:ext>
            </a:extLst>
          </p:cNvPr>
          <p:cNvSpPr/>
          <p:nvPr/>
        </p:nvSpPr>
        <p:spPr>
          <a:xfrm>
            <a:off x="7860303" y="3319282"/>
            <a:ext cx="932314"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Pack</a:t>
            </a:r>
          </a:p>
        </p:txBody>
      </p:sp>
      <p:cxnSp>
        <p:nvCxnSpPr>
          <p:cNvPr id="108" name="Straight Arrow Connector 107">
            <a:extLst>
              <a:ext uri="{FF2B5EF4-FFF2-40B4-BE49-F238E27FC236}">
                <a16:creationId xmlns:a16="http://schemas.microsoft.com/office/drawing/2014/main" id="{E33710D0-30F7-4594-AA4D-C3A3C4F91F02}"/>
              </a:ext>
            </a:extLst>
          </p:cNvPr>
          <p:cNvCxnSpPr>
            <a:cxnSpLocks/>
          </p:cNvCxnSpPr>
          <p:nvPr/>
        </p:nvCxnSpPr>
        <p:spPr>
          <a:xfrm>
            <a:off x="8346513" y="2302880"/>
            <a:ext cx="0" cy="1183050"/>
          </a:xfrm>
          <a:prstGeom prst="straightConnector1">
            <a:avLst/>
          </a:prstGeom>
          <a:ln w="2540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109" name="Oval 108">
            <a:extLst>
              <a:ext uri="{FF2B5EF4-FFF2-40B4-BE49-F238E27FC236}">
                <a16:creationId xmlns:a16="http://schemas.microsoft.com/office/drawing/2014/main" id="{87E642EA-6C38-40E9-B2ED-6085DBCFF62E}"/>
              </a:ext>
            </a:extLst>
          </p:cNvPr>
          <p:cNvSpPr/>
          <p:nvPr/>
        </p:nvSpPr>
        <p:spPr>
          <a:xfrm>
            <a:off x="6289113" y="3338780"/>
            <a:ext cx="1271850"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Unpack</a:t>
            </a:r>
          </a:p>
        </p:txBody>
      </p:sp>
      <p:cxnSp>
        <p:nvCxnSpPr>
          <p:cNvPr id="110" name="Straight Arrow Connector 109">
            <a:extLst>
              <a:ext uri="{FF2B5EF4-FFF2-40B4-BE49-F238E27FC236}">
                <a16:creationId xmlns:a16="http://schemas.microsoft.com/office/drawing/2014/main" id="{18DBDAAD-9369-4DA7-A73B-F270CBAFA4A1}"/>
              </a:ext>
            </a:extLst>
          </p:cNvPr>
          <p:cNvCxnSpPr>
            <a:cxnSpLocks/>
          </p:cNvCxnSpPr>
          <p:nvPr/>
        </p:nvCxnSpPr>
        <p:spPr>
          <a:xfrm>
            <a:off x="6890389" y="2288860"/>
            <a:ext cx="0" cy="1197070"/>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111" name="Oval 110">
            <a:extLst>
              <a:ext uri="{FF2B5EF4-FFF2-40B4-BE49-F238E27FC236}">
                <a16:creationId xmlns:a16="http://schemas.microsoft.com/office/drawing/2014/main" id="{46FEC3B5-D7AC-46E1-8DC0-60F55D9D0F53}"/>
              </a:ext>
            </a:extLst>
          </p:cNvPr>
          <p:cNvSpPr/>
          <p:nvPr/>
        </p:nvSpPr>
        <p:spPr>
          <a:xfrm>
            <a:off x="7889313" y="4697968"/>
            <a:ext cx="951233"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Send</a:t>
            </a:r>
          </a:p>
        </p:txBody>
      </p:sp>
      <p:cxnSp>
        <p:nvCxnSpPr>
          <p:cNvPr id="112" name="Straight Arrow Connector 111">
            <a:extLst>
              <a:ext uri="{FF2B5EF4-FFF2-40B4-BE49-F238E27FC236}">
                <a16:creationId xmlns:a16="http://schemas.microsoft.com/office/drawing/2014/main" id="{DFCBE98C-80F6-4AF9-BEAA-4143C6B0AE21}"/>
              </a:ext>
            </a:extLst>
          </p:cNvPr>
          <p:cNvCxnSpPr>
            <a:cxnSpLocks/>
          </p:cNvCxnSpPr>
          <p:nvPr/>
        </p:nvCxnSpPr>
        <p:spPr>
          <a:xfrm>
            <a:off x="8346513" y="3747931"/>
            <a:ext cx="0" cy="1129180"/>
          </a:xfrm>
          <a:prstGeom prst="straightConnector1">
            <a:avLst/>
          </a:prstGeom>
          <a:ln w="2540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113" name="Oval 112">
            <a:extLst>
              <a:ext uri="{FF2B5EF4-FFF2-40B4-BE49-F238E27FC236}">
                <a16:creationId xmlns:a16="http://schemas.microsoft.com/office/drawing/2014/main" id="{7CEADF47-46D3-476D-A9BC-A2EB75479092}"/>
              </a:ext>
            </a:extLst>
          </p:cNvPr>
          <p:cNvSpPr/>
          <p:nvPr/>
        </p:nvSpPr>
        <p:spPr>
          <a:xfrm>
            <a:off x="6311629" y="4708243"/>
            <a:ext cx="1272886"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Receive</a:t>
            </a:r>
          </a:p>
        </p:txBody>
      </p:sp>
      <p:cxnSp>
        <p:nvCxnSpPr>
          <p:cNvPr id="114" name="Straight Arrow Connector 113">
            <a:extLst>
              <a:ext uri="{FF2B5EF4-FFF2-40B4-BE49-F238E27FC236}">
                <a16:creationId xmlns:a16="http://schemas.microsoft.com/office/drawing/2014/main" id="{E0B66D6F-80D1-40E5-B1B2-625BFF222F6E}"/>
              </a:ext>
            </a:extLst>
          </p:cNvPr>
          <p:cNvCxnSpPr>
            <a:cxnSpLocks/>
          </p:cNvCxnSpPr>
          <p:nvPr/>
        </p:nvCxnSpPr>
        <p:spPr>
          <a:xfrm>
            <a:off x="6890389" y="3747931"/>
            <a:ext cx="0" cy="1114849"/>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97" name="Freeform: Shape 96">
            <a:extLst>
              <a:ext uri="{FF2B5EF4-FFF2-40B4-BE49-F238E27FC236}">
                <a16:creationId xmlns:a16="http://schemas.microsoft.com/office/drawing/2014/main" id="{3BFA7EC7-F4CA-4F58-8270-72E4078C6683}"/>
              </a:ext>
            </a:extLst>
          </p:cNvPr>
          <p:cNvSpPr/>
          <p:nvPr/>
        </p:nvSpPr>
        <p:spPr>
          <a:xfrm>
            <a:off x="2428874" y="5140036"/>
            <a:ext cx="4461509" cy="727364"/>
          </a:xfrm>
          <a:custGeom>
            <a:avLst/>
            <a:gdLst>
              <a:gd name="connsiteX0" fmla="*/ 0 w 4267200"/>
              <a:gd name="connsiteY0" fmla="*/ 38100 h 800100"/>
              <a:gd name="connsiteX1" fmla="*/ 0 w 4267200"/>
              <a:gd name="connsiteY1" fmla="*/ 800100 h 800100"/>
              <a:gd name="connsiteX2" fmla="*/ 4267200 w 4267200"/>
              <a:gd name="connsiteY2" fmla="*/ 800100 h 800100"/>
              <a:gd name="connsiteX3" fmla="*/ 4267200 w 4267200"/>
              <a:gd name="connsiteY3" fmla="*/ 0 h 800100"/>
            </a:gdLst>
            <a:ahLst/>
            <a:cxnLst>
              <a:cxn ang="0">
                <a:pos x="connsiteX0" y="connsiteY0"/>
              </a:cxn>
              <a:cxn ang="0">
                <a:pos x="connsiteX1" y="connsiteY1"/>
              </a:cxn>
              <a:cxn ang="0">
                <a:pos x="connsiteX2" y="connsiteY2"/>
              </a:cxn>
              <a:cxn ang="0">
                <a:pos x="connsiteX3" y="connsiteY3"/>
              </a:cxn>
            </a:cxnLst>
            <a:rect l="l" t="t" r="r" b="b"/>
            <a:pathLst>
              <a:path w="4267200" h="800100">
                <a:moveTo>
                  <a:pt x="0" y="38100"/>
                </a:moveTo>
                <a:lnTo>
                  <a:pt x="0" y="800100"/>
                </a:lnTo>
                <a:lnTo>
                  <a:pt x="4267200" y="800100"/>
                </a:lnTo>
                <a:lnTo>
                  <a:pt x="4267200"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TextBox 115">
            <a:extLst>
              <a:ext uri="{FF2B5EF4-FFF2-40B4-BE49-F238E27FC236}">
                <a16:creationId xmlns:a16="http://schemas.microsoft.com/office/drawing/2014/main" id="{E8E216F4-3E57-404F-AFF2-27EE9022F66D}"/>
              </a:ext>
            </a:extLst>
          </p:cNvPr>
          <p:cNvSpPr txBox="1"/>
          <p:nvPr/>
        </p:nvSpPr>
        <p:spPr>
          <a:xfrm flipH="1">
            <a:off x="6948072" y="1934530"/>
            <a:ext cx="1059181" cy="307777"/>
          </a:xfrm>
          <a:prstGeom prst="rect">
            <a:avLst/>
          </a:prstGeom>
          <a:noFill/>
        </p:spPr>
        <p:txBody>
          <a:bodyPr wrap="square" rtlCol="0">
            <a:spAutoFit/>
          </a:bodyPr>
          <a:lstStyle/>
          <a:p>
            <a:pPr algn="ctr"/>
            <a:r>
              <a:rPr lang="en-IN" sz="1400" dirty="0"/>
              <a:t>Execute</a:t>
            </a:r>
          </a:p>
        </p:txBody>
      </p:sp>
      <p:cxnSp>
        <p:nvCxnSpPr>
          <p:cNvPr id="117" name="Straight Arrow Connector 116">
            <a:extLst>
              <a:ext uri="{FF2B5EF4-FFF2-40B4-BE49-F238E27FC236}">
                <a16:creationId xmlns:a16="http://schemas.microsoft.com/office/drawing/2014/main" id="{3C41A84B-90EC-4FEB-8CD9-7DA2C7574762}"/>
              </a:ext>
            </a:extLst>
          </p:cNvPr>
          <p:cNvCxnSpPr/>
          <p:nvPr/>
        </p:nvCxnSpPr>
        <p:spPr>
          <a:xfrm flipH="1">
            <a:off x="7106537" y="2188721"/>
            <a:ext cx="839037" cy="0"/>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118" name="Freeform: Shape 117">
            <a:extLst>
              <a:ext uri="{FF2B5EF4-FFF2-40B4-BE49-F238E27FC236}">
                <a16:creationId xmlns:a16="http://schemas.microsoft.com/office/drawing/2014/main" id="{8A108200-F5E7-484F-A22D-BAF7028F1560}"/>
              </a:ext>
            </a:extLst>
          </p:cNvPr>
          <p:cNvSpPr/>
          <p:nvPr/>
        </p:nvSpPr>
        <p:spPr>
          <a:xfrm>
            <a:off x="982276" y="5125073"/>
            <a:ext cx="7364220" cy="1199527"/>
          </a:xfrm>
          <a:custGeom>
            <a:avLst/>
            <a:gdLst>
              <a:gd name="connsiteX0" fmla="*/ 0 w 4267200"/>
              <a:gd name="connsiteY0" fmla="*/ 38100 h 800100"/>
              <a:gd name="connsiteX1" fmla="*/ 0 w 4267200"/>
              <a:gd name="connsiteY1" fmla="*/ 800100 h 800100"/>
              <a:gd name="connsiteX2" fmla="*/ 4267200 w 4267200"/>
              <a:gd name="connsiteY2" fmla="*/ 800100 h 800100"/>
              <a:gd name="connsiteX3" fmla="*/ 4267200 w 4267200"/>
              <a:gd name="connsiteY3" fmla="*/ 0 h 800100"/>
            </a:gdLst>
            <a:ahLst/>
            <a:cxnLst>
              <a:cxn ang="0">
                <a:pos x="connsiteX0" y="connsiteY0"/>
              </a:cxn>
              <a:cxn ang="0">
                <a:pos x="connsiteX1" y="connsiteY1"/>
              </a:cxn>
              <a:cxn ang="0">
                <a:pos x="connsiteX2" y="connsiteY2"/>
              </a:cxn>
              <a:cxn ang="0">
                <a:pos x="connsiteX3" y="connsiteY3"/>
              </a:cxn>
            </a:cxnLst>
            <a:rect l="l" t="t" r="r" b="b"/>
            <a:pathLst>
              <a:path w="4267200" h="800100">
                <a:moveTo>
                  <a:pt x="0" y="38100"/>
                </a:moveTo>
                <a:lnTo>
                  <a:pt x="0" y="800100"/>
                </a:lnTo>
                <a:lnTo>
                  <a:pt x="4267200" y="800100"/>
                </a:lnTo>
                <a:lnTo>
                  <a:pt x="4267200" y="0"/>
                </a:lnTo>
              </a:path>
            </a:pathLst>
          </a:custGeom>
          <a:noFill/>
          <a:ln>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904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0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1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0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0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1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animBg="1"/>
      <p:bldP spid="18" grpId="0" animBg="1"/>
      <p:bldP spid="21" grpId="0"/>
      <p:bldP spid="22" grpId="0"/>
      <p:bldP spid="23" grpId="0"/>
      <p:bldP spid="24" grpId="0"/>
      <p:bldP spid="100" grpId="0"/>
      <p:bldP spid="101" grpId="0"/>
      <p:bldP spid="17" grpId="0" animBg="1"/>
      <p:bldP spid="25" grpId="0" animBg="1"/>
      <p:bldP spid="57" grpId="0" animBg="1"/>
      <p:bldP spid="58" grpId="0" animBg="1"/>
      <p:bldP spid="59" grpId="0" animBg="1"/>
      <p:bldP spid="61" grpId="0" animBg="1"/>
      <p:bldP spid="87" grpId="0" animBg="1"/>
      <p:bldP spid="92" grpId="0" animBg="1"/>
      <p:bldP spid="94" grpId="0" animBg="1"/>
      <p:bldP spid="95" grpId="0" animBg="1"/>
      <p:bldP spid="96" grpId="0"/>
      <p:bldP spid="98" grpId="0"/>
      <p:bldP spid="102" grpId="0"/>
      <p:bldP spid="103" grpId="0"/>
      <p:bldP spid="105" grpId="0" animBg="1"/>
      <p:bldP spid="106" grpId="0" animBg="1"/>
      <p:bldP spid="107" grpId="0" animBg="1"/>
      <p:bldP spid="109" grpId="0" animBg="1"/>
      <p:bldP spid="111" grpId="0" animBg="1"/>
      <p:bldP spid="113" grpId="0" animBg="1"/>
      <p:bldP spid="97" grpId="0" animBg="1"/>
      <p:bldP spid="116" grpId="0"/>
      <p:bldP spid="11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8B2F-82DD-4D8B-9558-3F4542EBA265}"/>
              </a:ext>
            </a:extLst>
          </p:cNvPr>
          <p:cNvSpPr>
            <a:spLocks noGrp="1"/>
          </p:cNvSpPr>
          <p:nvPr>
            <p:ph type="title"/>
          </p:nvPr>
        </p:nvSpPr>
        <p:spPr/>
        <p:txBody>
          <a:bodyPr/>
          <a:lstStyle/>
          <a:p>
            <a:r>
              <a:rPr lang="en-US" dirty="0">
                <a:latin typeface="+mj-lt"/>
              </a:rPr>
              <a:t>RPC Mechanism</a:t>
            </a:r>
            <a:endParaRPr lang="en-IN" dirty="0">
              <a:latin typeface="+mj-lt"/>
            </a:endParaRPr>
          </a:p>
        </p:txBody>
      </p:sp>
      <p:sp>
        <p:nvSpPr>
          <p:cNvPr id="4" name="Rectangle 3">
            <a:extLst>
              <a:ext uri="{FF2B5EF4-FFF2-40B4-BE49-F238E27FC236}">
                <a16:creationId xmlns:a16="http://schemas.microsoft.com/office/drawing/2014/main" id="{D5EADD9F-E33F-4B16-8833-C0DCD73C5132}"/>
              </a:ext>
            </a:extLst>
          </p:cNvPr>
          <p:cNvSpPr/>
          <p:nvPr/>
        </p:nvSpPr>
        <p:spPr>
          <a:xfrm>
            <a:off x="152400" y="1427946"/>
            <a:ext cx="2931087" cy="419100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Terminator 4">
            <a:extLst>
              <a:ext uri="{FF2B5EF4-FFF2-40B4-BE49-F238E27FC236}">
                <a16:creationId xmlns:a16="http://schemas.microsoft.com/office/drawing/2014/main" id="{5BE86F4A-46EA-4EC1-BD5B-1D46497011E9}"/>
              </a:ext>
            </a:extLst>
          </p:cNvPr>
          <p:cNvSpPr/>
          <p:nvPr/>
        </p:nvSpPr>
        <p:spPr>
          <a:xfrm>
            <a:off x="377190" y="1860515"/>
            <a:ext cx="2598420" cy="685292"/>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F37E9CF7-3A9B-4CEC-830D-5458ACBAC31B}"/>
              </a:ext>
            </a:extLst>
          </p:cNvPr>
          <p:cNvSpPr txBox="1"/>
          <p:nvPr/>
        </p:nvSpPr>
        <p:spPr>
          <a:xfrm flipH="1">
            <a:off x="457200" y="2025134"/>
            <a:ext cx="914401" cy="369332"/>
          </a:xfrm>
          <a:prstGeom prst="rect">
            <a:avLst/>
          </a:prstGeom>
          <a:noFill/>
        </p:spPr>
        <p:txBody>
          <a:bodyPr wrap="square" rtlCol="0">
            <a:spAutoFit/>
          </a:bodyPr>
          <a:lstStyle/>
          <a:p>
            <a:pPr algn="ctr"/>
            <a:r>
              <a:rPr lang="en-IN" dirty="0"/>
              <a:t>Return</a:t>
            </a:r>
          </a:p>
        </p:txBody>
      </p:sp>
      <p:sp>
        <p:nvSpPr>
          <p:cNvPr id="11" name="Flowchart: Terminator 10">
            <a:extLst>
              <a:ext uri="{FF2B5EF4-FFF2-40B4-BE49-F238E27FC236}">
                <a16:creationId xmlns:a16="http://schemas.microsoft.com/office/drawing/2014/main" id="{6E5411F2-5907-4B13-88A2-7982D27DF387}"/>
              </a:ext>
            </a:extLst>
          </p:cNvPr>
          <p:cNvSpPr/>
          <p:nvPr/>
        </p:nvSpPr>
        <p:spPr>
          <a:xfrm>
            <a:off x="337185" y="3244334"/>
            <a:ext cx="2640330" cy="794266"/>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Flowchart: Terminator 17">
            <a:extLst>
              <a:ext uri="{FF2B5EF4-FFF2-40B4-BE49-F238E27FC236}">
                <a16:creationId xmlns:a16="http://schemas.microsoft.com/office/drawing/2014/main" id="{9787364F-F07E-4381-9BA4-71E5A1D2830B}"/>
              </a:ext>
            </a:extLst>
          </p:cNvPr>
          <p:cNvSpPr/>
          <p:nvPr/>
        </p:nvSpPr>
        <p:spPr>
          <a:xfrm>
            <a:off x="377190" y="4647885"/>
            <a:ext cx="2598420" cy="704050"/>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A55E632B-DBC8-49A0-8E47-2366E6CFCC29}"/>
              </a:ext>
            </a:extLst>
          </p:cNvPr>
          <p:cNvSpPr txBox="1"/>
          <p:nvPr/>
        </p:nvSpPr>
        <p:spPr>
          <a:xfrm flipH="1">
            <a:off x="1212242" y="1524000"/>
            <a:ext cx="1059181" cy="369332"/>
          </a:xfrm>
          <a:prstGeom prst="rect">
            <a:avLst/>
          </a:prstGeom>
          <a:noFill/>
        </p:spPr>
        <p:txBody>
          <a:bodyPr wrap="square" rtlCol="0">
            <a:spAutoFit/>
          </a:bodyPr>
          <a:lstStyle/>
          <a:p>
            <a:pPr algn="ctr"/>
            <a:r>
              <a:rPr lang="en-IN" dirty="0"/>
              <a:t>Client</a:t>
            </a:r>
          </a:p>
        </p:txBody>
      </p:sp>
      <p:sp>
        <p:nvSpPr>
          <p:cNvPr id="22" name="TextBox 21">
            <a:extLst>
              <a:ext uri="{FF2B5EF4-FFF2-40B4-BE49-F238E27FC236}">
                <a16:creationId xmlns:a16="http://schemas.microsoft.com/office/drawing/2014/main" id="{ABF428B2-731B-4760-A94D-38FDEDCCD7C6}"/>
              </a:ext>
            </a:extLst>
          </p:cNvPr>
          <p:cNvSpPr txBox="1"/>
          <p:nvPr/>
        </p:nvSpPr>
        <p:spPr>
          <a:xfrm flipH="1">
            <a:off x="1146809" y="2907268"/>
            <a:ext cx="1226159" cy="369332"/>
          </a:xfrm>
          <a:prstGeom prst="rect">
            <a:avLst/>
          </a:prstGeom>
          <a:noFill/>
        </p:spPr>
        <p:txBody>
          <a:bodyPr wrap="square" rtlCol="0">
            <a:spAutoFit/>
          </a:bodyPr>
          <a:lstStyle/>
          <a:p>
            <a:pPr algn="ctr"/>
            <a:r>
              <a:rPr lang="en-IN" dirty="0"/>
              <a:t>Client Stub</a:t>
            </a:r>
          </a:p>
        </p:txBody>
      </p:sp>
      <p:sp>
        <p:nvSpPr>
          <p:cNvPr id="23" name="TextBox 22">
            <a:extLst>
              <a:ext uri="{FF2B5EF4-FFF2-40B4-BE49-F238E27FC236}">
                <a16:creationId xmlns:a16="http://schemas.microsoft.com/office/drawing/2014/main" id="{727D5814-F8AC-4AA9-B82E-A7AE74DF2E6E}"/>
              </a:ext>
            </a:extLst>
          </p:cNvPr>
          <p:cNvSpPr txBox="1"/>
          <p:nvPr/>
        </p:nvSpPr>
        <p:spPr>
          <a:xfrm flipH="1">
            <a:off x="997887" y="4267260"/>
            <a:ext cx="1523999" cy="369332"/>
          </a:xfrm>
          <a:prstGeom prst="rect">
            <a:avLst/>
          </a:prstGeom>
          <a:noFill/>
        </p:spPr>
        <p:txBody>
          <a:bodyPr wrap="square" rtlCol="0">
            <a:spAutoFit/>
          </a:bodyPr>
          <a:lstStyle/>
          <a:p>
            <a:pPr algn="ctr"/>
            <a:r>
              <a:rPr lang="en-IN" dirty="0"/>
              <a:t>RPCRuntime</a:t>
            </a:r>
          </a:p>
        </p:txBody>
      </p:sp>
      <p:sp>
        <p:nvSpPr>
          <p:cNvPr id="24" name="TextBox 23">
            <a:extLst>
              <a:ext uri="{FF2B5EF4-FFF2-40B4-BE49-F238E27FC236}">
                <a16:creationId xmlns:a16="http://schemas.microsoft.com/office/drawing/2014/main" id="{7BB6D6A1-91F1-47D2-A5AF-0AAA740AD90B}"/>
              </a:ext>
            </a:extLst>
          </p:cNvPr>
          <p:cNvSpPr txBox="1"/>
          <p:nvPr/>
        </p:nvSpPr>
        <p:spPr>
          <a:xfrm flipH="1">
            <a:off x="775043" y="1004620"/>
            <a:ext cx="1969689" cy="400110"/>
          </a:xfrm>
          <a:prstGeom prst="rect">
            <a:avLst/>
          </a:prstGeom>
          <a:noFill/>
        </p:spPr>
        <p:txBody>
          <a:bodyPr wrap="square" rtlCol="0">
            <a:spAutoFit/>
          </a:bodyPr>
          <a:lstStyle/>
          <a:p>
            <a:pPr algn="ctr"/>
            <a:r>
              <a:rPr lang="en-IN" sz="2000" dirty="0"/>
              <a:t>Client Machine</a:t>
            </a:r>
          </a:p>
        </p:txBody>
      </p:sp>
      <p:sp>
        <p:nvSpPr>
          <p:cNvPr id="89" name="TextBox 88">
            <a:extLst>
              <a:ext uri="{FF2B5EF4-FFF2-40B4-BE49-F238E27FC236}">
                <a16:creationId xmlns:a16="http://schemas.microsoft.com/office/drawing/2014/main" id="{95A8A2C2-C4EA-49CB-882B-874FD827632B}"/>
              </a:ext>
            </a:extLst>
          </p:cNvPr>
          <p:cNvSpPr txBox="1"/>
          <p:nvPr/>
        </p:nvSpPr>
        <p:spPr>
          <a:xfrm flipH="1">
            <a:off x="1303019" y="4724400"/>
            <a:ext cx="1059181" cy="307777"/>
          </a:xfrm>
          <a:prstGeom prst="rect">
            <a:avLst/>
          </a:prstGeom>
          <a:noFill/>
        </p:spPr>
        <p:txBody>
          <a:bodyPr wrap="square" rtlCol="0">
            <a:spAutoFit/>
          </a:bodyPr>
          <a:lstStyle/>
          <a:p>
            <a:pPr algn="ctr"/>
            <a:r>
              <a:rPr lang="en-IN" sz="1400" dirty="0"/>
              <a:t>Wait</a:t>
            </a:r>
          </a:p>
        </p:txBody>
      </p:sp>
      <p:sp>
        <p:nvSpPr>
          <p:cNvPr id="100" name="TextBox 99">
            <a:extLst>
              <a:ext uri="{FF2B5EF4-FFF2-40B4-BE49-F238E27FC236}">
                <a16:creationId xmlns:a16="http://schemas.microsoft.com/office/drawing/2014/main" id="{5E89303D-9055-4555-9185-F9056743BEAB}"/>
              </a:ext>
            </a:extLst>
          </p:cNvPr>
          <p:cNvSpPr txBox="1"/>
          <p:nvPr/>
        </p:nvSpPr>
        <p:spPr>
          <a:xfrm flipH="1">
            <a:off x="4032884" y="5475243"/>
            <a:ext cx="1411606" cy="369332"/>
          </a:xfrm>
          <a:prstGeom prst="rect">
            <a:avLst/>
          </a:prstGeom>
          <a:noFill/>
        </p:spPr>
        <p:txBody>
          <a:bodyPr wrap="square" rtlCol="0">
            <a:spAutoFit/>
          </a:bodyPr>
          <a:lstStyle/>
          <a:p>
            <a:pPr algn="ctr"/>
            <a:r>
              <a:rPr lang="en-IN" dirty="0"/>
              <a:t>Call Packet</a:t>
            </a:r>
          </a:p>
        </p:txBody>
      </p:sp>
      <p:sp>
        <p:nvSpPr>
          <p:cNvPr id="101" name="TextBox 100">
            <a:extLst>
              <a:ext uri="{FF2B5EF4-FFF2-40B4-BE49-F238E27FC236}">
                <a16:creationId xmlns:a16="http://schemas.microsoft.com/office/drawing/2014/main" id="{6A68FD89-AA78-4925-8BAA-7744B8B923ED}"/>
              </a:ext>
            </a:extLst>
          </p:cNvPr>
          <p:cNvSpPr txBox="1"/>
          <p:nvPr/>
        </p:nvSpPr>
        <p:spPr>
          <a:xfrm flipH="1">
            <a:off x="3783328" y="5955268"/>
            <a:ext cx="1910717" cy="369332"/>
          </a:xfrm>
          <a:prstGeom prst="rect">
            <a:avLst/>
          </a:prstGeom>
          <a:noFill/>
        </p:spPr>
        <p:txBody>
          <a:bodyPr wrap="square" rtlCol="0">
            <a:spAutoFit/>
          </a:bodyPr>
          <a:lstStyle/>
          <a:p>
            <a:pPr algn="ctr"/>
            <a:r>
              <a:rPr lang="en-IN" dirty="0"/>
              <a:t>Request Packet</a:t>
            </a:r>
          </a:p>
        </p:txBody>
      </p:sp>
      <p:sp>
        <p:nvSpPr>
          <p:cNvPr id="3" name="TextBox 2">
            <a:extLst>
              <a:ext uri="{FF2B5EF4-FFF2-40B4-BE49-F238E27FC236}">
                <a16:creationId xmlns:a16="http://schemas.microsoft.com/office/drawing/2014/main" id="{84BA269D-99DB-498A-BCEE-0DE96408A23B}"/>
              </a:ext>
            </a:extLst>
          </p:cNvPr>
          <p:cNvSpPr txBox="1"/>
          <p:nvPr/>
        </p:nvSpPr>
        <p:spPr>
          <a:xfrm>
            <a:off x="3048000" y="1459468"/>
            <a:ext cx="2939587" cy="1200329"/>
          </a:xfrm>
          <a:prstGeom prst="rect">
            <a:avLst/>
          </a:prstGeom>
          <a:noFill/>
        </p:spPr>
        <p:txBody>
          <a:bodyPr wrap="square" rtlCol="0">
            <a:spAutoFit/>
          </a:bodyPr>
          <a:lstStyle/>
          <a:p>
            <a:pPr marL="342900" indent="-342900" algn="just">
              <a:buFont typeface="+mj-lt"/>
              <a:buAutoNum type="arabicPeriod"/>
            </a:pPr>
            <a:r>
              <a:rPr lang="en-IN" dirty="0"/>
              <a:t>During the execution of a program, the client feels the need to </a:t>
            </a:r>
            <a:r>
              <a:rPr lang="en-IN" dirty="0">
                <a:solidFill>
                  <a:srgbClr val="FF0000"/>
                </a:solidFill>
              </a:rPr>
              <a:t>call the server procedure.</a:t>
            </a:r>
          </a:p>
        </p:txBody>
      </p:sp>
      <p:sp>
        <p:nvSpPr>
          <p:cNvPr id="17" name="Oval 16">
            <a:extLst>
              <a:ext uri="{FF2B5EF4-FFF2-40B4-BE49-F238E27FC236}">
                <a16:creationId xmlns:a16="http://schemas.microsoft.com/office/drawing/2014/main" id="{F49BB9A5-A2BC-4853-839A-3C9925F2C75E}"/>
              </a:ext>
            </a:extLst>
          </p:cNvPr>
          <p:cNvSpPr/>
          <p:nvPr/>
        </p:nvSpPr>
        <p:spPr>
          <a:xfrm>
            <a:off x="2038950" y="1932298"/>
            <a:ext cx="772561"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Call</a:t>
            </a:r>
          </a:p>
        </p:txBody>
      </p:sp>
      <p:sp>
        <p:nvSpPr>
          <p:cNvPr id="25" name="Oval 24">
            <a:extLst>
              <a:ext uri="{FF2B5EF4-FFF2-40B4-BE49-F238E27FC236}">
                <a16:creationId xmlns:a16="http://schemas.microsoft.com/office/drawing/2014/main" id="{CC573F24-E7AE-436C-8C67-FDC6F59C0ED7}"/>
              </a:ext>
            </a:extLst>
          </p:cNvPr>
          <p:cNvSpPr/>
          <p:nvPr/>
        </p:nvSpPr>
        <p:spPr>
          <a:xfrm>
            <a:off x="413211" y="1905000"/>
            <a:ext cx="1186989"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Return</a:t>
            </a:r>
          </a:p>
        </p:txBody>
      </p:sp>
      <p:sp>
        <p:nvSpPr>
          <p:cNvPr id="57" name="Oval 56">
            <a:extLst>
              <a:ext uri="{FF2B5EF4-FFF2-40B4-BE49-F238E27FC236}">
                <a16:creationId xmlns:a16="http://schemas.microsoft.com/office/drawing/2014/main" id="{AC29F6FE-58E8-49D8-AE13-6CF4234C58E6}"/>
              </a:ext>
            </a:extLst>
          </p:cNvPr>
          <p:cNvSpPr/>
          <p:nvPr/>
        </p:nvSpPr>
        <p:spPr>
          <a:xfrm>
            <a:off x="1952190" y="3333302"/>
            <a:ext cx="932314"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Pack</a:t>
            </a:r>
          </a:p>
        </p:txBody>
      </p:sp>
      <p:cxnSp>
        <p:nvCxnSpPr>
          <p:cNvPr id="60" name="Straight Arrow Connector 59">
            <a:extLst>
              <a:ext uri="{FF2B5EF4-FFF2-40B4-BE49-F238E27FC236}">
                <a16:creationId xmlns:a16="http://schemas.microsoft.com/office/drawing/2014/main" id="{BDD1EC3D-954E-4132-9771-5469A5218E76}"/>
              </a:ext>
            </a:extLst>
          </p:cNvPr>
          <p:cNvCxnSpPr>
            <a:cxnSpLocks/>
          </p:cNvCxnSpPr>
          <p:nvPr/>
        </p:nvCxnSpPr>
        <p:spPr>
          <a:xfrm>
            <a:off x="2438400" y="2358090"/>
            <a:ext cx="0" cy="1141860"/>
          </a:xfrm>
          <a:prstGeom prst="straightConnector1">
            <a:avLst/>
          </a:prstGeom>
          <a:ln w="2540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58" name="Oval 57">
            <a:extLst>
              <a:ext uri="{FF2B5EF4-FFF2-40B4-BE49-F238E27FC236}">
                <a16:creationId xmlns:a16="http://schemas.microsoft.com/office/drawing/2014/main" id="{8BBF3301-4537-4D6E-A8AA-BD2BB1366101}"/>
              </a:ext>
            </a:extLst>
          </p:cNvPr>
          <p:cNvSpPr/>
          <p:nvPr/>
        </p:nvSpPr>
        <p:spPr>
          <a:xfrm>
            <a:off x="381000" y="3352800"/>
            <a:ext cx="1271850"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Unpack</a:t>
            </a:r>
          </a:p>
        </p:txBody>
      </p:sp>
      <p:cxnSp>
        <p:nvCxnSpPr>
          <p:cNvPr id="54" name="Straight Arrow Connector 53">
            <a:extLst>
              <a:ext uri="{FF2B5EF4-FFF2-40B4-BE49-F238E27FC236}">
                <a16:creationId xmlns:a16="http://schemas.microsoft.com/office/drawing/2014/main" id="{6C63E2AC-CC9F-40DB-91F6-FDF53965AEFA}"/>
              </a:ext>
            </a:extLst>
          </p:cNvPr>
          <p:cNvCxnSpPr>
            <a:cxnSpLocks/>
          </p:cNvCxnSpPr>
          <p:nvPr/>
        </p:nvCxnSpPr>
        <p:spPr>
          <a:xfrm>
            <a:off x="982276" y="2302880"/>
            <a:ext cx="0" cy="1197070"/>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1EB77B4A-3B4F-43BA-B8D8-215727D98CB3}"/>
              </a:ext>
            </a:extLst>
          </p:cNvPr>
          <p:cNvSpPr/>
          <p:nvPr/>
        </p:nvSpPr>
        <p:spPr>
          <a:xfrm>
            <a:off x="1981200" y="4711988"/>
            <a:ext cx="951233"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Send</a:t>
            </a:r>
          </a:p>
        </p:txBody>
      </p:sp>
      <p:cxnSp>
        <p:nvCxnSpPr>
          <p:cNvPr id="62" name="Straight Arrow Connector 61">
            <a:extLst>
              <a:ext uri="{FF2B5EF4-FFF2-40B4-BE49-F238E27FC236}">
                <a16:creationId xmlns:a16="http://schemas.microsoft.com/office/drawing/2014/main" id="{F6E1725E-DD75-4674-B755-FD72FD036310}"/>
              </a:ext>
            </a:extLst>
          </p:cNvPr>
          <p:cNvCxnSpPr>
            <a:cxnSpLocks/>
          </p:cNvCxnSpPr>
          <p:nvPr/>
        </p:nvCxnSpPr>
        <p:spPr>
          <a:xfrm>
            <a:off x="2438400" y="3761951"/>
            <a:ext cx="0" cy="1129180"/>
          </a:xfrm>
          <a:prstGeom prst="straightConnector1">
            <a:avLst/>
          </a:prstGeom>
          <a:ln w="2540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61" name="Oval 60">
            <a:extLst>
              <a:ext uri="{FF2B5EF4-FFF2-40B4-BE49-F238E27FC236}">
                <a16:creationId xmlns:a16="http://schemas.microsoft.com/office/drawing/2014/main" id="{861CD487-79B3-4EAF-8BAF-21B5F9C041B8}"/>
              </a:ext>
            </a:extLst>
          </p:cNvPr>
          <p:cNvSpPr/>
          <p:nvPr/>
        </p:nvSpPr>
        <p:spPr>
          <a:xfrm>
            <a:off x="403516" y="4722263"/>
            <a:ext cx="1272886"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Receive</a:t>
            </a:r>
          </a:p>
        </p:txBody>
      </p:sp>
      <p:cxnSp>
        <p:nvCxnSpPr>
          <p:cNvPr id="53" name="Straight Arrow Connector 52">
            <a:extLst>
              <a:ext uri="{FF2B5EF4-FFF2-40B4-BE49-F238E27FC236}">
                <a16:creationId xmlns:a16="http://schemas.microsoft.com/office/drawing/2014/main" id="{2870B386-B654-40BC-8E14-23A9A7B42D71}"/>
              </a:ext>
            </a:extLst>
          </p:cNvPr>
          <p:cNvCxnSpPr>
            <a:cxnSpLocks/>
          </p:cNvCxnSpPr>
          <p:nvPr/>
        </p:nvCxnSpPr>
        <p:spPr>
          <a:xfrm>
            <a:off x="982276" y="3761951"/>
            <a:ext cx="0" cy="1114849"/>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08C1AA0A-1D0D-442B-AF27-FA11FC94CCE4}"/>
              </a:ext>
            </a:extLst>
          </p:cNvPr>
          <p:cNvCxnSpPr>
            <a:cxnSpLocks/>
          </p:cNvCxnSpPr>
          <p:nvPr/>
        </p:nvCxnSpPr>
        <p:spPr>
          <a:xfrm flipH="1">
            <a:off x="1443292" y="4999910"/>
            <a:ext cx="693419" cy="0"/>
          </a:xfrm>
          <a:prstGeom prst="straightConnector1">
            <a:avLst/>
          </a:prstGeom>
          <a:ln w="25400">
            <a:tailEnd type="triangle" w="lg" len="lg"/>
          </a:ln>
        </p:spPr>
        <p:style>
          <a:lnRef idx="1">
            <a:schemeClr val="dk1"/>
          </a:lnRef>
          <a:fillRef idx="0">
            <a:schemeClr val="dk1"/>
          </a:fillRef>
          <a:effectRef idx="0">
            <a:schemeClr val="dk1"/>
          </a:effectRef>
          <a:fontRef idx="minor">
            <a:schemeClr val="tx1"/>
          </a:fontRef>
        </p:style>
      </p:cxnSp>
      <p:sp>
        <p:nvSpPr>
          <p:cNvPr id="87" name="Rectangle 86">
            <a:extLst>
              <a:ext uri="{FF2B5EF4-FFF2-40B4-BE49-F238E27FC236}">
                <a16:creationId xmlns:a16="http://schemas.microsoft.com/office/drawing/2014/main" id="{E6F93323-A86D-475F-94D3-99BD6797AAE4}"/>
              </a:ext>
            </a:extLst>
          </p:cNvPr>
          <p:cNvSpPr/>
          <p:nvPr/>
        </p:nvSpPr>
        <p:spPr>
          <a:xfrm>
            <a:off x="6060513" y="1413926"/>
            <a:ext cx="2931087" cy="4191000"/>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Flowchart: Terminator 91">
            <a:extLst>
              <a:ext uri="{FF2B5EF4-FFF2-40B4-BE49-F238E27FC236}">
                <a16:creationId xmlns:a16="http://schemas.microsoft.com/office/drawing/2014/main" id="{FD5C41F0-A706-4D2B-8197-E7C72D63B54D}"/>
              </a:ext>
            </a:extLst>
          </p:cNvPr>
          <p:cNvSpPr/>
          <p:nvPr/>
        </p:nvSpPr>
        <p:spPr>
          <a:xfrm>
            <a:off x="6285303" y="1846495"/>
            <a:ext cx="2598420" cy="685292"/>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4" name="Flowchart: Terminator 93">
            <a:extLst>
              <a:ext uri="{FF2B5EF4-FFF2-40B4-BE49-F238E27FC236}">
                <a16:creationId xmlns:a16="http://schemas.microsoft.com/office/drawing/2014/main" id="{40CA48DA-140C-4599-BD8E-78C741737FB3}"/>
              </a:ext>
            </a:extLst>
          </p:cNvPr>
          <p:cNvSpPr/>
          <p:nvPr/>
        </p:nvSpPr>
        <p:spPr>
          <a:xfrm>
            <a:off x="6245298" y="3230314"/>
            <a:ext cx="2640330" cy="794266"/>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5" name="Flowchart: Terminator 94">
            <a:extLst>
              <a:ext uri="{FF2B5EF4-FFF2-40B4-BE49-F238E27FC236}">
                <a16:creationId xmlns:a16="http://schemas.microsoft.com/office/drawing/2014/main" id="{455591AB-233B-418E-A057-0381586DC066}"/>
              </a:ext>
            </a:extLst>
          </p:cNvPr>
          <p:cNvSpPr/>
          <p:nvPr/>
        </p:nvSpPr>
        <p:spPr>
          <a:xfrm>
            <a:off x="6285303" y="4633865"/>
            <a:ext cx="2598420" cy="704050"/>
          </a:xfrm>
          <a:prstGeom prst="flowChartTerminator">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6" name="TextBox 95">
            <a:extLst>
              <a:ext uri="{FF2B5EF4-FFF2-40B4-BE49-F238E27FC236}">
                <a16:creationId xmlns:a16="http://schemas.microsoft.com/office/drawing/2014/main" id="{A753A10B-4251-48FD-8DBD-F0804944F6F0}"/>
              </a:ext>
            </a:extLst>
          </p:cNvPr>
          <p:cNvSpPr txBox="1"/>
          <p:nvPr/>
        </p:nvSpPr>
        <p:spPr>
          <a:xfrm flipH="1">
            <a:off x="7120355" y="1509980"/>
            <a:ext cx="1059181" cy="369332"/>
          </a:xfrm>
          <a:prstGeom prst="rect">
            <a:avLst/>
          </a:prstGeom>
          <a:noFill/>
        </p:spPr>
        <p:txBody>
          <a:bodyPr wrap="square" rtlCol="0">
            <a:spAutoFit/>
          </a:bodyPr>
          <a:lstStyle/>
          <a:p>
            <a:pPr algn="ctr"/>
            <a:r>
              <a:rPr lang="en-IN" dirty="0"/>
              <a:t>Server</a:t>
            </a:r>
          </a:p>
        </p:txBody>
      </p:sp>
      <p:sp>
        <p:nvSpPr>
          <p:cNvPr id="98" name="TextBox 97">
            <a:extLst>
              <a:ext uri="{FF2B5EF4-FFF2-40B4-BE49-F238E27FC236}">
                <a16:creationId xmlns:a16="http://schemas.microsoft.com/office/drawing/2014/main" id="{A1A83ADE-70EE-47A1-B4EB-872D10A87579}"/>
              </a:ext>
            </a:extLst>
          </p:cNvPr>
          <p:cNvSpPr txBox="1"/>
          <p:nvPr/>
        </p:nvSpPr>
        <p:spPr>
          <a:xfrm flipH="1">
            <a:off x="7010591" y="2903725"/>
            <a:ext cx="1335915" cy="369332"/>
          </a:xfrm>
          <a:prstGeom prst="rect">
            <a:avLst/>
          </a:prstGeom>
          <a:noFill/>
        </p:spPr>
        <p:txBody>
          <a:bodyPr wrap="square" rtlCol="0">
            <a:spAutoFit/>
          </a:bodyPr>
          <a:lstStyle/>
          <a:p>
            <a:pPr algn="ctr"/>
            <a:r>
              <a:rPr lang="en-IN" dirty="0"/>
              <a:t>Server Stub</a:t>
            </a:r>
          </a:p>
        </p:txBody>
      </p:sp>
      <p:sp>
        <p:nvSpPr>
          <p:cNvPr id="102" name="TextBox 101">
            <a:extLst>
              <a:ext uri="{FF2B5EF4-FFF2-40B4-BE49-F238E27FC236}">
                <a16:creationId xmlns:a16="http://schemas.microsoft.com/office/drawing/2014/main" id="{A857A7B2-FF57-400A-B728-D4A72A6DA496}"/>
              </a:ext>
            </a:extLst>
          </p:cNvPr>
          <p:cNvSpPr txBox="1"/>
          <p:nvPr/>
        </p:nvSpPr>
        <p:spPr>
          <a:xfrm flipH="1">
            <a:off x="6906000" y="4253240"/>
            <a:ext cx="1523999" cy="369332"/>
          </a:xfrm>
          <a:prstGeom prst="rect">
            <a:avLst/>
          </a:prstGeom>
          <a:noFill/>
        </p:spPr>
        <p:txBody>
          <a:bodyPr wrap="square" rtlCol="0">
            <a:spAutoFit/>
          </a:bodyPr>
          <a:lstStyle/>
          <a:p>
            <a:pPr algn="ctr"/>
            <a:r>
              <a:rPr lang="en-IN" dirty="0"/>
              <a:t>RPCRuntime</a:t>
            </a:r>
          </a:p>
        </p:txBody>
      </p:sp>
      <p:sp>
        <p:nvSpPr>
          <p:cNvPr id="103" name="TextBox 102">
            <a:extLst>
              <a:ext uri="{FF2B5EF4-FFF2-40B4-BE49-F238E27FC236}">
                <a16:creationId xmlns:a16="http://schemas.microsoft.com/office/drawing/2014/main" id="{A43DE8CA-2DCC-482B-A338-25BE99327B43}"/>
              </a:ext>
            </a:extLst>
          </p:cNvPr>
          <p:cNvSpPr txBox="1"/>
          <p:nvPr/>
        </p:nvSpPr>
        <p:spPr>
          <a:xfrm flipH="1">
            <a:off x="6683156" y="990600"/>
            <a:ext cx="1969689" cy="400110"/>
          </a:xfrm>
          <a:prstGeom prst="rect">
            <a:avLst/>
          </a:prstGeom>
          <a:noFill/>
        </p:spPr>
        <p:txBody>
          <a:bodyPr wrap="square" rtlCol="0">
            <a:spAutoFit/>
          </a:bodyPr>
          <a:lstStyle/>
          <a:p>
            <a:pPr algn="ctr"/>
            <a:r>
              <a:rPr lang="en-IN" sz="2000" dirty="0"/>
              <a:t>Client Machine</a:t>
            </a:r>
          </a:p>
        </p:txBody>
      </p:sp>
      <p:sp>
        <p:nvSpPr>
          <p:cNvPr id="105" name="Oval 104">
            <a:extLst>
              <a:ext uri="{FF2B5EF4-FFF2-40B4-BE49-F238E27FC236}">
                <a16:creationId xmlns:a16="http://schemas.microsoft.com/office/drawing/2014/main" id="{4DC02ABE-079B-4CEC-84B2-746619F415BD}"/>
              </a:ext>
            </a:extLst>
          </p:cNvPr>
          <p:cNvSpPr/>
          <p:nvPr/>
        </p:nvSpPr>
        <p:spPr>
          <a:xfrm>
            <a:off x="6400800" y="1876778"/>
            <a:ext cx="772561"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Call</a:t>
            </a:r>
          </a:p>
        </p:txBody>
      </p:sp>
      <p:sp>
        <p:nvSpPr>
          <p:cNvPr id="106" name="Oval 105">
            <a:extLst>
              <a:ext uri="{FF2B5EF4-FFF2-40B4-BE49-F238E27FC236}">
                <a16:creationId xmlns:a16="http://schemas.microsoft.com/office/drawing/2014/main" id="{764497B3-52C3-4749-BFF6-DB642ED09341}"/>
              </a:ext>
            </a:extLst>
          </p:cNvPr>
          <p:cNvSpPr/>
          <p:nvPr/>
        </p:nvSpPr>
        <p:spPr>
          <a:xfrm>
            <a:off x="7678561" y="1877985"/>
            <a:ext cx="1160639" cy="55172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Return</a:t>
            </a:r>
          </a:p>
        </p:txBody>
      </p:sp>
      <p:sp>
        <p:nvSpPr>
          <p:cNvPr id="107" name="Oval 106">
            <a:extLst>
              <a:ext uri="{FF2B5EF4-FFF2-40B4-BE49-F238E27FC236}">
                <a16:creationId xmlns:a16="http://schemas.microsoft.com/office/drawing/2014/main" id="{2A7EDFEC-DBED-485C-8D5D-A6736DCDD5E9}"/>
              </a:ext>
            </a:extLst>
          </p:cNvPr>
          <p:cNvSpPr/>
          <p:nvPr/>
        </p:nvSpPr>
        <p:spPr>
          <a:xfrm>
            <a:off x="7860303" y="3319282"/>
            <a:ext cx="932314"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Pack</a:t>
            </a:r>
          </a:p>
        </p:txBody>
      </p:sp>
      <p:cxnSp>
        <p:nvCxnSpPr>
          <p:cNvPr id="108" name="Straight Arrow Connector 107">
            <a:extLst>
              <a:ext uri="{FF2B5EF4-FFF2-40B4-BE49-F238E27FC236}">
                <a16:creationId xmlns:a16="http://schemas.microsoft.com/office/drawing/2014/main" id="{E33710D0-30F7-4594-AA4D-C3A3C4F91F02}"/>
              </a:ext>
            </a:extLst>
          </p:cNvPr>
          <p:cNvCxnSpPr>
            <a:cxnSpLocks/>
          </p:cNvCxnSpPr>
          <p:nvPr/>
        </p:nvCxnSpPr>
        <p:spPr>
          <a:xfrm>
            <a:off x="8346513" y="2302880"/>
            <a:ext cx="0" cy="1183050"/>
          </a:xfrm>
          <a:prstGeom prst="straightConnector1">
            <a:avLst/>
          </a:prstGeom>
          <a:ln w="2540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109" name="Oval 108">
            <a:extLst>
              <a:ext uri="{FF2B5EF4-FFF2-40B4-BE49-F238E27FC236}">
                <a16:creationId xmlns:a16="http://schemas.microsoft.com/office/drawing/2014/main" id="{87E642EA-6C38-40E9-B2ED-6085DBCFF62E}"/>
              </a:ext>
            </a:extLst>
          </p:cNvPr>
          <p:cNvSpPr/>
          <p:nvPr/>
        </p:nvSpPr>
        <p:spPr>
          <a:xfrm>
            <a:off x="6289113" y="3338780"/>
            <a:ext cx="1271850"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Unpack</a:t>
            </a:r>
          </a:p>
        </p:txBody>
      </p:sp>
      <p:cxnSp>
        <p:nvCxnSpPr>
          <p:cNvPr id="110" name="Straight Arrow Connector 109">
            <a:extLst>
              <a:ext uri="{FF2B5EF4-FFF2-40B4-BE49-F238E27FC236}">
                <a16:creationId xmlns:a16="http://schemas.microsoft.com/office/drawing/2014/main" id="{18DBDAAD-9369-4DA7-A73B-F270CBAFA4A1}"/>
              </a:ext>
            </a:extLst>
          </p:cNvPr>
          <p:cNvCxnSpPr>
            <a:cxnSpLocks/>
          </p:cNvCxnSpPr>
          <p:nvPr/>
        </p:nvCxnSpPr>
        <p:spPr>
          <a:xfrm>
            <a:off x="6890389" y="2288860"/>
            <a:ext cx="0" cy="1197070"/>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111" name="Oval 110">
            <a:extLst>
              <a:ext uri="{FF2B5EF4-FFF2-40B4-BE49-F238E27FC236}">
                <a16:creationId xmlns:a16="http://schemas.microsoft.com/office/drawing/2014/main" id="{46FEC3B5-D7AC-46E1-8DC0-60F55D9D0F53}"/>
              </a:ext>
            </a:extLst>
          </p:cNvPr>
          <p:cNvSpPr/>
          <p:nvPr/>
        </p:nvSpPr>
        <p:spPr>
          <a:xfrm>
            <a:off x="7889313" y="4697968"/>
            <a:ext cx="951233" cy="55289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Send</a:t>
            </a:r>
          </a:p>
        </p:txBody>
      </p:sp>
      <p:cxnSp>
        <p:nvCxnSpPr>
          <p:cNvPr id="112" name="Straight Arrow Connector 111">
            <a:extLst>
              <a:ext uri="{FF2B5EF4-FFF2-40B4-BE49-F238E27FC236}">
                <a16:creationId xmlns:a16="http://schemas.microsoft.com/office/drawing/2014/main" id="{DFCBE98C-80F6-4AF9-BEAA-4143C6B0AE21}"/>
              </a:ext>
            </a:extLst>
          </p:cNvPr>
          <p:cNvCxnSpPr>
            <a:cxnSpLocks/>
          </p:cNvCxnSpPr>
          <p:nvPr/>
        </p:nvCxnSpPr>
        <p:spPr>
          <a:xfrm>
            <a:off x="8346513" y="3747931"/>
            <a:ext cx="0" cy="1129180"/>
          </a:xfrm>
          <a:prstGeom prst="straightConnector1">
            <a:avLst/>
          </a:prstGeom>
          <a:ln w="25400">
            <a:headEnd type="none" w="lg" len="lg"/>
            <a:tailEnd type="triangle" w="lg" len="lg"/>
          </a:ln>
        </p:spPr>
        <p:style>
          <a:lnRef idx="1">
            <a:schemeClr val="dk1"/>
          </a:lnRef>
          <a:fillRef idx="0">
            <a:schemeClr val="dk1"/>
          </a:fillRef>
          <a:effectRef idx="0">
            <a:schemeClr val="dk1"/>
          </a:effectRef>
          <a:fontRef idx="minor">
            <a:schemeClr val="tx1"/>
          </a:fontRef>
        </p:style>
      </p:cxnSp>
      <p:sp>
        <p:nvSpPr>
          <p:cNvPr id="113" name="Oval 112">
            <a:extLst>
              <a:ext uri="{FF2B5EF4-FFF2-40B4-BE49-F238E27FC236}">
                <a16:creationId xmlns:a16="http://schemas.microsoft.com/office/drawing/2014/main" id="{7CEADF47-46D3-476D-A9BC-A2EB75479092}"/>
              </a:ext>
            </a:extLst>
          </p:cNvPr>
          <p:cNvSpPr/>
          <p:nvPr/>
        </p:nvSpPr>
        <p:spPr>
          <a:xfrm>
            <a:off x="6311629" y="4708243"/>
            <a:ext cx="1272886" cy="5674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IN" dirty="0">
                <a:solidFill>
                  <a:schemeClr val="tx1"/>
                </a:solidFill>
              </a:rPr>
              <a:t>Receive</a:t>
            </a:r>
          </a:p>
        </p:txBody>
      </p:sp>
      <p:cxnSp>
        <p:nvCxnSpPr>
          <p:cNvPr id="114" name="Straight Arrow Connector 113">
            <a:extLst>
              <a:ext uri="{FF2B5EF4-FFF2-40B4-BE49-F238E27FC236}">
                <a16:creationId xmlns:a16="http://schemas.microsoft.com/office/drawing/2014/main" id="{E0B66D6F-80D1-40E5-B1B2-625BFF222F6E}"/>
              </a:ext>
            </a:extLst>
          </p:cNvPr>
          <p:cNvCxnSpPr>
            <a:cxnSpLocks/>
          </p:cNvCxnSpPr>
          <p:nvPr/>
        </p:nvCxnSpPr>
        <p:spPr>
          <a:xfrm>
            <a:off x="6890389" y="3747931"/>
            <a:ext cx="0" cy="1114849"/>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97" name="Freeform: Shape 96">
            <a:extLst>
              <a:ext uri="{FF2B5EF4-FFF2-40B4-BE49-F238E27FC236}">
                <a16:creationId xmlns:a16="http://schemas.microsoft.com/office/drawing/2014/main" id="{3BFA7EC7-F4CA-4F58-8270-72E4078C6683}"/>
              </a:ext>
            </a:extLst>
          </p:cNvPr>
          <p:cNvSpPr/>
          <p:nvPr/>
        </p:nvSpPr>
        <p:spPr>
          <a:xfrm>
            <a:off x="2428874" y="5140036"/>
            <a:ext cx="4461509" cy="727364"/>
          </a:xfrm>
          <a:custGeom>
            <a:avLst/>
            <a:gdLst>
              <a:gd name="connsiteX0" fmla="*/ 0 w 4267200"/>
              <a:gd name="connsiteY0" fmla="*/ 38100 h 800100"/>
              <a:gd name="connsiteX1" fmla="*/ 0 w 4267200"/>
              <a:gd name="connsiteY1" fmla="*/ 800100 h 800100"/>
              <a:gd name="connsiteX2" fmla="*/ 4267200 w 4267200"/>
              <a:gd name="connsiteY2" fmla="*/ 800100 h 800100"/>
              <a:gd name="connsiteX3" fmla="*/ 4267200 w 4267200"/>
              <a:gd name="connsiteY3" fmla="*/ 0 h 800100"/>
            </a:gdLst>
            <a:ahLst/>
            <a:cxnLst>
              <a:cxn ang="0">
                <a:pos x="connsiteX0" y="connsiteY0"/>
              </a:cxn>
              <a:cxn ang="0">
                <a:pos x="connsiteX1" y="connsiteY1"/>
              </a:cxn>
              <a:cxn ang="0">
                <a:pos x="connsiteX2" y="connsiteY2"/>
              </a:cxn>
              <a:cxn ang="0">
                <a:pos x="connsiteX3" y="connsiteY3"/>
              </a:cxn>
            </a:cxnLst>
            <a:rect l="l" t="t" r="r" b="b"/>
            <a:pathLst>
              <a:path w="4267200" h="800100">
                <a:moveTo>
                  <a:pt x="0" y="38100"/>
                </a:moveTo>
                <a:lnTo>
                  <a:pt x="0" y="800100"/>
                </a:lnTo>
                <a:lnTo>
                  <a:pt x="4267200" y="800100"/>
                </a:lnTo>
                <a:lnTo>
                  <a:pt x="4267200"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 name="TextBox 115">
            <a:extLst>
              <a:ext uri="{FF2B5EF4-FFF2-40B4-BE49-F238E27FC236}">
                <a16:creationId xmlns:a16="http://schemas.microsoft.com/office/drawing/2014/main" id="{E8E216F4-3E57-404F-AFF2-27EE9022F66D}"/>
              </a:ext>
            </a:extLst>
          </p:cNvPr>
          <p:cNvSpPr txBox="1"/>
          <p:nvPr/>
        </p:nvSpPr>
        <p:spPr>
          <a:xfrm flipH="1">
            <a:off x="6906000" y="1933576"/>
            <a:ext cx="1059181" cy="307777"/>
          </a:xfrm>
          <a:prstGeom prst="rect">
            <a:avLst/>
          </a:prstGeom>
          <a:noFill/>
        </p:spPr>
        <p:txBody>
          <a:bodyPr wrap="square" rtlCol="0">
            <a:spAutoFit/>
          </a:bodyPr>
          <a:lstStyle/>
          <a:p>
            <a:pPr algn="ctr"/>
            <a:r>
              <a:rPr lang="en-IN" sz="1400" dirty="0"/>
              <a:t>Execute</a:t>
            </a:r>
          </a:p>
        </p:txBody>
      </p:sp>
      <p:cxnSp>
        <p:nvCxnSpPr>
          <p:cNvPr id="117" name="Straight Arrow Connector 116">
            <a:extLst>
              <a:ext uri="{FF2B5EF4-FFF2-40B4-BE49-F238E27FC236}">
                <a16:creationId xmlns:a16="http://schemas.microsoft.com/office/drawing/2014/main" id="{3C41A84B-90EC-4FEB-8CD9-7DA2C7574762}"/>
              </a:ext>
            </a:extLst>
          </p:cNvPr>
          <p:cNvCxnSpPr/>
          <p:nvPr/>
        </p:nvCxnSpPr>
        <p:spPr>
          <a:xfrm flipH="1">
            <a:off x="7106537" y="2188721"/>
            <a:ext cx="839037" cy="0"/>
          </a:xfrm>
          <a:prstGeom prst="straightConnector1">
            <a:avLst/>
          </a:prstGeom>
          <a:ln w="25400">
            <a:headEnd type="triangle" w="lg" len="lg"/>
            <a:tailEnd type="none" w="lg" len="lg"/>
          </a:ln>
        </p:spPr>
        <p:style>
          <a:lnRef idx="1">
            <a:schemeClr val="dk1"/>
          </a:lnRef>
          <a:fillRef idx="0">
            <a:schemeClr val="dk1"/>
          </a:fillRef>
          <a:effectRef idx="0">
            <a:schemeClr val="dk1"/>
          </a:effectRef>
          <a:fontRef idx="minor">
            <a:schemeClr val="tx1"/>
          </a:fontRef>
        </p:style>
      </p:cxnSp>
      <p:sp>
        <p:nvSpPr>
          <p:cNvPr id="118" name="Freeform: Shape 117">
            <a:extLst>
              <a:ext uri="{FF2B5EF4-FFF2-40B4-BE49-F238E27FC236}">
                <a16:creationId xmlns:a16="http://schemas.microsoft.com/office/drawing/2014/main" id="{8A108200-F5E7-484F-A22D-BAF7028F1560}"/>
              </a:ext>
            </a:extLst>
          </p:cNvPr>
          <p:cNvSpPr/>
          <p:nvPr/>
        </p:nvSpPr>
        <p:spPr>
          <a:xfrm>
            <a:off x="982276" y="5125073"/>
            <a:ext cx="7364220" cy="1199527"/>
          </a:xfrm>
          <a:custGeom>
            <a:avLst/>
            <a:gdLst>
              <a:gd name="connsiteX0" fmla="*/ 0 w 4267200"/>
              <a:gd name="connsiteY0" fmla="*/ 38100 h 800100"/>
              <a:gd name="connsiteX1" fmla="*/ 0 w 4267200"/>
              <a:gd name="connsiteY1" fmla="*/ 800100 h 800100"/>
              <a:gd name="connsiteX2" fmla="*/ 4267200 w 4267200"/>
              <a:gd name="connsiteY2" fmla="*/ 800100 h 800100"/>
              <a:gd name="connsiteX3" fmla="*/ 4267200 w 4267200"/>
              <a:gd name="connsiteY3" fmla="*/ 0 h 800100"/>
            </a:gdLst>
            <a:ahLst/>
            <a:cxnLst>
              <a:cxn ang="0">
                <a:pos x="connsiteX0" y="connsiteY0"/>
              </a:cxn>
              <a:cxn ang="0">
                <a:pos x="connsiteX1" y="connsiteY1"/>
              </a:cxn>
              <a:cxn ang="0">
                <a:pos x="connsiteX2" y="connsiteY2"/>
              </a:cxn>
              <a:cxn ang="0">
                <a:pos x="connsiteX3" y="connsiteY3"/>
              </a:cxn>
            </a:cxnLst>
            <a:rect l="l" t="t" r="r" b="b"/>
            <a:pathLst>
              <a:path w="4267200" h="800100">
                <a:moveTo>
                  <a:pt x="0" y="38100"/>
                </a:moveTo>
                <a:lnTo>
                  <a:pt x="0" y="800100"/>
                </a:lnTo>
                <a:lnTo>
                  <a:pt x="4267200" y="800100"/>
                </a:lnTo>
                <a:lnTo>
                  <a:pt x="4267200" y="0"/>
                </a:lnTo>
              </a:path>
            </a:pathLst>
          </a:custGeom>
          <a:noFill/>
          <a:ln>
            <a:solidFill>
              <a:schemeClr val="tx1"/>
            </a:solidFill>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F5C976B5-16B1-435F-85D4-D734F7033224}"/>
              </a:ext>
            </a:extLst>
          </p:cNvPr>
          <p:cNvSpPr txBox="1"/>
          <p:nvPr/>
        </p:nvSpPr>
        <p:spPr>
          <a:xfrm>
            <a:off x="3040771" y="1459468"/>
            <a:ext cx="2939587" cy="2308324"/>
          </a:xfrm>
          <a:prstGeom prst="rect">
            <a:avLst/>
          </a:prstGeom>
          <a:noFill/>
        </p:spPr>
        <p:txBody>
          <a:bodyPr wrap="square" rtlCol="0">
            <a:spAutoFit/>
          </a:bodyPr>
          <a:lstStyle/>
          <a:p>
            <a:pPr marL="342900" indent="-342900" algn="just">
              <a:buFont typeface="+mj-lt"/>
              <a:buAutoNum type="arabicPeriod" startAt="2"/>
            </a:pPr>
            <a:r>
              <a:rPr lang="en-IN" dirty="0"/>
              <a:t>The client process call the server procedure.</a:t>
            </a:r>
          </a:p>
          <a:p>
            <a:pPr algn="just"/>
            <a:endParaRPr lang="en-IN" dirty="0"/>
          </a:p>
          <a:p>
            <a:pPr marL="285750" indent="-285750" algn="just">
              <a:buFont typeface="Wingdings" panose="05000000000000000000" pitchFamily="2" charset="2"/>
              <a:buChar char="§"/>
            </a:pPr>
            <a:r>
              <a:rPr lang="en-IN" dirty="0"/>
              <a:t>Just </a:t>
            </a:r>
            <a:r>
              <a:rPr lang="en-IN" dirty="0">
                <a:solidFill>
                  <a:srgbClr val="FF0000"/>
                </a:solidFill>
              </a:rPr>
              <a:t>like</a:t>
            </a:r>
            <a:r>
              <a:rPr lang="en-IN" dirty="0"/>
              <a:t> </a:t>
            </a:r>
            <a:r>
              <a:rPr lang="en-IN" dirty="0">
                <a:solidFill>
                  <a:srgbClr val="FF0000"/>
                </a:solidFill>
              </a:rPr>
              <a:t>local procedure call, </a:t>
            </a:r>
            <a:r>
              <a:rPr lang="en-IN" dirty="0"/>
              <a:t>the client process </a:t>
            </a:r>
            <a:r>
              <a:rPr lang="en-IN" dirty="0">
                <a:solidFill>
                  <a:srgbClr val="FF0000"/>
                </a:solidFill>
              </a:rPr>
              <a:t>sends the arguments </a:t>
            </a:r>
            <a:r>
              <a:rPr lang="en-IN" dirty="0"/>
              <a:t>required for the execution of the program.</a:t>
            </a:r>
          </a:p>
        </p:txBody>
      </p:sp>
      <p:sp>
        <p:nvSpPr>
          <p:cNvPr id="50" name="TextBox 49">
            <a:extLst>
              <a:ext uri="{FF2B5EF4-FFF2-40B4-BE49-F238E27FC236}">
                <a16:creationId xmlns:a16="http://schemas.microsoft.com/office/drawing/2014/main" id="{1A5970F4-34CF-478D-BA04-672B5CF4F550}"/>
              </a:ext>
            </a:extLst>
          </p:cNvPr>
          <p:cNvSpPr txBox="1"/>
          <p:nvPr/>
        </p:nvSpPr>
        <p:spPr>
          <a:xfrm>
            <a:off x="3025161" y="1441748"/>
            <a:ext cx="2939587" cy="2862322"/>
          </a:xfrm>
          <a:prstGeom prst="rect">
            <a:avLst/>
          </a:prstGeom>
          <a:noFill/>
        </p:spPr>
        <p:txBody>
          <a:bodyPr wrap="square" rtlCol="0">
            <a:spAutoFit/>
          </a:bodyPr>
          <a:lstStyle/>
          <a:p>
            <a:pPr marL="342900" indent="-342900" algn="just">
              <a:buFont typeface="+mj-lt"/>
              <a:buAutoNum type="arabicPeriod" startAt="3"/>
            </a:pPr>
            <a:r>
              <a:rPr lang="en-IN" dirty="0"/>
              <a:t>The client process has </a:t>
            </a:r>
            <a:r>
              <a:rPr lang="en-IN" dirty="0">
                <a:solidFill>
                  <a:srgbClr val="FF0000"/>
                </a:solidFill>
              </a:rPr>
              <a:t>passed the parameter </a:t>
            </a:r>
            <a:r>
              <a:rPr lang="en-IN" dirty="0"/>
              <a:t>for the </a:t>
            </a:r>
            <a:r>
              <a:rPr lang="en-IN" dirty="0">
                <a:solidFill>
                  <a:srgbClr val="FF0000"/>
                </a:solidFill>
              </a:rPr>
              <a:t>server process</a:t>
            </a:r>
            <a:r>
              <a:rPr lang="en-IN" dirty="0"/>
              <a:t>, but server can only </a:t>
            </a:r>
            <a:r>
              <a:rPr lang="en-IN" dirty="0">
                <a:solidFill>
                  <a:srgbClr val="FF0000"/>
                </a:solidFill>
              </a:rPr>
              <a:t>understand message, not parameters. </a:t>
            </a:r>
          </a:p>
          <a:p>
            <a:pPr marL="342900" indent="-342900" algn="just">
              <a:buFont typeface="+mj-lt"/>
              <a:buAutoNum type="arabicPeriod" startAt="3"/>
            </a:pPr>
            <a:endParaRPr lang="en-IN" dirty="0"/>
          </a:p>
          <a:p>
            <a:pPr marL="285750" indent="-285750" algn="just">
              <a:buFont typeface="Wingdings" panose="05000000000000000000" pitchFamily="2" charset="2"/>
              <a:buChar char="§"/>
            </a:pPr>
            <a:r>
              <a:rPr lang="en-IN" dirty="0">
                <a:solidFill>
                  <a:srgbClr val="FF0000"/>
                </a:solidFill>
              </a:rPr>
              <a:t>The client stub packs the arguments in the form of message.</a:t>
            </a:r>
          </a:p>
        </p:txBody>
      </p:sp>
      <p:sp>
        <p:nvSpPr>
          <p:cNvPr id="51" name="TextBox 50">
            <a:extLst>
              <a:ext uri="{FF2B5EF4-FFF2-40B4-BE49-F238E27FC236}">
                <a16:creationId xmlns:a16="http://schemas.microsoft.com/office/drawing/2014/main" id="{CA1F2662-1578-45DC-90EC-4B4E4FA6171C}"/>
              </a:ext>
            </a:extLst>
          </p:cNvPr>
          <p:cNvSpPr txBox="1"/>
          <p:nvPr/>
        </p:nvSpPr>
        <p:spPr>
          <a:xfrm>
            <a:off x="3025161" y="1471136"/>
            <a:ext cx="2646962" cy="923330"/>
          </a:xfrm>
          <a:prstGeom prst="rect">
            <a:avLst/>
          </a:prstGeom>
          <a:noFill/>
        </p:spPr>
        <p:txBody>
          <a:bodyPr wrap="square" rtlCol="0">
            <a:spAutoFit/>
          </a:bodyPr>
          <a:lstStyle/>
          <a:p>
            <a:pPr marL="342900" indent="-342900" algn="just">
              <a:buFont typeface="+mj-lt"/>
              <a:buAutoNum type="arabicPeriod" startAt="4"/>
            </a:pPr>
            <a:r>
              <a:rPr lang="en-IN" dirty="0"/>
              <a:t>It passes the message to the underlying communication layers.</a:t>
            </a:r>
          </a:p>
        </p:txBody>
      </p:sp>
      <p:sp>
        <p:nvSpPr>
          <p:cNvPr id="52" name="TextBox 51">
            <a:extLst>
              <a:ext uri="{FF2B5EF4-FFF2-40B4-BE49-F238E27FC236}">
                <a16:creationId xmlns:a16="http://schemas.microsoft.com/office/drawing/2014/main" id="{2B9BE5F2-013E-4A89-8D4C-4214C3FD651B}"/>
              </a:ext>
            </a:extLst>
          </p:cNvPr>
          <p:cNvSpPr txBox="1"/>
          <p:nvPr/>
        </p:nvSpPr>
        <p:spPr>
          <a:xfrm>
            <a:off x="3021830" y="1466028"/>
            <a:ext cx="2881531" cy="1754326"/>
          </a:xfrm>
          <a:prstGeom prst="rect">
            <a:avLst/>
          </a:prstGeom>
          <a:noFill/>
        </p:spPr>
        <p:txBody>
          <a:bodyPr wrap="square" rtlCol="0">
            <a:spAutoFit/>
          </a:bodyPr>
          <a:lstStyle/>
          <a:p>
            <a:pPr marL="342900" indent="-342900" algn="just">
              <a:buFont typeface="+mj-lt"/>
              <a:buAutoNum type="arabicPeriod" startAt="5"/>
            </a:pPr>
            <a:r>
              <a:rPr lang="en-IN" dirty="0"/>
              <a:t>It sends the message to the server system.</a:t>
            </a:r>
          </a:p>
          <a:p>
            <a:pPr marL="342900" indent="-342900" algn="just">
              <a:buFont typeface="+mj-lt"/>
              <a:buAutoNum type="arabicPeriod" startAt="5"/>
            </a:pPr>
            <a:endParaRPr lang="en-IN" dirty="0"/>
          </a:p>
          <a:p>
            <a:pPr marL="285750" indent="-285750" algn="just">
              <a:buFont typeface="Wingdings" panose="05000000000000000000" pitchFamily="2" charset="2"/>
              <a:buChar char="§"/>
            </a:pPr>
            <a:r>
              <a:rPr lang="en-IN" dirty="0"/>
              <a:t>Sockets are used in the communication between the client and server.</a:t>
            </a:r>
          </a:p>
        </p:txBody>
      </p:sp>
      <p:sp>
        <p:nvSpPr>
          <p:cNvPr id="56" name="TextBox 55">
            <a:extLst>
              <a:ext uri="{FF2B5EF4-FFF2-40B4-BE49-F238E27FC236}">
                <a16:creationId xmlns:a16="http://schemas.microsoft.com/office/drawing/2014/main" id="{EDB4B317-6DD2-4C37-A515-22D0CF46DF9B}"/>
              </a:ext>
            </a:extLst>
          </p:cNvPr>
          <p:cNvSpPr txBox="1"/>
          <p:nvPr/>
        </p:nvSpPr>
        <p:spPr>
          <a:xfrm>
            <a:off x="3039677" y="1469136"/>
            <a:ext cx="2881531" cy="2585323"/>
          </a:xfrm>
          <a:prstGeom prst="rect">
            <a:avLst/>
          </a:prstGeom>
          <a:noFill/>
        </p:spPr>
        <p:txBody>
          <a:bodyPr wrap="square" rtlCol="0">
            <a:spAutoFit/>
          </a:bodyPr>
          <a:lstStyle/>
          <a:p>
            <a:pPr marL="342900" indent="-342900" algn="just">
              <a:buFont typeface="+mj-lt"/>
              <a:buAutoNum type="arabicPeriod" startAt="6"/>
            </a:pPr>
            <a:r>
              <a:rPr lang="en-IN" dirty="0"/>
              <a:t>The receiver socket at the server end receives the packets from the client and recognized that it is a procedure call.</a:t>
            </a:r>
          </a:p>
          <a:p>
            <a:pPr marL="342900" indent="-342900" algn="just">
              <a:buFont typeface="+mj-lt"/>
              <a:buAutoNum type="arabicPeriod" startAt="5"/>
            </a:pPr>
            <a:endParaRPr lang="en-IN" dirty="0"/>
          </a:p>
          <a:p>
            <a:pPr marL="285750" indent="-285750" algn="just">
              <a:buFont typeface="Wingdings" panose="05000000000000000000" pitchFamily="2" charset="2"/>
              <a:buChar char="§"/>
            </a:pPr>
            <a:r>
              <a:rPr lang="en-IN" dirty="0"/>
              <a:t>The message is then redirected to the server stub.</a:t>
            </a:r>
          </a:p>
        </p:txBody>
      </p:sp>
      <p:sp>
        <p:nvSpPr>
          <p:cNvPr id="63" name="TextBox 62">
            <a:extLst>
              <a:ext uri="{FF2B5EF4-FFF2-40B4-BE49-F238E27FC236}">
                <a16:creationId xmlns:a16="http://schemas.microsoft.com/office/drawing/2014/main" id="{E82647B1-AA73-4427-B337-6959E0906617}"/>
              </a:ext>
            </a:extLst>
          </p:cNvPr>
          <p:cNvSpPr txBox="1"/>
          <p:nvPr/>
        </p:nvSpPr>
        <p:spPr>
          <a:xfrm>
            <a:off x="2997950" y="1458477"/>
            <a:ext cx="3039677" cy="3970318"/>
          </a:xfrm>
          <a:prstGeom prst="rect">
            <a:avLst/>
          </a:prstGeom>
          <a:noFill/>
        </p:spPr>
        <p:txBody>
          <a:bodyPr wrap="square" rtlCol="0">
            <a:spAutoFit/>
          </a:bodyPr>
          <a:lstStyle/>
          <a:p>
            <a:pPr marL="342900" indent="-342900" algn="just">
              <a:buFont typeface="+mj-lt"/>
              <a:buAutoNum type="arabicPeriod" startAt="7"/>
            </a:pPr>
            <a:r>
              <a:rPr lang="en-IN" dirty="0"/>
              <a:t>The server stub unpack the parameters. </a:t>
            </a:r>
          </a:p>
          <a:p>
            <a:pPr marL="342900" indent="-342900" algn="just">
              <a:buFont typeface="+mj-lt"/>
              <a:buAutoNum type="arabicPeriod" startAt="7"/>
            </a:pPr>
            <a:endParaRPr lang="en-IN" dirty="0"/>
          </a:p>
          <a:p>
            <a:pPr marL="285750" indent="-285750" algn="just">
              <a:buFont typeface="Wingdings" panose="05000000000000000000" pitchFamily="2" charset="2"/>
              <a:buChar char="§"/>
            </a:pPr>
            <a:r>
              <a:rPr lang="en-IN" dirty="0"/>
              <a:t>It calls the desired server routine using the regular procedure call mechanism.</a:t>
            </a:r>
          </a:p>
          <a:p>
            <a:pPr marL="285750" indent="-285750" algn="just">
              <a:buFont typeface="Arial" panose="020B0604020202020204" pitchFamily="34" charset="0"/>
              <a:buChar char="•"/>
            </a:pPr>
            <a:endParaRPr lang="en-IN" dirty="0"/>
          </a:p>
          <a:p>
            <a:pPr marL="285750" indent="-285750" algn="just">
              <a:buFont typeface="Wingdings" panose="05000000000000000000" pitchFamily="2" charset="2"/>
              <a:buChar char="§"/>
            </a:pPr>
            <a:r>
              <a:rPr lang="en-IN" dirty="0"/>
              <a:t>The server stub and the client stub </a:t>
            </a:r>
            <a:r>
              <a:rPr lang="en-IN" dirty="0">
                <a:solidFill>
                  <a:srgbClr val="FF0000"/>
                </a:solidFill>
              </a:rPr>
              <a:t>must share the same standards of encoding the parameters</a:t>
            </a:r>
            <a:r>
              <a:rPr lang="en-IN" dirty="0"/>
              <a:t>, else the parameters could be misread at the server end.</a:t>
            </a:r>
          </a:p>
        </p:txBody>
      </p:sp>
      <p:sp>
        <p:nvSpPr>
          <p:cNvPr id="55" name="TextBox 54">
            <a:extLst>
              <a:ext uri="{FF2B5EF4-FFF2-40B4-BE49-F238E27FC236}">
                <a16:creationId xmlns:a16="http://schemas.microsoft.com/office/drawing/2014/main" id="{3CB0C253-F044-4200-B12E-67F55658BCFE}"/>
              </a:ext>
            </a:extLst>
          </p:cNvPr>
          <p:cNvSpPr txBox="1"/>
          <p:nvPr/>
        </p:nvSpPr>
        <p:spPr>
          <a:xfrm>
            <a:off x="3011631" y="1431595"/>
            <a:ext cx="3039677" cy="3416320"/>
          </a:xfrm>
          <a:prstGeom prst="rect">
            <a:avLst/>
          </a:prstGeom>
          <a:noFill/>
        </p:spPr>
        <p:txBody>
          <a:bodyPr wrap="square" rtlCol="0">
            <a:spAutoFit/>
          </a:bodyPr>
          <a:lstStyle/>
          <a:p>
            <a:pPr marL="342900" indent="-342900" algn="just">
              <a:buFont typeface="+mj-lt"/>
              <a:buAutoNum type="arabicPeriod" startAt="8"/>
            </a:pPr>
            <a:r>
              <a:rPr lang="en-IN" dirty="0"/>
              <a:t>The process running on the server recognizes the parameters and performs the required operations, and sends the return value to the server stub.</a:t>
            </a:r>
          </a:p>
          <a:p>
            <a:pPr algn="just"/>
            <a:endParaRPr lang="en-IN" dirty="0"/>
          </a:p>
          <a:p>
            <a:pPr marL="285750" indent="-285750" algn="just">
              <a:buFont typeface="Wingdings" panose="05000000000000000000" pitchFamily="2" charset="2"/>
              <a:buChar char="§"/>
            </a:pPr>
            <a:r>
              <a:rPr lang="en-IN" dirty="0"/>
              <a:t>The server procedure feels that the caller process is the server stub, and has no idea about the client process.</a:t>
            </a:r>
          </a:p>
        </p:txBody>
      </p:sp>
      <p:sp>
        <p:nvSpPr>
          <p:cNvPr id="64" name="TextBox 63">
            <a:extLst>
              <a:ext uri="{FF2B5EF4-FFF2-40B4-BE49-F238E27FC236}">
                <a16:creationId xmlns:a16="http://schemas.microsoft.com/office/drawing/2014/main" id="{4268BB73-8668-4F33-8A92-3CBDFA579448}"/>
              </a:ext>
            </a:extLst>
          </p:cNvPr>
          <p:cNvSpPr txBox="1"/>
          <p:nvPr/>
        </p:nvSpPr>
        <p:spPr>
          <a:xfrm>
            <a:off x="2997949" y="1433690"/>
            <a:ext cx="3039677" cy="3139321"/>
          </a:xfrm>
          <a:prstGeom prst="rect">
            <a:avLst/>
          </a:prstGeom>
          <a:noFill/>
        </p:spPr>
        <p:txBody>
          <a:bodyPr wrap="square" rtlCol="0">
            <a:spAutoFit/>
          </a:bodyPr>
          <a:lstStyle/>
          <a:p>
            <a:pPr marL="342900" indent="-342900" algn="just">
              <a:buFont typeface="+mj-lt"/>
              <a:buAutoNum type="arabicPeriod" startAt="9"/>
            </a:pPr>
            <a:r>
              <a:rPr lang="en-IN" dirty="0"/>
              <a:t>As it happened the client system, the server stub packs the return value into a message, and sends it to the RPC runtime system.</a:t>
            </a:r>
          </a:p>
          <a:p>
            <a:pPr marL="342900" indent="-342900" algn="just">
              <a:buFont typeface="+mj-lt"/>
              <a:buAutoNum type="arabicPeriod" startAt="9"/>
            </a:pPr>
            <a:endParaRPr lang="en-IN" dirty="0"/>
          </a:p>
          <a:p>
            <a:pPr marL="342900" indent="-342900" algn="just">
              <a:buFont typeface="Wingdings" panose="05000000000000000000" pitchFamily="2" charset="2"/>
              <a:buChar char="§"/>
            </a:pPr>
            <a:r>
              <a:rPr lang="en-IN" dirty="0"/>
              <a:t>The underlying layers of the communication system will then send the message back to the client system. </a:t>
            </a:r>
          </a:p>
        </p:txBody>
      </p:sp>
      <p:sp>
        <p:nvSpPr>
          <p:cNvPr id="65" name="TextBox 64">
            <a:extLst>
              <a:ext uri="{FF2B5EF4-FFF2-40B4-BE49-F238E27FC236}">
                <a16:creationId xmlns:a16="http://schemas.microsoft.com/office/drawing/2014/main" id="{446F2C9B-3254-45AA-80B5-4B22BF5E8CA7}"/>
              </a:ext>
            </a:extLst>
          </p:cNvPr>
          <p:cNvSpPr txBox="1"/>
          <p:nvPr/>
        </p:nvSpPr>
        <p:spPr>
          <a:xfrm>
            <a:off x="2973586" y="1418193"/>
            <a:ext cx="3039677" cy="3970318"/>
          </a:xfrm>
          <a:prstGeom prst="rect">
            <a:avLst/>
          </a:prstGeom>
          <a:noFill/>
        </p:spPr>
        <p:txBody>
          <a:bodyPr wrap="square" rtlCol="0">
            <a:spAutoFit/>
          </a:bodyPr>
          <a:lstStyle/>
          <a:p>
            <a:pPr marL="342900" indent="-342900" algn="just">
              <a:buFont typeface="+mj-lt"/>
              <a:buAutoNum type="arabicPeriod" startAt="10"/>
            </a:pPr>
            <a:r>
              <a:rPr lang="en-IN" dirty="0"/>
              <a:t>The client system captures the packets, parses and sends the message to the client stub.</a:t>
            </a:r>
          </a:p>
          <a:p>
            <a:pPr marL="342900" indent="-342900" algn="just">
              <a:buFont typeface="+mj-lt"/>
              <a:buAutoNum type="arabicPeriod" startAt="10"/>
            </a:pPr>
            <a:endParaRPr lang="en-IN" dirty="0"/>
          </a:p>
          <a:p>
            <a:pPr marL="342900" indent="-342900" algn="just">
              <a:buFont typeface="Wingdings" panose="05000000000000000000" pitchFamily="2" charset="2"/>
              <a:buChar char="§"/>
            </a:pPr>
            <a:r>
              <a:rPr lang="en-IN" dirty="0"/>
              <a:t>Client stub unpacks the parameters and sends the return value to the client process.</a:t>
            </a:r>
          </a:p>
          <a:p>
            <a:pPr marL="342900" indent="-342900" algn="just">
              <a:buFont typeface="Wingdings" panose="05000000000000000000" pitchFamily="2" charset="2"/>
              <a:buChar char="§"/>
            </a:pPr>
            <a:endParaRPr lang="en-IN" dirty="0"/>
          </a:p>
          <a:p>
            <a:pPr marL="342900" indent="-342900" algn="just">
              <a:buFont typeface="Wingdings" panose="05000000000000000000" pitchFamily="2" charset="2"/>
              <a:buChar char="§"/>
            </a:pPr>
            <a:r>
              <a:rPr lang="en-IN" dirty="0"/>
              <a:t>The client process which was blocked till now, is activated and the process continues its execution.</a:t>
            </a:r>
          </a:p>
        </p:txBody>
      </p:sp>
    </p:spTree>
    <p:extLst>
      <p:ext uri="{BB962C8B-B14F-4D97-AF65-F5344CB8AC3E}">
        <p14:creationId xmlns:p14="http://schemas.microsoft.com/office/powerpoint/2010/main" val="359947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500" fill="hold"/>
                                        <p:tgtEl>
                                          <p:spTgt spid="17"/>
                                        </p:tgtEl>
                                        <p:attrNameLst>
                                          <p:attrName>fillcolor</p:attrName>
                                        </p:attrNameLst>
                                      </p:cBhvr>
                                      <p:to>
                                        <a:srgbClr val="4F81BD"/>
                                      </p:to>
                                    </p:animClr>
                                    <p:set>
                                      <p:cBhvr>
                                        <p:cTn id="11" dur="500" fill="hold"/>
                                        <p:tgtEl>
                                          <p:spTgt spid="17"/>
                                        </p:tgtEl>
                                        <p:attrNameLst>
                                          <p:attrName>fill.type</p:attrName>
                                        </p:attrNameLst>
                                      </p:cBhvr>
                                      <p:to>
                                        <p:strVal val="solid"/>
                                      </p:to>
                                    </p:set>
                                    <p:set>
                                      <p:cBhvr>
                                        <p:cTn id="12" dur="500" fill="hold"/>
                                        <p:tgtEl>
                                          <p:spTgt spid="17"/>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mph" presetSubtype="1" nodeType="withEffect">
                                  <p:stCondLst>
                                    <p:cond delay="0"/>
                                  </p:stCondLst>
                                  <p:childTnLst>
                                    <p:set>
                                      <p:cBhvr>
                                        <p:cTn id="18" dur="indefinite"/>
                                        <p:tgtEl>
                                          <p:spTgt spid="17"/>
                                        </p:tgtEl>
                                        <p:attrNameLst>
                                          <p:attrName>fillcolor</p:attrName>
                                        </p:attrNameLst>
                                      </p:cBhvr>
                                      <p:to>
                                        <p:clrVal>
                                          <a:srgbClr val="FFFFFF"/>
                                        </p:clrVal>
                                      </p:to>
                                    </p:set>
                                    <p:set>
                                      <p:cBhvr>
                                        <p:cTn id="19" dur="indefinite"/>
                                        <p:tgtEl>
                                          <p:spTgt spid="17"/>
                                        </p:tgtEl>
                                        <p:attrNameLst>
                                          <p:attrName>fill.type</p:attrName>
                                        </p:attrNameLst>
                                      </p:cBhvr>
                                      <p:to>
                                        <p:strVal val="solid"/>
                                      </p:to>
                                    </p:set>
                                    <p:set>
                                      <p:cBhvr>
                                        <p:cTn id="20" dur="indefinite"/>
                                        <p:tgtEl>
                                          <p:spTgt spid="17"/>
                                        </p:tgtEl>
                                        <p:attrNameLst>
                                          <p:attrName>fill.on</p:attrName>
                                        </p:attrNameLst>
                                      </p:cBhvr>
                                      <p:to>
                                        <p:strVal val="true"/>
                                      </p:to>
                                    </p:set>
                                  </p:childTnLst>
                                </p:cTn>
                              </p:par>
                              <p:par>
                                <p:cTn id="21" presetID="1" presetClass="entr" presetSubtype="0" fill="hold" nodeType="with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0"/>
                                        </p:tgtEl>
                                        <p:attrNameLst>
                                          <p:attrName>stroke.color</p:attrName>
                                        </p:attrNameLst>
                                      </p:cBhvr>
                                      <p:to>
                                        <p:clrVal>
                                          <a:srgbClr val="FF0000"/>
                                        </p:clrVal>
                                      </p:to>
                                    </p:set>
                                    <p:set>
                                      <p:cBhvr>
                                        <p:cTn id="31" dur="indefinite"/>
                                        <p:tgtEl>
                                          <p:spTgt spid="60"/>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nodeType="clickEffect">
                                  <p:stCondLst>
                                    <p:cond delay="0"/>
                                  </p:stCondLst>
                                  <p:childTnLst>
                                    <p:set>
                                      <p:cBhvr>
                                        <p:cTn id="35" dur="1" fill="hold">
                                          <p:stCondLst>
                                            <p:cond delay="0"/>
                                          </p:stCondLst>
                                        </p:cTn>
                                        <p:tgtEl>
                                          <p:spTgt spid="49">
                                            <p:txEl>
                                              <p:pRg st="0" end="0"/>
                                            </p:txEl>
                                          </p:spTgt>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49">
                                            <p:txEl>
                                              <p:pRg st="2" end="2"/>
                                            </p:txEl>
                                          </p:spTgt>
                                        </p:tgtEl>
                                        <p:attrNameLst>
                                          <p:attrName>style.visibility</p:attrName>
                                        </p:attrNameLst>
                                      </p:cBhvr>
                                      <p:to>
                                        <p:strVal val="hidden"/>
                                      </p:to>
                                    </p:set>
                                  </p:childTnLst>
                                </p:cTn>
                              </p:par>
                              <p:par>
                                <p:cTn id="38" presetID="7" presetClass="emph" presetSubtype="1" nodeType="withEffect">
                                  <p:stCondLst>
                                    <p:cond delay="0"/>
                                  </p:stCondLst>
                                  <p:childTnLst>
                                    <p:set>
                                      <p:cBhvr>
                                        <p:cTn id="39" dur="indefinite"/>
                                        <p:tgtEl>
                                          <p:spTgt spid="60"/>
                                        </p:tgtEl>
                                        <p:attrNameLst>
                                          <p:attrName>stroke.color</p:attrName>
                                        </p:attrNameLst>
                                      </p:cBhvr>
                                      <p:to>
                                        <p:clrVal>
                                          <a:srgbClr val="000000"/>
                                        </p:clrVal>
                                      </p:to>
                                    </p:set>
                                    <p:set>
                                      <p:cBhvr>
                                        <p:cTn id="40" dur="indefinite"/>
                                        <p:tgtEl>
                                          <p:spTgt spid="60"/>
                                        </p:tgtEl>
                                        <p:attrNameLst>
                                          <p:attrName>stroke.on</p:attrName>
                                        </p:attrNameLst>
                                      </p:cBhvr>
                                      <p:to>
                                        <p:strVal val="tru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57"/>
                                        </p:tgtEl>
                                        <p:attrNameLst>
                                          <p:attrName>fillcolor</p:attrName>
                                        </p:attrNameLst>
                                      </p:cBhvr>
                                      <p:to>
                                        <p:clrVal>
                                          <a:srgbClr val="4F81BD"/>
                                        </p:clrVal>
                                      </p:to>
                                    </p:set>
                                    <p:set>
                                      <p:cBhvr>
                                        <p:cTn id="52" dur="indefinite"/>
                                        <p:tgtEl>
                                          <p:spTgt spid="57"/>
                                        </p:tgtEl>
                                        <p:attrNameLst>
                                          <p:attrName>fill.type</p:attrName>
                                        </p:attrNameLst>
                                      </p:cBhvr>
                                      <p:to>
                                        <p:strVal val="solid"/>
                                      </p:to>
                                    </p:set>
                                    <p:set>
                                      <p:cBhvr>
                                        <p:cTn id="53" dur="indefinite"/>
                                        <p:tgtEl>
                                          <p:spTgt spid="57"/>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nodeType="clickEffect">
                                  <p:stCondLst>
                                    <p:cond delay="0"/>
                                  </p:stCondLst>
                                  <p:childTnLst>
                                    <p:set>
                                      <p:cBhvr>
                                        <p:cTn id="57" dur="1" fill="hold">
                                          <p:stCondLst>
                                            <p:cond delay="0"/>
                                          </p:stCondLst>
                                        </p:cTn>
                                        <p:tgtEl>
                                          <p:spTgt spid="50">
                                            <p:txEl>
                                              <p:pRg st="0" end="0"/>
                                            </p:txEl>
                                          </p:spTgt>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50">
                                            <p:txEl>
                                              <p:pRg st="2" end="2"/>
                                            </p:txEl>
                                          </p:spTgt>
                                        </p:tgtEl>
                                        <p:attrNameLst>
                                          <p:attrName>style.visibility</p:attrName>
                                        </p:attrNameLst>
                                      </p:cBhvr>
                                      <p:to>
                                        <p:strVal val="hidden"/>
                                      </p:to>
                                    </p:set>
                                  </p:childTnLst>
                                </p:cTn>
                              </p:par>
                              <p:par>
                                <p:cTn id="60" presetID="1" presetClass="emph" presetSubtype="1" nodeType="withEffect">
                                  <p:stCondLst>
                                    <p:cond delay="0"/>
                                  </p:stCondLst>
                                  <p:childTnLst>
                                    <p:set>
                                      <p:cBhvr>
                                        <p:cTn id="61" dur="indefinite"/>
                                        <p:tgtEl>
                                          <p:spTgt spid="57"/>
                                        </p:tgtEl>
                                        <p:attrNameLst>
                                          <p:attrName>fillcolor</p:attrName>
                                        </p:attrNameLst>
                                      </p:cBhvr>
                                      <p:to>
                                        <p:clrVal>
                                          <a:srgbClr val="FFFFFF"/>
                                        </p:clrVal>
                                      </p:to>
                                    </p:set>
                                    <p:set>
                                      <p:cBhvr>
                                        <p:cTn id="62" dur="indefinite"/>
                                        <p:tgtEl>
                                          <p:spTgt spid="57"/>
                                        </p:tgtEl>
                                        <p:attrNameLst>
                                          <p:attrName>fill.type</p:attrName>
                                        </p:attrNameLst>
                                      </p:cBhvr>
                                      <p:to>
                                        <p:strVal val="solid"/>
                                      </p:to>
                                    </p:set>
                                    <p:set>
                                      <p:cBhvr>
                                        <p:cTn id="63" dur="indefinite"/>
                                        <p:tgtEl>
                                          <p:spTgt spid="57"/>
                                        </p:tgtEl>
                                        <p:attrNameLst>
                                          <p:attrName>fill.on</p:attrName>
                                        </p:attrNameLst>
                                      </p:cBhvr>
                                      <p:to>
                                        <p:strVal val="true"/>
                                      </p:to>
                                    </p:set>
                                  </p:childTnLst>
                                </p:cTn>
                              </p:par>
                              <p:par>
                                <p:cTn id="64" presetID="1" presetClass="entr" presetSubtype="0" fill="hold" grpId="0" nodeType="withEffect">
                                  <p:stCondLst>
                                    <p:cond delay="0"/>
                                  </p:stCondLst>
                                  <p:childTnLst>
                                    <p:set>
                                      <p:cBhvr>
                                        <p:cTn id="65" dur="1" fill="hold">
                                          <p:stCondLst>
                                            <p:cond delay="0"/>
                                          </p:stCondLst>
                                        </p:cTn>
                                        <p:tgtEl>
                                          <p:spTgt spid="5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62"/>
                                        </p:tgtEl>
                                        <p:attrNameLst>
                                          <p:attrName>stroke.color</p:attrName>
                                        </p:attrNameLst>
                                      </p:cBhvr>
                                      <p:to>
                                        <p:clrVal>
                                          <a:srgbClr val="FF0000"/>
                                        </p:clrVal>
                                      </p:to>
                                    </p:set>
                                    <p:set>
                                      <p:cBhvr>
                                        <p:cTn id="70" dur="indefinite"/>
                                        <p:tgtEl>
                                          <p:spTgt spid="62"/>
                                        </p:tgtEl>
                                        <p:attrNameLst>
                                          <p:attrName>stroke.on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7" presetClass="emph" presetSubtype="1" nodeType="clickEffect">
                                  <p:stCondLst>
                                    <p:cond delay="0"/>
                                  </p:stCondLst>
                                  <p:childTnLst>
                                    <p:set>
                                      <p:cBhvr>
                                        <p:cTn id="74" dur="indefinite"/>
                                        <p:tgtEl>
                                          <p:spTgt spid="62"/>
                                        </p:tgtEl>
                                        <p:attrNameLst>
                                          <p:attrName>stroke.color</p:attrName>
                                        </p:attrNameLst>
                                      </p:cBhvr>
                                      <p:to>
                                        <p:clrVal>
                                          <a:srgbClr val="000000"/>
                                        </p:clrVal>
                                      </p:to>
                                    </p:set>
                                    <p:set>
                                      <p:cBhvr>
                                        <p:cTn id="75" dur="indefinite"/>
                                        <p:tgtEl>
                                          <p:spTgt spid="62"/>
                                        </p:tgtEl>
                                        <p:attrNameLst>
                                          <p:attrName>stroke.on</p:attrName>
                                        </p:attrNameLst>
                                      </p:cBhvr>
                                      <p:to>
                                        <p:strVal val="true"/>
                                      </p:to>
                                    </p:set>
                                  </p:childTnLst>
                                </p:cTn>
                              </p:par>
                              <p:par>
                                <p:cTn id="76" presetID="1" presetClass="exit" presetSubtype="0" fill="hold" grpId="1" nodeType="withEffect">
                                  <p:stCondLst>
                                    <p:cond delay="0"/>
                                  </p:stCondLst>
                                  <p:childTnLst>
                                    <p:set>
                                      <p:cBhvr>
                                        <p:cTn id="77" dur="1" fill="hold">
                                          <p:stCondLst>
                                            <p:cond delay="0"/>
                                          </p:stCondLst>
                                        </p:cTn>
                                        <p:tgtEl>
                                          <p:spTgt spid="51"/>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mph" presetSubtype="1" nodeType="clickEffect">
                                  <p:stCondLst>
                                    <p:cond delay="0"/>
                                  </p:stCondLst>
                                  <p:childTnLst>
                                    <p:set>
                                      <p:cBhvr>
                                        <p:cTn id="87" dur="indefinite"/>
                                        <p:tgtEl>
                                          <p:spTgt spid="59"/>
                                        </p:tgtEl>
                                        <p:attrNameLst>
                                          <p:attrName>fillcolor</p:attrName>
                                        </p:attrNameLst>
                                      </p:cBhvr>
                                      <p:to>
                                        <p:clrVal>
                                          <a:srgbClr val="4F81BD"/>
                                        </p:clrVal>
                                      </p:to>
                                    </p:set>
                                    <p:set>
                                      <p:cBhvr>
                                        <p:cTn id="88" dur="indefinite"/>
                                        <p:tgtEl>
                                          <p:spTgt spid="59"/>
                                        </p:tgtEl>
                                        <p:attrNameLst>
                                          <p:attrName>fill.type</p:attrName>
                                        </p:attrNameLst>
                                      </p:cBhvr>
                                      <p:to>
                                        <p:strVal val="solid"/>
                                      </p:to>
                                    </p:set>
                                    <p:set>
                                      <p:cBhvr>
                                        <p:cTn id="89" dur="indefinite"/>
                                        <p:tgtEl>
                                          <p:spTgt spid="59"/>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7" presetClass="emph" presetSubtype="1" nodeType="clickEffect">
                                  <p:stCondLst>
                                    <p:cond delay="0"/>
                                  </p:stCondLst>
                                  <p:childTnLst>
                                    <p:set>
                                      <p:cBhvr>
                                        <p:cTn id="93" dur="indefinite"/>
                                        <p:tgtEl>
                                          <p:spTgt spid="97"/>
                                        </p:tgtEl>
                                        <p:attrNameLst>
                                          <p:attrName>stroke.color</p:attrName>
                                        </p:attrNameLst>
                                      </p:cBhvr>
                                      <p:to>
                                        <p:clrVal>
                                          <a:srgbClr val="FF0000"/>
                                        </p:clrVal>
                                      </p:to>
                                    </p:set>
                                    <p:set>
                                      <p:cBhvr>
                                        <p:cTn id="94" dur="indefinite"/>
                                        <p:tgtEl>
                                          <p:spTgt spid="97"/>
                                        </p:tgtEl>
                                        <p:attrNameLst>
                                          <p:attrName>stroke.on</p:attrName>
                                        </p:attrNameLst>
                                      </p:cBhvr>
                                      <p:to>
                                        <p:strVal val="tru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nodeType="clickEffect">
                                  <p:stCondLst>
                                    <p:cond delay="0"/>
                                  </p:stCondLst>
                                  <p:childTnLst>
                                    <p:set>
                                      <p:cBhvr>
                                        <p:cTn id="98" dur="1" fill="hold">
                                          <p:stCondLst>
                                            <p:cond delay="0"/>
                                          </p:stCondLst>
                                        </p:cTn>
                                        <p:tgtEl>
                                          <p:spTgt spid="52">
                                            <p:txEl>
                                              <p:pRg st="0" end="0"/>
                                            </p:txEl>
                                          </p:spTgt>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52">
                                            <p:txEl>
                                              <p:pRg st="2" end="2"/>
                                            </p:txEl>
                                          </p:spTgt>
                                        </p:tgtEl>
                                        <p:attrNameLst>
                                          <p:attrName>style.visibility</p:attrName>
                                        </p:attrNameLst>
                                      </p:cBhvr>
                                      <p:to>
                                        <p:strVal val="hidden"/>
                                      </p:to>
                                    </p:set>
                                  </p:childTnLst>
                                </p:cTn>
                              </p:par>
                              <p:par>
                                <p:cTn id="101" presetID="1" presetClass="emph" presetSubtype="1" nodeType="withEffect">
                                  <p:stCondLst>
                                    <p:cond delay="0"/>
                                  </p:stCondLst>
                                  <p:childTnLst>
                                    <p:set>
                                      <p:cBhvr>
                                        <p:cTn id="102" dur="indefinite"/>
                                        <p:tgtEl>
                                          <p:spTgt spid="59"/>
                                        </p:tgtEl>
                                        <p:attrNameLst>
                                          <p:attrName>fillcolor</p:attrName>
                                        </p:attrNameLst>
                                      </p:cBhvr>
                                      <p:to>
                                        <p:clrVal>
                                          <a:srgbClr val="FFFFFF"/>
                                        </p:clrVal>
                                      </p:to>
                                    </p:set>
                                    <p:set>
                                      <p:cBhvr>
                                        <p:cTn id="103" dur="indefinite"/>
                                        <p:tgtEl>
                                          <p:spTgt spid="59"/>
                                        </p:tgtEl>
                                        <p:attrNameLst>
                                          <p:attrName>fill.type</p:attrName>
                                        </p:attrNameLst>
                                      </p:cBhvr>
                                      <p:to>
                                        <p:strVal val="solid"/>
                                      </p:to>
                                    </p:set>
                                    <p:set>
                                      <p:cBhvr>
                                        <p:cTn id="104" dur="indefinite"/>
                                        <p:tgtEl>
                                          <p:spTgt spid="59"/>
                                        </p:tgtEl>
                                        <p:attrNameLst>
                                          <p:attrName>fill.on</p:attrName>
                                        </p:attrNameLst>
                                      </p:cBhvr>
                                      <p:to>
                                        <p:strVal val="true"/>
                                      </p:to>
                                    </p:set>
                                  </p:childTnLst>
                                </p:cTn>
                              </p:par>
                              <p:par>
                                <p:cTn id="105" presetID="7" presetClass="emph" presetSubtype="1" nodeType="withEffect">
                                  <p:stCondLst>
                                    <p:cond delay="0"/>
                                  </p:stCondLst>
                                  <p:childTnLst>
                                    <p:set>
                                      <p:cBhvr>
                                        <p:cTn id="106" dur="indefinite"/>
                                        <p:tgtEl>
                                          <p:spTgt spid="97"/>
                                        </p:tgtEl>
                                        <p:attrNameLst>
                                          <p:attrName>stroke.color</p:attrName>
                                        </p:attrNameLst>
                                      </p:cBhvr>
                                      <p:to>
                                        <p:clrVal>
                                          <a:srgbClr val="000000"/>
                                        </p:clrVal>
                                      </p:to>
                                    </p:set>
                                    <p:set>
                                      <p:cBhvr>
                                        <p:cTn id="107" dur="indefinite"/>
                                        <p:tgtEl>
                                          <p:spTgt spid="97"/>
                                        </p:tgtEl>
                                        <p:attrNameLst>
                                          <p:attrName>stroke.on</p:attrName>
                                        </p:attrNameLst>
                                      </p:cBhvr>
                                      <p:to>
                                        <p:strVal val="true"/>
                                      </p:to>
                                    </p:set>
                                  </p:childTnLst>
                                </p:cTn>
                              </p:par>
                              <p:par>
                                <p:cTn id="108" presetID="1" presetClass="entr" presetSubtype="0" fill="hold" nodeType="withEffect">
                                  <p:stCondLst>
                                    <p:cond delay="0"/>
                                  </p:stCondLst>
                                  <p:childTnLst>
                                    <p:set>
                                      <p:cBhvr>
                                        <p:cTn id="109"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mph" presetSubtype="1" nodeType="clickEffect">
                                  <p:stCondLst>
                                    <p:cond delay="0"/>
                                  </p:stCondLst>
                                  <p:childTnLst>
                                    <p:set>
                                      <p:cBhvr>
                                        <p:cTn id="113" dur="indefinite"/>
                                        <p:tgtEl>
                                          <p:spTgt spid="113"/>
                                        </p:tgtEl>
                                        <p:attrNameLst>
                                          <p:attrName>fillcolor</p:attrName>
                                        </p:attrNameLst>
                                      </p:cBhvr>
                                      <p:to>
                                        <p:clrVal>
                                          <a:srgbClr val="4F81BD"/>
                                        </p:clrVal>
                                      </p:to>
                                    </p:set>
                                    <p:set>
                                      <p:cBhvr>
                                        <p:cTn id="114" dur="indefinite"/>
                                        <p:tgtEl>
                                          <p:spTgt spid="113"/>
                                        </p:tgtEl>
                                        <p:attrNameLst>
                                          <p:attrName>fill.type</p:attrName>
                                        </p:attrNameLst>
                                      </p:cBhvr>
                                      <p:to>
                                        <p:strVal val="solid"/>
                                      </p:to>
                                    </p:set>
                                    <p:set>
                                      <p:cBhvr>
                                        <p:cTn id="115" dur="indefinite"/>
                                        <p:tgtEl>
                                          <p:spTgt spid="113"/>
                                        </p:tgtEl>
                                        <p:attrNameLst>
                                          <p:attrName>fill.on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7" presetClass="emph" presetSubtype="1" nodeType="clickEffect">
                                  <p:stCondLst>
                                    <p:cond delay="0"/>
                                  </p:stCondLst>
                                  <p:childTnLst>
                                    <p:set>
                                      <p:cBhvr>
                                        <p:cTn id="123" dur="indefinite"/>
                                        <p:tgtEl>
                                          <p:spTgt spid="114"/>
                                        </p:tgtEl>
                                        <p:attrNameLst>
                                          <p:attrName>stroke.color</p:attrName>
                                        </p:attrNameLst>
                                      </p:cBhvr>
                                      <p:to>
                                        <p:clrVal>
                                          <a:srgbClr val="FF0000"/>
                                        </p:clrVal>
                                      </p:to>
                                    </p:set>
                                    <p:set>
                                      <p:cBhvr>
                                        <p:cTn id="124" dur="indefinite"/>
                                        <p:tgtEl>
                                          <p:spTgt spid="114"/>
                                        </p:tgtEl>
                                        <p:attrNameLst>
                                          <p:attrName>stroke.on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nodeType="clickEffect">
                                  <p:stCondLst>
                                    <p:cond delay="0"/>
                                  </p:stCondLst>
                                  <p:childTnLst>
                                    <p:set>
                                      <p:cBhvr>
                                        <p:cTn id="128" dur="1" fill="hold">
                                          <p:stCondLst>
                                            <p:cond delay="0"/>
                                          </p:stCondLst>
                                        </p:cTn>
                                        <p:tgtEl>
                                          <p:spTgt spid="56">
                                            <p:txEl>
                                              <p:pRg st="0" end="0"/>
                                            </p:txEl>
                                          </p:spTgt>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56">
                                            <p:txEl>
                                              <p:pRg st="2" end="2"/>
                                            </p:txEl>
                                          </p:spTgt>
                                        </p:tgtEl>
                                        <p:attrNameLst>
                                          <p:attrName>style.visibility</p:attrName>
                                        </p:attrNameLst>
                                      </p:cBhvr>
                                      <p:to>
                                        <p:strVal val="hidden"/>
                                      </p:to>
                                    </p:set>
                                  </p:childTnLst>
                                </p:cTn>
                              </p:par>
                              <p:par>
                                <p:cTn id="131" presetID="1" presetClass="emph" presetSubtype="1" nodeType="withEffect">
                                  <p:stCondLst>
                                    <p:cond delay="0"/>
                                  </p:stCondLst>
                                  <p:childTnLst>
                                    <p:set>
                                      <p:cBhvr>
                                        <p:cTn id="132" dur="indefinite"/>
                                        <p:tgtEl>
                                          <p:spTgt spid="113"/>
                                        </p:tgtEl>
                                        <p:attrNameLst>
                                          <p:attrName>fillcolor</p:attrName>
                                        </p:attrNameLst>
                                      </p:cBhvr>
                                      <p:to>
                                        <p:clrVal>
                                          <a:srgbClr val="FFFFFF"/>
                                        </p:clrVal>
                                      </p:to>
                                    </p:set>
                                    <p:set>
                                      <p:cBhvr>
                                        <p:cTn id="133" dur="indefinite"/>
                                        <p:tgtEl>
                                          <p:spTgt spid="113"/>
                                        </p:tgtEl>
                                        <p:attrNameLst>
                                          <p:attrName>fill.type</p:attrName>
                                        </p:attrNameLst>
                                      </p:cBhvr>
                                      <p:to>
                                        <p:strVal val="solid"/>
                                      </p:to>
                                    </p:set>
                                    <p:set>
                                      <p:cBhvr>
                                        <p:cTn id="134" dur="indefinite"/>
                                        <p:tgtEl>
                                          <p:spTgt spid="113"/>
                                        </p:tgtEl>
                                        <p:attrNameLst>
                                          <p:attrName>fill.on</p:attrName>
                                        </p:attrNameLst>
                                      </p:cBhvr>
                                      <p:to>
                                        <p:strVal val="true"/>
                                      </p:to>
                                    </p:set>
                                  </p:childTnLst>
                                </p:cTn>
                              </p:par>
                              <p:par>
                                <p:cTn id="135" presetID="7" presetClass="emph" presetSubtype="1" nodeType="withEffect">
                                  <p:stCondLst>
                                    <p:cond delay="0"/>
                                  </p:stCondLst>
                                  <p:childTnLst>
                                    <p:set>
                                      <p:cBhvr>
                                        <p:cTn id="136" dur="indefinite"/>
                                        <p:tgtEl>
                                          <p:spTgt spid="114"/>
                                        </p:tgtEl>
                                        <p:attrNameLst>
                                          <p:attrName>stroke.color</p:attrName>
                                        </p:attrNameLst>
                                      </p:cBhvr>
                                      <p:to>
                                        <p:clrVal>
                                          <a:srgbClr val="000000"/>
                                        </p:clrVal>
                                      </p:to>
                                    </p:set>
                                    <p:set>
                                      <p:cBhvr>
                                        <p:cTn id="137" dur="indefinite"/>
                                        <p:tgtEl>
                                          <p:spTgt spid="114"/>
                                        </p:tgtEl>
                                        <p:attrNameLst>
                                          <p:attrName>stroke.on</p:attrName>
                                        </p:attrNameLst>
                                      </p:cBhvr>
                                      <p:to>
                                        <p:strVal val="true"/>
                                      </p:to>
                                    </p:set>
                                  </p:childTnLst>
                                </p:cTn>
                              </p:par>
                              <p:par>
                                <p:cTn id="138" presetID="1" presetClass="entr" presetSubtype="0" fill="hold" nodeType="withEffect">
                                  <p:stCondLst>
                                    <p:cond delay="0"/>
                                  </p:stCondLst>
                                  <p:childTnLst>
                                    <p:set>
                                      <p:cBhvr>
                                        <p:cTn id="139" dur="1" fill="hold">
                                          <p:stCondLst>
                                            <p:cond delay="0"/>
                                          </p:stCondLst>
                                        </p:cTn>
                                        <p:tgtEl>
                                          <p:spTgt spid="63">
                                            <p:txEl>
                                              <p:pRg st="0" end="0"/>
                                            </p:txEl>
                                          </p:spTgt>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mph" presetSubtype="1" nodeType="clickEffect">
                                  <p:stCondLst>
                                    <p:cond delay="0"/>
                                  </p:stCondLst>
                                  <p:childTnLst>
                                    <p:set>
                                      <p:cBhvr>
                                        <p:cTn id="143" dur="indefinite"/>
                                        <p:tgtEl>
                                          <p:spTgt spid="109"/>
                                        </p:tgtEl>
                                        <p:attrNameLst>
                                          <p:attrName>fillcolor</p:attrName>
                                        </p:attrNameLst>
                                      </p:cBhvr>
                                      <p:to>
                                        <p:clrVal>
                                          <a:srgbClr val="4F81BD"/>
                                        </p:clrVal>
                                      </p:to>
                                    </p:set>
                                    <p:set>
                                      <p:cBhvr>
                                        <p:cTn id="144" dur="indefinite"/>
                                        <p:tgtEl>
                                          <p:spTgt spid="109"/>
                                        </p:tgtEl>
                                        <p:attrNameLst>
                                          <p:attrName>fill.type</p:attrName>
                                        </p:attrNameLst>
                                      </p:cBhvr>
                                      <p:to>
                                        <p:strVal val="solid"/>
                                      </p:to>
                                    </p:set>
                                    <p:set>
                                      <p:cBhvr>
                                        <p:cTn id="145" dur="indefinite"/>
                                        <p:tgtEl>
                                          <p:spTgt spid="109"/>
                                        </p:tgtEl>
                                        <p:attrNameLst>
                                          <p:attrName>fill.on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nodeType="clickEffect">
                                  <p:stCondLst>
                                    <p:cond delay="0"/>
                                  </p:stCondLst>
                                  <p:childTnLst>
                                    <p:set>
                                      <p:cBhvr>
                                        <p:cTn id="149"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7" presetClass="emph" presetSubtype="1" nodeType="clickEffect">
                                  <p:stCondLst>
                                    <p:cond delay="0"/>
                                  </p:stCondLst>
                                  <p:childTnLst>
                                    <p:set>
                                      <p:cBhvr>
                                        <p:cTn id="153" dur="indefinite"/>
                                        <p:tgtEl>
                                          <p:spTgt spid="110"/>
                                        </p:tgtEl>
                                        <p:attrNameLst>
                                          <p:attrName>stroke.color</p:attrName>
                                        </p:attrNameLst>
                                      </p:cBhvr>
                                      <p:to>
                                        <p:clrVal>
                                          <a:srgbClr val="FF0000"/>
                                        </p:clrVal>
                                      </p:to>
                                    </p:set>
                                    <p:set>
                                      <p:cBhvr>
                                        <p:cTn id="154" dur="indefinite"/>
                                        <p:tgtEl>
                                          <p:spTgt spid="110"/>
                                        </p:tgtEl>
                                        <p:attrNameLst>
                                          <p:attrName>stroke.on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63">
                                            <p:txEl>
                                              <p:pRg st="4" end="4"/>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nodeType="clickEffect">
                                  <p:stCondLst>
                                    <p:cond delay="0"/>
                                  </p:stCondLst>
                                  <p:childTnLst>
                                    <p:set>
                                      <p:cBhvr>
                                        <p:cTn id="162" dur="1" fill="hold">
                                          <p:stCondLst>
                                            <p:cond delay="0"/>
                                          </p:stCondLst>
                                        </p:cTn>
                                        <p:tgtEl>
                                          <p:spTgt spid="63">
                                            <p:txEl>
                                              <p:pRg st="0" end="0"/>
                                            </p:txEl>
                                          </p:spTgt>
                                        </p:tgtEl>
                                        <p:attrNameLst>
                                          <p:attrName>style.visibility</p:attrName>
                                        </p:attrNameLst>
                                      </p:cBhvr>
                                      <p:to>
                                        <p:strVal val="hidden"/>
                                      </p:to>
                                    </p:set>
                                  </p:childTnLst>
                                </p:cTn>
                              </p:par>
                              <p:par>
                                <p:cTn id="163" presetID="1" presetClass="exit" presetSubtype="0" fill="hold" nodeType="withEffect">
                                  <p:stCondLst>
                                    <p:cond delay="0"/>
                                  </p:stCondLst>
                                  <p:childTnLst>
                                    <p:set>
                                      <p:cBhvr>
                                        <p:cTn id="164" dur="1" fill="hold">
                                          <p:stCondLst>
                                            <p:cond delay="0"/>
                                          </p:stCondLst>
                                        </p:cTn>
                                        <p:tgtEl>
                                          <p:spTgt spid="63">
                                            <p:txEl>
                                              <p:pRg st="2" end="2"/>
                                            </p:txEl>
                                          </p:spTgt>
                                        </p:tgtEl>
                                        <p:attrNameLst>
                                          <p:attrName>style.visibility</p:attrName>
                                        </p:attrNameLst>
                                      </p:cBhvr>
                                      <p:to>
                                        <p:strVal val="hidden"/>
                                      </p:to>
                                    </p:set>
                                  </p:childTnLst>
                                </p:cTn>
                              </p:par>
                              <p:par>
                                <p:cTn id="165" presetID="1" presetClass="exit" presetSubtype="0" fill="hold" nodeType="withEffect">
                                  <p:stCondLst>
                                    <p:cond delay="0"/>
                                  </p:stCondLst>
                                  <p:childTnLst>
                                    <p:set>
                                      <p:cBhvr>
                                        <p:cTn id="166" dur="1" fill="hold">
                                          <p:stCondLst>
                                            <p:cond delay="0"/>
                                          </p:stCondLst>
                                        </p:cTn>
                                        <p:tgtEl>
                                          <p:spTgt spid="63">
                                            <p:txEl>
                                              <p:pRg st="4" end="4"/>
                                            </p:txEl>
                                          </p:spTgt>
                                        </p:tgtEl>
                                        <p:attrNameLst>
                                          <p:attrName>style.visibility</p:attrName>
                                        </p:attrNameLst>
                                      </p:cBhvr>
                                      <p:to>
                                        <p:strVal val="hidden"/>
                                      </p:to>
                                    </p:set>
                                  </p:childTnLst>
                                </p:cTn>
                              </p:par>
                              <p:par>
                                <p:cTn id="167" presetID="1" presetClass="emph" presetSubtype="1" nodeType="withEffect">
                                  <p:stCondLst>
                                    <p:cond delay="0"/>
                                  </p:stCondLst>
                                  <p:childTnLst>
                                    <p:set>
                                      <p:cBhvr>
                                        <p:cTn id="168" dur="indefinite"/>
                                        <p:tgtEl>
                                          <p:spTgt spid="109"/>
                                        </p:tgtEl>
                                        <p:attrNameLst>
                                          <p:attrName>fillcolor</p:attrName>
                                        </p:attrNameLst>
                                      </p:cBhvr>
                                      <p:to>
                                        <p:clrVal>
                                          <a:srgbClr val="FFFFFF"/>
                                        </p:clrVal>
                                      </p:to>
                                    </p:set>
                                    <p:set>
                                      <p:cBhvr>
                                        <p:cTn id="169" dur="indefinite"/>
                                        <p:tgtEl>
                                          <p:spTgt spid="109"/>
                                        </p:tgtEl>
                                        <p:attrNameLst>
                                          <p:attrName>fill.type</p:attrName>
                                        </p:attrNameLst>
                                      </p:cBhvr>
                                      <p:to>
                                        <p:strVal val="solid"/>
                                      </p:to>
                                    </p:set>
                                    <p:set>
                                      <p:cBhvr>
                                        <p:cTn id="170" dur="indefinite"/>
                                        <p:tgtEl>
                                          <p:spTgt spid="109"/>
                                        </p:tgtEl>
                                        <p:attrNameLst>
                                          <p:attrName>fill.on</p:attrName>
                                        </p:attrNameLst>
                                      </p:cBhvr>
                                      <p:to>
                                        <p:strVal val="true"/>
                                      </p:to>
                                    </p:set>
                                  </p:childTnLst>
                                </p:cTn>
                              </p:par>
                              <p:par>
                                <p:cTn id="171" presetID="7" presetClass="emph" presetSubtype="1" nodeType="withEffect">
                                  <p:stCondLst>
                                    <p:cond delay="0"/>
                                  </p:stCondLst>
                                  <p:childTnLst>
                                    <p:set>
                                      <p:cBhvr>
                                        <p:cTn id="172" dur="indefinite"/>
                                        <p:tgtEl>
                                          <p:spTgt spid="110"/>
                                        </p:tgtEl>
                                        <p:attrNameLst>
                                          <p:attrName>stroke.color</p:attrName>
                                        </p:attrNameLst>
                                      </p:cBhvr>
                                      <p:to>
                                        <p:clrVal>
                                          <a:srgbClr val="000000"/>
                                        </p:clrVal>
                                      </p:to>
                                    </p:set>
                                    <p:set>
                                      <p:cBhvr>
                                        <p:cTn id="173" dur="indefinite"/>
                                        <p:tgtEl>
                                          <p:spTgt spid="110"/>
                                        </p:tgtEl>
                                        <p:attrNameLst>
                                          <p:attrName>stroke.on</p:attrName>
                                        </p:attrNameLst>
                                      </p:cBhvr>
                                      <p:to>
                                        <p:strVal val="true"/>
                                      </p:to>
                                    </p:set>
                                  </p:childTnLst>
                                </p:cTn>
                              </p:par>
                              <p:par>
                                <p:cTn id="174" presetID="1" presetClass="entr" presetSubtype="0" fill="hold" nodeType="withEffect">
                                  <p:stCondLst>
                                    <p:cond delay="0"/>
                                  </p:stCondLst>
                                  <p:childTnLst>
                                    <p:set>
                                      <p:cBhvr>
                                        <p:cTn id="175" dur="1" fill="hold">
                                          <p:stCondLst>
                                            <p:cond delay="0"/>
                                          </p:stCondLst>
                                        </p:cTn>
                                        <p:tgtEl>
                                          <p:spTgt spid="55">
                                            <p:txEl>
                                              <p:pRg st="0" end="0"/>
                                            </p:txEl>
                                          </p:spTgt>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nodeType="clickEffect">
                                  <p:stCondLst>
                                    <p:cond delay="0"/>
                                  </p:stCondLst>
                                  <p:childTnLst>
                                    <p:set>
                                      <p:cBhvr>
                                        <p:cTn id="179" dur="1" fill="hold">
                                          <p:stCondLst>
                                            <p:cond delay="0"/>
                                          </p:stCondLst>
                                        </p:cTn>
                                        <p:tgtEl>
                                          <p:spTgt spid="55">
                                            <p:txEl>
                                              <p:pRg st="2" end="2"/>
                                            </p:txEl>
                                          </p:spTgt>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mph" presetSubtype="1" nodeType="clickEffect">
                                  <p:stCondLst>
                                    <p:cond delay="0"/>
                                  </p:stCondLst>
                                  <p:childTnLst>
                                    <p:set>
                                      <p:cBhvr>
                                        <p:cTn id="183" dur="indefinite"/>
                                        <p:tgtEl>
                                          <p:spTgt spid="105"/>
                                        </p:tgtEl>
                                        <p:attrNameLst>
                                          <p:attrName>fillcolor</p:attrName>
                                        </p:attrNameLst>
                                      </p:cBhvr>
                                      <p:to>
                                        <p:clrVal>
                                          <a:srgbClr val="4F81BD"/>
                                        </p:clrVal>
                                      </p:to>
                                    </p:set>
                                    <p:set>
                                      <p:cBhvr>
                                        <p:cTn id="184" dur="indefinite"/>
                                        <p:tgtEl>
                                          <p:spTgt spid="105"/>
                                        </p:tgtEl>
                                        <p:attrNameLst>
                                          <p:attrName>fill.type</p:attrName>
                                        </p:attrNameLst>
                                      </p:cBhvr>
                                      <p:to>
                                        <p:strVal val="solid"/>
                                      </p:to>
                                    </p:set>
                                    <p:set>
                                      <p:cBhvr>
                                        <p:cTn id="185" dur="indefinite"/>
                                        <p:tgtEl>
                                          <p:spTgt spid="105"/>
                                        </p:tgtEl>
                                        <p:attrNameLst>
                                          <p:attrName>fill.on</p:attrName>
                                        </p:attrNameLst>
                                      </p:cBhvr>
                                      <p:to>
                                        <p:strVal val="true"/>
                                      </p:to>
                                    </p:set>
                                  </p:childTnLst>
                                </p:cTn>
                              </p:par>
                            </p:childTnLst>
                          </p:cTn>
                        </p:par>
                      </p:childTnLst>
                    </p:cTn>
                  </p:par>
                  <p:par>
                    <p:cTn id="186" fill="hold">
                      <p:stCondLst>
                        <p:cond delay="indefinite"/>
                      </p:stCondLst>
                      <p:childTnLst>
                        <p:par>
                          <p:cTn id="187" fill="hold">
                            <p:stCondLst>
                              <p:cond delay="0"/>
                            </p:stCondLst>
                            <p:childTnLst>
                              <p:par>
                                <p:cTn id="188" presetID="7" presetClass="emph" presetSubtype="1" nodeType="clickEffect">
                                  <p:stCondLst>
                                    <p:cond delay="0"/>
                                  </p:stCondLst>
                                  <p:childTnLst>
                                    <p:set>
                                      <p:cBhvr>
                                        <p:cTn id="189" dur="indefinite"/>
                                        <p:tgtEl>
                                          <p:spTgt spid="117"/>
                                        </p:tgtEl>
                                        <p:attrNameLst>
                                          <p:attrName>stroke.color</p:attrName>
                                        </p:attrNameLst>
                                      </p:cBhvr>
                                      <p:to>
                                        <p:clrVal>
                                          <a:srgbClr val="FF0000"/>
                                        </p:clrVal>
                                      </p:to>
                                    </p:set>
                                    <p:set>
                                      <p:cBhvr>
                                        <p:cTn id="190" dur="indefinite"/>
                                        <p:tgtEl>
                                          <p:spTgt spid="117"/>
                                        </p:tgtEl>
                                        <p:attrNameLst>
                                          <p:attrName>stroke.on</p:attrName>
                                        </p:attrNameLst>
                                      </p:cBhvr>
                                      <p:to>
                                        <p:strVal val="true"/>
                                      </p:to>
                                    </p:set>
                                  </p:childTnLst>
                                </p:cTn>
                              </p:par>
                              <p:par>
                                <p:cTn id="191" presetID="3" presetClass="emph" presetSubtype="1" grpId="0" nodeType="withEffect">
                                  <p:stCondLst>
                                    <p:cond delay="0"/>
                                  </p:stCondLst>
                                  <p:childTnLst>
                                    <p:set>
                                      <p:cBhvr override="childStyle">
                                        <p:cTn id="192" dur="indefinite"/>
                                        <p:tgtEl>
                                          <p:spTgt spid="116"/>
                                        </p:tgtEl>
                                        <p:attrNameLst>
                                          <p:attrName>style.color</p:attrName>
                                        </p:attrNameLst>
                                      </p:cBhvr>
                                      <p:to>
                                        <p:clrVal>
                                          <a:srgbClr val="FF0000"/>
                                        </p:clrVal>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106"/>
                                        </p:tgtEl>
                                        <p:attrNameLst>
                                          <p:attrName>fillcolor</p:attrName>
                                        </p:attrNameLst>
                                      </p:cBhvr>
                                      <p:to>
                                        <p:clrVal>
                                          <a:srgbClr val="4F81BD"/>
                                        </p:clrVal>
                                      </p:to>
                                    </p:set>
                                    <p:set>
                                      <p:cBhvr>
                                        <p:cTn id="197" dur="indefinite"/>
                                        <p:tgtEl>
                                          <p:spTgt spid="106"/>
                                        </p:tgtEl>
                                        <p:attrNameLst>
                                          <p:attrName>fill.type</p:attrName>
                                        </p:attrNameLst>
                                      </p:cBhvr>
                                      <p:to>
                                        <p:strVal val="solid"/>
                                      </p:to>
                                    </p:set>
                                    <p:set>
                                      <p:cBhvr>
                                        <p:cTn id="198" dur="indefinite"/>
                                        <p:tgtEl>
                                          <p:spTgt spid="106"/>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7" presetClass="emph" presetSubtype="1" nodeType="clickEffect">
                                  <p:stCondLst>
                                    <p:cond delay="0"/>
                                  </p:stCondLst>
                                  <p:childTnLst>
                                    <p:set>
                                      <p:cBhvr>
                                        <p:cTn id="202" dur="indefinite"/>
                                        <p:tgtEl>
                                          <p:spTgt spid="108"/>
                                        </p:tgtEl>
                                        <p:attrNameLst>
                                          <p:attrName>stroke.color</p:attrName>
                                        </p:attrNameLst>
                                      </p:cBhvr>
                                      <p:to>
                                        <p:clrVal>
                                          <a:srgbClr val="FF0000"/>
                                        </p:clrVal>
                                      </p:to>
                                    </p:set>
                                    <p:set>
                                      <p:cBhvr>
                                        <p:cTn id="203" dur="indefinite"/>
                                        <p:tgtEl>
                                          <p:spTgt spid="108"/>
                                        </p:tgtEl>
                                        <p:attrNameLst>
                                          <p:attrName>stroke.on</p:attrName>
                                        </p:attrNameLst>
                                      </p:cBhvr>
                                      <p:to>
                                        <p:strVal val="true"/>
                                      </p:to>
                                    </p:set>
                                  </p:childTnLst>
                                </p:cTn>
                              </p:par>
                            </p:childTnLst>
                          </p:cTn>
                        </p:par>
                      </p:childTnLst>
                    </p:cTn>
                  </p:par>
                  <p:par>
                    <p:cTn id="204" fill="hold">
                      <p:stCondLst>
                        <p:cond delay="indefinite"/>
                      </p:stCondLst>
                      <p:childTnLst>
                        <p:par>
                          <p:cTn id="205" fill="hold">
                            <p:stCondLst>
                              <p:cond delay="0"/>
                            </p:stCondLst>
                            <p:childTnLst>
                              <p:par>
                                <p:cTn id="206" presetID="1" presetClass="emph" presetSubtype="1" nodeType="clickEffect">
                                  <p:stCondLst>
                                    <p:cond delay="0"/>
                                  </p:stCondLst>
                                  <p:childTnLst>
                                    <p:set>
                                      <p:cBhvr>
                                        <p:cTn id="207" dur="indefinite"/>
                                        <p:tgtEl>
                                          <p:spTgt spid="105"/>
                                        </p:tgtEl>
                                        <p:attrNameLst>
                                          <p:attrName>fillcolor</p:attrName>
                                        </p:attrNameLst>
                                      </p:cBhvr>
                                      <p:to>
                                        <p:clrVal>
                                          <a:srgbClr val="FFFFFF"/>
                                        </p:clrVal>
                                      </p:to>
                                    </p:set>
                                    <p:set>
                                      <p:cBhvr>
                                        <p:cTn id="208" dur="indefinite"/>
                                        <p:tgtEl>
                                          <p:spTgt spid="105"/>
                                        </p:tgtEl>
                                        <p:attrNameLst>
                                          <p:attrName>fill.type</p:attrName>
                                        </p:attrNameLst>
                                      </p:cBhvr>
                                      <p:to>
                                        <p:strVal val="solid"/>
                                      </p:to>
                                    </p:set>
                                    <p:set>
                                      <p:cBhvr>
                                        <p:cTn id="209" dur="indefinite"/>
                                        <p:tgtEl>
                                          <p:spTgt spid="105"/>
                                        </p:tgtEl>
                                        <p:attrNameLst>
                                          <p:attrName>fill.on</p:attrName>
                                        </p:attrNameLst>
                                      </p:cBhvr>
                                      <p:to>
                                        <p:strVal val="true"/>
                                      </p:to>
                                    </p:set>
                                  </p:childTnLst>
                                </p:cTn>
                              </p:par>
                              <p:par>
                                <p:cTn id="210" presetID="7" presetClass="emph" presetSubtype="1" nodeType="withEffect">
                                  <p:stCondLst>
                                    <p:cond delay="0"/>
                                  </p:stCondLst>
                                  <p:childTnLst>
                                    <p:set>
                                      <p:cBhvr>
                                        <p:cTn id="211" dur="indefinite"/>
                                        <p:tgtEl>
                                          <p:spTgt spid="117"/>
                                        </p:tgtEl>
                                        <p:attrNameLst>
                                          <p:attrName>stroke.color</p:attrName>
                                        </p:attrNameLst>
                                      </p:cBhvr>
                                      <p:to>
                                        <p:clrVal>
                                          <a:srgbClr val="000000"/>
                                        </p:clrVal>
                                      </p:to>
                                    </p:set>
                                    <p:set>
                                      <p:cBhvr>
                                        <p:cTn id="212" dur="indefinite"/>
                                        <p:tgtEl>
                                          <p:spTgt spid="117"/>
                                        </p:tgtEl>
                                        <p:attrNameLst>
                                          <p:attrName>stroke.on</p:attrName>
                                        </p:attrNameLst>
                                      </p:cBhvr>
                                      <p:to>
                                        <p:strVal val="true"/>
                                      </p:to>
                                    </p:set>
                                  </p:childTnLst>
                                </p:cTn>
                              </p:par>
                              <p:par>
                                <p:cTn id="213" presetID="3" presetClass="emph" presetSubtype="1" grpId="1" nodeType="withEffect">
                                  <p:stCondLst>
                                    <p:cond delay="0"/>
                                  </p:stCondLst>
                                  <p:childTnLst>
                                    <p:set>
                                      <p:cBhvr override="childStyle">
                                        <p:cTn id="214" dur="indefinite"/>
                                        <p:tgtEl>
                                          <p:spTgt spid="116"/>
                                        </p:tgtEl>
                                        <p:attrNameLst>
                                          <p:attrName>style.color</p:attrName>
                                        </p:attrNameLst>
                                      </p:cBhvr>
                                      <p:to>
                                        <p:clrVal>
                                          <a:srgbClr val="000000"/>
                                        </p:clrVal>
                                      </p:to>
                                    </p:set>
                                  </p:childTnLst>
                                </p:cTn>
                              </p:par>
                              <p:par>
                                <p:cTn id="215" presetID="1" presetClass="emph" presetSubtype="1" nodeType="withEffect">
                                  <p:stCondLst>
                                    <p:cond delay="0"/>
                                  </p:stCondLst>
                                  <p:childTnLst>
                                    <p:set>
                                      <p:cBhvr>
                                        <p:cTn id="216" dur="indefinite"/>
                                        <p:tgtEl>
                                          <p:spTgt spid="106"/>
                                        </p:tgtEl>
                                        <p:attrNameLst>
                                          <p:attrName>fillcolor</p:attrName>
                                        </p:attrNameLst>
                                      </p:cBhvr>
                                      <p:to>
                                        <p:clrVal>
                                          <a:srgbClr val="FFFFFF"/>
                                        </p:clrVal>
                                      </p:to>
                                    </p:set>
                                    <p:set>
                                      <p:cBhvr>
                                        <p:cTn id="217" dur="indefinite"/>
                                        <p:tgtEl>
                                          <p:spTgt spid="106"/>
                                        </p:tgtEl>
                                        <p:attrNameLst>
                                          <p:attrName>fill.type</p:attrName>
                                        </p:attrNameLst>
                                      </p:cBhvr>
                                      <p:to>
                                        <p:strVal val="solid"/>
                                      </p:to>
                                    </p:set>
                                    <p:set>
                                      <p:cBhvr>
                                        <p:cTn id="218" dur="indefinite"/>
                                        <p:tgtEl>
                                          <p:spTgt spid="106"/>
                                        </p:tgtEl>
                                        <p:attrNameLst>
                                          <p:attrName>fill.on</p:attrName>
                                        </p:attrNameLst>
                                      </p:cBhvr>
                                      <p:to>
                                        <p:strVal val="true"/>
                                      </p:to>
                                    </p:set>
                                  </p:childTnLst>
                                </p:cTn>
                              </p:par>
                              <p:par>
                                <p:cTn id="219" presetID="7" presetClass="emph" presetSubtype="1" nodeType="withEffect">
                                  <p:stCondLst>
                                    <p:cond delay="0"/>
                                  </p:stCondLst>
                                  <p:childTnLst>
                                    <p:set>
                                      <p:cBhvr>
                                        <p:cTn id="220" dur="indefinite"/>
                                        <p:tgtEl>
                                          <p:spTgt spid="108"/>
                                        </p:tgtEl>
                                        <p:attrNameLst>
                                          <p:attrName>stroke.color</p:attrName>
                                        </p:attrNameLst>
                                      </p:cBhvr>
                                      <p:to>
                                        <p:clrVal>
                                          <a:srgbClr val="000000"/>
                                        </p:clrVal>
                                      </p:to>
                                    </p:set>
                                    <p:set>
                                      <p:cBhvr>
                                        <p:cTn id="221" dur="indefinite"/>
                                        <p:tgtEl>
                                          <p:spTgt spid="108"/>
                                        </p:tgtEl>
                                        <p:attrNameLst>
                                          <p:attrName>stroke.on</p:attrName>
                                        </p:attrNameLst>
                                      </p:cBhvr>
                                      <p:to>
                                        <p:strVal val="true"/>
                                      </p:to>
                                    </p:set>
                                  </p:childTnLst>
                                </p:cTn>
                              </p:par>
                              <p:par>
                                <p:cTn id="222" presetID="1" presetClass="exit" presetSubtype="0" fill="hold" grpId="0" nodeType="withEffect">
                                  <p:stCondLst>
                                    <p:cond delay="0"/>
                                  </p:stCondLst>
                                  <p:childTnLst>
                                    <p:set>
                                      <p:cBhvr>
                                        <p:cTn id="223" dur="1" fill="hold">
                                          <p:stCondLst>
                                            <p:cond delay="0"/>
                                          </p:stCondLst>
                                        </p:cTn>
                                        <p:tgtEl>
                                          <p:spTgt spid="55">
                                            <p:txEl>
                                              <p:pRg st="0" end="0"/>
                                            </p:txEl>
                                          </p:spTgt>
                                        </p:tgtEl>
                                        <p:attrNameLst>
                                          <p:attrName>style.visibility</p:attrName>
                                        </p:attrNameLst>
                                      </p:cBhvr>
                                      <p:to>
                                        <p:strVal val="hidden"/>
                                      </p:to>
                                    </p:set>
                                  </p:childTnLst>
                                </p:cTn>
                              </p:par>
                              <p:par>
                                <p:cTn id="224" presetID="1" presetClass="exit" presetSubtype="0" fill="hold" grpId="0" nodeType="withEffect">
                                  <p:stCondLst>
                                    <p:cond delay="0"/>
                                  </p:stCondLst>
                                  <p:childTnLst>
                                    <p:set>
                                      <p:cBhvr>
                                        <p:cTn id="225" dur="1" fill="hold">
                                          <p:stCondLst>
                                            <p:cond delay="0"/>
                                          </p:stCondLst>
                                        </p:cTn>
                                        <p:tgtEl>
                                          <p:spTgt spid="55">
                                            <p:txEl>
                                              <p:pRg st="2" end="2"/>
                                            </p:txEl>
                                          </p:spTgt>
                                        </p:tgtEl>
                                        <p:attrNameLst>
                                          <p:attrName>style.visibility</p:attrName>
                                        </p:attrNameLst>
                                      </p:cBhvr>
                                      <p:to>
                                        <p:strVal val="hidden"/>
                                      </p:to>
                                    </p:set>
                                  </p:childTnLst>
                                </p:cTn>
                              </p:par>
                              <p:par>
                                <p:cTn id="226" presetID="1" presetClass="entr" presetSubtype="0" fill="hold" nodeType="withEffect">
                                  <p:stCondLst>
                                    <p:cond delay="0"/>
                                  </p:stCondLst>
                                  <p:childTnLst>
                                    <p:set>
                                      <p:cBhvr>
                                        <p:cTn id="227" dur="1" fill="hold">
                                          <p:stCondLst>
                                            <p:cond delay="0"/>
                                          </p:stCondLst>
                                        </p:cTn>
                                        <p:tgtEl>
                                          <p:spTgt spid="64">
                                            <p:txEl>
                                              <p:pRg st="0" end="0"/>
                                            </p:txEl>
                                          </p:spTgt>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mph" presetSubtype="1" nodeType="clickEffect">
                                  <p:stCondLst>
                                    <p:cond delay="0"/>
                                  </p:stCondLst>
                                  <p:childTnLst>
                                    <p:set>
                                      <p:cBhvr>
                                        <p:cTn id="231" dur="indefinite"/>
                                        <p:tgtEl>
                                          <p:spTgt spid="107"/>
                                        </p:tgtEl>
                                        <p:attrNameLst>
                                          <p:attrName>fillcolor</p:attrName>
                                        </p:attrNameLst>
                                      </p:cBhvr>
                                      <p:to>
                                        <p:clrVal>
                                          <a:srgbClr val="4F81BD"/>
                                        </p:clrVal>
                                      </p:to>
                                    </p:set>
                                    <p:set>
                                      <p:cBhvr>
                                        <p:cTn id="232" dur="indefinite"/>
                                        <p:tgtEl>
                                          <p:spTgt spid="107"/>
                                        </p:tgtEl>
                                        <p:attrNameLst>
                                          <p:attrName>fill.type</p:attrName>
                                        </p:attrNameLst>
                                      </p:cBhvr>
                                      <p:to>
                                        <p:strVal val="solid"/>
                                      </p:to>
                                    </p:set>
                                    <p:set>
                                      <p:cBhvr>
                                        <p:cTn id="233" dur="indefinite"/>
                                        <p:tgtEl>
                                          <p:spTgt spid="107"/>
                                        </p:tgtEl>
                                        <p:attrNameLst>
                                          <p:attrName>fill.on</p:attrName>
                                        </p:attrNameLst>
                                      </p:cBhvr>
                                      <p:to>
                                        <p:strVal val="true"/>
                                      </p:to>
                                    </p:set>
                                  </p:childTnLst>
                                </p:cTn>
                              </p:par>
                            </p:childTnLst>
                          </p:cTn>
                        </p:par>
                      </p:childTnLst>
                    </p:cTn>
                  </p:par>
                  <p:par>
                    <p:cTn id="234" fill="hold">
                      <p:stCondLst>
                        <p:cond delay="indefinite"/>
                      </p:stCondLst>
                      <p:childTnLst>
                        <p:par>
                          <p:cTn id="235" fill="hold">
                            <p:stCondLst>
                              <p:cond delay="0"/>
                            </p:stCondLst>
                            <p:childTnLst>
                              <p:par>
                                <p:cTn id="236" presetID="7" presetClass="emph" presetSubtype="1" nodeType="clickEffect">
                                  <p:stCondLst>
                                    <p:cond delay="0"/>
                                  </p:stCondLst>
                                  <p:childTnLst>
                                    <p:set>
                                      <p:cBhvr>
                                        <p:cTn id="237" dur="indefinite"/>
                                        <p:tgtEl>
                                          <p:spTgt spid="112"/>
                                        </p:tgtEl>
                                        <p:attrNameLst>
                                          <p:attrName>stroke.color</p:attrName>
                                        </p:attrNameLst>
                                      </p:cBhvr>
                                      <p:to>
                                        <p:clrVal>
                                          <a:srgbClr val="FF0000"/>
                                        </p:clrVal>
                                      </p:to>
                                    </p:set>
                                    <p:set>
                                      <p:cBhvr>
                                        <p:cTn id="238" dur="indefinite"/>
                                        <p:tgtEl>
                                          <p:spTgt spid="112"/>
                                        </p:tgtEl>
                                        <p:attrNameLst>
                                          <p:attrName>stroke.on</p:attrName>
                                        </p:attrNameLst>
                                      </p:cBhvr>
                                      <p:to>
                                        <p:strVal val="tru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nodeType="clickEffect">
                                  <p:stCondLst>
                                    <p:cond delay="0"/>
                                  </p:stCondLst>
                                  <p:childTnLst>
                                    <p:set>
                                      <p:cBhvr>
                                        <p:cTn id="242" dur="1" fill="hold">
                                          <p:stCondLst>
                                            <p:cond delay="0"/>
                                          </p:stCondLst>
                                        </p:cTn>
                                        <p:tgtEl>
                                          <p:spTgt spid="64">
                                            <p:txEl>
                                              <p:pRg st="2" end="2"/>
                                            </p:txEl>
                                          </p:spTgt>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mph" presetSubtype="1" nodeType="clickEffect">
                                  <p:stCondLst>
                                    <p:cond delay="0"/>
                                  </p:stCondLst>
                                  <p:childTnLst>
                                    <p:set>
                                      <p:cBhvr>
                                        <p:cTn id="246" dur="indefinite"/>
                                        <p:tgtEl>
                                          <p:spTgt spid="111"/>
                                        </p:tgtEl>
                                        <p:attrNameLst>
                                          <p:attrName>fillcolor</p:attrName>
                                        </p:attrNameLst>
                                      </p:cBhvr>
                                      <p:to>
                                        <p:clrVal>
                                          <a:srgbClr val="4F81BD"/>
                                        </p:clrVal>
                                      </p:to>
                                    </p:set>
                                    <p:set>
                                      <p:cBhvr>
                                        <p:cTn id="247" dur="indefinite"/>
                                        <p:tgtEl>
                                          <p:spTgt spid="111"/>
                                        </p:tgtEl>
                                        <p:attrNameLst>
                                          <p:attrName>fill.type</p:attrName>
                                        </p:attrNameLst>
                                      </p:cBhvr>
                                      <p:to>
                                        <p:strVal val="solid"/>
                                      </p:to>
                                    </p:set>
                                    <p:set>
                                      <p:cBhvr>
                                        <p:cTn id="248" dur="indefinite"/>
                                        <p:tgtEl>
                                          <p:spTgt spid="111"/>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7" presetClass="emph" presetSubtype="1" nodeType="clickEffect">
                                  <p:stCondLst>
                                    <p:cond delay="0"/>
                                  </p:stCondLst>
                                  <p:childTnLst>
                                    <p:set>
                                      <p:cBhvr>
                                        <p:cTn id="252" dur="indefinite"/>
                                        <p:tgtEl>
                                          <p:spTgt spid="118"/>
                                        </p:tgtEl>
                                        <p:attrNameLst>
                                          <p:attrName>stroke.color</p:attrName>
                                        </p:attrNameLst>
                                      </p:cBhvr>
                                      <p:to>
                                        <p:clrVal>
                                          <a:srgbClr val="FF0000"/>
                                        </p:clrVal>
                                      </p:to>
                                    </p:set>
                                    <p:set>
                                      <p:cBhvr>
                                        <p:cTn id="253" dur="indefinite"/>
                                        <p:tgtEl>
                                          <p:spTgt spid="118"/>
                                        </p:tgtEl>
                                        <p:attrNameLst>
                                          <p:attrName>stroke.on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1" presetClass="emph" presetSubtype="1" nodeType="clickEffect">
                                  <p:stCondLst>
                                    <p:cond delay="0"/>
                                  </p:stCondLst>
                                  <p:childTnLst>
                                    <p:set>
                                      <p:cBhvr>
                                        <p:cTn id="257" dur="indefinite"/>
                                        <p:tgtEl>
                                          <p:spTgt spid="107"/>
                                        </p:tgtEl>
                                        <p:attrNameLst>
                                          <p:attrName>fillcolor</p:attrName>
                                        </p:attrNameLst>
                                      </p:cBhvr>
                                      <p:to>
                                        <p:clrVal>
                                          <a:srgbClr val="FFFFFF"/>
                                        </p:clrVal>
                                      </p:to>
                                    </p:set>
                                    <p:set>
                                      <p:cBhvr>
                                        <p:cTn id="258" dur="indefinite"/>
                                        <p:tgtEl>
                                          <p:spTgt spid="107"/>
                                        </p:tgtEl>
                                        <p:attrNameLst>
                                          <p:attrName>fill.type</p:attrName>
                                        </p:attrNameLst>
                                      </p:cBhvr>
                                      <p:to>
                                        <p:strVal val="solid"/>
                                      </p:to>
                                    </p:set>
                                    <p:set>
                                      <p:cBhvr>
                                        <p:cTn id="259" dur="indefinite"/>
                                        <p:tgtEl>
                                          <p:spTgt spid="107"/>
                                        </p:tgtEl>
                                        <p:attrNameLst>
                                          <p:attrName>fill.on</p:attrName>
                                        </p:attrNameLst>
                                      </p:cBhvr>
                                      <p:to>
                                        <p:strVal val="true"/>
                                      </p:to>
                                    </p:set>
                                  </p:childTnLst>
                                </p:cTn>
                              </p:par>
                              <p:par>
                                <p:cTn id="260" presetID="7" presetClass="emph" presetSubtype="1" nodeType="withEffect">
                                  <p:stCondLst>
                                    <p:cond delay="0"/>
                                  </p:stCondLst>
                                  <p:childTnLst>
                                    <p:set>
                                      <p:cBhvr>
                                        <p:cTn id="261" dur="indefinite"/>
                                        <p:tgtEl>
                                          <p:spTgt spid="112"/>
                                        </p:tgtEl>
                                        <p:attrNameLst>
                                          <p:attrName>stroke.color</p:attrName>
                                        </p:attrNameLst>
                                      </p:cBhvr>
                                      <p:to>
                                        <p:clrVal>
                                          <a:srgbClr val="000000"/>
                                        </p:clrVal>
                                      </p:to>
                                    </p:set>
                                    <p:set>
                                      <p:cBhvr>
                                        <p:cTn id="262" dur="indefinite"/>
                                        <p:tgtEl>
                                          <p:spTgt spid="112"/>
                                        </p:tgtEl>
                                        <p:attrNameLst>
                                          <p:attrName>stroke.on</p:attrName>
                                        </p:attrNameLst>
                                      </p:cBhvr>
                                      <p:to>
                                        <p:strVal val="true"/>
                                      </p:to>
                                    </p:set>
                                  </p:childTnLst>
                                </p:cTn>
                              </p:par>
                              <p:par>
                                <p:cTn id="263" presetID="1" presetClass="emph" presetSubtype="1" nodeType="withEffect">
                                  <p:stCondLst>
                                    <p:cond delay="0"/>
                                  </p:stCondLst>
                                  <p:childTnLst>
                                    <p:set>
                                      <p:cBhvr>
                                        <p:cTn id="264" dur="indefinite"/>
                                        <p:tgtEl>
                                          <p:spTgt spid="111"/>
                                        </p:tgtEl>
                                        <p:attrNameLst>
                                          <p:attrName>fillcolor</p:attrName>
                                        </p:attrNameLst>
                                      </p:cBhvr>
                                      <p:to>
                                        <p:clrVal>
                                          <a:srgbClr val="FFFFFF"/>
                                        </p:clrVal>
                                      </p:to>
                                    </p:set>
                                    <p:set>
                                      <p:cBhvr>
                                        <p:cTn id="265" dur="indefinite"/>
                                        <p:tgtEl>
                                          <p:spTgt spid="111"/>
                                        </p:tgtEl>
                                        <p:attrNameLst>
                                          <p:attrName>fill.type</p:attrName>
                                        </p:attrNameLst>
                                      </p:cBhvr>
                                      <p:to>
                                        <p:strVal val="solid"/>
                                      </p:to>
                                    </p:set>
                                    <p:set>
                                      <p:cBhvr>
                                        <p:cTn id="266" dur="indefinite"/>
                                        <p:tgtEl>
                                          <p:spTgt spid="111"/>
                                        </p:tgtEl>
                                        <p:attrNameLst>
                                          <p:attrName>fill.on</p:attrName>
                                        </p:attrNameLst>
                                      </p:cBhvr>
                                      <p:to>
                                        <p:strVal val="true"/>
                                      </p:to>
                                    </p:set>
                                  </p:childTnLst>
                                </p:cTn>
                              </p:par>
                              <p:par>
                                <p:cTn id="267" presetID="7" presetClass="emph" presetSubtype="1" nodeType="withEffect">
                                  <p:stCondLst>
                                    <p:cond delay="0"/>
                                  </p:stCondLst>
                                  <p:childTnLst>
                                    <p:set>
                                      <p:cBhvr>
                                        <p:cTn id="268" dur="indefinite"/>
                                        <p:tgtEl>
                                          <p:spTgt spid="118"/>
                                        </p:tgtEl>
                                        <p:attrNameLst>
                                          <p:attrName>stroke.color</p:attrName>
                                        </p:attrNameLst>
                                      </p:cBhvr>
                                      <p:to>
                                        <p:clrVal>
                                          <a:srgbClr val="000000"/>
                                        </p:clrVal>
                                      </p:to>
                                    </p:set>
                                    <p:set>
                                      <p:cBhvr>
                                        <p:cTn id="269" dur="indefinite"/>
                                        <p:tgtEl>
                                          <p:spTgt spid="118"/>
                                        </p:tgtEl>
                                        <p:attrNameLst>
                                          <p:attrName>stroke.on</p:attrName>
                                        </p:attrNameLst>
                                      </p:cBhvr>
                                      <p:to>
                                        <p:strVal val="true"/>
                                      </p:to>
                                    </p:set>
                                  </p:childTnLst>
                                </p:cTn>
                              </p:par>
                              <p:par>
                                <p:cTn id="270" presetID="1" presetClass="exit" presetSubtype="0" fill="hold" grpId="0" nodeType="withEffect">
                                  <p:stCondLst>
                                    <p:cond delay="0"/>
                                  </p:stCondLst>
                                  <p:childTnLst>
                                    <p:set>
                                      <p:cBhvr>
                                        <p:cTn id="271" dur="1" fill="hold">
                                          <p:stCondLst>
                                            <p:cond delay="0"/>
                                          </p:stCondLst>
                                        </p:cTn>
                                        <p:tgtEl>
                                          <p:spTgt spid="64">
                                            <p:txEl>
                                              <p:pRg st="0" end="0"/>
                                            </p:txEl>
                                          </p:spTgt>
                                        </p:tgtEl>
                                        <p:attrNameLst>
                                          <p:attrName>style.visibility</p:attrName>
                                        </p:attrNameLst>
                                      </p:cBhvr>
                                      <p:to>
                                        <p:strVal val="hidden"/>
                                      </p:to>
                                    </p:set>
                                  </p:childTnLst>
                                </p:cTn>
                              </p:par>
                              <p:par>
                                <p:cTn id="272" presetID="1" presetClass="exit" presetSubtype="0" fill="hold" grpId="0" nodeType="withEffect">
                                  <p:stCondLst>
                                    <p:cond delay="0"/>
                                  </p:stCondLst>
                                  <p:childTnLst>
                                    <p:set>
                                      <p:cBhvr>
                                        <p:cTn id="273" dur="1" fill="hold">
                                          <p:stCondLst>
                                            <p:cond delay="0"/>
                                          </p:stCondLst>
                                        </p:cTn>
                                        <p:tgtEl>
                                          <p:spTgt spid="64">
                                            <p:txEl>
                                              <p:pRg st="2" end="2"/>
                                            </p:txEl>
                                          </p:spTgt>
                                        </p:tgtEl>
                                        <p:attrNameLst>
                                          <p:attrName>style.visibility</p:attrName>
                                        </p:attrNameLst>
                                      </p:cBhvr>
                                      <p:to>
                                        <p:strVal val="hidden"/>
                                      </p:to>
                                    </p:set>
                                  </p:childTnLst>
                                </p:cTn>
                              </p:par>
                              <p:par>
                                <p:cTn id="274" presetID="1" presetClass="entr" presetSubtype="0" fill="hold" nodeType="withEffect">
                                  <p:stCondLst>
                                    <p:cond delay="0"/>
                                  </p:stCondLst>
                                  <p:childTnLst>
                                    <p:set>
                                      <p:cBhvr>
                                        <p:cTn id="275"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276" fill="hold">
                      <p:stCondLst>
                        <p:cond delay="indefinite"/>
                      </p:stCondLst>
                      <p:childTnLst>
                        <p:par>
                          <p:cTn id="277" fill="hold">
                            <p:stCondLst>
                              <p:cond delay="0"/>
                            </p:stCondLst>
                            <p:childTnLst>
                              <p:par>
                                <p:cTn id="278" presetID="1" presetClass="emph" presetSubtype="1" nodeType="clickEffect">
                                  <p:stCondLst>
                                    <p:cond delay="0"/>
                                  </p:stCondLst>
                                  <p:childTnLst>
                                    <p:set>
                                      <p:cBhvr>
                                        <p:cTn id="279" dur="indefinite"/>
                                        <p:tgtEl>
                                          <p:spTgt spid="61"/>
                                        </p:tgtEl>
                                        <p:attrNameLst>
                                          <p:attrName>fillcolor</p:attrName>
                                        </p:attrNameLst>
                                      </p:cBhvr>
                                      <p:to>
                                        <p:clrVal>
                                          <a:srgbClr val="4F81BD"/>
                                        </p:clrVal>
                                      </p:to>
                                    </p:set>
                                    <p:set>
                                      <p:cBhvr>
                                        <p:cTn id="280" dur="indefinite"/>
                                        <p:tgtEl>
                                          <p:spTgt spid="61"/>
                                        </p:tgtEl>
                                        <p:attrNameLst>
                                          <p:attrName>fill.type</p:attrName>
                                        </p:attrNameLst>
                                      </p:cBhvr>
                                      <p:to>
                                        <p:strVal val="solid"/>
                                      </p:to>
                                    </p:set>
                                    <p:set>
                                      <p:cBhvr>
                                        <p:cTn id="281" dur="indefinite"/>
                                        <p:tgtEl>
                                          <p:spTgt spid="61"/>
                                        </p:tgtEl>
                                        <p:attrNameLst>
                                          <p:attrName>fill.on</p:attrName>
                                        </p:attrNameLst>
                                      </p:cBhvr>
                                      <p:to>
                                        <p:strVal val="true"/>
                                      </p:to>
                                    </p:set>
                                  </p:childTnLst>
                                </p:cTn>
                              </p:par>
                            </p:childTnLst>
                          </p:cTn>
                        </p:par>
                      </p:childTnLst>
                    </p:cTn>
                  </p:par>
                  <p:par>
                    <p:cTn id="282" fill="hold">
                      <p:stCondLst>
                        <p:cond delay="indefinite"/>
                      </p:stCondLst>
                      <p:childTnLst>
                        <p:par>
                          <p:cTn id="283" fill="hold">
                            <p:stCondLst>
                              <p:cond delay="0"/>
                            </p:stCondLst>
                            <p:childTnLst>
                              <p:par>
                                <p:cTn id="284" presetID="7" presetClass="emph" presetSubtype="1" nodeType="clickEffect">
                                  <p:stCondLst>
                                    <p:cond delay="0"/>
                                  </p:stCondLst>
                                  <p:childTnLst>
                                    <p:set>
                                      <p:cBhvr>
                                        <p:cTn id="285" dur="indefinite"/>
                                        <p:tgtEl>
                                          <p:spTgt spid="53"/>
                                        </p:tgtEl>
                                        <p:attrNameLst>
                                          <p:attrName>stroke.color</p:attrName>
                                        </p:attrNameLst>
                                      </p:cBhvr>
                                      <p:to>
                                        <p:clrVal>
                                          <a:srgbClr val="FF0000"/>
                                        </p:clrVal>
                                      </p:to>
                                    </p:set>
                                    <p:set>
                                      <p:cBhvr>
                                        <p:cTn id="286" dur="indefinite"/>
                                        <p:tgtEl>
                                          <p:spTgt spid="53"/>
                                        </p:tgtEl>
                                        <p:attrNameLst>
                                          <p:attrName>stroke.on</p:attrName>
                                        </p:attrNameLst>
                                      </p:cBhvr>
                                      <p:to>
                                        <p:strVal val="true"/>
                                      </p:to>
                                    </p:set>
                                  </p:childTnLst>
                                </p:cTn>
                              </p:par>
                            </p:childTnLst>
                          </p:cTn>
                        </p:par>
                      </p:childTnLst>
                    </p:cTn>
                  </p:par>
                  <p:par>
                    <p:cTn id="287" fill="hold">
                      <p:stCondLst>
                        <p:cond delay="indefinite"/>
                      </p:stCondLst>
                      <p:childTnLst>
                        <p:par>
                          <p:cTn id="288" fill="hold">
                            <p:stCondLst>
                              <p:cond delay="0"/>
                            </p:stCondLst>
                            <p:childTnLst>
                              <p:par>
                                <p:cTn id="289" presetID="1" presetClass="entr" presetSubtype="0" fill="hold" nodeType="clickEffect">
                                  <p:stCondLst>
                                    <p:cond delay="0"/>
                                  </p:stCondLst>
                                  <p:childTnLst>
                                    <p:set>
                                      <p:cBhvr>
                                        <p:cTn id="290"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58"/>
                                        </p:tgtEl>
                                        <p:attrNameLst>
                                          <p:attrName>fillcolor</p:attrName>
                                        </p:attrNameLst>
                                      </p:cBhvr>
                                      <p:to>
                                        <p:clrVal>
                                          <a:srgbClr val="4F81BD"/>
                                        </p:clrVal>
                                      </p:to>
                                    </p:set>
                                    <p:set>
                                      <p:cBhvr>
                                        <p:cTn id="295" dur="indefinite"/>
                                        <p:tgtEl>
                                          <p:spTgt spid="58"/>
                                        </p:tgtEl>
                                        <p:attrNameLst>
                                          <p:attrName>fill.type</p:attrName>
                                        </p:attrNameLst>
                                      </p:cBhvr>
                                      <p:to>
                                        <p:strVal val="solid"/>
                                      </p:to>
                                    </p:set>
                                    <p:set>
                                      <p:cBhvr>
                                        <p:cTn id="296" dur="indefinite"/>
                                        <p:tgtEl>
                                          <p:spTgt spid="58"/>
                                        </p:tgtEl>
                                        <p:attrNameLst>
                                          <p:attrName>fill.on</p:attrName>
                                        </p:attrNameLst>
                                      </p:cBhvr>
                                      <p:to>
                                        <p:strVal val="true"/>
                                      </p:to>
                                    </p:set>
                                  </p:childTnLst>
                                </p:cTn>
                              </p:par>
                            </p:childTnLst>
                          </p:cTn>
                        </p:par>
                      </p:childTnLst>
                    </p:cTn>
                  </p:par>
                  <p:par>
                    <p:cTn id="297" fill="hold">
                      <p:stCondLst>
                        <p:cond delay="indefinite"/>
                      </p:stCondLst>
                      <p:childTnLst>
                        <p:par>
                          <p:cTn id="298" fill="hold">
                            <p:stCondLst>
                              <p:cond delay="0"/>
                            </p:stCondLst>
                            <p:childTnLst>
                              <p:par>
                                <p:cTn id="299" presetID="7" presetClass="emph" presetSubtype="1" nodeType="clickEffect">
                                  <p:stCondLst>
                                    <p:cond delay="0"/>
                                  </p:stCondLst>
                                  <p:childTnLst>
                                    <p:set>
                                      <p:cBhvr>
                                        <p:cTn id="300" dur="indefinite"/>
                                        <p:tgtEl>
                                          <p:spTgt spid="54"/>
                                        </p:tgtEl>
                                        <p:attrNameLst>
                                          <p:attrName>stroke.color</p:attrName>
                                        </p:attrNameLst>
                                      </p:cBhvr>
                                      <p:to>
                                        <p:clrVal>
                                          <a:srgbClr val="FF0000"/>
                                        </p:clrVal>
                                      </p:to>
                                    </p:set>
                                    <p:set>
                                      <p:cBhvr>
                                        <p:cTn id="301" dur="indefinite"/>
                                        <p:tgtEl>
                                          <p:spTgt spid="54"/>
                                        </p:tgtEl>
                                        <p:attrNameLst>
                                          <p:attrName>stroke.on</p:attrName>
                                        </p:attrNameLst>
                                      </p:cBhvr>
                                      <p:to>
                                        <p:strVal val="true"/>
                                      </p:to>
                                    </p:set>
                                  </p:childTnLst>
                                </p:cTn>
                              </p:par>
                            </p:childTnLst>
                          </p:cTn>
                        </p:par>
                      </p:childTnLst>
                    </p:cTn>
                  </p:par>
                  <p:par>
                    <p:cTn id="302" fill="hold">
                      <p:stCondLst>
                        <p:cond delay="indefinite"/>
                      </p:stCondLst>
                      <p:childTnLst>
                        <p:par>
                          <p:cTn id="303" fill="hold">
                            <p:stCondLst>
                              <p:cond delay="0"/>
                            </p:stCondLst>
                            <p:childTnLst>
                              <p:par>
                                <p:cTn id="304" presetID="1" presetClass="emph" presetSubtype="1" nodeType="clickEffect">
                                  <p:stCondLst>
                                    <p:cond delay="0"/>
                                  </p:stCondLst>
                                  <p:childTnLst>
                                    <p:set>
                                      <p:cBhvr>
                                        <p:cTn id="305" dur="indefinite"/>
                                        <p:tgtEl>
                                          <p:spTgt spid="25"/>
                                        </p:tgtEl>
                                        <p:attrNameLst>
                                          <p:attrName>fillcolor</p:attrName>
                                        </p:attrNameLst>
                                      </p:cBhvr>
                                      <p:to>
                                        <p:clrVal>
                                          <a:srgbClr val="4F81BD"/>
                                        </p:clrVal>
                                      </p:to>
                                    </p:set>
                                    <p:set>
                                      <p:cBhvr>
                                        <p:cTn id="306" dur="indefinite"/>
                                        <p:tgtEl>
                                          <p:spTgt spid="25"/>
                                        </p:tgtEl>
                                        <p:attrNameLst>
                                          <p:attrName>fill.type</p:attrName>
                                        </p:attrNameLst>
                                      </p:cBhvr>
                                      <p:to>
                                        <p:strVal val="solid"/>
                                      </p:to>
                                    </p:set>
                                    <p:set>
                                      <p:cBhvr>
                                        <p:cTn id="307" dur="indefinite"/>
                                        <p:tgtEl>
                                          <p:spTgt spid="25"/>
                                        </p:tgtEl>
                                        <p:attrNameLst>
                                          <p:attrName>fill.on</p:attrName>
                                        </p:attrNameLst>
                                      </p:cBhvr>
                                      <p:to>
                                        <p:strVal val="true"/>
                                      </p:to>
                                    </p:set>
                                  </p:childTnLst>
                                </p:cTn>
                              </p:par>
                            </p:childTnLst>
                          </p:cTn>
                        </p:par>
                      </p:childTnLst>
                    </p:cTn>
                  </p:par>
                  <p:par>
                    <p:cTn id="308" fill="hold">
                      <p:stCondLst>
                        <p:cond delay="indefinite"/>
                      </p:stCondLst>
                      <p:childTnLst>
                        <p:par>
                          <p:cTn id="309" fill="hold">
                            <p:stCondLst>
                              <p:cond delay="0"/>
                            </p:stCondLst>
                            <p:childTnLst>
                              <p:par>
                                <p:cTn id="310" presetID="1" presetClass="entr" presetSubtype="0" fill="hold" nodeType="clickEffect">
                                  <p:stCondLst>
                                    <p:cond delay="0"/>
                                  </p:stCondLst>
                                  <p:childTnLst>
                                    <p:set>
                                      <p:cBhvr>
                                        <p:cTn id="311" dur="1" fill="hold">
                                          <p:stCondLst>
                                            <p:cond delay="0"/>
                                          </p:stCondLst>
                                        </p:cTn>
                                        <p:tgtEl>
                                          <p:spTgt spid="65">
                                            <p:txEl>
                                              <p:pRg st="4" end="4"/>
                                            </p:txEl>
                                          </p:spTgt>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1" presetClass="emph" presetSubtype="1" nodeType="clickEffect">
                                  <p:stCondLst>
                                    <p:cond delay="0"/>
                                  </p:stCondLst>
                                  <p:childTnLst>
                                    <p:set>
                                      <p:cBhvr>
                                        <p:cTn id="315" dur="indefinite"/>
                                        <p:tgtEl>
                                          <p:spTgt spid="61"/>
                                        </p:tgtEl>
                                        <p:attrNameLst>
                                          <p:attrName>fillcolor</p:attrName>
                                        </p:attrNameLst>
                                      </p:cBhvr>
                                      <p:to>
                                        <p:clrVal>
                                          <a:srgbClr val="FFFFFF"/>
                                        </p:clrVal>
                                      </p:to>
                                    </p:set>
                                    <p:set>
                                      <p:cBhvr>
                                        <p:cTn id="316" dur="indefinite"/>
                                        <p:tgtEl>
                                          <p:spTgt spid="61"/>
                                        </p:tgtEl>
                                        <p:attrNameLst>
                                          <p:attrName>fill.type</p:attrName>
                                        </p:attrNameLst>
                                      </p:cBhvr>
                                      <p:to>
                                        <p:strVal val="solid"/>
                                      </p:to>
                                    </p:set>
                                    <p:set>
                                      <p:cBhvr>
                                        <p:cTn id="317" dur="indefinite"/>
                                        <p:tgtEl>
                                          <p:spTgt spid="61"/>
                                        </p:tgtEl>
                                        <p:attrNameLst>
                                          <p:attrName>fill.on</p:attrName>
                                        </p:attrNameLst>
                                      </p:cBhvr>
                                      <p:to>
                                        <p:strVal val="true"/>
                                      </p:to>
                                    </p:set>
                                  </p:childTnLst>
                                </p:cTn>
                              </p:par>
                              <p:par>
                                <p:cTn id="318" presetID="1" presetClass="emph" presetSubtype="1" nodeType="withEffect">
                                  <p:stCondLst>
                                    <p:cond delay="0"/>
                                  </p:stCondLst>
                                  <p:childTnLst>
                                    <p:set>
                                      <p:cBhvr>
                                        <p:cTn id="319" dur="indefinite"/>
                                        <p:tgtEl>
                                          <p:spTgt spid="58"/>
                                        </p:tgtEl>
                                        <p:attrNameLst>
                                          <p:attrName>fillcolor</p:attrName>
                                        </p:attrNameLst>
                                      </p:cBhvr>
                                      <p:to>
                                        <p:clrVal>
                                          <a:srgbClr val="FFFFFF"/>
                                        </p:clrVal>
                                      </p:to>
                                    </p:set>
                                    <p:set>
                                      <p:cBhvr>
                                        <p:cTn id="320" dur="indefinite"/>
                                        <p:tgtEl>
                                          <p:spTgt spid="58"/>
                                        </p:tgtEl>
                                        <p:attrNameLst>
                                          <p:attrName>fill.type</p:attrName>
                                        </p:attrNameLst>
                                      </p:cBhvr>
                                      <p:to>
                                        <p:strVal val="solid"/>
                                      </p:to>
                                    </p:set>
                                    <p:set>
                                      <p:cBhvr>
                                        <p:cTn id="321" dur="indefinite"/>
                                        <p:tgtEl>
                                          <p:spTgt spid="58"/>
                                        </p:tgtEl>
                                        <p:attrNameLst>
                                          <p:attrName>fill.on</p:attrName>
                                        </p:attrNameLst>
                                      </p:cBhvr>
                                      <p:to>
                                        <p:strVal val="true"/>
                                      </p:to>
                                    </p:set>
                                  </p:childTnLst>
                                </p:cTn>
                              </p:par>
                              <p:par>
                                <p:cTn id="322" presetID="1" presetClass="emph" presetSubtype="1" nodeType="withEffect">
                                  <p:stCondLst>
                                    <p:cond delay="0"/>
                                  </p:stCondLst>
                                  <p:childTnLst>
                                    <p:set>
                                      <p:cBhvr>
                                        <p:cTn id="323" dur="indefinite"/>
                                        <p:tgtEl>
                                          <p:spTgt spid="25"/>
                                        </p:tgtEl>
                                        <p:attrNameLst>
                                          <p:attrName>fillcolor</p:attrName>
                                        </p:attrNameLst>
                                      </p:cBhvr>
                                      <p:to>
                                        <p:clrVal>
                                          <a:srgbClr val="FFFFFF"/>
                                        </p:clrVal>
                                      </p:to>
                                    </p:set>
                                    <p:set>
                                      <p:cBhvr>
                                        <p:cTn id="324" dur="indefinite"/>
                                        <p:tgtEl>
                                          <p:spTgt spid="25"/>
                                        </p:tgtEl>
                                        <p:attrNameLst>
                                          <p:attrName>fill.type</p:attrName>
                                        </p:attrNameLst>
                                      </p:cBhvr>
                                      <p:to>
                                        <p:strVal val="solid"/>
                                      </p:to>
                                    </p:set>
                                    <p:set>
                                      <p:cBhvr>
                                        <p:cTn id="325" dur="indefinite"/>
                                        <p:tgtEl>
                                          <p:spTgt spid="25"/>
                                        </p:tgtEl>
                                        <p:attrNameLst>
                                          <p:attrName>fill.on</p:attrName>
                                        </p:attrNameLst>
                                      </p:cBhvr>
                                      <p:to>
                                        <p:strVal val="true"/>
                                      </p:to>
                                    </p:set>
                                  </p:childTnLst>
                                </p:cTn>
                              </p:par>
                              <p:par>
                                <p:cTn id="326" presetID="7" presetClass="emph" presetSubtype="1" nodeType="withEffect">
                                  <p:stCondLst>
                                    <p:cond delay="0"/>
                                  </p:stCondLst>
                                  <p:childTnLst>
                                    <p:set>
                                      <p:cBhvr>
                                        <p:cTn id="327" dur="indefinite"/>
                                        <p:tgtEl>
                                          <p:spTgt spid="53"/>
                                        </p:tgtEl>
                                        <p:attrNameLst>
                                          <p:attrName>stroke.color</p:attrName>
                                        </p:attrNameLst>
                                      </p:cBhvr>
                                      <p:to>
                                        <p:clrVal>
                                          <a:srgbClr val="000000"/>
                                        </p:clrVal>
                                      </p:to>
                                    </p:set>
                                    <p:set>
                                      <p:cBhvr>
                                        <p:cTn id="328" dur="indefinite"/>
                                        <p:tgtEl>
                                          <p:spTgt spid="53"/>
                                        </p:tgtEl>
                                        <p:attrNameLst>
                                          <p:attrName>stroke.on</p:attrName>
                                        </p:attrNameLst>
                                      </p:cBhvr>
                                      <p:to>
                                        <p:strVal val="true"/>
                                      </p:to>
                                    </p:set>
                                  </p:childTnLst>
                                </p:cTn>
                              </p:par>
                              <p:par>
                                <p:cTn id="329" presetID="7" presetClass="emph" presetSubtype="1" nodeType="withEffect">
                                  <p:stCondLst>
                                    <p:cond delay="0"/>
                                  </p:stCondLst>
                                  <p:childTnLst>
                                    <p:set>
                                      <p:cBhvr>
                                        <p:cTn id="330" dur="indefinite"/>
                                        <p:tgtEl>
                                          <p:spTgt spid="54"/>
                                        </p:tgtEl>
                                        <p:attrNameLst>
                                          <p:attrName>stroke.color</p:attrName>
                                        </p:attrNameLst>
                                      </p:cBhvr>
                                      <p:to>
                                        <p:clrVal>
                                          <a:srgbClr val="000000"/>
                                        </p:clrVal>
                                      </p:to>
                                    </p:set>
                                    <p:set>
                                      <p:cBhvr>
                                        <p:cTn id="331" dur="indefinite"/>
                                        <p:tgtEl>
                                          <p:spTgt spid="54"/>
                                        </p:tgtEl>
                                        <p:attrNameLst>
                                          <p:attrName>stroke.on</p:attrName>
                                        </p:attrNameLst>
                                      </p:cBhvr>
                                      <p:to>
                                        <p:strVal val="true"/>
                                      </p:to>
                                    </p:set>
                                  </p:childTnLst>
                                </p:cTn>
                              </p:par>
                              <p:par>
                                <p:cTn id="332" presetID="1" presetClass="exit" presetSubtype="0" fill="hold" grpId="0" nodeType="withEffect">
                                  <p:stCondLst>
                                    <p:cond delay="0"/>
                                  </p:stCondLst>
                                  <p:childTnLst>
                                    <p:set>
                                      <p:cBhvr>
                                        <p:cTn id="333" dur="1" fill="hold">
                                          <p:stCondLst>
                                            <p:cond delay="0"/>
                                          </p:stCondLst>
                                        </p:cTn>
                                        <p:tgtEl>
                                          <p:spTgt spid="65">
                                            <p:txEl>
                                              <p:pRg st="0" end="0"/>
                                            </p:txEl>
                                          </p:spTgt>
                                        </p:tgtEl>
                                        <p:attrNameLst>
                                          <p:attrName>style.visibility</p:attrName>
                                        </p:attrNameLst>
                                      </p:cBhvr>
                                      <p:to>
                                        <p:strVal val="hidden"/>
                                      </p:to>
                                    </p:set>
                                  </p:childTnLst>
                                </p:cTn>
                              </p:par>
                              <p:par>
                                <p:cTn id="334" presetID="1" presetClass="exit" presetSubtype="0" fill="hold" grpId="0" nodeType="withEffect">
                                  <p:stCondLst>
                                    <p:cond delay="0"/>
                                  </p:stCondLst>
                                  <p:childTnLst>
                                    <p:set>
                                      <p:cBhvr>
                                        <p:cTn id="335" dur="1" fill="hold">
                                          <p:stCondLst>
                                            <p:cond delay="0"/>
                                          </p:stCondLst>
                                        </p:cTn>
                                        <p:tgtEl>
                                          <p:spTgt spid="65">
                                            <p:txEl>
                                              <p:pRg st="2" end="2"/>
                                            </p:txEl>
                                          </p:spTgt>
                                        </p:tgtEl>
                                        <p:attrNameLst>
                                          <p:attrName>style.visibility</p:attrName>
                                        </p:attrNameLst>
                                      </p:cBhvr>
                                      <p:to>
                                        <p:strVal val="hidden"/>
                                      </p:to>
                                    </p:set>
                                  </p:childTnLst>
                                </p:cTn>
                              </p:par>
                              <p:par>
                                <p:cTn id="336" presetID="1" presetClass="exit" presetSubtype="0" fill="hold" grpId="0" nodeType="withEffect">
                                  <p:stCondLst>
                                    <p:cond delay="0"/>
                                  </p:stCondLst>
                                  <p:childTnLst>
                                    <p:set>
                                      <p:cBhvr>
                                        <p:cTn id="337" dur="1" fill="hold">
                                          <p:stCondLst>
                                            <p:cond delay="0"/>
                                          </p:stCondLst>
                                        </p:cTn>
                                        <p:tgtEl>
                                          <p:spTgt spid="65">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16" grpId="0"/>
      <p:bldP spid="116" grpId="1"/>
      <p:bldP spid="51" grpId="0"/>
      <p:bldP spid="51" grpId="1"/>
      <p:bldP spid="55" grpId="0" build="allAtOnce"/>
      <p:bldP spid="64" grpId="0" uiExpand="1" build="allAtOnce"/>
      <p:bldP spid="65" grpId="0"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EDB3-24B0-47FD-819E-64E1DF393EEC}"/>
              </a:ext>
            </a:extLst>
          </p:cNvPr>
          <p:cNvSpPr>
            <a:spLocks noGrp="1"/>
          </p:cNvSpPr>
          <p:nvPr>
            <p:ph type="title"/>
          </p:nvPr>
        </p:nvSpPr>
        <p:spPr/>
        <p:txBody>
          <a:bodyPr>
            <a:normAutofit/>
          </a:bodyPr>
          <a:lstStyle/>
          <a:p>
            <a:r>
              <a:rPr lang="en-US" dirty="0">
                <a:latin typeface="+mj-lt"/>
              </a:rPr>
              <a:t>RPC Mechanism</a:t>
            </a:r>
            <a:endParaRPr lang="en-IN" dirty="0">
              <a:latin typeface="+mj-lt"/>
            </a:endParaRPr>
          </a:p>
        </p:txBody>
      </p:sp>
      <p:sp>
        <p:nvSpPr>
          <p:cNvPr id="5" name="Rectangle 4">
            <a:extLst>
              <a:ext uri="{FF2B5EF4-FFF2-40B4-BE49-F238E27FC236}">
                <a16:creationId xmlns:a16="http://schemas.microsoft.com/office/drawing/2014/main" id="{30EEF718-773C-4E35-BD48-9347A6BB0A72}"/>
              </a:ext>
            </a:extLst>
          </p:cNvPr>
          <p:cNvSpPr/>
          <p:nvPr/>
        </p:nvSpPr>
        <p:spPr>
          <a:xfrm>
            <a:off x="203200" y="1752600"/>
            <a:ext cx="3911600" cy="4495800"/>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a:solidFill>
                  <a:schemeClr val="tx1"/>
                </a:solidFill>
                <a:latin typeface="+mj-lt"/>
              </a:rPr>
              <a:t>Client Machine</a:t>
            </a:r>
          </a:p>
        </p:txBody>
      </p:sp>
      <p:sp>
        <p:nvSpPr>
          <p:cNvPr id="6" name="Rectangle 5">
            <a:extLst>
              <a:ext uri="{FF2B5EF4-FFF2-40B4-BE49-F238E27FC236}">
                <a16:creationId xmlns:a16="http://schemas.microsoft.com/office/drawing/2014/main" id="{25EDA83F-88AC-4AEE-B9AF-5B1F401DF1CE}"/>
              </a:ext>
            </a:extLst>
          </p:cNvPr>
          <p:cNvSpPr/>
          <p:nvPr/>
        </p:nvSpPr>
        <p:spPr>
          <a:xfrm>
            <a:off x="463718" y="2232406"/>
            <a:ext cx="3390564" cy="1049888"/>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Client process</a:t>
            </a:r>
            <a:endParaRPr lang="en-US" sz="2000" b="0" dirty="0">
              <a:solidFill>
                <a:schemeClr val="tx1"/>
              </a:solidFill>
              <a:latin typeface="+mj-lt"/>
            </a:endParaRPr>
          </a:p>
        </p:txBody>
      </p:sp>
      <p:sp>
        <p:nvSpPr>
          <p:cNvPr id="7" name="Rectangle 6">
            <a:extLst>
              <a:ext uri="{FF2B5EF4-FFF2-40B4-BE49-F238E27FC236}">
                <a16:creationId xmlns:a16="http://schemas.microsoft.com/office/drawing/2014/main" id="{6F9AF217-538F-45A5-92CD-760900A8B3D9}"/>
              </a:ext>
            </a:extLst>
          </p:cNvPr>
          <p:cNvSpPr/>
          <p:nvPr/>
        </p:nvSpPr>
        <p:spPr>
          <a:xfrm>
            <a:off x="463719" y="3612577"/>
            <a:ext cx="3390563" cy="1052833"/>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Client stub (RPC library)</a:t>
            </a:r>
          </a:p>
        </p:txBody>
      </p:sp>
      <p:sp>
        <p:nvSpPr>
          <p:cNvPr id="8" name="Bent Arrow 9">
            <a:extLst>
              <a:ext uri="{FF2B5EF4-FFF2-40B4-BE49-F238E27FC236}">
                <a16:creationId xmlns:a16="http://schemas.microsoft.com/office/drawing/2014/main" id="{1A79FAE8-67EB-450E-83F6-9A45240D9F3D}"/>
              </a:ext>
            </a:extLst>
          </p:cNvPr>
          <p:cNvSpPr/>
          <p:nvPr/>
        </p:nvSpPr>
        <p:spPr>
          <a:xfrm rot="5400000">
            <a:off x="2804094" y="2982106"/>
            <a:ext cx="729809" cy="471572"/>
          </a:xfrm>
          <a:prstGeom prst="bentArrow">
            <a:avLst>
              <a:gd name="adj1" fmla="val 25000"/>
              <a:gd name="adj2" fmla="val 25000"/>
              <a:gd name="adj3" fmla="val 25000"/>
              <a:gd name="adj4" fmla="val 43750"/>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b="0" dirty="0">
              <a:solidFill>
                <a:schemeClr val="tx1"/>
              </a:solidFill>
              <a:latin typeface="+mj-lt"/>
            </a:endParaRPr>
          </a:p>
        </p:txBody>
      </p:sp>
      <p:sp>
        <p:nvSpPr>
          <p:cNvPr id="9" name="Folded Corner 7">
            <a:extLst>
              <a:ext uri="{FF2B5EF4-FFF2-40B4-BE49-F238E27FC236}">
                <a16:creationId xmlns:a16="http://schemas.microsoft.com/office/drawing/2014/main" id="{3DC80A61-0B05-4659-A9B3-21964BB12969}"/>
              </a:ext>
            </a:extLst>
          </p:cNvPr>
          <p:cNvSpPr/>
          <p:nvPr/>
        </p:nvSpPr>
        <p:spPr>
          <a:xfrm>
            <a:off x="747239" y="4083627"/>
            <a:ext cx="2823521" cy="451785"/>
          </a:xfrm>
          <a:prstGeom prst="foldedCorner">
            <a:avLst>
              <a:gd name="adj" fmla="val 33976"/>
            </a:avLst>
          </a:prstGeom>
          <a:solidFill>
            <a:srgbClr val="FFFF99"/>
          </a:solidFill>
          <a:ln w="28575">
            <a:solidFill>
              <a:schemeClr val="tx1"/>
            </a:solidFill>
          </a:ln>
        </p:spPr>
        <p:txBody>
          <a:bodyPr wrap="square">
            <a:spAutoFit/>
          </a:bodyPr>
          <a:lstStyle/>
          <a:p>
            <a:pPr algn="l" defTabSz="228600"/>
            <a:r>
              <a:rPr lang="en-US" sz="2000" b="0" dirty="0">
                <a:solidFill>
                  <a:srgbClr val="000000"/>
                </a:solidFill>
                <a:latin typeface="+mj-lt"/>
                <a:ea typeface="Arial" charset="0"/>
                <a:cs typeface="Arial" charset="0"/>
              </a:rPr>
              <a:t>proc: add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3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5</a:t>
            </a:r>
          </a:p>
        </p:txBody>
      </p:sp>
      <p:sp>
        <p:nvSpPr>
          <p:cNvPr id="10" name="Rectangle 9">
            <a:extLst>
              <a:ext uri="{FF2B5EF4-FFF2-40B4-BE49-F238E27FC236}">
                <a16:creationId xmlns:a16="http://schemas.microsoft.com/office/drawing/2014/main" id="{7481488B-2F57-46AF-BA04-9BFE5069BD03}"/>
              </a:ext>
            </a:extLst>
          </p:cNvPr>
          <p:cNvSpPr/>
          <p:nvPr/>
        </p:nvSpPr>
        <p:spPr>
          <a:xfrm>
            <a:off x="463718" y="5006462"/>
            <a:ext cx="3390564" cy="1013525"/>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Client OS</a:t>
            </a:r>
            <a:endParaRPr lang="en-US" sz="2000" b="0" dirty="0">
              <a:solidFill>
                <a:schemeClr val="tx1"/>
              </a:solidFill>
              <a:latin typeface="+mj-lt"/>
            </a:endParaRPr>
          </a:p>
        </p:txBody>
      </p:sp>
      <p:sp>
        <p:nvSpPr>
          <p:cNvPr id="11" name="Right Arrow 15">
            <a:extLst>
              <a:ext uri="{FF2B5EF4-FFF2-40B4-BE49-F238E27FC236}">
                <a16:creationId xmlns:a16="http://schemas.microsoft.com/office/drawing/2014/main" id="{5A0B6DCD-64B8-471E-9BB1-4C9E2C4B5856}"/>
              </a:ext>
            </a:extLst>
          </p:cNvPr>
          <p:cNvSpPr/>
          <p:nvPr/>
        </p:nvSpPr>
        <p:spPr>
          <a:xfrm rot="5400000">
            <a:off x="1991399" y="4710480"/>
            <a:ext cx="335199" cy="250913"/>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b="0">
              <a:solidFill>
                <a:schemeClr val="tx1"/>
              </a:solidFill>
              <a:latin typeface="+mj-lt"/>
            </a:endParaRPr>
          </a:p>
        </p:txBody>
      </p:sp>
      <p:sp>
        <p:nvSpPr>
          <p:cNvPr id="12" name="Folded Corner 7">
            <a:extLst>
              <a:ext uri="{FF2B5EF4-FFF2-40B4-BE49-F238E27FC236}">
                <a16:creationId xmlns:a16="http://schemas.microsoft.com/office/drawing/2014/main" id="{64F15EBE-38C0-4657-81D0-FBA4168A10F6}"/>
              </a:ext>
            </a:extLst>
          </p:cNvPr>
          <p:cNvSpPr/>
          <p:nvPr/>
        </p:nvSpPr>
        <p:spPr>
          <a:xfrm>
            <a:off x="747239" y="5447612"/>
            <a:ext cx="2906240" cy="451785"/>
          </a:xfrm>
          <a:prstGeom prst="foldedCorner">
            <a:avLst>
              <a:gd name="adj" fmla="val 33976"/>
            </a:avLst>
          </a:prstGeom>
          <a:solidFill>
            <a:srgbClr val="FFFF99"/>
          </a:solidFill>
          <a:ln w="28575">
            <a:solidFill>
              <a:schemeClr val="tx1"/>
            </a:solidFill>
          </a:ln>
        </p:spPr>
        <p:txBody>
          <a:bodyPr wrap="square">
            <a:spAutoFit/>
          </a:bodyPr>
          <a:lstStyle/>
          <a:p>
            <a:pPr algn="l" defTabSz="228600"/>
            <a:r>
              <a:rPr lang="en-US" sz="2000" b="0" dirty="0">
                <a:solidFill>
                  <a:srgbClr val="000000"/>
                </a:solidFill>
                <a:latin typeface="+mj-lt"/>
                <a:ea typeface="Arial" charset="0"/>
                <a:cs typeface="Arial" charset="0"/>
              </a:rPr>
              <a:t>proc: add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3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5</a:t>
            </a:r>
          </a:p>
        </p:txBody>
      </p:sp>
      <p:sp>
        <p:nvSpPr>
          <p:cNvPr id="17" name="Rectangle 16">
            <a:extLst>
              <a:ext uri="{FF2B5EF4-FFF2-40B4-BE49-F238E27FC236}">
                <a16:creationId xmlns:a16="http://schemas.microsoft.com/office/drawing/2014/main" id="{4574E68C-CA1F-4650-861B-A8D9CD9D6123}"/>
              </a:ext>
            </a:extLst>
          </p:cNvPr>
          <p:cNvSpPr/>
          <p:nvPr/>
        </p:nvSpPr>
        <p:spPr>
          <a:xfrm>
            <a:off x="1362709" y="2689133"/>
            <a:ext cx="1592580" cy="4430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dirty="0">
                <a:solidFill>
                  <a:srgbClr val="000000"/>
                </a:solidFill>
                <a:ea typeface="Arial" charset="0"/>
                <a:cs typeface="Arial" charset="0"/>
              </a:rPr>
              <a:t>K=add(3, 5)</a:t>
            </a:r>
          </a:p>
        </p:txBody>
      </p:sp>
      <p:sp>
        <p:nvSpPr>
          <p:cNvPr id="18" name="Rectangle 17">
            <a:extLst>
              <a:ext uri="{FF2B5EF4-FFF2-40B4-BE49-F238E27FC236}">
                <a16:creationId xmlns:a16="http://schemas.microsoft.com/office/drawing/2014/main" id="{237B6397-B9FF-43E7-813D-C163A5A96F23}"/>
              </a:ext>
            </a:extLst>
          </p:cNvPr>
          <p:cNvSpPr/>
          <p:nvPr/>
        </p:nvSpPr>
        <p:spPr>
          <a:xfrm>
            <a:off x="5105400" y="1752600"/>
            <a:ext cx="3911600" cy="4495800"/>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a:solidFill>
                  <a:schemeClr val="tx1"/>
                </a:solidFill>
                <a:latin typeface="+mj-lt"/>
              </a:rPr>
              <a:t>Server Machine</a:t>
            </a:r>
          </a:p>
        </p:txBody>
      </p:sp>
      <p:sp>
        <p:nvSpPr>
          <p:cNvPr id="19" name="Rectangle 18">
            <a:extLst>
              <a:ext uri="{FF2B5EF4-FFF2-40B4-BE49-F238E27FC236}">
                <a16:creationId xmlns:a16="http://schemas.microsoft.com/office/drawing/2014/main" id="{C82289E6-F061-4AC2-BD59-AE0D68AC9CA8}"/>
              </a:ext>
            </a:extLst>
          </p:cNvPr>
          <p:cNvSpPr/>
          <p:nvPr/>
        </p:nvSpPr>
        <p:spPr>
          <a:xfrm>
            <a:off x="5365918" y="2232406"/>
            <a:ext cx="3390564" cy="1049888"/>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Server process</a:t>
            </a:r>
            <a:endParaRPr lang="en-US" sz="2000" b="0" dirty="0">
              <a:solidFill>
                <a:schemeClr val="tx1"/>
              </a:solidFill>
              <a:latin typeface="+mj-lt"/>
            </a:endParaRPr>
          </a:p>
        </p:txBody>
      </p:sp>
      <p:sp>
        <p:nvSpPr>
          <p:cNvPr id="20" name="Rectangle 19">
            <a:extLst>
              <a:ext uri="{FF2B5EF4-FFF2-40B4-BE49-F238E27FC236}">
                <a16:creationId xmlns:a16="http://schemas.microsoft.com/office/drawing/2014/main" id="{32A12D56-4DAD-4731-8EF8-A0E6C3FDA413}"/>
              </a:ext>
            </a:extLst>
          </p:cNvPr>
          <p:cNvSpPr/>
          <p:nvPr/>
        </p:nvSpPr>
        <p:spPr>
          <a:xfrm>
            <a:off x="5365919" y="3612577"/>
            <a:ext cx="3390563" cy="1052833"/>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Server stub (RPC library)</a:t>
            </a:r>
          </a:p>
        </p:txBody>
      </p:sp>
      <p:sp>
        <p:nvSpPr>
          <p:cNvPr id="21" name="Rectangle 20">
            <a:extLst>
              <a:ext uri="{FF2B5EF4-FFF2-40B4-BE49-F238E27FC236}">
                <a16:creationId xmlns:a16="http://schemas.microsoft.com/office/drawing/2014/main" id="{1C4F3804-F10A-4D50-9E11-0FC710154E18}"/>
              </a:ext>
            </a:extLst>
          </p:cNvPr>
          <p:cNvSpPr/>
          <p:nvPr/>
        </p:nvSpPr>
        <p:spPr>
          <a:xfrm>
            <a:off x="5365918" y="5006462"/>
            <a:ext cx="3390564" cy="1013525"/>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Server OS</a:t>
            </a:r>
            <a:endParaRPr lang="en-US" sz="2000" b="0" dirty="0">
              <a:solidFill>
                <a:schemeClr val="tx1"/>
              </a:solidFill>
              <a:latin typeface="+mj-lt"/>
            </a:endParaRPr>
          </a:p>
        </p:txBody>
      </p:sp>
      <p:sp>
        <p:nvSpPr>
          <p:cNvPr id="22" name="Right Arrow 15">
            <a:extLst>
              <a:ext uri="{FF2B5EF4-FFF2-40B4-BE49-F238E27FC236}">
                <a16:creationId xmlns:a16="http://schemas.microsoft.com/office/drawing/2014/main" id="{A6EFDAB9-23E0-442E-BAFD-1D4220FC07AA}"/>
              </a:ext>
            </a:extLst>
          </p:cNvPr>
          <p:cNvSpPr/>
          <p:nvPr/>
        </p:nvSpPr>
        <p:spPr>
          <a:xfrm>
            <a:off x="3854282" y="5447612"/>
            <a:ext cx="1251118" cy="287590"/>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a:solidFill>
                <a:schemeClr val="tx1"/>
              </a:solidFill>
              <a:latin typeface="+mn-lt"/>
            </a:endParaRPr>
          </a:p>
        </p:txBody>
      </p:sp>
      <p:sp>
        <p:nvSpPr>
          <p:cNvPr id="23" name="Folded Corner 7">
            <a:extLst>
              <a:ext uri="{FF2B5EF4-FFF2-40B4-BE49-F238E27FC236}">
                <a16:creationId xmlns:a16="http://schemas.microsoft.com/office/drawing/2014/main" id="{F64885BB-1C21-4ED7-9982-3E565731D7A2}"/>
              </a:ext>
            </a:extLst>
          </p:cNvPr>
          <p:cNvSpPr/>
          <p:nvPr/>
        </p:nvSpPr>
        <p:spPr>
          <a:xfrm>
            <a:off x="5608080" y="5425619"/>
            <a:ext cx="2906240" cy="451785"/>
          </a:xfrm>
          <a:prstGeom prst="foldedCorner">
            <a:avLst>
              <a:gd name="adj" fmla="val 33976"/>
            </a:avLst>
          </a:prstGeom>
          <a:solidFill>
            <a:srgbClr val="FFFF99"/>
          </a:solidFill>
          <a:ln w="28575">
            <a:solidFill>
              <a:schemeClr val="tx1"/>
            </a:solidFill>
          </a:ln>
        </p:spPr>
        <p:txBody>
          <a:bodyPr wrap="square">
            <a:spAutoFit/>
          </a:bodyPr>
          <a:lstStyle/>
          <a:p>
            <a:pPr algn="l" defTabSz="228600"/>
            <a:r>
              <a:rPr lang="en-US" sz="2000" b="0" dirty="0">
                <a:solidFill>
                  <a:srgbClr val="000000"/>
                </a:solidFill>
                <a:latin typeface="+mj-lt"/>
                <a:ea typeface="Arial" charset="0"/>
                <a:cs typeface="Arial" charset="0"/>
              </a:rPr>
              <a:t>proc: add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3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5</a:t>
            </a:r>
          </a:p>
        </p:txBody>
      </p:sp>
      <p:sp>
        <p:nvSpPr>
          <p:cNvPr id="24" name="Right Arrow 15">
            <a:extLst>
              <a:ext uri="{FF2B5EF4-FFF2-40B4-BE49-F238E27FC236}">
                <a16:creationId xmlns:a16="http://schemas.microsoft.com/office/drawing/2014/main" id="{7F9E9E94-05E3-45D7-9D65-F21B88A78236}"/>
              </a:ext>
            </a:extLst>
          </p:cNvPr>
          <p:cNvSpPr/>
          <p:nvPr/>
        </p:nvSpPr>
        <p:spPr>
          <a:xfrm rot="16200000">
            <a:off x="6892058" y="4723180"/>
            <a:ext cx="335199" cy="250913"/>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b="0">
              <a:solidFill>
                <a:schemeClr val="tx1"/>
              </a:solidFill>
              <a:latin typeface="+mj-lt"/>
            </a:endParaRPr>
          </a:p>
        </p:txBody>
      </p:sp>
      <p:sp>
        <p:nvSpPr>
          <p:cNvPr id="25" name="Folded Corner 7">
            <a:extLst>
              <a:ext uri="{FF2B5EF4-FFF2-40B4-BE49-F238E27FC236}">
                <a16:creationId xmlns:a16="http://schemas.microsoft.com/office/drawing/2014/main" id="{CFD8A59A-1DFD-41C9-A3BE-A8AD1537EC95}"/>
              </a:ext>
            </a:extLst>
          </p:cNvPr>
          <p:cNvSpPr/>
          <p:nvPr/>
        </p:nvSpPr>
        <p:spPr>
          <a:xfrm>
            <a:off x="5608080" y="4082950"/>
            <a:ext cx="2906240" cy="451785"/>
          </a:xfrm>
          <a:prstGeom prst="foldedCorner">
            <a:avLst>
              <a:gd name="adj" fmla="val 33976"/>
            </a:avLst>
          </a:prstGeom>
          <a:solidFill>
            <a:srgbClr val="FFFF99"/>
          </a:solidFill>
          <a:ln w="28575">
            <a:solidFill>
              <a:schemeClr val="tx1"/>
            </a:solidFill>
          </a:ln>
        </p:spPr>
        <p:txBody>
          <a:bodyPr wrap="square">
            <a:spAutoFit/>
          </a:bodyPr>
          <a:lstStyle/>
          <a:p>
            <a:pPr algn="l" defTabSz="228600"/>
            <a:r>
              <a:rPr lang="en-US" sz="2000" b="0" dirty="0">
                <a:solidFill>
                  <a:srgbClr val="000000"/>
                </a:solidFill>
                <a:latin typeface="+mj-lt"/>
                <a:ea typeface="Arial" charset="0"/>
                <a:cs typeface="Arial" charset="0"/>
              </a:rPr>
              <a:t>proc: add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3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5</a:t>
            </a:r>
          </a:p>
        </p:txBody>
      </p:sp>
      <p:sp>
        <p:nvSpPr>
          <p:cNvPr id="26" name="Right Arrow 15">
            <a:extLst>
              <a:ext uri="{FF2B5EF4-FFF2-40B4-BE49-F238E27FC236}">
                <a16:creationId xmlns:a16="http://schemas.microsoft.com/office/drawing/2014/main" id="{0F6ED72E-D0B2-4F51-B179-B395C06E6844}"/>
              </a:ext>
            </a:extLst>
          </p:cNvPr>
          <p:cNvSpPr/>
          <p:nvPr/>
        </p:nvSpPr>
        <p:spPr>
          <a:xfrm rot="16200000">
            <a:off x="6893600" y="3318744"/>
            <a:ext cx="335199" cy="250913"/>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b="0">
              <a:solidFill>
                <a:schemeClr val="tx1"/>
              </a:solidFill>
              <a:latin typeface="+mj-lt"/>
            </a:endParaRPr>
          </a:p>
        </p:txBody>
      </p:sp>
      <p:sp>
        <p:nvSpPr>
          <p:cNvPr id="27" name="Rectangle 26">
            <a:extLst>
              <a:ext uri="{FF2B5EF4-FFF2-40B4-BE49-F238E27FC236}">
                <a16:creationId xmlns:a16="http://schemas.microsoft.com/office/drawing/2014/main" id="{1515507A-7151-4A20-AD43-5005060452FE}"/>
              </a:ext>
            </a:extLst>
          </p:cNvPr>
          <p:cNvSpPr/>
          <p:nvPr/>
        </p:nvSpPr>
        <p:spPr>
          <a:xfrm>
            <a:off x="5608080" y="2663024"/>
            <a:ext cx="2906240" cy="4430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dirty="0">
                <a:solidFill>
                  <a:srgbClr val="000000"/>
                </a:solidFill>
                <a:ea typeface="Arial" charset="0"/>
                <a:cs typeface="Arial" charset="0"/>
              </a:rPr>
              <a:t>Implementation of add</a:t>
            </a:r>
          </a:p>
        </p:txBody>
      </p:sp>
      <p:sp>
        <p:nvSpPr>
          <p:cNvPr id="28" name="Rectangle 27">
            <a:extLst>
              <a:ext uri="{FF2B5EF4-FFF2-40B4-BE49-F238E27FC236}">
                <a16:creationId xmlns:a16="http://schemas.microsoft.com/office/drawing/2014/main" id="{C8CB3B48-4C98-4ACD-807F-0E916890CE46}"/>
              </a:ext>
            </a:extLst>
          </p:cNvPr>
          <p:cNvSpPr/>
          <p:nvPr/>
        </p:nvSpPr>
        <p:spPr>
          <a:xfrm>
            <a:off x="5608080" y="2662247"/>
            <a:ext cx="2906240" cy="4430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dirty="0">
                <a:solidFill>
                  <a:schemeClr val="tx1"/>
                </a:solidFill>
              </a:rPr>
              <a:t>8 </a:t>
            </a:r>
            <a:r>
              <a:rPr lang="en-US" sz="2000" dirty="0">
                <a:solidFill>
                  <a:schemeClr val="tx1"/>
                </a:solidFill>
                <a:sym typeface="Wingdings"/>
              </a:rPr>
              <a:t> </a:t>
            </a:r>
            <a:r>
              <a:rPr lang="en-US" sz="2000" dirty="0">
                <a:solidFill>
                  <a:schemeClr val="tx1"/>
                </a:solidFill>
              </a:rPr>
              <a:t>add(3, 5)</a:t>
            </a:r>
          </a:p>
        </p:txBody>
      </p:sp>
      <p:sp>
        <p:nvSpPr>
          <p:cNvPr id="32" name="TextBox 31">
            <a:extLst>
              <a:ext uri="{FF2B5EF4-FFF2-40B4-BE49-F238E27FC236}">
                <a16:creationId xmlns:a16="http://schemas.microsoft.com/office/drawing/2014/main" id="{C4D3F3E0-2834-4956-986D-FEDEB3A255B7}"/>
              </a:ext>
            </a:extLst>
          </p:cNvPr>
          <p:cNvSpPr txBox="1"/>
          <p:nvPr/>
        </p:nvSpPr>
        <p:spPr>
          <a:xfrm>
            <a:off x="190500" y="986135"/>
            <a:ext cx="8826500" cy="461665"/>
          </a:xfrm>
          <a:prstGeom prst="rect">
            <a:avLst/>
          </a:prstGeom>
          <a:noFill/>
        </p:spPr>
        <p:txBody>
          <a:bodyPr wrap="square" rtlCol="0">
            <a:spAutoFit/>
          </a:bodyPr>
          <a:lstStyle/>
          <a:p>
            <a:pPr marL="457200" indent="-457200" algn="just">
              <a:buFont typeface="+mj-lt"/>
              <a:buAutoNum type="arabicPeriod"/>
            </a:pPr>
            <a:r>
              <a:rPr lang="en-IN" sz="2400" dirty="0"/>
              <a:t>Client procedure calls client stub.</a:t>
            </a:r>
          </a:p>
        </p:txBody>
      </p:sp>
      <p:sp>
        <p:nvSpPr>
          <p:cNvPr id="34" name="TextBox 33">
            <a:extLst>
              <a:ext uri="{FF2B5EF4-FFF2-40B4-BE49-F238E27FC236}">
                <a16:creationId xmlns:a16="http://schemas.microsoft.com/office/drawing/2014/main" id="{FA5579E0-8C2C-418D-A5F4-CD44D2DB5DBC}"/>
              </a:ext>
            </a:extLst>
          </p:cNvPr>
          <p:cNvSpPr txBox="1"/>
          <p:nvPr/>
        </p:nvSpPr>
        <p:spPr>
          <a:xfrm>
            <a:off x="203200" y="1008569"/>
            <a:ext cx="8826500" cy="461665"/>
          </a:xfrm>
          <a:prstGeom prst="rect">
            <a:avLst/>
          </a:prstGeom>
          <a:noFill/>
        </p:spPr>
        <p:txBody>
          <a:bodyPr wrap="square" rtlCol="0">
            <a:spAutoFit/>
          </a:bodyPr>
          <a:lstStyle/>
          <a:p>
            <a:pPr marL="457200" indent="-457200" algn="just">
              <a:buFont typeface="+mj-lt"/>
              <a:buAutoNum type="arabicPeriod" startAt="2"/>
            </a:pPr>
            <a:r>
              <a:rPr lang="en-IN" sz="2400" dirty="0"/>
              <a:t>Client stub builds message, and calls local OS.</a:t>
            </a:r>
          </a:p>
        </p:txBody>
      </p:sp>
      <p:sp>
        <p:nvSpPr>
          <p:cNvPr id="35" name="TextBox 34">
            <a:extLst>
              <a:ext uri="{FF2B5EF4-FFF2-40B4-BE49-F238E27FC236}">
                <a16:creationId xmlns:a16="http://schemas.microsoft.com/office/drawing/2014/main" id="{CAAF49F2-1F28-4805-91A5-47875FDE8646}"/>
              </a:ext>
            </a:extLst>
          </p:cNvPr>
          <p:cNvSpPr txBox="1"/>
          <p:nvPr/>
        </p:nvSpPr>
        <p:spPr>
          <a:xfrm>
            <a:off x="190500" y="1021079"/>
            <a:ext cx="8826500" cy="461665"/>
          </a:xfrm>
          <a:prstGeom prst="rect">
            <a:avLst/>
          </a:prstGeom>
          <a:noFill/>
        </p:spPr>
        <p:txBody>
          <a:bodyPr wrap="square" rtlCol="0">
            <a:spAutoFit/>
          </a:bodyPr>
          <a:lstStyle/>
          <a:p>
            <a:pPr marL="457200" indent="-457200" algn="just">
              <a:buFont typeface="+mj-lt"/>
              <a:buAutoNum type="arabicPeriod" startAt="3"/>
            </a:pPr>
            <a:r>
              <a:rPr lang="en-IN" sz="2400" dirty="0"/>
              <a:t>Client’s OS sends message to remote OS.</a:t>
            </a:r>
          </a:p>
        </p:txBody>
      </p:sp>
      <p:sp>
        <p:nvSpPr>
          <p:cNvPr id="36" name="TextBox 35">
            <a:extLst>
              <a:ext uri="{FF2B5EF4-FFF2-40B4-BE49-F238E27FC236}">
                <a16:creationId xmlns:a16="http://schemas.microsoft.com/office/drawing/2014/main" id="{70D08307-A006-4166-A140-028B287B3BEB}"/>
              </a:ext>
            </a:extLst>
          </p:cNvPr>
          <p:cNvSpPr txBox="1"/>
          <p:nvPr/>
        </p:nvSpPr>
        <p:spPr>
          <a:xfrm>
            <a:off x="188455" y="993948"/>
            <a:ext cx="8826500" cy="461665"/>
          </a:xfrm>
          <a:prstGeom prst="rect">
            <a:avLst/>
          </a:prstGeom>
          <a:noFill/>
        </p:spPr>
        <p:txBody>
          <a:bodyPr wrap="square" rtlCol="0">
            <a:spAutoFit/>
          </a:bodyPr>
          <a:lstStyle/>
          <a:p>
            <a:pPr marL="457200" indent="-457200" algn="just">
              <a:buFont typeface="+mj-lt"/>
              <a:buAutoNum type="arabicPeriod" startAt="4"/>
            </a:pPr>
            <a:r>
              <a:rPr lang="en-IN" sz="2400" dirty="0"/>
              <a:t>Remote OS gives message to server stub.</a:t>
            </a:r>
          </a:p>
        </p:txBody>
      </p:sp>
      <p:sp>
        <p:nvSpPr>
          <p:cNvPr id="37" name="TextBox 36">
            <a:extLst>
              <a:ext uri="{FF2B5EF4-FFF2-40B4-BE49-F238E27FC236}">
                <a16:creationId xmlns:a16="http://schemas.microsoft.com/office/drawing/2014/main" id="{B0E745A3-CC1C-42B1-9938-F9AB7901A542}"/>
              </a:ext>
            </a:extLst>
          </p:cNvPr>
          <p:cNvSpPr txBox="1"/>
          <p:nvPr/>
        </p:nvSpPr>
        <p:spPr>
          <a:xfrm>
            <a:off x="208151" y="1028892"/>
            <a:ext cx="8826500" cy="461665"/>
          </a:xfrm>
          <a:prstGeom prst="rect">
            <a:avLst/>
          </a:prstGeom>
          <a:noFill/>
        </p:spPr>
        <p:txBody>
          <a:bodyPr wrap="square" rtlCol="0">
            <a:spAutoFit/>
          </a:bodyPr>
          <a:lstStyle/>
          <a:p>
            <a:pPr marL="457200" indent="-457200" algn="just">
              <a:buFont typeface="+mj-lt"/>
              <a:buAutoNum type="arabicPeriod" startAt="5"/>
            </a:pPr>
            <a:r>
              <a:rPr lang="en-IN" sz="2400" dirty="0"/>
              <a:t>Server stub unpacks parameters, calls server. </a:t>
            </a:r>
          </a:p>
        </p:txBody>
      </p:sp>
    </p:spTree>
    <p:extLst>
      <p:ext uri="{BB962C8B-B14F-4D97-AF65-F5344CB8AC3E}">
        <p14:creationId xmlns:p14="http://schemas.microsoft.com/office/powerpoint/2010/main" val="239245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9"/>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1"/>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34"/>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2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2"/>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3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3"/>
                                        </p:tgtEl>
                                        <p:attrNameLst>
                                          <p:attrName>style.visibility</p:attrName>
                                        </p:attrNameLst>
                                      </p:cBhvr>
                                      <p:to>
                                        <p:strVal val="hidden"/>
                                      </p:to>
                                    </p:set>
                                  </p:childTnLst>
                                </p:cTn>
                              </p:par>
                              <p:par>
                                <p:cTn id="111" presetID="1" presetClass="entr" presetSubtype="0" fill="hold" grpId="0" nodeType="withEffect">
                                  <p:stCondLst>
                                    <p:cond delay="0"/>
                                  </p:stCondLst>
                                  <p:childTnLst>
                                    <p:set>
                                      <p:cBhvr>
                                        <p:cTn id="112" dur="1" fill="hold">
                                          <p:stCondLst>
                                            <p:cond delay="0"/>
                                          </p:stCondLst>
                                        </p:cTn>
                                        <p:tgtEl>
                                          <p:spTgt spid="2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26"/>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24"/>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36"/>
                                        </p:tgtEl>
                                        <p:attrNameLst>
                                          <p:attrName>style.visibility</p:attrName>
                                        </p:attrNameLst>
                                      </p:cBhvr>
                                      <p:to>
                                        <p:strVal val="hidden"/>
                                      </p:to>
                                    </p:set>
                                  </p:childTnLst>
                                </p:cTn>
                              </p:par>
                              <p:par>
                                <p:cTn id="129" presetID="1" presetClass="entr" presetSubtype="0" fill="hold" grpId="0" nodeType="withEffect">
                                  <p:stCondLst>
                                    <p:cond delay="0"/>
                                  </p:stCondLst>
                                  <p:childTnLst>
                                    <p:set>
                                      <p:cBhvr>
                                        <p:cTn id="130" dur="1" fill="hold">
                                          <p:stCondLst>
                                            <p:cond delay="0"/>
                                          </p:stCondLst>
                                        </p:cTn>
                                        <p:tgtEl>
                                          <p:spTgt spid="3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25"/>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6"/>
                                        </p:tgtEl>
                                        <p:attrNameLst>
                                          <p:attrName>style.visibility</p:attrName>
                                        </p:attrNameLst>
                                      </p:cBhvr>
                                      <p:to>
                                        <p:strVal val="hidden"/>
                                      </p:to>
                                    </p:set>
                                  </p:childTnLst>
                                </p:cTn>
                              </p:par>
                              <p:par>
                                <p:cTn id="137" presetID="1" presetClass="entr" presetSubtype="0" fill="hold" grpId="0" nodeType="withEffect">
                                  <p:stCondLst>
                                    <p:cond delay="0"/>
                                  </p:stCondLst>
                                  <p:childTnLst>
                                    <p:set>
                                      <p:cBhvr>
                                        <p:cTn id="138" dur="1" fill="hold">
                                          <p:stCondLst>
                                            <p:cond delay="0"/>
                                          </p:stCondLst>
                                        </p:cTn>
                                        <p:tgtEl>
                                          <p:spTgt spid="2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8"/>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8" grpId="1" animBg="1"/>
      <p:bldP spid="9" grpId="0" animBg="1"/>
      <p:bldP spid="9" grpId="1" animBg="1"/>
      <p:bldP spid="10" grpId="0" animBg="1"/>
      <p:bldP spid="11" grpId="0" animBg="1"/>
      <p:bldP spid="11" grpId="1" animBg="1"/>
      <p:bldP spid="12" grpId="0" animBg="1"/>
      <p:bldP spid="12" grpId="1" animBg="1"/>
      <p:bldP spid="17" grpId="0" animBg="1"/>
      <p:bldP spid="18" grpId="0" animBg="1"/>
      <p:bldP spid="19" grpId="0" animBg="1"/>
      <p:bldP spid="20" grpId="0"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7" grpId="0" animBg="1"/>
      <p:bldP spid="28" grpId="0" animBg="1"/>
      <p:bldP spid="32" grpId="0"/>
      <p:bldP spid="32" grpId="1"/>
      <p:bldP spid="34" grpId="0"/>
      <p:bldP spid="34" grpId="1"/>
      <p:bldP spid="35" grpId="0"/>
      <p:bldP spid="35" grpId="1"/>
      <p:bldP spid="36" grpId="0"/>
      <p:bldP spid="36" grpId="1"/>
      <p:bldP spid="37" grpId="0"/>
      <p:bldP spid="37"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EDB3-24B0-47FD-819E-64E1DF393EEC}"/>
              </a:ext>
            </a:extLst>
          </p:cNvPr>
          <p:cNvSpPr>
            <a:spLocks noGrp="1"/>
          </p:cNvSpPr>
          <p:nvPr>
            <p:ph type="title"/>
          </p:nvPr>
        </p:nvSpPr>
        <p:spPr/>
        <p:txBody>
          <a:bodyPr>
            <a:normAutofit/>
          </a:bodyPr>
          <a:lstStyle/>
          <a:p>
            <a:r>
              <a:rPr lang="en-US" dirty="0">
                <a:latin typeface="+mj-lt"/>
              </a:rPr>
              <a:t>RPC Mechanism</a:t>
            </a:r>
            <a:endParaRPr lang="en-IN" dirty="0">
              <a:latin typeface="+mj-lt"/>
            </a:endParaRPr>
          </a:p>
        </p:txBody>
      </p:sp>
      <p:sp>
        <p:nvSpPr>
          <p:cNvPr id="5" name="Rectangle 4">
            <a:extLst>
              <a:ext uri="{FF2B5EF4-FFF2-40B4-BE49-F238E27FC236}">
                <a16:creationId xmlns:a16="http://schemas.microsoft.com/office/drawing/2014/main" id="{30EEF718-773C-4E35-BD48-9347A6BB0A72}"/>
              </a:ext>
            </a:extLst>
          </p:cNvPr>
          <p:cNvSpPr/>
          <p:nvPr/>
        </p:nvSpPr>
        <p:spPr>
          <a:xfrm>
            <a:off x="203200" y="1752600"/>
            <a:ext cx="3911600" cy="4495800"/>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a:solidFill>
                  <a:schemeClr val="tx1"/>
                </a:solidFill>
                <a:latin typeface="+mj-lt"/>
              </a:rPr>
              <a:t>Client Machine</a:t>
            </a:r>
          </a:p>
        </p:txBody>
      </p:sp>
      <p:sp>
        <p:nvSpPr>
          <p:cNvPr id="6" name="Rectangle 5">
            <a:extLst>
              <a:ext uri="{FF2B5EF4-FFF2-40B4-BE49-F238E27FC236}">
                <a16:creationId xmlns:a16="http://schemas.microsoft.com/office/drawing/2014/main" id="{25EDA83F-88AC-4AEE-B9AF-5B1F401DF1CE}"/>
              </a:ext>
            </a:extLst>
          </p:cNvPr>
          <p:cNvSpPr/>
          <p:nvPr/>
        </p:nvSpPr>
        <p:spPr>
          <a:xfrm>
            <a:off x="463718" y="2232406"/>
            <a:ext cx="3390564" cy="1049888"/>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Client process</a:t>
            </a:r>
            <a:endParaRPr lang="en-US" sz="2000" b="0" dirty="0">
              <a:solidFill>
                <a:schemeClr val="tx1"/>
              </a:solidFill>
              <a:latin typeface="+mj-lt"/>
            </a:endParaRPr>
          </a:p>
        </p:txBody>
      </p:sp>
      <p:sp>
        <p:nvSpPr>
          <p:cNvPr id="7" name="Rectangle 6">
            <a:extLst>
              <a:ext uri="{FF2B5EF4-FFF2-40B4-BE49-F238E27FC236}">
                <a16:creationId xmlns:a16="http://schemas.microsoft.com/office/drawing/2014/main" id="{6F9AF217-538F-45A5-92CD-760900A8B3D9}"/>
              </a:ext>
            </a:extLst>
          </p:cNvPr>
          <p:cNvSpPr/>
          <p:nvPr/>
        </p:nvSpPr>
        <p:spPr>
          <a:xfrm>
            <a:off x="463719" y="3612577"/>
            <a:ext cx="3390563" cy="1052833"/>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Client stub (RPC library)</a:t>
            </a:r>
          </a:p>
        </p:txBody>
      </p:sp>
      <p:sp>
        <p:nvSpPr>
          <p:cNvPr id="10" name="Rectangle 9">
            <a:extLst>
              <a:ext uri="{FF2B5EF4-FFF2-40B4-BE49-F238E27FC236}">
                <a16:creationId xmlns:a16="http://schemas.microsoft.com/office/drawing/2014/main" id="{7481488B-2F57-46AF-BA04-9BFE5069BD03}"/>
              </a:ext>
            </a:extLst>
          </p:cNvPr>
          <p:cNvSpPr/>
          <p:nvPr/>
        </p:nvSpPr>
        <p:spPr>
          <a:xfrm>
            <a:off x="463718" y="5006462"/>
            <a:ext cx="3390564" cy="1013525"/>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Client OS</a:t>
            </a:r>
            <a:endParaRPr lang="en-US" sz="2000" b="0" dirty="0">
              <a:solidFill>
                <a:schemeClr val="tx1"/>
              </a:solidFill>
              <a:latin typeface="+mj-lt"/>
            </a:endParaRPr>
          </a:p>
        </p:txBody>
      </p:sp>
      <p:sp>
        <p:nvSpPr>
          <p:cNvPr id="17" name="Rectangle 16">
            <a:extLst>
              <a:ext uri="{FF2B5EF4-FFF2-40B4-BE49-F238E27FC236}">
                <a16:creationId xmlns:a16="http://schemas.microsoft.com/office/drawing/2014/main" id="{4574E68C-CA1F-4650-861B-A8D9CD9D6123}"/>
              </a:ext>
            </a:extLst>
          </p:cNvPr>
          <p:cNvSpPr/>
          <p:nvPr/>
        </p:nvSpPr>
        <p:spPr>
          <a:xfrm>
            <a:off x="1362709" y="2689133"/>
            <a:ext cx="1592580" cy="4430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dirty="0">
                <a:solidFill>
                  <a:srgbClr val="000000"/>
                </a:solidFill>
                <a:ea typeface="Arial" charset="0"/>
                <a:cs typeface="Arial" charset="0"/>
              </a:rPr>
              <a:t>K=add(3, 5)</a:t>
            </a:r>
          </a:p>
        </p:txBody>
      </p:sp>
      <p:sp>
        <p:nvSpPr>
          <p:cNvPr id="18" name="Rectangle 17">
            <a:extLst>
              <a:ext uri="{FF2B5EF4-FFF2-40B4-BE49-F238E27FC236}">
                <a16:creationId xmlns:a16="http://schemas.microsoft.com/office/drawing/2014/main" id="{237B6397-B9FF-43E7-813D-C163A5A96F23}"/>
              </a:ext>
            </a:extLst>
          </p:cNvPr>
          <p:cNvSpPr/>
          <p:nvPr/>
        </p:nvSpPr>
        <p:spPr>
          <a:xfrm>
            <a:off x="5105400" y="1752600"/>
            <a:ext cx="3911600" cy="4495800"/>
          </a:xfrm>
          <a:prstGeom prst="rect">
            <a:avLst/>
          </a:prstGeom>
          <a:solidFill>
            <a:schemeClr val="accent3">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dirty="0">
                <a:solidFill>
                  <a:schemeClr val="tx1"/>
                </a:solidFill>
                <a:latin typeface="+mj-lt"/>
              </a:rPr>
              <a:t>Server Machine</a:t>
            </a:r>
          </a:p>
        </p:txBody>
      </p:sp>
      <p:sp>
        <p:nvSpPr>
          <p:cNvPr id="19" name="Rectangle 18">
            <a:extLst>
              <a:ext uri="{FF2B5EF4-FFF2-40B4-BE49-F238E27FC236}">
                <a16:creationId xmlns:a16="http://schemas.microsoft.com/office/drawing/2014/main" id="{C82289E6-F061-4AC2-BD59-AE0D68AC9CA8}"/>
              </a:ext>
            </a:extLst>
          </p:cNvPr>
          <p:cNvSpPr/>
          <p:nvPr/>
        </p:nvSpPr>
        <p:spPr>
          <a:xfrm>
            <a:off x="5365918" y="2232406"/>
            <a:ext cx="3390564" cy="1049888"/>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Server process</a:t>
            </a:r>
            <a:endParaRPr lang="en-US" sz="2000" b="0" dirty="0">
              <a:solidFill>
                <a:schemeClr val="tx1"/>
              </a:solidFill>
              <a:latin typeface="+mj-lt"/>
            </a:endParaRPr>
          </a:p>
        </p:txBody>
      </p:sp>
      <p:sp>
        <p:nvSpPr>
          <p:cNvPr id="20" name="Rectangle 19">
            <a:extLst>
              <a:ext uri="{FF2B5EF4-FFF2-40B4-BE49-F238E27FC236}">
                <a16:creationId xmlns:a16="http://schemas.microsoft.com/office/drawing/2014/main" id="{32A12D56-4DAD-4731-8EF8-A0E6C3FDA413}"/>
              </a:ext>
            </a:extLst>
          </p:cNvPr>
          <p:cNvSpPr/>
          <p:nvPr/>
        </p:nvSpPr>
        <p:spPr>
          <a:xfrm>
            <a:off x="5365919" y="3612577"/>
            <a:ext cx="3390563" cy="1052833"/>
          </a:xfrm>
          <a:prstGeom prst="rect">
            <a:avLst/>
          </a:prstGeom>
          <a:solidFill>
            <a:schemeClr val="accent6">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Server stub (RPC library)</a:t>
            </a:r>
          </a:p>
        </p:txBody>
      </p:sp>
      <p:sp>
        <p:nvSpPr>
          <p:cNvPr id="21" name="Rectangle 20">
            <a:extLst>
              <a:ext uri="{FF2B5EF4-FFF2-40B4-BE49-F238E27FC236}">
                <a16:creationId xmlns:a16="http://schemas.microsoft.com/office/drawing/2014/main" id="{1C4F3804-F10A-4D50-9E11-0FC710154E18}"/>
              </a:ext>
            </a:extLst>
          </p:cNvPr>
          <p:cNvSpPr/>
          <p:nvPr/>
        </p:nvSpPr>
        <p:spPr>
          <a:xfrm>
            <a:off x="5365918" y="5006462"/>
            <a:ext cx="3390564" cy="1013525"/>
          </a:xfrm>
          <a:prstGeom prst="rect">
            <a:avLst/>
          </a:prstGeom>
          <a:solidFill>
            <a:schemeClr val="accent5">
              <a:lumMod val="40000"/>
              <a:lumOff val="6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mj-lt"/>
              </a:rPr>
              <a:t>Server OS</a:t>
            </a:r>
            <a:endParaRPr lang="en-US" sz="2000" b="0" dirty="0">
              <a:solidFill>
                <a:schemeClr val="tx1"/>
              </a:solidFill>
              <a:latin typeface="+mj-lt"/>
            </a:endParaRPr>
          </a:p>
        </p:txBody>
      </p:sp>
      <p:sp>
        <p:nvSpPr>
          <p:cNvPr id="22" name="Right Arrow 15">
            <a:extLst>
              <a:ext uri="{FF2B5EF4-FFF2-40B4-BE49-F238E27FC236}">
                <a16:creationId xmlns:a16="http://schemas.microsoft.com/office/drawing/2014/main" id="{A6EFDAB9-23E0-442E-BAFD-1D4220FC07AA}"/>
              </a:ext>
            </a:extLst>
          </p:cNvPr>
          <p:cNvSpPr/>
          <p:nvPr/>
        </p:nvSpPr>
        <p:spPr>
          <a:xfrm rot="10800000">
            <a:off x="3854282" y="5447612"/>
            <a:ext cx="1251118" cy="287590"/>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0">
              <a:solidFill>
                <a:schemeClr val="tx1"/>
              </a:solidFill>
              <a:latin typeface="+mn-lt"/>
            </a:endParaRPr>
          </a:p>
        </p:txBody>
      </p:sp>
      <p:sp>
        <p:nvSpPr>
          <p:cNvPr id="27" name="Rectangle 26">
            <a:extLst>
              <a:ext uri="{FF2B5EF4-FFF2-40B4-BE49-F238E27FC236}">
                <a16:creationId xmlns:a16="http://schemas.microsoft.com/office/drawing/2014/main" id="{1515507A-7151-4A20-AD43-5005060452FE}"/>
              </a:ext>
            </a:extLst>
          </p:cNvPr>
          <p:cNvSpPr/>
          <p:nvPr/>
        </p:nvSpPr>
        <p:spPr>
          <a:xfrm>
            <a:off x="5608080" y="2663024"/>
            <a:ext cx="2906240" cy="4430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dirty="0">
                <a:solidFill>
                  <a:srgbClr val="000000"/>
                </a:solidFill>
                <a:ea typeface="Arial" charset="0"/>
                <a:cs typeface="Arial" charset="0"/>
              </a:rPr>
              <a:t>Implementation of add</a:t>
            </a:r>
          </a:p>
        </p:txBody>
      </p:sp>
      <p:sp>
        <p:nvSpPr>
          <p:cNvPr id="28" name="Rectangle 27">
            <a:extLst>
              <a:ext uri="{FF2B5EF4-FFF2-40B4-BE49-F238E27FC236}">
                <a16:creationId xmlns:a16="http://schemas.microsoft.com/office/drawing/2014/main" id="{C8CB3B48-4C98-4ACD-807F-0E916890CE46}"/>
              </a:ext>
            </a:extLst>
          </p:cNvPr>
          <p:cNvSpPr/>
          <p:nvPr/>
        </p:nvSpPr>
        <p:spPr>
          <a:xfrm>
            <a:off x="5608080" y="2662247"/>
            <a:ext cx="2906240" cy="4430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dirty="0">
                <a:solidFill>
                  <a:schemeClr val="tx1"/>
                </a:solidFill>
              </a:rPr>
              <a:t>8 </a:t>
            </a:r>
            <a:r>
              <a:rPr lang="en-US" sz="2000" dirty="0">
                <a:solidFill>
                  <a:schemeClr val="tx1"/>
                </a:solidFill>
                <a:sym typeface="Wingdings"/>
              </a:rPr>
              <a:t> </a:t>
            </a:r>
            <a:r>
              <a:rPr lang="en-US" sz="2000" dirty="0">
                <a:solidFill>
                  <a:schemeClr val="tx1"/>
                </a:solidFill>
              </a:rPr>
              <a:t>add(3, 5)</a:t>
            </a:r>
          </a:p>
        </p:txBody>
      </p:sp>
      <p:sp>
        <p:nvSpPr>
          <p:cNvPr id="30" name="Folded Corner 14">
            <a:extLst>
              <a:ext uri="{FF2B5EF4-FFF2-40B4-BE49-F238E27FC236}">
                <a16:creationId xmlns:a16="http://schemas.microsoft.com/office/drawing/2014/main" id="{1CB0FF32-D5E5-4773-9E83-BEFB6255A399}"/>
              </a:ext>
            </a:extLst>
          </p:cNvPr>
          <p:cNvSpPr/>
          <p:nvPr/>
        </p:nvSpPr>
        <p:spPr>
          <a:xfrm>
            <a:off x="6182931" y="4060611"/>
            <a:ext cx="1756535" cy="435189"/>
          </a:xfrm>
          <a:prstGeom prst="foldedCorner">
            <a:avLst>
              <a:gd name="adj" fmla="val 33976"/>
            </a:avLst>
          </a:prstGeom>
          <a:solidFill>
            <a:srgbClr val="FFFF99"/>
          </a:solidFill>
          <a:ln w="28575">
            <a:solidFill>
              <a:schemeClr val="tx1"/>
            </a:solidFill>
          </a:ln>
        </p:spPr>
        <p:txBody>
          <a:bodyPr wrap="square">
            <a:noAutofit/>
          </a:bodyPr>
          <a:lstStyle/>
          <a:p>
            <a:pPr algn="l" defTabSz="228600"/>
            <a:r>
              <a:rPr lang="en-US" sz="2000" b="0" dirty="0">
                <a:solidFill>
                  <a:srgbClr val="000000"/>
                </a:solidFill>
                <a:latin typeface="+mj-lt"/>
                <a:ea typeface="Arial" charset="0"/>
                <a:cs typeface="Arial" charset="0"/>
              </a:rPr>
              <a:t>Result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8</a:t>
            </a:r>
          </a:p>
        </p:txBody>
      </p:sp>
      <p:sp>
        <p:nvSpPr>
          <p:cNvPr id="31" name="Right Arrow 15">
            <a:extLst>
              <a:ext uri="{FF2B5EF4-FFF2-40B4-BE49-F238E27FC236}">
                <a16:creationId xmlns:a16="http://schemas.microsoft.com/office/drawing/2014/main" id="{39AF1109-EC5D-46B5-A508-3A4AE9F37B4B}"/>
              </a:ext>
            </a:extLst>
          </p:cNvPr>
          <p:cNvSpPr/>
          <p:nvPr/>
        </p:nvSpPr>
        <p:spPr>
          <a:xfrm rot="5400000">
            <a:off x="6893600" y="3303543"/>
            <a:ext cx="335199" cy="250913"/>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b="0">
              <a:solidFill>
                <a:schemeClr val="tx1"/>
              </a:solidFill>
              <a:latin typeface="+mj-lt"/>
            </a:endParaRPr>
          </a:p>
        </p:txBody>
      </p:sp>
      <p:sp>
        <p:nvSpPr>
          <p:cNvPr id="29" name="Right Arrow 15">
            <a:extLst>
              <a:ext uri="{FF2B5EF4-FFF2-40B4-BE49-F238E27FC236}">
                <a16:creationId xmlns:a16="http://schemas.microsoft.com/office/drawing/2014/main" id="{D4B28071-A14A-4DD8-B399-A928B83DE085}"/>
              </a:ext>
            </a:extLst>
          </p:cNvPr>
          <p:cNvSpPr/>
          <p:nvPr/>
        </p:nvSpPr>
        <p:spPr>
          <a:xfrm rot="5400000">
            <a:off x="6893598" y="4690343"/>
            <a:ext cx="335199" cy="250913"/>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b="0">
              <a:solidFill>
                <a:schemeClr val="tx1"/>
              </a:solidFill>
              <a:latin typeface="+mj-lt"/>
            </a:endParaRPr>
          </a:p>
        </p:txBody>
      </p:sp>
      <p:sp>
        <p:nvSpPr>
          <p:cNvPr id="32" name="Folded Corner 14">
            <a:extLst>
              <a:ext uri="{FF2B5EF4-FFF2-40B4-BE49-F238E27FC236}">
                <a16:creationId xmlns:a16="http://schemas.microsoft.com/office/drawing/2014/main" id="{FBB230F7-24F2-4578-AC1B-B23C973F02A9}"/>
              </a:ext>
            </a:extLst>
          </p:cNvPr>
          <p:cNvSpPr/>
          <p:nvPr/>
        </p:nvSpPr>
        <p:spPr>
          <a:xfrm>
            <a:off x="6182931" y="5447612"/>
            <a:ext cx="1756535" cy="435189"/>
          </a:xfrm>
          <a:prstGeom prst="foldedCorner">
            <a:avLst>
              <a:gd name="adj" fmla="val 33976"/>
            </a:avLst>
          </a:prstGeom>
          <a:solidFill>
            <a:srgbClr val="FFFF99"/>
          </a:solidFill>
          <a:ln w="28575">
            <a:solidFill>
              <a:schemeClr val="tx1"/>
            </a:solidFill>
          </a:ln>
        </p:spPr>
        <p:txBody>
          <a:bodyPr wrap="square">
            <a:noAutofit/>
          </a:bodyPr>
          <a:lstStyle/>
          <a:p>
            <a:pPr algn="l" defTabSz="228600"/>
            <a:r>
              <a:rPr lang="en-US" sz="2000" b="0" dirty="0">
                <a:solidFill>
                  <a:srgbClr val="000000"/>
                </a:solidFill>
                <a:latin typeface="+mj-lt"/>
                <a:ea typeface="Arial" charset="0"/>
                <a:cs typeface="Arial" charset="0"/>
              </a:rPr>
              <a:t>Result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8</a:t>
            </a:r>
          </a:p>
        </p:txBody>
      </p:sp>
      <p:sp>
        <p:nvSpPr>
          <p:cNvPr id="33" name="Folded Corner 14">
            <a:extLst>
              <a:ext uri="{FF2B5EF4-FFF2-40B4-BE49-F238E27FC236}">
                <a16:creationId xmlns:a16="http://schemas.microsoft.com/office/drawing/2014/main" id="{6C86ADCC-3AA5-41F6-829C-F1E7E5A788EF}"/>
              </a:ext>
            </a:extLst>
          </p:cNvPr>
          <p:cNvSpPr/>
          <p:nvPr/>
        </p:nvSpPr>
        <p:spPr>
          <a:xfrm>
            <a:off x="1280731" y="4055132"/>
            <a:ext cx="1756535" cy="435189"/>
          </a:xfrm>
          <a:prstGeom prst="foldedCorner">
            <a:avLst>
              <a:gd name="adj" fmla="val 33976"/>
            </a:avLst>
          </a:prstGeom>
          <a:solidFill>
            <a:srgbClr val="FFFF99"/>
          </a:solidFill>
          <a:ln w="28575">
            <a:solidFill>
              <a:schemeClr val="tx1"/>
            </a:solidFill>
          </a:ln>
        </p:spPr>
        <p:txBody>
          <a:bodyPr wrap="square">
            <a:noAutofit/>
          </a:bodyPr>
          <a:lstStyle/>
          <a:p>
            <a:pPr algn="l" defTabSz="228600"/>
            <a:r>
              <a:rPr lang="en-US" sz="2000" b="0" dirty="0">
                <a:solidFill>
                  <a:srgbClr val="000000"/>
                </a:solidFill>
                <a:latin typeface="+mj-lt"/>
                <a:ea typeface="Arial" charset="0"/>
                <a:cs typeface="Arial" charset="0"/>
              </a:rPr>
              <a:t>Result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8</a:t>
            </a:r>
          </a:p>
        </p:txBody>
      </p:sp>
      <p:sp>
        <p:nvSpPr>
          <p:cNvPr id="34" name="Folded Corner 14">
            <a:extLst>
              <a:ext uri="{FF2B5EF4-FFF2-40B4-BE49-F238E27FC236}">
                <a16:creationId xmlns:a16="http://schemas.microsoft.com/office/drawing/2014/main" id="{605961F4-CB6B-4FB0-BAC2-008F4FFECDDC}"/>
              </a:ext>
            </a:extLst>
          </p:cNvPr>
          <p:cNvSpPr/>
          <p:nvPr/>
        </p:nvSpPr>
        <p:spPr>
          <a:xfrm>
            <a:off x="1280731" y="5432211"/>
            <a:ext cx="1756535" cy="435189"/>
          </a:xfrm>
          <a:prstGeom prst="foldedCorner">
            <a:avLst>
              <a:gd name="adj" fmla="val 33976"/>
            </a:avLst>
          </a:prstGeom>
          <a:solidFill>
            <a:srgbClr val="FFFF99"/>
          </a:solidFill>
          <a:ln w="28575">
            <a:solidFill>
              <a:schemeClr val="tx1"/>
            </a:solidFill>
          </a:ln>
        </p:spPr>
        <p:txBody>
          <a:bodyPr wrap="square">
            <a:noAutofit/>
          </a:bodyPr>
          <a:lstStyle/>
          <a:p>
            <a:pPr algn="l" defTabSz="228600"/>
            <a:r>
              <a:rPr lang="en-US" sz="2000" b="0" dirty="0">
                <a:solidFill>
                  <a:srgbClr val="000000"/>
                </a:solidFill>
                <a:latin typeface="+mj-lt"/>
                <a:ea typeface="Arial" charset="0"/>
                <a:cs typeface="Arial" charset="0"/>
              </a:rPr>
              <a:t>Result | </a:t>
            </a:r>
            <a:r>
              <a:rPr lang="en-US" sz="2000" b="0" dirty="0" err="1">
                <a:solidFill>
                  <a:srgbClr val="000000"/>
                </a:solidFill>
                <a:latin typeface="+mj-lt"/>
                <a:ea typeface="Arial" charset="0"/>
                <a:cs typeface="Arial" charset="0"/>
              </a:rPr>
              <a:t>int</a:t>
            </a:r>
            <a:r>
              <a:rPr lang="en-US" sz="2000" b="0" dirty="0">
                <a:solidFill>
                  <a:srgbClr val="000000"/>
                </a:solidFill>
                <a:latin typeface="+mj-lt"/>
                <a:ea typeface="Arial" charset="0"/>
                <a:cs typeface="Arial" charset="0"/>
              </a:rPr>
              <a:t>: 8</a:t>
            </a:r>
          </a:p>
        </p:txBody>
      </p:sp>
      <p:sp>
        <p:nvSpPr>
          <p:cNvPr id="35" name="Rectangle 34">
            <a:extLst>
              <a:ext uri="{FF2B5EF4-FFF2-40B4-BE49-F238E27FC236}">
                <a16:creationId xmlns:a16="http://schemas.microsoft.com/office/drawing/2014/main" id="{20617EB2-1EAA-42B5-AEA9-D2A86569EE80}"/>
              </a:ext>
            </a:extLst>
          </p:cNvPr>
          <p:cNvSpPr/>
          <p:nvPr/>
        </p:nvSpPr>
        <p:spPr>
          <a:xfrm>
            <a:off x="1360098" y="2669220"/>
            <a:ext cx="1592580" cy="44305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dirty="0">
                <a:solidFill>
                  <a:srgbClr val="000000"/>
                </a:solidFill>
                <a:ea typeface="Arial" charset="0"/>
                <a:cs typeface="Arial" charset="0"/>
              </a:rPr>
              <a:t>K = 8</a:t>
            </a:r>
          </a:p>
        </p:txBody>
      </p:sp>
      <p:sp>
        <p:nvSpPr>
          <p:cNvPr id="36" name="Right Arrow 15">
            <a:extLst>
              <a:ext uri="{FF2B5EF4-FFF2-40B4-BE49-F238E27FC236}">
                <a16:creationId xmlns:a16="http://schemas.microsoft.com/office/drawing/2014/main" id="{461ECB94-3D68-40F7-B310-FC63B6C595C8}"/>
              </a:ext>
            </a:extLst>
          </p:cNvPr>
          <p:cNvSpPr/>
          <p:nvPr/>
        </p:nvSpPr>
        <p:spPr>
          <a:xfrm rot="16200000">
            <a:off x="1991397" y="3319555"/>
            <a:ext cx="335199" cy="250913"/>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b="0">
              <a:solidFill>
                <a:schemeClr val="tx1"/>
              </a:solidFill>
              <a:latin typeface="+mj-lt"/>
            </a:endParaRPr>
          </a:p>
        </p:txBody>
      </p:sp>
      <p:sp>
        <p:nvSpPr>
          <p:cNvPr id="37" name="Right Arrow 15">
            <a:extLst>
              <a:ext uri="{FF2B5EF4-FFF2-40B4-BE49-F238E27FC236}">
                <a16:creationId xmlns:a16="http://schemas.microsoft.com/office/drawing/2014/main" id="{C36E1345-02B7-4A06-A6E0-B6375A96AB52}"/>
              </a:ext>
            </a:extLst>
          </p:cNvPr>
          <p:cNvSpPr/>
          <p:nvPr/>
        </p:nvSpPr>
        <p:spPr>
          <a:xfrm rot="16200000">
            <a:off x="1991397" y="4702637"/>
            <a:ext cx="335199" cy="250913"/>
          </a:xfrm>
          <a:prstGeom prst="rightArrow">
            <a:avLst/>
          </a:prstGeom>
          <a:solidFill>
            <a:schemeClr val="tx1">
              <a:lumMod val="50000"/>
              <a:lumOff val="50000"/>
            </a:schemeClr>
          </a:solidFill>
          <a:ln w="28575">
            <a:solidFill>
              <a:schemeClr val="tx1"/>
            </a:solidFill>
            <a:prstDash val="solid"/>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2000" b="0">
              <a:solidFill>
                <a:schemeClr val="tx1"/>
              </a:solidFill>
              <a:latin typeface="+mj-lt"/>
            </a:endParaRPr>
          </a:p>
        </p:txBody>
      </p:sp>
      <p:sp>
        <p:nvSpPr>
          <p:cNvPr id="38" name="TextBox 37">
            <a:extLst>
              <a:ext uri="{FF2B5EF4-FFF2-40B4-BE49-F238E27FC236}">
                <a16:creationId xmlns:a16="http://schemas.microsoft.com/office/drawing/2014/main" id="{D417E083-260E-472D-9154-324CCFBD4362}"/>
              </a:ext>
            </a:extLst>
          </p:cNvPr>
          <p:cNvSpPr txBox="1"/>
          <p:nvPr/>
        </p:nvSpPr>
        <p:spPr>
          <a:xfrm>
            <a:off x="158750" y="949883"/>
            <a:ext cx="8826500" cy="461665"/>
          </a:xfrm>
          <a:prstGeom prst="rect">
            <a:avLst/>
          </a:prstGeom>
          <a:noFill/>
        </p:spPr>
        <p:txBody>
          <a:bodyPr wrap="square" rtlCol="0">
            <a:spAutoFit/>
          </a:bodyPr>
          <a:lstStyle/>
          <a:p>
            <a:pPr marL="457200" indent="-457200" algn="just">
              <a:buFont typeface="+mj-lt"/>
              <a:buAutoNum type="arabicPeriod" startAt="6"/>
            </a:pPr>
            <a:r>
              <a:rPr lang="en-IN" sz="2400" dirty="0"/>
              <a:t>Server does work, returns result to the stub.</a:t>
            </a:r>
          </a:p>
        </p:txBody>
      </p:sp>
      <p:sp>
        <p:nvSpPr>
          <p:cNvPr id="39" name="TextBox 38">
            <a:extLst>
              <a:ext uri="{FF2B5EF4-FFF2-40B4-BE49-F238E27FC236}">
                <a16:creationId xmlns:a16="http://schemas.microsoft.com/office/drawing/2014/main" id="{75621E12-2CF8-4273-A223-C6C42793A194}"/>
              </a:ext>
            </a:extLst>
          </p:cNvPr>
          <p:cNvSpPr txBox="1"/>
          <p:nvPr/>
        </p:nvSpPr>
        <p:spPr>
          <a:xfrm>
            <a:off x="180168" y="957872"/>
            <a:ext cx="8826500" cy="461665"/>
          </a:xfrm>
          <a:prstGeom prst="rect">
            <a:avLst/>
          </a:prstGeom>
          <a:noFill/>
        </p:spPr>
        <p:txBody>
          <a:bodyPr wrap="square" rtlCol="0">
            <a:spAutoFit/>
          </a:bodyPr>
          <a:lstStyle/>
          <a:p>
            <a:pPr marL="457200" indent="-457200" algn="just">
              <a:buFont typeface="+mj-lt"/>
              <a:buAutoNum type="arabicPeriod" startAt="7"/>
            </a:pPr>
            <a:r>
              <a:rPr lang="en-IN" sz="2400" dirty="0"/>
              <a:t>Server stub packs it in message, calls local OS.</a:t>
            </a:r>
          </a:p>
        </p:txBody>
      </p:sp>
      <p:sp>
        <p:nvSpPr>
          <p:cNvPr id="40" name="TextBox 39">
            <a:extLst>
              <a:ext uri="{FF2B5EF4-FFF2-40B4-BE49-F238E27FC236}">
                <a16:creationId xmlns:a16="http://schemas.microsoft.com/office/drawing/2014/main" id="{D581F1FD-B3CC-4DA3-BF59-E1B3126FB7D3}"/>
              </a:ext>
            </a:extLst>
          </p:cNvPr>
          <p:cNvSpPr txBox="1"/>
          <p:nvPr/>
        </p:nvSpPr>
        <p:spPr>
          <a:xfrm>
            <a:off x="180168" y="949882"/>
            <a:ext cx="8826500" cy="461665"/>
          </a:xfrm>
          <a:prstGeom prst="rect">
            <a:avLst/>
          </a:prstGeom>
          <a:noFill/>
        </p:spPr>
        <p:txBody>
          <a:bodyPr wrap="square" rtlCol="0">
            <a:spAutoFit/>
          </a:bodyPr>
          <a:lstStyle/>
          <a:p>
            <a:pPr marL="457200" indent="-457200" algn="just">
              <a:buFont typeface="+mj-lt"/>
              <a:buAutoNum type="arabicPeriod" startAt="8"/>
            </a:pPr>
            <a:r>
              <a:rPr lang="en-IN" sz="2400" dirty="0"/>
              <a:t>Server’s OS sends message to the client’s OS.</a:t>
            </a:r>
          </a:p>
        </p:txBody>
      </p:sp>
      <p:sp>
        <p:nvSpPr>
          <p:cNvPr id="41" name="TextBox 40">
            <a:extLst>
              <a:ext uri="{FF2B5EF4-FFF2-40B4-BE49-F238E27FC236}">
                <a16:creationId xmlns:a16="http://schemas.microsoft.com/office/drawing/2014/main" id="{C608DE17-0CA1-4A35-A1C0-F241607AD519}"/>
              </a:ext>
            </a:extLst>
          </p:cNvPr>
          <p:cNvSpPr txBox="1"/>
          <p:nvPr/>
        </p:nvSpPr>
        <p:spPr>
          <a:xfrm>
            <a:off x="203200" y="961128"/>
            <a:ext cx="8826500" cy="461665"/>
          </a:xfrm>
          <a:prstGeom prst="rect">
            <a:avLst/>
          </a:prstGeom>
          <a:noFill/>
        </p:spPr>
        <p:txBody>
          <a:bodyPr wrap="square" rtlCol="0">
            <a:spAutoFit/>
          </a:bodyPr>
          <a:lstStyle/>
          <a:p>
            <a:pPr marL="457200" indent="-457200" algn="just">
              <a:buFont typeface="+mj-lt"/>
              <a:buAutoNum type="arabicPeriod" startAt="9"/>
            </a:pPr>
            <a:r>
              <a:rPr lang="en-IN" sz="2400" dirty="0"/>
              <a:t>Client’s OS gives message to client stub.</a:t>
            </a:r>
          </a:p>
        </p:txBody>
      </p:sp>
      <p:sp>
        <p:nvSpPr>
          <p:cNvPr id="42" name="TextBox 41">
            <a:extLst>
              <a:ext uri="{FF2B5EF4-FFF2-40B4-BE49-F238E27FC236}">
                <a16:creationId xmlns:a16="http://schemas.microsoft.com/office/drawing/2014/main" id="{D09EB20C-F955-47E4-9A10-BE0C5C37AE96}"/>
              </a:ext>
            </a:extLst>
          </p:cNvPr>
          <p:cNvSpPr txBox="1"/>
          <p:nvPr/>
        </p:nvSpPr>
        <p:spPr>
          <a:xfrm>
            <a:off x="127000" y="950633"/>
            <a:ext cx="8826500" cy="461665"/>
          </a:xfrm>
          <a:prstGeom prst="rect">
            <a:avLst/>
          </a:prstGeom>
          <a:noFill/>
        </p:spPr>
        <p:txBody>
          <a:bodyPr wrap="square" rtlCol="0">
            <a:spAutoFit/>
          </a:bodyPr>
          <a:lstStyle/>
          <a:p>
            <a:pPr marL="514350" indent="-514350" algn="just">
              <a:buFont typeface="+mj-lt"/>
              <a:buAutoNum type="arabicPeriod" startAt="10"/>
            </a:pPr>
            <a:r>
              <a:rPr lang="en-IN" sz="2400" dirty="0"/>
              <a:t>Stub unpacks result, returns to client.</a:t>
            </a:r>
          </a:p>
        </p:txBody>
      </p:sp>
    </p:spTree>
    <p:extLst>
      <p:ext uri="{BB962C8B-B14F-4D97-AF65-F5344CB8AC3E}">
        <p14:creationId xmlns:p14="http://schemas.microsoft.com/office/powerpoint/2010/main" val="339582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0"/>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38"/>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2"/>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9"/>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22"/>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4"/>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40"/>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6"/>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17"/>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3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33"/>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41"/>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42"/>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7" grpId="0" animBg="1"/>
      <p:bldP spid="17" grpId="1" animBg="1"/>
      <p:bldP spid="18" grpId="0" animBg="1"/>
      <p:bldP spid="19" grpId="0" animBg="1"/>
      <p:bldP spid="20" grpId="0" animBg="1"/>
      <p:bldP spid="21" grpId="0" animBg="1"/>
      <p:bldP spid="22" grpId="0" animBg="1"/>
      <p:bldP spid="22" grpId="1" animBg="1"/>
      <p:bldP spid="27" grpId="0" animBg="1"/>
      <p:bldP spid="28" grpId="0" animBg="1"/>
      <p:bldP spid="30" grpId="0" animBg="1"/>
      <p:bldP spid="30" grpId="1" animBg="1"/>
      <p:bldP spid="31" grpId="0" animBg="1"/>
      <p:bldP spid="31" grpId="1" animBg="1"/>
      <p:bldP spid="29" grpId="0" animBg="1"/>
      <p:bldP spid="29" grpId="1" animBg="1"/>
      <p:bldP spid="32" grpId="0" animBg="1"/>
      <p:bldP spid="32" grpId="1" animBg="1"/>
      <p:bldP spid="33" grpId="0" animBg="1"/>
      <p:bldP spid="33" grpId="1" animBg="1"/>
      <p:bldP spid="34" grpId="0" animBg="1"/>
      <p:bldP spid="34" grpId="1" animBg="1"/>
      <p:bldP spid="35" grpId="0" animBg="1"/>
      <p:bldP spid="36" grpId="0" animBg="1"/>
      <p:bldP spid="36" grpId="1" animBg="1"/>
      <p:bldP spid="37" grpId="0" animBg="1"/>
      <p:bldP spid="37" grpId="1" animBg="1"/>
      <p:bldP spid="38" grpId="0"/>
      <p:bldP spid="38" grpId="1"/>
      <p:bldP spid="39" grpId="0"/>
      <p:bldP spid="39" grpId="1"/>
      <p:bldP spid="40" grpId="0"/>
      <p:bldP spid="40" grpId="1"/>
      <p:bldP spid="41" grpId="0"/>
      <p:bldP spid="41" grpId="1"/>
      <p:bldP spid="42" grpId="0"/>
      <p:bldP spid="42"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Steps in a Remote Procedure Call</a:t>
            </a:r>
            <a:endParaRPr lang="en-IN" dirty="0">
              <a:latin typeface="+mj-lt"/>
            </a:endParaRPr>
          </a:p>
        </p:txBody>
      </p:sp>
      <p:sp>
        <p:nvSpPr>
          <p:cNvPr id="3" name="Content Placeholder 2"/>
          <p:cNvSpPr>
            <a:spLocks noGrp="1"/>
          </p:cNvSpPr>
          <p:nvPr>
            <p:ph idx="1"/>
          </p:nvPr>
        </p:nvSpPr>
        <p:spPr>
          <a:xfrm>
            <a:off x="190500" y="914400"/>
            <a:ext cx="8763000" cy="5562600"/>
          </a:xfrm>
        </p:spPr>
        <p:txBody>
          <a:bodyPr>
            <a:noAutofit/>
          </a:bodyPr>
          <a:lstStyle/>
          <a:p>
            <a:pPr marL="457200" indent="-457200" algn="just">
              <a:buFont typeface="+mj-lt"/>
              <a:buAutoNum type="arabicPeriod"/>
            </a:pPr>
            <a:r>
              <a:rPr lang="en-US" dirty="0">
                <a:latin typeface="+mn-lt"/>
              </a:rPr>
              <a:t>The client </a:t>
            </a:r>
            <a:r>
              <a:rPr lang="en-US" dirty="0">
                <a:solidFill>
                  <a:srgbClr val="FF0000"/>
                </a:solidFill>
                <a:latin typeface="+mn-lt"/>
              </a:rPr>
              <a:t>calls a local procedure,</a:t>
            </a:r>
            <a:r>
              <a:rPr lang="en-US" dirty="0">
                <a:latin typeface="+mn-lt"/>
              </a:rPr>
              <a:t> called the </a:t>
            </a:r>
            <a:r>
              <a:rPr lang="en-US" dirty="0">
                <a:solidFill>
                  <a:srgbClr val="FF0000"/>
                </a:solidFill>
                <a:latin typeface="+mn-lt"/>
              </a:rPr>
              <a:t>client stub. </a:t>
            </a:r>
          </a:p>
          <a:p>
            <a:pPr marL="457200" indent="-457200" algn="just">
              <a:buFont typeface="+mj-lt"/>
              <a:buAutoNum type="arabicPeriod"/>
            </a:pPr>
            <a:r>
              <a:rPr lang="en-US" dirty="0">
                <a:latin typeface="+mn-lt"/>
              </a:rPr>
              <a:t>Network messages are </a:t>
            </a:r>
            <a:r>
              <a:rPr lang="en-US" dirty="0">
                <a:solidFill>
                  <a:srgbClr val="FF0000"/>
                </a:solidFill>
                <a:latin typeface="+mn-lt"/>
              </a:rPr>
              <a:t>sent by the client stub to the remote system</a:t>
            </a:r>
            <a:r>
              <a:rPr lang="en-US" b="1" dirty="0">
                <a:latin typeface="+mn-lt"/>
              </a:rPr>
              <a:t> </a:t>
            </a:r>
            <a:r>
              <a:rPr lang="en-US" dirty="0">
                <a:latin typeface="+mn-lt"/>
              </a:rPr>
              <a:t>(via a system call to the local kernel using </a:t>
            </a:r>
            <a:r>
              <a:rPr lang="en-US" i="1" dirty="0">
                <a:latin typeface="+mn-lt"/>
              </a:rPr>
              <a:t>sockets</a:t>
            </a:r>
            <a:r>
              <a:rPr lang="en-US" dirty="0">
                <a:latin typeface="+mn-lt"/>
              </a:rPr>
              <a:t> interfaces).</a:t>
            </a:r>
          </a:p>
          <a:p>
            <a:pPr marL="457200" indent="-457200" algn="just">
              <a:buFont typeface="+mj-lt"/>
              <a:buAutoNum type="arabicPeriod"/>
            </a:pPr>
            <a:r>
              <a:rPr lang="en-US" dirty="0">
                <a:latin typeface="+mn-lt"/>
              </a:rPr>
              <a:t>Network messages are</a:t>
            </a:r>
            <a:r>
              <a:rPr lang="en-US" dirty="0">
                <a:solidFill>
                  <a:srgbClr val="FF0000"/>
                </a:solidFill>
                <a:latin typeface="+mn-lt"/>
              </a:rPr>
              <a:t> transferred by the kernel to the remote system</a:t>
            </a:r>
            <a:r>
              <a:rPr lang="en-US" b="1" dirty="0">
                <a:latin typeface="+mn-lt"/>
              </a:rPr>
              <a:t> </a:t>
            </a:r>
            <a:r>
              <a:rPr lang="en-US" dirty="0">
                <a:latin typeface="+mn-lt"/>
              </a:rPr>
              <a:t>via some protocol (either connectionless or connection-oriented).</a:t>
            </a:r>
          </a:p>
          <a:p>
            <a:pPr marL="457200" indent="-457200" algn="just">
              <a:buFont typeface="+mj-lt"/>
              <a:buAutoNum type="arabicPeriod"/>
            </a:pPr>
            <a:r>
              <a:rPr lang="en-US" dirty="0">
                <a:latin typeface="+mn-lt"/>
              </a:rPr>
              <a:t>A server stub, sometimes called the </a:t>
            </a:r>
            <a:r>
              <a:rPr lang="en-US" dirty="0">
                <a:solidFill>
                  <a:srgbClr val="FF0000"/>
                </a:solidFill>
                <a:latin typeface="+mn-lt"/>
              </a:rPr>
              <a:t>skeleton, receives the messages on the server.</a:t>
            </a:r>
            <a:r>
              <a:rPr lang="en-US" dirty="0">
                <a:latin typeface="+mn-lt"/>
              </a:rPr>
              <a:t> It unmarshals the arguments from the messages. </a:t>
            </a:r>
          </a:p>
          <a:p>
            <a:pPr marL="457200" indent="-457200" algn="just">
              <a:buFont typeface="+mj-lt"/>
              <a:buAutoNum type="arabicPeriod"/>
            </a:pPr>
            <a:r>
              <a:rPr lang="en-US" dirty="0">
                <a:latin typeface="+mn-lt"/>
              </a:rPr>
              <a:t>The server </a:t>
            </a:r>
            <a:r>
              <a:rPr lang="en-US" dirty="0">
                <a:solidFill>
                  <a:srgbClr val="FF0000"/>
                </a:solidFill>
                <a:latin typeface="+mn-lt"/>
              </a:rPr>
              <a:t>stub calls the server function, </a:t>
            </a:r>
            <a:r>
              <a:rPr lang="en-US" dirty="0">
                <a:latin typeface="+mn-lt"/>
              </a:rPr>
              <a:t>passing it the arguments that it received from the client.</a:t>
            </a:r>
          </a:p>
        </p:txBody>
      </p:sp>
    </p:spTree>
    <p:extLst>
      <p:ext uri="{BB962C8B-B14F-4D97-AF65-F5344CB8AC3E}">
        <p14:creationId xmlns:p14="http://schemas.microsoft.com/office/powerpoint/2010/main" val="139974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80565-6E70-4A9E-95EA-08019457608E}"/>
              </a:ext>
            </a:extLst>
          </p:cNvPr>
          <p:cNvSpPr>
            <a:spLocks noGrp="1"/>
          </p:cNvSpPr>
          <p:nvPr>
            <p:ph type="title"/>
          </p:nvPr>
        </p:nvSpPr>
        <p:spPr/>
        <p:txBody>
          <a:bodyPr/>
          <a:lstStyle/>
          <a:p>
            <a:r>
              <a:rPr lang="en-US" dirty="0">
                <a:latin typeface="+mj-lt"/>
              </a:rPr>
              <a:t>Steps in a Remote Procedure Call</a:t>
            </a:r>
            <a:endParaRPr lang="en-IN" dirty="0">
              <a:latin typeface="+mj-lt"/>
            </a:endParaRPr>
          </a:p>
        </p:txBody>
      </p:sp>
      <p:sp>
        <p:nvSpPr>
          <p:cNvPr id="3" name="Content Placeholder 2">
            <a:extLst>
              <a:ext uri="{FF2B5EF4-FFF2-40B4-BE49-F238E27FC236}">
                <a16:creationId xmlns:a16="http://schemas.microsoft.com/office/drawing/2014/main" id="{7A67411F-624E-4614-A359-10ABCC897849}"/>
              </a:ext>
            </a:extLst>
          </p:cNvPr>
          <p:cNvSpPr>
            <a:spLocks noGrp="1"/>
          </p:cNvSpPr>
          <p:nvPr>
            <p:ph idx="1"/>
          </p:nvPr>
        </p:nvSpPr>
        <p:spPr/>
        <p:txBody>
          <a:bodyPr/>
          <a:lstStyle/>
          <a:p>
            <a:pPr marL="457200" indent="-457200" algn="just">
              <a:buFont typeface="+mj-lt"/>
              <a:buAutoNum type="arabicPeriod" startAt="6"/>
            </a:pPr>
            <a:r>
              <a:rPr lang="en-US" dirty="0">
                <a:latin typeface="+mn-lt"/>
              </a:rPr>
              <a:t>When server function is finished, </a:t>
            </a:r>
            <a:r>
              <a:rPr lang="en-US" dirty="0">
                <a:solidFill>
                  <a:srgbClr val="FF0000"/>
                </a:solidFill>
                <a:latin typeface="+mn-lt"/>
              </a:rPr>
              <a:t>it returns to the server stub </a:t>
            </a:r>
            <a:r>
              <a:rPr lang="en-US" dirty="0">
                <a:latin typeface="+mn-lt"/>
              </a:rPr>
              <a:t>with its return values.</a:t>
            </a:r>
          </a:p>
          <a:p>
            <a:pPr marL="457200" indent="-457200" algn="just">
              <a:buFont typeface="+mj-lt"/>
              <a:buAutoNum type="arabicPeriod" startAt="6"/>
            </a:pPr>
            <a:r>
              <a:rPr lang="en-US" dirty="0">
                <a:latin typeface="+mn-lt"/>
              </a:rPr>
              <a:t>The server stub </a:t>
            </a:r>
            <a:r>
              <a:rPr lang="en-US" dirty="0">
                <a:solidFill>
                  <a:srgbClr val="FF0000"/>
                </a:solidFill>
                <a:latin typeface="+mn-lt"/>
              </a:rPr>
              <a:t>converts the return values,</a:t>
            </a:r>
            <a:r>
              <a:rPr lang="en-US" dirty="0">
                <a:latin typeface="+mn-lt"/>
              </a:rPr>
              <a:t> if necessary, and marshals them into one or more network messages to send to the client stub.</a:t>
            </a:r>
          </a:p>
          <a:p>
            <a:pPr marL="457200" indent="-457200" algn="just">
              <a:buFont typeface="+mj-lt"/>
              <a:buAutoNum type="arabicPeriod" startAt="6"/>
            </a:pPr>
            <a:r>
              <a:rPr lang="en-US" dirty="0">
                <a:latin typeface="+mn-lt"/>
              </a:rPr>
              <a:t>Messages </a:t>
            </a:r>
            <a:r>
              <a:rPr lang="en-US" dirty="0">
                <a:solidFill>
                  <a:srgbClr val="FF0000"/>
                </a:solidFill>
                <a:latin typeface="+mn-lt"/>
              </a:rPr>
              <a:t>get sent back across the network </a:t>
            </a:r>
            <a:r>
              <a:rPr lang="en-US" dirty="0">
                <a:latin typeface="+mn-lt"/>
              </a:rPr>
              <a:t>to the client stub.</a:t>
            </a:r>
          </a:p>
          <a:p>
            <a:pPr marL="457200" indent="-457200" algn="just">
              <a:buFont typeface="+mj-lt"/>
              <a:buAutoNum type="arabicPeriod" startAt="6"/>
            </a:pPr>
            <a:r>
              <a:rPr lang="en-US" dirty="0">
                <a:latin typeface="+mn-lt"/>
              </a:rPr>
              <a:t>The client stub </a:t>
            </a:r>
            <a:r>
              <a:rPr lang="en-US" dirty="0">
                <a:solidFill>
                  <a:srgbClr val="FF0000"/>
                </a:solidFill>
                <a:latin typeface="+mn-lt"/>
              </a:rPr>
              <a:t>reads the messages</a:t>
            </a:r>
            <a:r>
              <a:rPr lang="en-US" b="1" dirty="0">
                <a:latin typeface="+mn-lt"/>
              </a:rPr>
              <a:t> </a:t>
            </a:r>
            <a:r>
              <a:rPr lang="en-US" dirty="0">
                <a:latin typeface="+mn-lt"/>
              </a:rPr>
              <a:t>from the local kernel.</a:t>
            </a:r>
          </a:p>
          <a:p>
            <a:pPr marL="457200" indent="-457200" algn="just">
              <a:buFont typeface="+mj-lt"/>
              <a:buAutoNum type="arabicPeriod" startAt="6"/>
            </a:pPr>
            <a:r>
              <a:rPr lang="en-US" dirty="0">
                <a:latin typeface="+mn-lt"/>
              </a:rPr>
              <a:t>The client stub then </a:t>
            </a:r>
            <a:r>
              <a:rPr lang="en-US" dirty="0">
                <a:solidFill>
                  <a:srgbClr val="FF0000"/>
                </a:solidFill>
                <a:latin typeface="+mn-lt"/>
              </a:rPr>
              <a:t>returns the results to the client function, </a:t>
            </a:r>
            <a:r>
              <a:rPr lang="en-US" dirty="0">
                <a:latin typeface="+mn-lt"/>
              </a:rPr>
              <a:t>converting them from the network representation to a local one if necessary.</a:t>
            </a:r>
          </a:p>
          <a:p>
            <a:endParaRPr lang="en-IN" dirty="0">
              <a:latin typeface="+mn-lt"/>
            </a:endParaRPr>
          </a:p>
        </p:txBody>
      </p:sp>
    </p:spTree>
    <p:extLst>
      <p:ext uri="{BB962C8B-B14F-4D97-AF65-F5344CB8AC3E}">
        <p14:creationId xmlns:p14="http://schemas.microsoft.com/office/powerpoint/2010/main" val="2701732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Lightweight RPC</a:t>
            </a:r>
            <a:endParaRPr lang="en-IN" dirty="0">
              <a:latin typeface="+mj-lt"/>
            </a:endParaRPr>
          </a:p>
        </p:txBody>
      </p:sp>
      <p:sp>
        <p:nvSpPr>
          <p:cNvPr id="3" name="Content Placeholder 2"/>
          <p:cNvSpPr>
            <a:spLocks noGrp="1"/>
          </p:cNvSpPr>
          <p:nvPr>
            <p:ph idx="1"/>
          </p:nvPr>
        </p:nvSpPr>
        <p:spPr>
          <a:xfrm>
            <a:off x="190500" y="914400"/>
            <a:ext cx="8763000" cy="5334000"/>
          </a:xfrm>
        </p:spPr>
        <p:txBody>
          <a:bodyPr>
            <a:normAutofit/>
          </a:bodyPr>
          <a:lstStyle/>
          <a:p>
            <a:pPr algn="just"/>
            <a:r>
              <a:rPr lang="en-US" altLang="en-US" dirty="0">
                <a:latin typeface="+mn-lt"/>
              </a:rPr>
              <a:t>A communication facility designed and optimized for </a:t>
            </a:r>
            <a:r>
              <a:rPr lang="en-US" altLang="en-US" dirty="0">
                <a:solidFill>
                  <a:srgbClr val="FF0000"/>
                </a:solidFill>
                <a:latin typeface="+mn-lt"/>
              </a:rPr>
              <a:t>communication between protection domains in the same machine.</a:t>
            </a:r>
          </a:p>
          <a:p>
            <a:pPr algn="just"/>
            <a:r>
              <a:rPr lang="en-US" altLang="en-US" dirty="0">
                <a:latin typeface="+mn-lt"/>
              </a:rPr>
              <a:t>Simplifies aspects of RPC control transfer, data transfer, linkage, and stubs.</a:t>
            </a:r>
          </a:p>
          <a:p>
            <a:pPr algn="just"/>
            <a:r>
              <a:rPr lang="en-US" altLang="en-US" dirty="0">
                <a:latin typeface="+mn-lt"/>
              </a:rPr>
              <a:t>It is a facility designed and optimized for </a:t>
            </a:r>
            <a:r>
              <a:rPr lang="en-US" altLang="en-US" dirty="0">
                <a:solidFill>
                  <a:srgbClr val="FF0000"/>
                </a:solidFill>
                <a:latin typeface="+mn-lt"/>
              </a:rPr>
              <a:t>cross-domain communications</a:t>
            </a:r>
            <a:r>
              <a:rPr lang="en-US" altLang="en-US" dirty="0">
                <a:latin typeface="+mn-lt"/>
              </a:rPr>
              <a:t> where user level server processes have its own address space.</a:t>
            </a:r>
          </a:p>
          <a:p>
            <a:pPr algn="just"/>
            <a:r>
              <a:rPr lang="en-US" altLang="en-US" dirty="0">
                <a:latin typeface="+mn-lt"/>
              </a:rPr>
              <a:t>It is safe and transparent.</a:t>
            </a:r>
          </a:p>
          <a:p>
            <a:pPr algn="just"/>
            <a:r>
              <a:rPr lang="en-US" altLang="en-US" dirty="0">
                <a:latin typeface="+mn-lt"/>
              </a:rPr>
              <a:t>It is used in small-kernel operating systems to avoid cost incurred by using RPC. </a:t>
            </a:r>
            <a:endParaRPr lang="en-IN" altLang="en-US" dirty="0">
              <a:latin typeface="+mn-lt"/>
            </a:endParaRPr>
          </a:p>
        </p:txBody>
      </p:sp>
    </p:spTree>
    <p:extLst>
      <p:ext uri="{BB962C8B-B14F-4D97-AF65-F5344CB8AC3E}">
        <p14:creationId xmlns:p14="http://schemas.microsoft.com/office/powerpoint/2010/main" val="183251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Lightweight RPC Features</a:t>
            </a:r>
            <a:endParaRPr lang="en-IN" dirty="0">
              <a:latin typeface="+mj-lt"/>
            </a:endParaRPr>
          </a:p>
        </p:txBody>
      </p:sp>
      <p:sp>
        <p:nvSpPr>
          <p:cNvPr id="3" name="Content Placeholder 2"/>
          <p:cNvSpPr>
            <a:spLocks noGrp="1"/>
          </p:cNvSpPr>
          <p:nvPr>
            <p:ph idx="1"/>
          </p:nvPr>
        </p:nvSpPr>
        <p:spPr/>
        <p:txBody>
          <a:bodyPr>
            <a:noAutofit/>
          </a:bodyPr>
          <a:lstStyle/>
          <a:p>
            <a:pPr algn="just">
              <a:buClr>
                <a:schemeClr val="tx1"/>
              </a:buClr>
            </a:pPr>
            <a:r>
              <a:rPr lang="en-US" altLang="en-US" b="1" dirty="0">
                <a:solidFill>
                  <a:schemeClr val="tx2"/>
                </a:solidFill>
                <a:latin typeface="+mn-lt"/>
              </a:rPr>
              <a:t>Simple Control Transfer</a:t>
            </a:r>
          </a:p>
          <a:p>
            <a:pPr lvl="1" algn="just"/>
            <a:r>
              <a:rPr lang="en-US" altLang="en-US" sz="2400" dirty="0">
                <a:latin typeface="+mn-lt"/>
              </a:rPr>
              <a:t>LPRC uses a control transfer mechanism where a client’s thread executes the requested procedure in the server’s domain.</a:t>
            </a:r>
          </a:p>
          <a:p>
            <a:pPr lvl="1" algn="just"/>
            <a:r>
              <a:rPr lang="en-US" altLang="en-US" sz="2400" dirty="0">
                <a:latin typeface="+mn-lt"/>
              </a:rPr>
              <a:t>It uses a special threads scheduling mechanism, called handoff scheduling for direct context switch from the client thread to the server thread of an LRPC.</a:t>
            </a:r>
          </a:p>
          <a:p>
            <a:pPr lvl="1" algn="just"/>
            <a:r>
              <a:rPr lang="en-US" altLang="en-US" sz="2400" dirty="0">
                <a:latin typeface="+mn-lt"/>
              </a:rPr>
              <a:t>In this mechanism the client binds to a server interface before making its first call.</a:t>
            </a:r>
          </a:p>
        </p:txBody>
      </p:sp>
    </p:spTree>
    <p:extLst>
      <p:ext uri="{BB962C8B-B14F-4D97-AF65-F5344CB8AC3E}">
        <p14:creationId xmlns:p14="http://schemas.microsoft.com/office/powerpoint/2010/main" val="263576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00729-6CE9-459C-8601-E25C0FCE676E}"/>
              </a:ext>
            </a:extLst>
          </p:cNvPr>
          <p:cNvSpPr>
            <a:spLocks noGrp="1"/>
          </p:cNvSpPr>
          <p:nvPr>
            <p:ph type="title"/>
          </p:nvPr>
        </p:nvSpPr>
        <p:spPr/>
        <p:txBody>
          <a:bodyPr/>
          <a:lstStyle/>
          <a:p>
            <a:r>
              <a:rPr lang="en-US" dirty="0"/>
              <a:t>Lightweight RPC Features</a:t>
            </a:r>
            <a:endParaRPr lang="en-IN" dirty="0"/>
          </a:p>
        </p:txBody>
      </p:sp>
      <p:sp>
        <p:nvSpPr>
          <p:cNvPr id="3" name="Content Placeholder 2">
            <a:extLst>
              <a:ext uri="{FF2B5EF4-FFF2-40B4-BE49-F238E27FC236}">
                <a16:creationId xmlns:a16="http://schemas.microsoft.com/office/drawing/2014/main" id="{75E64339-DE85-4F5C-BF26-0ED03FCC9114}"/>
              </a:ext>
            </a:extLst>
          </p:cNvPr>
          <p:cNvSpPr>
            <a:spLocks noGrp="1"/>
          </p:cNvSpPr>
          <p:nvPr>
            <p:ph idx="1"/>
          </p:nvPr>
        </p:nvSpPr>
        <p:spPr/>
        <p:txBody>
          <a:bodyPr/>
          <a:lstStyle/>
          <a:p>
            <a:pPr algn="just">
              <a:buClr>
                <a:schemeClr val="tx1"/>
              </a:buClr>
            </a:pPr>
            <a:r>
              <a:rPr lang="en-US" altLang="en-US" b="1" dirty="0">
                <a:solidFill>
                  <a:schemeClr val="tx2"/>
                </a:solidFill>
              </a:rPr>
              <a:t>Simple Data Transfer</a:t>
            </a:r>
          </a:p>
          <a:p>
            <a:pPr lvl="1" algn="just"/>
            <a:r>
              <a:rPr lang="en-US" altLang="en-US" sz="2400" dirty="0"/>
              <a:t>In a cross-domain RPC Argument copying requires data to be copied four times:</a:t>
            </a:r>
          </a:p>
          <a:p>
            <a:pPr marL="1581150" lvl="2" indent="-457200" algn="just">
              <a:buFont typeface="+mj-lt"/>
              <a:buAutoNum type="arabicPeriod"/>
            </a:pPr>
            <a:r>
              <a:rPr lang="en-US" altLang="en-US" sz="2400" dirty="0"/>
              <a:t>Stub to RPC message,</a:t>
            </a:r>
          </a:p>
          <a:p>
            <a:pPr marL="1581150" lvl="2" indent="-457200" algn="just">
              <a:buFont typeface="+mj-lt"/>
              <a:buAutoNum type="arabicPeriod"/>
            </a:pPr>
            <a:r>
              <a:rPr lang="en-US" altLang="en-US" sz="2400" dirty="0"/>
              <a:t>Client message to kernel,</a:t>
            </a:r>
          </a:p>
          <a:p>
            <a:pPr marL="1581150" lvl="2" indent="-457200" algn="just">
              <a:buFont typeface="+mj-lt"/>
              <a:buAutoNum type="arabicPeriod"/>
            </a:pPr>
            <a:r>
              <a:rPr lang="en-US" altLang="en-US" sz="2400" dirty="0"/>
              <a:t>Kernel to server,</a:t>
            </a:r>
          </a:p>
          <a:p>
            <a:pPr marL="1581150" lvl="2" indent="-457200" algn="just">
              <a:buFont typeface="+mj-lt"/>
              <a:buAutoNum type="arabicPeriod"/>
            </a:pPr>
            <a:r>
              <a:rPr lang="en-US" altLang="en-US" sz="2400" dirty="0"/>
              <a:t>Server to stack</a:t>
            </a:r>
          </a:p>
          <a:p>
            <a:pPr lvl="1" algn="just"/>
            <a:r>
              <a:rPr lang="en-US" altLang="en-US" sz="2400" dirty="0"/>
              <a:t>To reduce this operation, LRPC uses a </a:t>
            </a:r>
            <a:r>
              <a:rPr lang="en-US" altLang="en-US" sz="2400" dirty="0">
                <a:solidFill>
                  <a:srgbClr val="FF0000"/>
                </a:solidFill>
              </a:rPr>
              <a:t>shared-argument stack </a:t>
            </a:r>
            <a:r>
              <a:rPr lang="en-US" altLang="en-US" sz="2400" dirty="0"/>
              <a:t>that is accessible to both the client and the server due to which same arguments in an LRPC can be copied only once i.e. from the client’s stack to the shared argument stack.</a:t>
            </a:r>
            <a:endParaRPr lang="en-IN" altLang="en-US" sz="2400" dirty="0"/>
          </a:p>
          <a:p>
            <a:endParaRPr lang="en-IN" dirty="0"/>
          </a:p>
        </p:txBody>
      </p:sp>
    </p:spTree>
    <p:extLst>
      <p:ext uri="{BB962C8B-B14F-4D97-AF65-F5344CB8AC3E}">
        <p14:creationId xmlns:p14="http://schemas.microsoft.com/office/powerpoint/2010/main" val="33422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8FE46-ADD8-4AB0-B54E-F73BD1748EE5}"/>
              </a:ext>
            </a:extLst>
          </p:cNvPr>
          <p:cNvSpPr>
            <a:spLocks noGrp="1"/>
          </p:cNvSpPr>
          <p:nvPr>
            <p:ph type="title"/>
          </p:nvPr>
        </p:nvSpPr>
        <p:spPr/>
        <p:txBody>
          <a:bodyPr/>
          <a:lstStyle/>
          <a:p>
            <a:r>
              <a:rPr lang="en-IN" dirty="0">
                <a:latin typeface="+mj-lt"/>
              </a:rPr>
              <a:t>Metropolitan Area Network(MAN)</a:t>
            </a:r>
          </a:p>
        </p:txBody>
      </p:sp>
      <p:sp>
        <p:nvSpPr>
          <p:cNvPr id="3" name="Content Placeholder 2">
            <a:extLst>
              <a:ext uri="{FF2B5EF4-FFF2-40B4-BE49-F238E27FC236}">
                <a16:creationId xmlns:a16="http://schemas.microsoft.com/office/drawing/2014/main" id="{602D33CE-597B-4EAC-8783-3FC90F449AEE}"/>
              </a:ext>
            </a:extLst>
          </p:cNvPr>
          <p:cNvSpPr>
            <a:spLocks noGrp="1"/>
          </p:cNvSpPr>
          <p:nvPr>
            <p:ph idx="1"/>
          </p:nvPr>
        </p:nvSpPr>
        <p:spPr/>
        <p:txBody>
          <a:bodyPr/>
          <a:lstStyle/>
          <a:p>
            <a:pPr algn="just"/>
            <a:r>
              <a:rPr lang="en-IN" dirty="0">
                <a:latin typeface="+mn-lt"/>
              </a:rPr>
              <a:t>Larger than LAN.</a:t>
            </a:r>
          </a:p>
          <a:p>
            <a:pPr algn="just"/>
            <a:r>
              <a:rPr lang="en-IN" dirty="0">
                <a:latin typeface="+mn-lt"/>
              </a:rPr>
              <a:t>Spans over several buildings in a city or town.</a:t>
            </a:r>
          </a:p>
        </p:txBody>
      </p:sp>
      <p:pic>
        <p:nvPicPr>
          <p:cNvPr id="4" name="Picture 3">
            <a:extLst>
              <a:ext uri="{FF2B5EF4-FFF2-40B4-BE49-F238E27FC236}">
                <a16:creationId xmlns:a16="http://schemas.microsoft.com/office/drawing/2014/main" id="{972452B6-D11E-4AE3-A7CD-F5ED8CF832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4100" y="2148634"/>
            <a:ext cx="4495800" cy="3261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6920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Lightweight RPC Features</a:t>
            </a:r>
            <a:endParaRPr lang="en-IN" dirty="0">
              <a:latin typeface="+mj-lt"/>
            </a:endParaRPr>
          </a:p>
        </p:txBody>
      </p:sp>
      <p:sp>
        <p:nvSpPr>
          <p:cNvPr id="3" name="Content Placeholder 2"/>
          <p:cNvSpPr>
            <a:spLocks noGrp="1"/>
          </p:cNvSpPr>
          <p:nvPr>
            <p:ph idx="1"/>
          </p:nvPr>
        </p:nvSpPr>
        <p:spPr/>
        <p:txBody>
          <a:bodyPr>
            <a:noAutofit/>
          </a:bodyPr>
          <a:lstStyle/>
          <a:p>
            <a:pPr algn="just"/>
            <a:r>
              <a:rPr lang="en-US" altLang="en-US" b="1" dirty="0">
                <a:solidFill>
                  <a:schemeClr val="tx2"/>
                </a:solidFill>
                <a:latin typeface="+mn-lt"/>
              </a:rPr>
              <a:t>Simple stub</a:t>
            </a:r>
          </a:p>
          <a:p>
            <a:pPr lvl="1" algn="just"/>
            <a:r>
              <a:rPr lang="en-US" altLang="en-US" sz="2400" dirty="0">
                <a:latin typeface="+mn-lt"/>
              </a:rPr>
              <a:t>LRPC facilitates the generation of highly optimized stubs due to the use of control and data transfer model.</a:t>
            </a:r>
          </a:p>
          <a:p>
            <a:pPr lvl="1" algn="just"/>
            <a:r>
              <a:rPr lang="en-US" altLang="en-US" sz="2400" dirty="0">
                <a:latin typeface="+mn-lt"/>
              </a:rPr>
              <a:t>Every procedure has a call stub in the client’s domain and an entry stub in the server’s domain.</a:t>
            </a:r>
          </a:p>
          <a:p>
            <a:pPr lvl="1" algn="just"/>
            <a:r>
              <a:rPr lang="en-US" altLang="en-US" sz="2400" dirty="0">
                <a:latin typeface="+mn-lt"/>
              </a:rPr>
              <a:t>Three Layered communication protocol is defined for every procedure in an LRPC interface.</a:t>
            </a:r>
          </a:p>
          <a:p>
            <a:pPr marL="1314450" lvl="2" indent="-457200" algn="just">
              <a:buFont typeface="+mj-lt"/>
              <a:buAutoNum type="arabicPeriod"/>
            </a:pPr>
            <a:r>
              <a:rPr lang="en-US" altLang="en-US" sz="2400" dirty="0">
                <a:latin typeface="+mn-lt"/>
              </a:rPr>
              <a:t>End to end, described by calling conventions.</a:t>
            </a:r>
          </a:p>
          <a:p>
            <a:pPr marL="1314450" lvl="2" indent="-457200" algn="just">
              <a:buFont typeface="+mj-lt"/>
              <a:buAutoNum type="arabicPeriod"/>
            </a:pPr>
            <a:r>
              <a:rPr lang="en-US" altLang="en-US" sz="2400" dirty="0">
                <a:latin typeface="+mn-lt"/>
              </a:rPr>
              <a:t>Stub to stub, implemented by stubs.</a:t>
            </a:r>
          </a:p>
          <a:p>
            <a:pPr marL="1314450" lvl="2" indent="-457200" algn="just">
              <a:buFont typeface="+mj-lt"/>
              <a:buAutoNum type="arabicPeriod"/>
            </a:pPr>
            <a:r>
              <a:rPr lang="en-US" altLang="en-US" sz="2400" dirty="0">
                <a:latin typeface="+mn-lt"/>
              </a:rPr>
              <a:t>Domain to domain, implemented by kernel.</a:t>
            </a:r>
          </a:p>
        </p:txBody>
      </p:sp>
    </p:spTree>
    <p:extLst>
      <p:ext uri="{BB962C8B-B14F-4D97-AF65-F5344CB8AC3E}">
        <p14:creationId xmlns:p14="http://schemas.microsoft.com/office/powerpoint/2010/main" val="143030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14732-F384-4D3F-B621-EEC05244E025}"/>
              </a:ext>
            </a:extLst>
          </p:cNvPr>
          <p:cNvSpPr>
            <a:spLocks noGrp="1"/>
          </p:cNvSpPr>
          <p:nvPr>
            <p:ph type="title"/>
          </p:nvPr>
        </p:nvSpPr>
        <p:spPr/>
        <p:txBody>
          <a:bodyPr/>
          <a:lstStyle/>
          <a:p>
            <a:r>
              <a:rPr lang="en-US" dirty="0">
                <a:latin typeface="+mj-lt"/>
              </a:rPr>
              <a:t>Lightweight RPC features</a:t>
            </a:r>
            <a:endParaRPr lang="en-IN" dirty="0">
              <a:latin typeface="+mj-lt"/>
            </a:endParaRPr>
          </a:p>
        </p:txBody>
      </p:sp>
      <p:sp>
        <p:nvSpPr>
          <p:cNvPr id="3" name="Content Placeholder 2">
            <a:extLst>
              <a:ext uri="{FF2B5EF4-FFF2-40B4-BE49-F238E27FC236}">
                <a16:creationId xmlns:a16="http://schemas.microsoft.com/office/drawing/2014/main" id="{8FC173B1-7E8F-46B6-ADD6-C2DAC70A1381}"/>
              </a:ext>
            </a:extLst>
          </p:cNvPr>
          <p:cNvSpPr>
            <a:spLocks noGrp="1"/>
          </p:cNvSpPr>
          <p:nvPr>
            <p:ph idx="1"/>
          </p:nvPr>
        </p:nvSpPr>
        <p:spPr/>
        <p:txBody>
          <a:bodyPr/>
          <a:lstStyle/>
          <a:p>
            <a:pPr algn="just"/>
            <a:r>
              <a:rPr lang="en-US" altLang="en-US" b="1" dirty="0">
                <a:solidFill>
                  <a:schemeClr val="tx2"/>
                </a:solidFill>
              </a:rPr>
              <a:t>Design for concurrency</a:t>
            </a:r>
          </a:p>
          <a:p>
            <a:pPr lvl="1" algn="just"/>
            <a:r>
              <a:rPr lang="en-US" altLang="en-US" sz="2400" dirty="0"/>
              <a:t>To achieve high call throughput and low call latency in LRPC having multiple processors with shared memory, special mechanisms are used.</a:t>
            </a:r>
          </a:p>
          <a:p>
            <a:pPr lvl="1" algn="just"/>
            <a:r>
              <a:rPr lang="en-US" altLang="en-US" sz="2400" dirty="0"/>
              <a:t>Throughput is increased by avoiding needless lock contention by minimal use of shared-data structures while latency is reduced by reduction of context switching overhead.</a:t>
            </a:r>
            <a:endParaRPr lang="en-IN" altLang="en-US" sz="2400" dirty="0"/>
          </a:p>
          <a:p>
            <a:endParaRPr lang="en-IN" dirty="0"/>
          </a:p>
        </p:txBody>
      </p:sp>
    </p:spTree>
    <p:extLst>
      <p:ext uri="{BB962C8B-B14F-4D97-AF65-F5344CB8AC3E}">
        <p14:creationId xmlns:p14="http://schemas.microsoft.com/office/powerpoint/2010/main" val="341300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latin typeface="+mj-lt"/>
              </a:rPr>
              <a:t>Server Management</a:t>
            </a:r>
          </a:p>
        </p:txBody>
      </p:sp>
      <p:sp>
        <p:nvSpPr>
          <p:cNvPr id="4" name="Content Placeholder 3"/>
          <p:cNvSpPr>
            <a:spLocks noGrp="1"/>
          </p:cNvSpPr>
          <p:nvPr>
            <p:ph idx="1"/>
          </p:nvPr>
        </p:nvSpPr>
        <p:spPr>
          <a:xfrm>
            <a:off x="190500" y="914400"/>
            <a:ext cx="8763000" cy="5562600"/>
          </a:xfrm>
        </p:spPr>
        <p:txBody>
          <a:bodyPr>
            <a:noAutofit/>
          </a:bodyPr>
          <a:lstStyle/>
          <a:p>
            <a:pPr algn="just">
              <a:lnSpc>
                <a:spcPct val="105000"/>
              </a:lnSpc>
              <a:buClr>
                <a:schemeClr val="tx1"/>
              </a:buClr>
            </a:pPr>
            <a:r>
              <a:rPr lang="en-US" b="1" dirty="0">
                <a:solidFill>
                  <a:schemeClr val="tx2"/>
                </a:solidFill>
                <a:latin typeface="+mn-lt"/>
              </a:rPr>
              <a:t>Stateful File Servers</a:t>
            </a:r>
          </a:p>
          <a:p>
            <a:pPr lvl="1" algn="just">
              <a:lnSpc>
                <a:spcPct val="105000"/>
              </a:lnSpc>
            </a:pPr>
            <a:r>
              <a:rPr lang="en-US" sz="2400" dirty="0">
                <a:latin typeface="+mn-lt"/>
              </a:rPr>
              <a:t>A stateful server </a:t>
            </a:r>
            <a:r>
              <a:rPr lang="en-US" sz="2400" dirty="0">
                <a:solidFill>
                  <a:srgbClr val="FF0000"/>
                </a:solidFill>
                <a:latin typeface="+mn-lt"/>
              </a:rPr>
              <a:t>maintains client’s state information</a:t>
            </a:r>
            <a:r>
              <a:rPr lang="en-US" sz="2400" dirty="0">
                <a:latin typeface="+mn-lt"/>
              </a:rPr>
              <a:t> from one remote procedure call to the next.</a:t>
            </a:r>
          </a:p>
          <a:p>
            <a:pPr lvl="1" algn="just">
              <a:lnSpc>
                <a:spcPct val="105000"/>
              </a:lnSpc>
            </a:pPr>
            <a:r>
              <a:rPr lang="en-US" sz="2400" dirty="0">
                <a:latin typeface="+mn-lt"/>
              </a:rPr>
              <a:t>These clients state information is subsequently used at the time of executing the second call.</a:t>
            </a:r>
          </a:p>
          <a:p>
            <a:pPr lvl="1" algn="just">
              <a:lnSpc>
                <a:spcPct val="105000"/>
              </a:lnSpc>
            </a:pPr>
            <a:r>
              <a:rPr lang="en-US" sz="2400" dirty="0">
                <a:latin typeface="+mn-lt"/>
              </a:rPr>
              <a:t>To illustrate how a stateful file server works, let us consider a file server for byte-stream files that allows the following operations on files:</a:t>
            </a:r>
          </a:p>
          <a:p>
            <a:pPr lvl="2" algn="just">
              <a:lnSpc>
                <a:spcPct val="105000"/>
              </a:lnSpc>
              <a:buClr>
                <a:schemeClr val="tx1"/>
              </a:buClr>
            </a:pPr>
            <a:r>
              <a:rPr lang="en-IN" sz="2400" dirty="0">
                <a:solidFill>
                  <a:schemeClr val="tx2"/>
                </a:solidFill>
                <a:latin typeface="+mn-lt"/>
              </a:rPr>
              <a:t>Open(filename, mode)</a:t>
            </a:r>
          </a:p>
          <a:p>
            <a:pPr lvl="2" algn="just">
              <a:lnSpc>
                <a:spcPct val="105000"/>
              </a:lnSpc>
              <a:buClr>
                <a:schemeClr val="tx1"/>
              </a:buClr>
            </a:pPr>
            <a:r>
              <a:rPr lang="en-IN" sz="2400" dirty="0">
                <a:solidFill>
                  <a:schemeClr val="tx2"/>
                </a:solidFill>
                <a:latin typeface="+mn-lt"/>
              </a:rPr>
              <a:t>Read(fid, n, buffer)</a:t>
            </a:r>
          </a:p>
          <a:p>
            <a:pPr lvl="2" algn="just">
              <a:lnSpc>
                <a:spcPct val="105000"/>
              </a:lnSpc>
              <a:buClr>
                <a:schemeClr val="tx1"/>
              </a:buClr>
            </a:pPr>
            <a:r>
              <a:rPr lang="en-IN" sz="2400" dirty="0">
                <a:solidFill>
                  <a:schemeClr val="tx2"/>
                </a:solidFill>
                <a:latin typeface="+mn-lt"/>
              </a:rPr>
              <a:t>Write(fid, n, buffer)</a:t>
            </a:r>
          </a:p>
          <a:p>
            <a:pPr lvl="2" algn="just">
              <a:lnSpc>
                <a:spcPct val="105000"/>
              </a:lnSpc>
              <a:buClr>
                <a:schemeClr val="tx1"/>
              </a:buClr>
            </a:pPr>
            <a:r>
              <a:rPr lang="en-IN" sz="2400" dirty="0">
                <a:solidFill>
                  <a:schemeClr val="tx2"/>
                </a:solidFill>
                <a:latin typeface="+mn-lt"/>
              </a:rPr>
              <a:t>Seek(fid, position)</a:t>
            </a:r>
          </a:p>
          <a:p>
            <a:pPr lvl="2" algn="just">
              <a:lnSpc>
                <a:spcPct val="105000"/>
              </a:lnSpc>
              <a:buClr>
                <a:schemeClr val="tx1"/>
              </a:buClr>
            </a:pPr>
            <a:r>
              <a:rPr lang="en-IN" sz="2400" dirty="0">
                <a:solidFill>
                  <a:schemeClr val="tx2"/>
                </a:solidFill>
                <a:latin typeface="+mn-lt"/>
              </a:rPr>
              <a:t>Close(fid)</a:t>
            </a:r>
          </a:p>
          <a:p>
            <a:pPr lvl="1" algn="just">
              <a:lnSpc>
                <a:spcPct val="105000"/>
              </a:lnSpc>
            </a:pPr>
            <a:endParaRPr lang="en-IN" sz="2400" dirty="0">
              <a:latin typeface="+mn-lt"/>
            </a:endParaRPr>
          </a:p>
        </p:txBody>
      </p:sp>
    </p:spTree>
    <p:extLst>
      <p:ext uri="{BB962C8B-B14F-4D97-AF65-F5344CB8AC3E}">
        <p14:creationId xmlns:p14="http://schemas.microsoft.com/office/powerpoint/2010/main" val="106868942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Stateful File Server</a:t>
            </a:r>
            <a:endParaRPr lang="en-IN" dirty="0">
              <a:latin typeface="+mj-lt"/>
            </a:endParaRPr>
          </a:p>
        </p:txBody>
      </p:sp>
      <p:graphicFrame>
        <p:nvGraphicFramePr>
          <p:cNvPr id="24" name="Content Placeholder 23"/>
          <p:cNvGraphicFramePr>
            <a:graphicFrameLocks noGrp="1"/>
          </p:cNvGraphicFramePr>
          <p:nvPr>
            <p:ph idx="1"/>
          </p:nvPr>
        </p:nvGraphicFramePr>
        <p:xfrm>
          <a:off x="6436316" y="1746358"/>
          <a:ext cx="2021884" cy="1835041"/>
        </p:xfrm>
        <a:graphic>
          <a:graphicData uri="http://schemas.openxmlformats.org/drawingml/2006/table">
            <a:tbl>
              <a:tblPr firstRow="1" bandRow="1">
                <a:tableStyleId>{5C22544A-7EE6-4342-B048-85BDC9FD1C3A}</a:tableStyleId>
              </a:tblPr>
              <a:tblGrid>
                <a:gridCol w="532970">
                  <a:extLst>
                    <a:ext uri="{9D8B030D-6E8A-4147-A177-3AD203B41FA5}">
                      <a16:colId xmlns:a16="http://schemas.microsoft.com/office/drawing/2014/main" val="907670599"/>
                    </a:ext>
                  </a:extLst>
                </a:gridCol>
                <a:gridCol w="650714">
                  <a:extLst>
                    <a:ext uri="{9D8B030D-6E8A-4147-A177-3AD203B41FA5}">
                      <a16:colId xmlns:a16="http://schemas.microsoft.com/office/drawing/2014/main" val="1724604480"/>
                    </a:ext>
                  </a:extLst>
                </a:gridCol>
                <a:gridCol w="838200">
                  <a:extLst>
                    <a:ext uri="{9D8B030D-6E8A-4147-A177-3AD203B41FA5}">
                      <a16:colId xmlns:a16="http://schemas.microsoft.com/office/drawing/2014/main" val="3944617729"/>
                    </a:ext>
                  </a:extLst>
                </a:gridCol>
              </a:tblGrid>
              <a:tr h="453073">
                <a:tc>
                  <a:txBody>
                    <a:bodyPr/>
                    <a:lstStyle/>
                    <a:p>
                      <a:r>
                        <a:rPr lang="en-US" sz="1400" dirty="0">
                          <a:solidFill>
                            <a:schemeClr val="tx1"/>
                          </a:solidFill>
                        </a:rPr>
                        <a:t>Fid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R/w</a:t>
                      </a:r>
                    </a:p>
                    <a:p>
                      <a:r>
                        <a:rPr lang="en-US" sz="1400" dirty="0">
                          <a:solidFill>
                            <a:schemeClr val="tx1"/>
                          </a:solidFill>
                        </a:rPr>
                        <a:t>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2805484"/>
                  </a:ext>
                </a:extLst>
              </a:tr>
              <a:tr h="1316881">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5745921"/>
                  </a:ext>
                </a:extLst>
              </a:tr>
            </a:tbl>
          </a:graphicData>
        </a:graphic>
      </p:graphicFrame>
      <p:sp>
        <p:nvSpPr>
          <p:cNvPr id="3" name="Rectangle 2"/>
          <p:cNvSpPr/>
          <p:nvPr/>
        </p:nvSpPr>
        <p:spPr>
          <a:xfrm>
            <a:off x="416516" y="1066800"/>
            <a:ext cx="2707684"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867400" y="1072487"/>
            <a:ext cx="28194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90600" y="1066800"/>
            <a:ext cx="1508618" cy="369332"/>
          </a:xfrm>
          <a:prstGeom prst="rect">
            <a:avLst/>
          </a:prstGeom>
          <a:noFill/>
        </p:spPr>
        <p:txBody>
          <a:bodyPr wrap="none" rtlCol="0">
            <a:spAutoFit/>
          </a:bodyPr>
          <a:lstStyle/>
          <a:p>
            <a:r>
              <a:rPr lang="en-US" b="1" dirty="0">
                <a:solidFill>
                  <a:schemeClr val="tx2"/>
                </a:solidFill>
              </a:rPr>
              <a:t>Client Process</a:t>
            </a:r>
          </a:p>
        </p:txBody>
      </p:sp>
      <p:sp>
        <p:nvSpPr>
          <p:cNvPr id="8" name="TextBox 7"/>
          <p:cNvSpPr txBox="1"/>
          <p:nvPr/>
        </p:nvSpPr>
        <p:spPr>
          <a:xfrm>
            <a:off x="6529019" y="1066800"/>
            <a:ext cx="1569982" cy="369332"/>
          </a:xfrm>
          <a:prstGeom prst="rect">
            <a:avLst/>
          </a:prstGeom>
          <a:noFill/>
        </p:spPr>
        <p:txBody>
          <a:bodyPr wrap="none" rtlCol="0">
            <a:spAutoFit/>
          </a:bodyPr>
          <a:lstStyle/>
          <a:p>
            <a:r>
              <a:rPr lang="en-US" b="1" dirty="0">
                <a:solidFill>
                  <a:schemeClr val="tx2"/>
                </a:solidFill>
              </a:rPr>
              <a:t>Server Process</a:t>
            </a:r>
          </a:p>
        </p:txBody>
      </p:sp>
      <p:cxnSp>
        <p:nvCxnSpPr>
          <p:cNvPr id="10" name="Straight Arrow Connector 9"/>
          <p:cNvCxnSpPr/>
          <p:nvPr/>
        </p:nvCxnSpPr>
        <p:spPr>
          <a:xfrm>
            <a:off x="2590800" y="1580869"/>
            <a:ext cx="376931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590800" y="2362200"/>
            <a:ext cx="376931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2603440" y="2743200"/>
            <a:ext cx="375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590800" y="1957297"/>
            <a:ext cx="375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352800" y="1193238"/>
            <a:ext cx="2315057" cy="369332"/>
          </a:xfrm>
          <a:prstGeom prst="rect">
            <a:avLst/>
          </a:prstGeom>
          <a:noFill/>
        </p:spPr>
        <p:txBody>
          <a:bodyPr wrap="none" rtlCol="0">
            <a:spAutoFit/>
          </a:bodyPr>
          <a:lstStyle/>
          <a:p>
            <a:r>
              <a:rPr lang="en-US" dirty="0"/>
              <a:t>Open(filename, mode)</a:t>
            </a:r>
          </a:p>
        </p:txBody>
      </p:sp>
      <p:sp>
        <p:nvSpPr>
          <p:cNvPr id="20" name="TextBox 19"/>
          <p:cNvSpPr txBox="1"/>
          <p:nvPr/>
        </p:nvSpPr>
        <p:spPr>
          <a:xfrm>
            <a:off x="3892333" y="1611301"/>
            <a:ext cx="1206933" cy="369332"/>
          </a:xfrm>
          <a:prstGeom prst="rect">
            <a:avLst/>
          </a:prstGeom>
          <a:noFill/>
        </p:spPr>
        <p:txBody>
          <a:bodyPr wrap="none" rtlCol="0">
            <a:spAutoFit/>
          </a:bodyPr>
          <a:lstStyle/>
          <a:p>
            <a:r>
              <a:rPr lang="en-US" dirty="0"/>
              <a:t>Return(fid)</a:t>
            </a:r>
          </a:p>
        </p:txBody>
      </p:sp>
      <p:sp>
        <p:nvSpPr>
          <p:cNvPr id="21" name="TextBox 20"/>
          <p:cNvSpPr txBox="1"/>
          <p:nvPr/>
        </p:nvSpPr>
        <p:spPr>
          <a:xfrm>
            <a:off x="3505200" y="1987033"/>
            <a:ext cx="1929695" cy="369332"/>
          </a:xfrm>
          <a:prstGeom prst="rect">
            <a:avLst/>
          </a:prstGeom>
          <a:noFill/>
        </p:spPr>
        <p:txBody>
          <a:bodyPr wrap="none" rtlCol="0">
            <a:spAutoFit/>
          </a:bodyPr>
          <a:lstStyle/>
          <a:p>
            <a:r>
              <a:rPr lang="en-US" dirty="0"/>
              <a:t>Read(fid, 100, buf)</a:t>
            </a:r>
          </a:p>
        </p:txBody>
      </p:sp>
      <p:sp>
        <p:nvSpPr>
          <p:cNvPr id="22" name="TextBox 21"/>
          <p:cNvSpPr txBox="1"/>
          <p:nvPr/>
        </p:nvSpPr>
        <p:spPr>
          <a:xfrm>
            <a:off x="3412293" y="2368033"/>
            <a:ext cx="2226507" cy="369332"/>
          </a:xfrm>
          <a:prstGeom prst="rect">
            <a:avLst/>
          </a:prstGeom>
          <a:noFill/>
        </p:spPr>
        <p:txBody>
          <a:bodyPr wrap="none" rtlCol="0">
            <a:spAutoFit/>
          </a:bodyPr>
          <a:lstStyle/>
          <a:p>
            <a:r>
              <a:rPr lang="en-US" dirty="0"/>
              <a:t>Return (bytes 0 to 99)</a:t>
            </a:r>
          </a:p>
        </p:txBody>
      </p:sp>
      <p:sp>
        <p:nvSpPr>
          <p:cNvPr id="23" name="TextBox 22"/>
          <p:cNvSpPr txBox="1"/>
          <p:nvPr/>
        </p:nvSpPr>
        <p:spPr>
          <a:xfrm>
            <a:off x="3200400" y="3172927"/>
            <a:ext cx="2577565" cy="369332"/>
          </a:xfrm>
          <a:prstGeom prst="rect">
            <a:avLst/>
          </a:prstGeom>
          <a:noFill/>
        </p:spPr>
        <p:txBody>
          <a:bodyPr wrap="none" rtlCol="0">
            <a:spAutoFit/>
          </a:bodyPr>
          <a:lstStyle/>
          <a:p>
            <a:r>
              <a:rPr lang="en-US" dirty="0"/>
              <a:t>Return (bytes 100 to 199)</a:t>
            </a:r>
          </a:p>
        </p:txBody>
      </p:sp>
      <p:sp>
        <p:nvSpPr>
          <p:cNvPr id="25" name="TextBox 24"/>
          <p:cNvSpPr txBox="1"/>
          <p:nvPr/>
        </p:nvSpPr>
        <p:spPr>
          <a:xfrm>
            <a:off x="6934200" y="1384135"/>
            <a:ext cx="958917" cy="338554"/>
          </a:xfrm>
          <a:prstGeom prst="rect">
            <a:avLst/>
          </a:prstGeom>
          <a:noFill/>
        </p:spPr>
        <p:txBody>
          <a:bodyPr wrap="none" rtlCol="0">
            <a:spAutoFit/>
          </a:bodyPr>
          <a:lstStyle/>
          <a:p>
            <a:r>
              <a:rPr lang="en-US" sz="1600" dirty="0"/>
              <a:t>File Table</a:t>
            </a:r>
          </a:p>
        </p:txBody>
      </p:sp>
      <p:sp>
        <p:nvSpPr>
          <p:cNvPr id="26" name="Content Placeholder 3"/>
          <p:cNvSpPr txBox="1">
            <a:spLocks/>
          </p:cNvSpPr>
          <p:nvPr/>
        </p:nvSpPr>
        <p:spPr>
          <a:xfrm>
            <a:off x="190500" y="3968082"/>
            <a:ext cx="8763000" cy="2356517"/>
          </a:xfrm>
          <a:prstGeom prst="rect">
            <a:avLst/>
          </a:prstGeom>
        </p:spPr>
        <p:txBody>
          <a:bodyPr vert="horz" lIns="91440" tIns="45720" rIns="91440" bIns="45720" rtlCol="0">
            <a:noAutofit/>
          </a:bodyPr>
          <a:lstStyle>
            <a:lvl1pPr marL="342900" indent="-342900" algn="l" defTabSz="914400" rtl="0" eaLnBrk="1" latinLnBrk="0" hangingPunct="1">
              <a:lnSpc>
                <a:spcPct val="114000"/>
              </a:lnSpc>
              <a:spcBef>
                <a:spcPct val="20000"/>
              </a:spcBef>
              <a:buClrTx/>
              <a:buFont typeface="Wingdings" panose="05000000000000000000" pitchFamily="2" charset="2"/>
              <a:buChar char="§"/>
              <a:defRPr sz="2400" kern="1200">
                <a:solidFill>
                  <a:schemeClr val="tx1"/>
                </a:solidFill>
                <a:latin typeface="+mj-lt"/>
                <a:ea typeface="Times New Roman" panose="02020603050405020304" pitchFamily="18" charset="0"/>
                <a:cs typeface="Times New Roman" panose="02020603050405020304" pitchFamily="18" charset="0"/>
              </a:defRPr>
            </a:lvl1pPr>
            <a:lvl2pPr marL="742950" indent="-285750" algn="l" defTabSz="914400" rtl="0" eaLnBrk="1" latinLnBrk="0" hangingPunct="1">
              <a:lnSpc>
                <a:spcPct val="114000"/>
              </a:lnSpc>
              <a:spcBef>
                <a:spcPct val="20000"/>
              </a:spcBef>
              <a:buClrTx/>
              <a:buFont typeface="Arial" panose="020B0604020202020204" pitchFamily="34" charset="0"/>
              <a:buChar char="•"/>
              <a:defRPr sz="2000" kern="1200">
                <a:solidFill>
                  <a:schemeClr val="tx1"/>
                </a:solidFill>
                <a:latin typeface="+mj-lt"/>
                <a:ea typeface="Times New Roman" panose="02020603050405020304" pitchFamily="18" charset="0"/>
                <a:cs typeface="Times New Roman" panose="02020603050405020304" pitchFamily="18" charset="0"/>
              </a:defRPr>
            </a:lvl2pPr>
            <a:lvl3pPr marL="1143000" indent="-228600" algn="l" defTabSz="914400" rtl="0" eaLnBrk="1" latinLnBrk="0" hangingPunct="1">
              <a:lnSpc>
                <a:spcPct val="114000"/>
              </a:lnSpc>
              <a:spcBef>
                <a:spcPct val="20000"/>
              </a:spcBef>
              <a:buClrTx/>
              <a:buFont typeface="Arial" pitchFamily="34" charset="0"/>
              <a:buChar char="•"/>
              <a:defRPr sz="1800" kern="1200">
                <a:solidFill>
                  <a:schemeClr val="tx1"/>
                </a:solidFill>
                <a:latin typeface="+mj-lt"/>
                <a:ea typeface="Times New Roman" panose="02020603050405020304" pitchFamily="18" charset="0"/>
                <a:cs typeface="Times New Roman" panose="02020603050405020304" pitchFamily="18" charset="0"/>
              </a:defRPr>
            </a:lvl3pPr>
            <a:lvl4pPr marL="16002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4pPr>
            <a:lvl5pPr marL="2057400" indent="-228600" algn="l" defTabSz="914400" rtl="0" eaLnBrk="1" latinLnBrk="0" hangingPunct="1">
              <a:lnSpc>
                <a:spcPct val="114000"/>
              </a:lnSpc>
              <a:spcBef>
                <a:spcPct val="20000"/>
              </a:spcBef>
              <a:buClrTx/>
              <a:buFont typeface="Arial" pitchFamily="34" charset="0"/>
              <a:buChar char="»"/>
              <a:defRPr sz="1600" kern="120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latin typeface="+mn-lt"/>
              </a:rPr>
              <a:t>After opening a file, if a client makes two subsequent Read (fid, 100, buf) requests, for the first request the first 100 bytes (bytes 0 to 99) will be read and for the second request the next 100 bytes (bytes 100 to 199) will be read.</a:t>
            </a:r>
          </a:p>
        </p:txBody>
      </p:sp>
      <p:cxnSp>
        <p:nvCxnSpPr>
          <p:cNvPr id="27" name="Straight Arrow Connector 26"/>
          <p:cNvCxnSpPr/>
          <p:nvPr/>
        </p:nvCxnSpPr>
        <p:spPr>
          <a:xfrm>
            <a:off x="2590800" y="3120066"/>
            <a:ext cx="376931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505200" y="2777165"/>
            <a:ext cx="1929695" cy="369332"/>
          </a:xfrm>
          <a:prstGeom prst="rect">
            <a:avLst/>
          </a:prstGeom>
          <a:noFill/>
        </p:spPr>
        <p:txBody>
          <a:bodyPr wrap="none" rtlCol="0">
            <a:spAutoFit/>
          </a:bodyPr>
          <a:lstStyle/>
          <a:p>
            <a:r>
              <a:rPr lang="en-US" dirty="0"/>
              <a:t>Read(fid, 100, buf)</a:t>
            </a:r>
          </a:p>
        </p:txBody>
      </p:sp>
      <p:cxnSp>
        <p:nvCxnSpPr>
          <p:cNvPr id="29" name="Straight Arrow Connector 28"/>
          <p:cNvCxnSpPr/>
          <p:nvPr/>
        </p:nvCxnSpPr>
        <p:spPr>
          <a:xfrm flipH="1">
            <a:off x="2603440" y="3542259"/>
            <a:ext cx="375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02514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up)">
                                      <p:cBhvr>
                                        <p:cTn id="19" dur="500"/>
                                        <p:tgtEl>
                                          <p:spTgt spid="7"/>
                                        </p:tgtEl>
                                      </p:cBhvr>
                                    </p:animEffect>
                                  </p:childTnLst>
                                </p:cTn>
                              </p:par>
                              <p:par>
                                <p:cTn id="20" presetID="22" presetClass="entr" presetSubtype="1"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left)">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wipe(right)">
                                      <p:cBhvr>
                                        <p:cTn id="35" dur="500"/>
                                        <p:tgtEl>
                                          <p:spTgt spid="20"/>
                                        </p:tgtEl>
                                      </p:cBhvr>
                                    </p:animEffect>
                                  </p:childTnLst>
                                </p:cTn>
                              </p:par>
                              <p:par>
                                <p:cTn id="36" presetID="22" presetClass="entr" presetSubtype="2"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righ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22" presetClass="entr" presetSubtype="8"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right)">
                                      <p:cBhvr>
                                        <p:cTn id="55" dur="500"/>
                                        <p:tgtEl>
                                          <p:spTgt spid="22"/>
                                        </p:tgtEl>
                                      </p:cBhvr>
                                    </p:animEffect>
                                  </p:childTnLst>
                                </p:cTn>
                              </p:par>
                              <p:par>
                                <p:cTn id="56" presetID="22" presetClass="entr" presetSubtype="2" fill="hold"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right)">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500"/>
                                        <p:tgtEl>
                                          <p:spTgt spid="28"/>
                                        </p:tgtEl>
                                      </p:cBhvr>
                                    </p:animEffect>
                                  </p:childTnLst>
                                </p:cTn>
                              </p:par>
                              <p:par>
                                <p:cTn id="64" presetID="22" presetClass="entr" presetSubtype="8" fill="hold" nodeType="with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left)">
                                      <p:cBhvr>
                                        <p:cTn id="66" dur="500"/>
                                        <p:tgtEl>
                                          <p:spTgt spid="2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wipe(right)">
                                      <p:cBhvr>
                                        <p:cTn id="71" dur="500"/>
                                        <p:tgtEl>
                                          <p:spTgt spid="23"/>
                                        </p:tgtEl>
                                      </p:cBhvr>
                                    </p:animEffect>
                                  </p:childTnLst>
                                </p:cTn>
                              </p:par>
                              <p:par>
                                <p:cTn id="72" presetID="22" presetClass="entr" presetSubtype="2" fill="hold"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right)">
                                      <p:cBhvr>
                                        <p:cTn id="7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p:bldP spid="8" grpId="0"/>
      <p:bldP spid="19" grpId="0"/>
      <p:bldP spid="20" grpId="0"/>
      <p:bldP spid="21" grpId="0"/>
      <p:bldP spid="22" grpId="0"/>
      <p:bldP spid="23" grpId="0"/>
      <p:bldP spid="25" grpId="0"/>
      <p:bldP spid="28"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Stateless File Server</a:t>
            </a:r>
            <a:endParaRPr lang="en-IN" dirty="0">
              <a:latin typeface="+mj-lt"/>
            </a:endParaRPr>
          </a:p>
        </p:txBody>
      </p:sp>
      <p:sp>
        <p:nvSpPr>
          <p:cNvPr id="4" name="Content Placeholder 3"/>
          <p:cNvSpPr>
            <a:spLocks noGrp="1"/>
          </p:cNvSpPr>
          <p:nvPr>
            <p:ph idx="1"/>
          </p:nvPr>
        </p:nvSpPr>
        <p:spPr>
          <a:xfrm>
            <a:off x="190500" y="914400"/>
            <a:ext cx="8763000" cy="5562600"/>
          </a:xfrm>
        </p:spPr>
        <p:txBody>
          <a:bodyPr>
            <a:noAutofit/>
          </a:bodyPr>
          <a:lstStyle/>
          <a:p>
            <a:pPr algn="just">
              <a:lnSpc>
                <a:spcPct val="108000"/>
              </a:lnSpc>
            </a:pPr>
            <a:r>
              <a:rPr lang="en-US" dirty="0">
                <a:latin typeface="+mn-lt"/>
              </a:rPr>
              <a:t>A stateless file server </a:t>
            </a:r>
            <a:r>
              <a:rPr lang="en-US" dirty="0">
                <a:solidFill>
                  <a:srgbClr val="FF0000"/>
                </a:solidFill>
                <a:latin typeface="+mn-lt"/>
              </a:rPr>
              <a:t>does not maintain any client state information.</a:t>
            </a:r>
          </a:p>
          <a:p>
            <a:pPr algn="just">
              <a:lnSpc>
                <a:spcPct val="108000"/>
              </a:lnSpc>
            </a:pPr>
            <a:r>
              <a:rPr lang="en-US" dirty="0">
                <a:latin typeface="+mn-lt"/>
              </a:rPr>
              <a:t>Therefore every request from a client must be accompanied with all the necessary parameters to successfully carry out the desired operation.</a:t>
            </a:r>
          </a:p>
          <a:p>
            <a:pPr algn="just">
              <a:lnSpc>
                <a:spcPct val="108000"/>
              </a:lnSpc>
            </a:pPr>
            <a:r>
              <a:rPr lang="en-US" dirty="0">
                <a:latin typeface="+mn-lt"/>
              </a:rPr>
              <a:t>Each request identifies the file and the position in the file for the read/write access.</a:t>
            </a:r>
          </a:p>
          <a:p>
            <a:pPr algn="just">
              <a:lnSpc>
                <a:spcPct val="108000"/>
              </a:lnSpc>
            </a:pPr>
            <a:r>
              <a:rPr lang="en-US" dirty="0">
                <a:latin typeface="+mn-lt"/>
              </a:rPr>
              <a:t>Operations on files in Stateless File server:</a:t>
            </a:r>
          </a:p>
          <a:p>
            <a:pPr lvl="1" algn="just">
              <a:lnSpc>
                <a:spcPct val="108000"/>
              </a:lnSpc>
              <a:buClr>
                <a:schemeClr val="tx1"/>
              </a:buClr>
            </a:pPr>
            <a:r>
              <a:rPr lang="en-US" sz="2400" dirty="0">
                <a:solidFill>
                  <a:schemeClr val="tx2"/>
                </a:solidFill>
                <a:latin typeface="+mn-lt"/>
              </a:rPr>
              <a:t>Read(filename, position, n, buffer): </a:t>
            </a:r>
            <a:r>
              <a:rPr lang="en-US" sz="2400" dirty="0">
                <a:latin typeface="+mn-lt"/>
              </a:rPr>
              <a:t>On execution, the server returns n bytes of data of the file identified by filename.</a:t>
            </a:r>
          </a:p>
          <a:p>
            <a:pPr lvl="1" algn="just">
              <a:lnSpc>
                <a:spcPct val="108000"/>
              </a:lnSpc>
              <a:buClr>
                <a:schemeClr val="tx1"/>
              </a:buClr>
            </a:pPr>
            <a:r>
              <a:rPr lang="en-US" sz="2400" dirty="0">
                <a:solidFill>
                  <a:schemeClr val="tx2"/>
                </a:solidFill>
                <a:latin typeface="+mn-lt"/>
              </a:rPr>
              <a:t>Write(filename, position, n, buffer): </a:t>
            </a:r>
            <a:r>
              <a:rPr lang="en-US" sz="2400" dirty="0">
                <a:latin typeface="+mn-lt"/>
              </a:rPr>
              <a:t>On execution, it takes n bytes of data from the specified buffer and writes it into the file identified by filename.</a:t>
            </a:r>
          </a:p>
          <a:p>
            <a:pPr algn="just">
              <a:lnSpc>
                <a:spcPct val="108000"/>
              </a:lnSpc>
            </a:pPr>
            <a:endParaRPr lang="en-IN" dirty="0">
              <a:latin typeface="+mn-lt"/>
            </a:endParaRPr>
          </a:p>
        </p:txBody>
      </p:sp>
    </p:spTree>
    <p:extLst>
      <p:ext uri="{BB962C8B-B14F-4D97-AF65-F5344CB8AC3E}">
        <p14:creationId xmlns:p14="http://schemas.microsoft.com/office/powerpoint/2010/main" val="225367663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Stateless File Server</a:t>
            </a:r>
            <a:endParaRPr lang="en-IN" dirty="0">
              <a:latin typeface="+mj-lt"/>
            </a:endParaRPr>
          </a:p>
        </p:txBody>
      </p:sp>
      <p:sp>
        <p:nvSpPr>
          <p:cNvPr id="4" name="Content Placeholder 3"/>
          <p:cNvSpPr>
            <a:spLocks noGrp="1"/>
          </p:cNvSpPr>
          <p:nvPr>
            <p:ph idx="1"/>
          </p:nvPr>
        </p:nvSpPr>
        <p:spPr>
          <a:xfrm>
            <a:off x="194129" y="3809999"/>
            <a:ext cx="8763000" cy="2666999"/>
          </a:xfrm>
        </p:spPr>
        <p:txBody>
          <a:bodyPr>
            <a:noAutofit/>
          </a:bodyPr>
          <a:lstStyle/>
          <a:p>
            <a:pPr algn="just">
              <a:lnSpc>
                <a:spcPct val="110000"/>
              </a:lnSpc>
            </a:pPr>
            <a:r>
              <a:rPr lang="en-US" dirty="0">
                <a:latin typeface="+mn-lt"/>
              </a:rPr>
              <a:t>This file server does not keep track of any file state information resulting from a previous operation. </a:t>
            </a:r>
          </a:p>
          <a:p>
            <a:pPr algn="just">
              <a:lnSpc>
                <a:spcPct val="110000"/>
              </a:lnSpc>
            </a:pPr>
            <a:r>
              <a:rPr lang="en-US" dirty="0">
                <a:latin typeface="+mn-lt"/>
              </a:rPr>
              <a:t>Therefore, if a client wishes to have similar effect as previous figure, the following two read operations must be carried out:</a:t>
            </a:r>
          </a:p>
          <a:p>
            <a:pPr lvl="1" algn="just">
              <a:lnSpc>
                <a:spcPct val="110000"/>
              </a:lnSpc>
            </a:pPr>
            <a:r>
              <a:rPr lang="en-US" sz="2400" dirty="0">
                <a:latin typeface="+mn-lt"/>
              </a:rPr>
              <a:t>Read(filename, 0, 100, buffer)</a:t>
            </a:r>
          </a:p>
          <a:p>
            <a:pPr lvl="1" algn="just">
              <a:lnSpc>
                <a:spcPct val="110000"/>
              </a:lnSpc>
            </a:pPr>
            <a:r>
              <a:rPr lang="en-US" sz="2400" dirty="0">
                <a:latin typeface="+mn-lt"/>
              </a:rPr>
              <a:t>Read(filename, 100, 100, buffer)</a:t>
            </a:r>
          </a:p>
        </p:txBody>
      </p:sp>
      <p:sp>
        <p:nvSpPr>
          <p:cNvPr id="6" name="Rectangle 5"/>
          <p:cNvSpPr/>
          <p:nvPr/>
        </p:nvSpPr>
        <p:spPr>
          <a:xfrm>
            <a:off x="416516" y="1066800"/>
            <a:ext cx="2707684"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67400" y="1072487"/>
            <a:ext cx="28194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0600" y="1066800"/>
            <a:ext cx="1508618" cy="369332"/>
          </a:xfrm>
          <a:prstGeom prst="rect">
            <a:avLst/>
          </a:prstGeom>
          <a:noFill/>
        </p:spPr>
        <p:txBody>
          <a:bodyPr wrap="none" rtlCol="0">
            <a:spAutoFit/>
          </a:bodyPr>
          <a:lstStyle/>
          <a:p>
            <a:r>
              <a:rPr lang="en-US" b="1" dirty="0">
                <a:solidFill>
                  <a:schemeClr val="tx2"/>
                </a:solidFill>
              </a:rPr>
              <a:t>Client Process</a:t>
            </a:r>
          </a:p>
        </p:txBody>
      </p:sp>
      <p:sp>
        <p:nvSpPr>
          <p:cNvPr id="9" name="TextBox 8"/>
          <p:cNvSpPr txBox="1"/>
          <p:nvPr/>
        </p:nvSpPr>
        <p:spPr>
          <a:xfrm>
            <a:off x="6529019" y="1066800"/>
            <a:ext cx="1569982" cy="369332"/>
          </a:xfrm>
          <a:prstGeom prst="rect">
            <a:avLst/>
          </a:prstGeom>
          <a:noFill/>
        </p:spPr>
        <p:txBody>
          <a:bodyPr wrap="none" rtlCol="0">
            <a:spAutoFit/>
          </a:bodyPr>
          <a:lstStyle/>
          <a:p>
            <a:r>
              <a:rPr lang="en-US" b="1" dirty="0">
                <a:solidFill>
                  <a:schemeClr val="accent1">
                    <a:lumMod val="75000"/>
                  </a:schemeClr>
                </a:solidFill>
              </a:rPr>
              <a:t>Server Process</a:t>
            </a:r>
          </a:p>
        </p:txBody>
      </p:sp>
      <p:cxnSp>
        <p:nvCxnSpPr>
          <p:cNvPr id="11" name="Straight Arrow Connector 10"/>
          <p:cNvCxnSpPr/>
          <p:nvPr/>
        </p:nvCxnSpPr>
        <p:spPr>
          <a:xfrm>
            <a:off x="2590800" y="1746767"/>
            <a:ext cx="376931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603440" y="2356367"/>
            <a:ext cx="375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200400" y="1371600"/>
            <a:ext cx="2683107" cy="369332"/>
          </a:xfrm>
          <a:prstGeom prst="rect">
            <a:avLst/>
          </a:prstGeom>
          <a:noFill/>
        </p:spPr>
        <p:txBody>
          <a:bodyPr wrap="none" rtlCol="0">
            <a:spAutoFit/>
          </a:bodyPr>
          <a:lstStyle/>
          <a:p>
            <a:r>
              <a:rPr lang="en-US" dirty="0"/>
              <a:t>Read(filename,0, 100, buf)</a:t>
            </a:r>
          </a:p>
        </p:txBody>
      </p:sp>
      <p:sp>
        <p:nvSpPr>
          <p:cNvPr id="17" name="TextBox 16"/>
          <p:cNvSpPr txBox="1"/>
          <p:nvPr/>
        </p:nvSpPr>
        <p:spPr>
          <a:xfrm>
            <a:off x="3412293" y="1981200"/>
            <a:ext cx="2226507" cy="369332"/>
          </a:xfrm>
          <a:prstGeom prst="rect">
            <a:avLst/>
          </a:prstGeom>
          <a:noFill/>
        </p:spPr>
        <p:txBody>
          <a:bodyPr wrap="none" rtlCol="0">
            <a:spAutoFit/>
          </a:bodyPr>
          <a:lstStyle/>
          <a:p>
            <a:r>
              <a:rPr lang="en-US" dirty="0"/>
              <a:t>Return (bytes 0 to 99)</a:t>
            </a:r>
          </a:p>
        </p:txBody>
      </p:sp>
      <p:sp>
        <p:nvSpPr>
          <p:cNvPr id="18" name="TextBox 17"/>
          <p:cNvSpPr txBox="1"/>
          <p:nvPr/>
        </p:nvSpPr>
        <p:spPr>
          <a:xfrm>
            <a:off x="3200400" y="3172927"/>
            <a:ext cx="2577565" cy="369332"/>
          </a:xfrm>
          <a:prstGeom prst="rect">
            <a:avLst/>
          </a:prstGeom>
          <a:noFill/>
        </p:spPr>
        <p:txBody>
          <a:bodyPr wrap="none" rtlCol="0">
            <a:spAutoFit/>
          </a:bodyPr>
          <a:lstStyle/>
          <a:p>
            <a:r>
              <a:rPr lang="en-US" dirty="0"/>
              <a:t>Return (bytes 100 to 199)</a:t>
            </a:r>
          </a:p>
        </p:txBody>
      </p:sp>
      <p:cxnSp>
        <p:nvCxnSpPr>
          <p:cNvPr id="20" name="Straight Arrow Connector 19"/>
          <p:cNvCxnSpPr/>
          <p:nvPr/>
        </p:nvCxnSpPr>
        <p:spPr>
          <a:xfrm>
            <a:off x="2590800" y="2933701"/>
            <a:ext cx="376931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048000" y="2590800"/>
            <a:ext cx="2917145" cy="369332"/>
          </a:xfrm>
          <a:prstGeom prst="rect">
            <a:avLst/>
          </a:prstGeom>
          <a:noFill/>
        </p:spPr>
        <p:txBody>
          <a:bodyPr wrap="none" rtlCol="0">
            <a:spAutoFit/>
          </a:bodyPr>
          <a:lstStyle/>
          <a:p>
            <a:r>
              <a:rPr lang="en-US" dirty="0"/>
              <a:t>Read(filename,100, 100, buf)</a:t>
            </a:r>
          </a:p>
        </p:txBody>
      </p:sp>
      <p:cxnSp>
        <p:nvCxnSpPr>
          <p:cNvPr id="22" name="Straight Arrow Connector 21"/>
          <p:cNvCxnSpPr/>
          <p:nvPr/>
        </p:nvCxnSpPr>
        <p:spPr>
          <a:xfrm flipH="1">
            <a:off x="2603440" y="3542259"/>
            <a:ext cx="37566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3"/>
          <p:cNvGraphicFramePr>
            <a:graphicFrameLocks/>
          </p:cNvGraphicFramePr>
          <p:nvPr/>
        </p:nvGraphicFramePr>
        <p:xfrm>
          <a:off x="492716" y="1733890"/>
          <a:ext cx="2021884" cy="1835041"/>
        </p:xfrm>
        <a:graphic>
          <a:graphicData uri="http://schemas.openxmlformats.org/drawingml/2006/table">
            <a:tbl>
              <a:tblPr firstRow="1" bandRow="1">
                <a:tableStyleId>{5C22544A-7EE6-4342-B048-85BDC9FD1C3A}</a:tableStyleId>
              </a:tblPr>
              <a:tblGrid>
                <a:gridCol w="532970">
                  <a:extLst>
                    <a:ext uri="{9D8B030D-6E8A-4147-A177-3AD203B41FA5}">
                      <a16:colId xmlns:a16="http://schemas.microsoft.com/office/drawing/2014/main" val="907670599"/>
                    </a:ext>
                  </a:extLst>
                </a:gridCol>
                <a:gridCol w="650714">
                  <a:extLst>
                    <a:ext uri="{9D8B030D-6E8A-4147-A177-3AD203B41FA5}">
                      <a16:colId xmlns:a16="http://schemas.microsoft.com/office/drawing/2014/main" val="1724604480"/>
                    </a:ext>
                  </a:extLst>
                </a:gridCol>
                <a:gridCol w="838200">
                  <a:extLst>
                    <a:ext uri="{9D8B030D-6E8A-4147-A177-3AD203B41FA5}">
                      <a16:colId xmlns:a16="http://schemas.microsoft.com/office/drawing/2014/main" val="3944617729"/>
                    </a:ext>
                  </a:extLst>
                </a:gridCol>
              </a:tblGrid>
              <a:tr h="453073">
                <a:tc>
                  <a:txBody>
                    <a:bodyPr/>
                    <a:lstStyle/>
                    <a:p>
                      <a:r>
                        <a:rPr lang="en-US" sz="1400" dirty="0">
                          <a:solidFill>
                            <a:schemeClr val="tx1"/>
                          </a:solidFill>
                        </a:rPr>
                        <a:t>Fid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R/w</a:t>
                      </a:r>
                    </a:p>
                    <a:p>
                      <a:r>
                        <a:rPr lang="en-US" sz="1400" dirty="0">
                          <a:solidFill>
                            <a:schemeClr val="tx1"/>
                          </a:solidFill>
                        </a:rPr>
                        <a:t>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2805484"/>
                  </a:ext>
                </a:extLst>
              </a:tr>
              <a:tr h="131688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5745921"/>
                  </a:ext>
                </a:extLst>
              </a:tr>
            </a:tbl>
          </a:graphicData>
        </a:graphic>
      </p:graphicFrame>
      <p:sp>
        <p:nvSpPr>
          <p:cNvPr id="24" name="TextBox 23"/>
          <p:cNvSpPr txBox="1"/>
          <p:nvPr/>
        </p:nvSpPr>
        <p:spPr>
          <a:xfrm>
            <a:off x="990600" y="1371667"/>
            <a:ext cx="958917" cy="338554"/>
          </a:xfrm>
          <a:prstGeom prst="rect">
            <a:avLst/>
          </a:prstGeom>
          <a:noFill/>
        </p:spPr>
        <p:txBody>
          <a:bodyPr wrap="none" rtlCol="0">
            <a:spAutoFit/>
          </a:bodyPr>
          <a:lstStyle/>
          <a:p>
            <a:r>
              <a:rPr lang="en-US" sz="1600" dirty="0"/>
              <a:t>File Table</a:t>
            </a:r>
          </a:p>
        </p:txBody>
      </p:sp>
    </p:spTree>
    <p:extLst>
      <p:ext uri="{BB962C8B-B14F-4D97-AF65-F5344CB8AC3E}">
        <p14:creationId xmlns:p14="http://schemas.microsoft.com/office/powerpoint/2010/main" val="105473190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500"/>
                                        <p:tgtEl>
                                          <p:spTgt spid="6"/>
                                        </p:tgtEl>
                                      </p:cBhvr>
                                    </p:animEffect>
                                  </p:childTnLst>
                                </p:cTn>
                              </p:par>
                              <p:par>
                                <p:cTn id="11" presetID="22" presetClass="entr" presetSubtype="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up)">
                                      <p:cBhvr>
                                        <p:cTn id="13" dur="500"/>
                                        <p:tgtEl>
                                          <p:spTgt spid="2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wipe(up)">
                                      <p:cBhvr>
                                        <p:cTn id="19" dur="500"/>
                                        <p:tgtEl>
                                          <p:spTgt spid="2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left)">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wipe(right)">
                                      <p:cBhvr>
                                        <p:cTn id="51" dur="500"/>
                                        <p:tgtEl>
                                          <p:spTgt spid="17"/>
                                        </p:tgtEl>
                                      </p:cBhvr>
                                    </p:animEffect>
                                  </p:childTnLst>
                                </p:cTn>
                              </p:par>
                              <p:par>
                                <p:cTn id="52" presetID="22" presetClass="entr" presetSubtype="2"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right)">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left)">
                                      <p:cBhvr>
                                        <p:cTn id="59" dur="500"/>
                                        <p:tgtEl>
                                          <p:spTgt spid="21"/>
                                        </p:tgtEl>
                                      </p:cBhvr>
                                    </p:animEffect>
                                  </p:childTnLst>
                                </p:cTn>
                              </p:par>
                              <p:par>
                                <p:cTn id="60" presetID="22" presetClass="entr" presetSubtype="8"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left)">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right)">
                                      <p:cBhvr>
                                        <p:cTn id="67" dur="500"/>
                                        <p:tgtEl>
                                          <p:spTgt spid="18"/>
                                        </p:tgtEl>
                                      </p:cBhvr>
                                    </p:animEffect>
                                  </p:childTnLst>
                                </p:cTn>
                              </p:par>
                              <p:par>
                                <p:cTn id="68" presetID="22" presetClass="entr" presetSubtype="2" fill="hold"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wipe(right)">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6" grpId="0"/>
      <p:bldP spid="17" grpId="0"/>
      <p:bldP spid="18" grpId="0"/>
      <p:bldP spid="21" grpId="0"/>
      <p:bldP spid="2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200" dirty="0"/>
              <a:t>Difference between Stateful &amp; Stateless</a:t>
            </a:r>
          </a:p>
        </p:txBody>
      </p:sp>
      <p:graphicFrame>
        <p:nvGraphicFramePr>
          <p:cNvPr id="10" name="Table 9"/>
          <p:cNvGraphicFramePr>
            <a:graphicFrameLocks noGrp="1"/>
          </p:cNvGraphicFramePr>
          <p:nvPr>
            <p:extLst>
              <p:ext uri="{D42A27DB-BD31-4B8C-83A1-F6EECF244321}">
                <p14:modId xmlns:p14="http://schemas.microsoft.com/office/powerpoint/2010/main" val="2906874567"/>
              </p:ext>
            </p:extLst>
          </p:nvPr>
        </p:nvGraphicFramePr>
        <p:xfrm>
          <a:off x="190500" y="980948"/>
          <a:ext cx="8763000" cy="435864"/>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625705868"/>
                    </a:ext>
                  </a:extLst>
                </a:gridCol>
                <a:gridCol w="3657600">
                  <a:extLst>
                    <a:ext uri="{9D8B030D-6E8A-4147-A177-3AD203B41FA5}">
                      <a16:colId xmlns:a16="http://schemas.microsoft.com/office/drawing/2014/main" val="3884609927"/>
                    </a:ext>
                  </a:extLst>
                </a:gridCol>
                <a:gridCol w="3619500">
                  <a:extLst>
                    <a:ext uri="{9D8B030D-6E8A-4147-A177-3AD203B41FA5}">
                      <a16:colId xmlns:a16="http://schemas.microsoft.com/office/drawing/2014/main" val="3524914240"/>
                    </a:ext>
                  </a:extLst>
                </a:gridCol>
              </a:tblGrid>
              <a:tr h="435864">
                <a:tc>
                  <a:txBody>
                    <a:bodyPr/>
                    <a:lstStyle/>
                    <a:p>
                      <a:pPr algn="ctr"/>
                      <a:r>
                        <a:rPr lang="en-US" sz="2000" dirty="0"/>
                        <a:t>Parameters</a:t>
                      </a:r>
                    </a:p>
                  </a:txBody>
                  <a:tcPr marT="50292" marB="50292">
                    <a:solidFill>
                      <a:schemeClr val="tx2"/>
                    </a:solidFill>
                  </a:tcPr>
                </a:tc>
                <a:tc>
                  <a:txBody>
                    <a:bodyPr/>
                    <a:lstStyle/>
                    <a:p>
                      <a:pPr algn="ctr"/>
                      <a:r>
                        <a:rPr lang="en-US" sz="2000" dirty="0"/>
                        <a:t>Stateful</a:t>
                      </a:r>
                    </a:p>
                  </a:txBody>
                  <a:tcPr marT="50292" marB="50292">
                    <a:solidFill>
                      <a:schemeClr val="tx2"/>
                    </a:solidFill>
                  </a:tcPr>
                </a:tc>
                <a:tc>
                  <a:txBody>
                    <a:bodyPr/>
                    <a:lstStyle/>
                    <a:p>
                      <a:pPr algn="ctr"/>
                      <a:r>
                        <a:rPr lang="en-US" sz="2000" dirty="0"/>
                        <a:t>Stateless</a:t>
                      </a:r>
                    </a:p>
                  </a:txBody>
                  <a:tcPr marT="50292" marB="50292">
                    <a:solidFill>
                      <a:schemeClr val="tx2"/>
                    </a:solidFill>
                  </a:tcPr>
                </a:tc>
                <a:extLst>
                  <a:ext uri="{0D108BD9-81ED-4DB2-BD59-A6C34878D82A}">
                    <a16:rowId xmlns:a16="http://schemas.microsoft.com/office/drawing/2014/main" val="3233820456"/>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625989583"/>
              </p:ext>
            </p:extLst>
          </p:nvPr>
        </p:nvGraphicFramePr>
        <p:xfrm>
          <a:off x="190500" y="1447800"/>
          <a:ext cx="8763000" cy="9144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625705868"/>
                    </a:ext>
                  </a:extLst>
                </a:gridCol>
                <a:gridCol w="3657600">
                  <a:extLst>
                    <a:ext uri="{9D8B030D-6E8A-4147-A177-3AD203B41FA5}">
                      <a16:colId xmlns:a16="http://schemas.microsoft.com/office/drawing/2014/main" val="3884609927"/>
                    </a:ext>
                  </a:extLst>
                </a:gridCol>
                <a:gridCol w="3619500">
                  <a:extLst>
                    <a:ext uri="{9D8B030D-6E8A-4147-A177-3AD203B41FA5}">
                      <a16:colId xmlns:a16="http://schemas.microsoft.com/office/drawing/2014/main" val="3524914240"/>
                    </a:ext>
                  </a:extLst>
                </a:gridCol>
              </a:tblGrid>
              <a:tr h="370840">
                <a:tc>
                  <a:txBody>
                    <a:bodyPr/>
                    <a:lstStyle/>
                    <a:p>
                      <a:pPr algn="just"/>
                      <a:r>
                        <a:rPr lang="en-US" sz="1800" b="0" dirty="0">
                          <a:solidFill>
                            <a:schemeClr val="tx1"/>
                          </a:solidFill>
                        </a:rPr>
                        <a:t>State</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sz="1800" b="0" dirty="0">
                          <a:solidFill>
                            <a:schemeClr val="tx1"/>
                          </a:solidFill>
                        </a:rPr>
                        <a:t>A Stateful server remember client data (state) from one request to the next.</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sz="1800" b="0" dirty="0">
                          <a:solidFill>
                            <a:schemeClr val="tx1"/>
                          </a:solidFill>
                        </a:rPr>
                        <a:t>A Stateless server does not remember state information.</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233820456"/>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144279678"/>
              </p:ext>
            </p:extLst>
          </p:nvPr>
        </p:nvGraphicFramePr>
        <p:xfrm>
          <a:off x="190500" y="2362200"/>
          <a:ext cx="8763000" cy="64008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625705868"/>
                    </a:ext>
                  </a:extLst>
                </a:gridCol>
                <a:gridCol w="3657600">
                  <a:extLst>
                    <a:ext uri="{9D8B030D-6E8A-4147-A177-3AD203B41FA5}">
                      <a16:colId xmlns:a16="http://schemas.microsoft.com/office/drawing/2014/main" val="3884609927"/>
                    </a:ext>
                  </a:extLst>
                </a:gridCol>
                <a:gridCol w="3619500">
                  <a:extLst>
                    <a:ext uri="{9D8B030D-6E8A-4147-A177-3AD203B41FA5}">
                      <a16:colId xmlns:a16="http://schemas.microsoft.com/office/drawing/2014/main" val="3524914240"/>
                    </a:ext>
                  </a:extLst>
                </a:gridCol>
              </a:tblGrid>
              <a:tr h="370840">
                <a:tc>
                  <a:txBody>
                    <a:bodyPr/>
                    <a:lstStyle/>
                    <a:p>
                      <a:pPr algn="just"/>
                      <a:r>
                        <a:rPr lang="en-US" sz="1800" b="0" dirty="0">
                          <a:solidFill>
                            <a:schemeClr val="tx1"/>
                          </a:solidFill>
                        </a:rPr>
                        <a:t>Programming</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sz="1800" b="0" dirty="0">
                          <a:solidFill>
                            <a:schemeClr val="tx1"/>
                          </a:solidFill>
                        </a:rPr>
                        <a:t>Stateful server is harder to code.</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sz="1800" b="0" dirty="0">
                          <a:solidFill>
                            <a:schemeClr val="tx1"/>
                          </a:solidFill>
                        </a:rPr>
                        <a:t>Stateless server is straightforward to code.</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233820456"/>
                  </a:ext>
                </a:extLst>
              </a:tr>
            </a:tbl>
          </a:graphicData>
        </a:graphic>
      </p:graphicFrame>
      <p:graphicFrame>
        <p:nvGraphicFramePr>
          <p:cNvPr id="27" name="Table 26"/>
          <p:cNvGraphicFramePr>
            <a:graphicFrameLocks noGrp="1"/>
          </p:cNvGraphicFramePr>
          <p:nvPr>
            <p:extLst>
              <p:ext uri="{D42A27DB-BD31-4B8C-83A1-F6EECF244321}">
                <p14:modId xmlns:p14="http://schemas.microsoft.com/office/powerpoint/2010/main" val="2332942176"/>
              </p:ext>
            </p:extLst>
          </p:nvPr>
        </p:nvGraphicFramePr>
        <p:xfrm>
          <a:off x="190500" y="3002280"/>
          <a:ext cx="8763000" cy="9144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625705868"/>
                    </a:ext>
                  </a:extLst>
                </a:gridCol>
                <a:gridCol w="3657600">
                  <a:extLst>
                    <a:ext uri="{9D8B030D-6E8A-4147-A177-3AD203B41FA5}">
                      <a16:colId xmlns:a16="http://schemas.microsoft.com/office/drawing/2014/main" val="3884609927"/>
                    </a:ext>
                  </a:extLst>
                </a:gridCol>
                <a:gridCol w="3619500">
                  <a:extLst>
                    <a:ext uri="{9D8B030D-6E8A-4147-A177-3AD203B41FA5}">
                      <a16:colId xmlns:a16="http://schemas.microsoft.com/office/drawing/2014/main" val="3524914240"/>
                    </a:ext>
                  </a:extLst>
                </a:gridCol>
              </a:tblGrid>
              <a:tr h="370840">
                <a:tc>
                  <a:txBody>
                    <a:bodyPr/>
                    <a:lstStyle/>
                    <a:p>
                      <a:pPr algn="just"/>
                      <a:r>
                        <a:rPr lang="en-US" b="0" dirty="0">
                          <a:solidFill>
                            <a:schemeClr val="tx1"/>
                          </a:solidFill>
                        </a:rPr>
                        <a:t>Efficiency</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b="0" dirty="0">
                          <a:solidFill>
                            <a:schemeClr val="tx1"/>
                          </a:solidFill>
                        </a:rPr>
                        <a:t>More because clients do not have to provide full file information every time they perform an operation.</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b="0" dirty="0">
                          <a:solidFill>
                            <a:schemeClr val="tx1"/>
                          </a:solidFill>
                        </a:rPr>
                        <a:t>Less because information needs to be provided.</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233820456"/>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69064819"/>
              </p:ext>
            </p:extLst>
          </p:nvPr>
        </p:nvGraphicFramePr>
        <p:xfrm>
          <a:off x="190500" y="3916680"/>
          <a:ext cx="8763000" cy="961712"/>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625705868"/>
                    </a:ext>
                  </a:extLst>
                </a:gridCol>
                <a:gridCol w="3657600">
                  <a:extLst>
                    <a:ext uri="{9D8B030D-6E8A-4147-A177-3AD203B41FA5}">
                      <a16:colId xmlns:a16="http://schemas.microsoft.com/office/drawing/2014/main" val="3884609927"/>
                    </a:ext>
                  </a:extLst>
                </a:gridCol>
                <a:gridCol w="3619500">
                  <a:extLst>
                    <a:ext uri="{9D8B030D-6E8A-4147-A177-3AD203B41FA5}">
                      <a16:colId xmlns:a16="http://schemas.microsoft.com/office/drawing/2014/main" val="3524914240"/>
                    </a:ext>
                  </a:extLst>
                </a:gridCol>
              </a:tblGrid>
              <a:tr h="961712">
                <a:tc>
                  <a:txBody>
                    <a:bodyPr/>
                    <a:lstStyle/>
                    <a:p>
                      <a:pPr algn="just"/>
                      <a:r>
                        <a:rPr lang="en-US" b="0" dirty="0">
                          <a:solidFill>
                            <a:schemeClr val="tx1"/>
                          </a:solidFill>
                        </a:rPr>
                        <a:t>Crash recovery</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b="0" dirty="0">
                          <a:solidFill>
                            <a:schemeClr val="tx1"/>
                          </a:solidFill>
                        </a:rPr>
                        <a:t>Difficult due to loss of information.</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b="0" dirty="0">
                          <a:solidFill>
                            <a:schemeClr val="tx1"/>
                          </a:solidFill>
                        </a:rPr>
                        <a:t>Can easily recover from failure</a:t>
                      </a:r>
                      <a:r>
                        <a:rPr lang="en-US" b="0" baseline="0" dirty="0">
                          <a:solidFill>
                            <a:schemeClr val="tx1"/>
                          </a:solidFill>
                        </a:rPr>
                        <a:t> b</a:t>
                      </a:r>
                      <a:r>
                        <a:rPr lang="en-US" b="0" dirty="0">
                          <a:solidFill>
                            <a:schemeClr val="tx1"/>
                          </a:solidFill>
                        </a:rPr>
                        <a:t>ecause there is no state that must be restored.</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233820456"/>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2763011603"/>
              </p:ext>
            </p:extLst>
          </p:nvPr>
        </p:nvGraphicFramePr>
        <p:xfrm>
          <a:off x="190500" y="4878392"/>
          <a:ext cx="8763000" cy="64008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625705868"/>
                    </a:ext>
                  </a:extLst>
                </a:gridCol>
                <a:gridCol w="3657600">
                  <a:extLst>
                    <a:ext uri="{9D8B030D-6E8A-4147-A177-3AD203B41FA5}">
                      <a16:colId xmlns:a16="http://schemas.microsoft.com/office/drawing/2014/main" val="3884609927"/>
                    </a:ext>
                  </a:extLst>
                </a:gridCol>
                <a:gridCol w="3619500">
                  <a:extLst>
                    <a:ext uri="{9D8B030D-6E8A-4147-A177-3AD203B41FA5}">
                      <a16:colId xmlns:a16="http://schemas.microsoft.com/office/drawing/2014/main" val="3524914240"/>
                    </a:ext>
                  </a:extLst>
                </a:gridCol>
              </a:tblGrid>
              <a:tr h="640080">
                <a:tc>
                  <a:txBody>
                    <a:bodyPr/>
                    <a:lstStyle/>
                    <a:p>
                      <a:pPr algn="just"/>
                      <a:r>
                        <a:rPr lang="en-US" b="0" dirty="0">
                          <a:solidFill>
                            <a:schemeClr val="tx1"/>
                          </a:solidFill>
                        </a:rPr>
                        <a:t>Information transfer</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b="0" dirty="0">
                          <a:solidFill>
                            <a:schemeClr val="tx1"/>
                          </a:solidFill>
                        </a:rPr>
                        <a:t>The client can send less data with each request.</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pPr algn="just"/>
                      <a:r>
                        <a:rPr lang="en-US" b="0" dirty="0">
                          <a:solidFill>
                            <a:schemeClr val="tx1"/>
                          </a:solidFill>
                        </a:rPr>
                        <a:t>The client must</a:t>
                      </a:r>
                      <a:r>
                        <a:rPr lang="en-US" b="0" baseline="0" dirty="0">
                          <a:solidFill>
                            <a:schemeClr val="tx1"/>
                          </a:solidFill>
                        </a:rPr>
                        <a:t> </a:t>
                      </a:r>
                      <a:r>
                        <a:rPr lang="en-US" b="0" dirty="0">
                          <a:solidFill>
                            <a:schemeClr val="tx1"/>
                          </a:solidFill>
                        </a:rPr>
                        <a:t>specify complete file names in each request.</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233820456"/>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2991425213"/>
              </p:ext>
            </p:extLst>
          </p:nvPr>
        </p:nvGraphicFramePr>
        <p:xfrm>
          <a:off x="190500" y="5518472"/>
          <a:ext cx="8763000" cy="653728"/>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2625705868"/>
                    </a:ext>
                  </a:extLst>
                </a:gridCol>
                <a:gridCol w="3657600">
                  <a:extLst>
                    <a:ext uri="{9D8B030D-6E8A-4147-A177-3AD203B41FA5}">
                      <a16:colId xmlns:a16="http://schemas.microsoft.com/office/drawing/2014/main" val="3884609927"/>
                    </a:ext>
                  </a:extLst>
                </a:gridCol>
                <a:gridCol w="3619500">
                  <a:extLst>
                    <a:ext uri="{9D8B030D-6E8A-4147-A177-3AD203B41FA5}">
                      <a16:colId xmlns:a16="http://schemas.microsoft.com/office/drawing/2014/main" val="3524914240"/>
                    </a:ext>
                  </a:extLst>
                </a:gridCol>
              </a:tblGrid>
              <a:tr h="653728">
                <a:tc>
                  <a:txBody>
                    <a:bodyPr/>
                    <a:lstStyle/>
                    <a:p>
                      <a:r>
                        <a:rPr lang="en-US" b="0" dirty="0">
                          <a:solidFill>
                            <a:schemeClr val="tx1"/>
                          </a:solidFill>
                        </a:rPr>
                        <a:t>Operations</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r>
                        <a:rPr lang="en-US" b="0" dirty="0">
                          <a:solidFill>
                            <a:schemeClr val="tx1"/>
                          </a:solidFill>
                        </a:rPr>
                        <a:t>Open, Read, Write, Seek, Close</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tc>
                  <a:txBody>
                    <a:bodyPr/>
                    <a:lstStyle/>
                    <a:p>
                      <a:r>
                        <a:rPr lang="en-US" b="0" dirty="0">
                          <a:solidFill>
                            <a:schemeClr val="tx1"/>
                          </a:solidFill>
                        </a:rPr>
                        <a:t>Read, Write</a:t>
                      </a:r>
                    </a:p>
                  </a:txBody>
                  <a:tcPr>
                    <a:lnL w="12700" cap="flat" cmpd="sng" algn="ctr">
                      <a:solidFill>
                        <a:schemeClr val="tx2">
                          <a:lumMod val="60000"/>
                          <a:lumOff val="40000"/>
                        </a:schemeClr>
                      </a:solidFill>
                      <a:prstDash val="solid"/>
                      <a:round/>
                      <a:headEnd type="none" w="med" len="med"/>
                      <a:tailEnd type="none" w="med" len="med"/>
                    </a:lnL>
                    <a:lnR w="12700" cap="flat" cmpd="sng" algn="ctr">
                      <a:solidFill>
                        <a:schemeClr val="tx2">
                          <a:lumMod val="60000"/>
                          <a:lumOff val="40000"/>
                        </a:schemeClr>
                      </a:solidFill>
                      <a:prstDash val="solid"/>
                      <a:round/>
                      <a:headEnd type="none" w="med" len="med"/>
                      <a:tailEnd type="none" w="med" len="med"/>
                    </a:lnR>
                    <a:lnT w="12700" cap="flat" cmpd="sng" algn="ctr">
                      <a:solidFill>
                        <a:schemeClr val="tx2">
                          <a:lumMod val="60000"/>
                          <a:lumOff val="40000"/>
                        </a:schemeClr>
                      </a:solidFill>
                      <a:prstDash val="solid"/>
                      <a:round/>
                      <a:headEnd type="none" w="med" len="med"/>
                      <a:tailEnd type="none" w="med" len="med"/>
                    </a:lnT>
                    <a:lnB w="12700" cap="flat" cmpd="sng" algn="ctr">
                      <a:solidFill>
                        <a:schemeClr val="tx2">
                          <a:lumMod val="60000"/>
                          <a:lumOff val="40000"/>
                        </a:schemeClr>
                      </a:solidFill>
                      <a:prstDash val="solid"/>
                      <a:round/>
                      <a:headEnd type="none" w="med" len="med"/>
                      <a:tailEnd type="none" w="med" len="med"/>
                    </a:lnB>
                    <a:noFill/>
                  </a:tcPr>
                </a:tc>
                <a:extLst>
                  <a:ext uri="{0D108BD9-81ED-4DB2-BD59-A6C34878D82A}">
                    <a16:rowId xmlns:a16="http://schemas.microsoft.com/office/drawing/2014/main" val="3233820456"/>
                  </a:ext>
                </a:extLst>
              </a:tr>
            </a:tbl>
          </a:graphicData>
        </a:graphic>
      </p:graphicFrame>
    </p:spTree>
    <p:extLst>
      <p:ext uri="{BB962C8B-B14F-4D97-AF65-F5344CB8AC3E}">
        <p14:creationId xmlns:p14="http://schemas.microsoft.com/office/powerpoint/2010/main" val="264503561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Case Studies : Sun RPC</a:t>
            </a:r>
            <a:endParaRPr lang="en-IN" dirty="0">
              <a:latin typeface="+mj-lt"/>
            </a:endParaRPr>
          </a:p>
        </p:txBody>
      </p:sp>
      <p:sp>
        <p:nvSpPr>
          <p:cNvPr id="3" name="Content Placeholder 2"/>
          <p:cNvSpPr>
            <a:spLocks noGrp="1"/>
          </p:cNvSpPr>
          <p:nvPr>
            <p:ph idx="1"/>
          </p:nvPr>
        </p:nvSpPr>
        <p:spPr/>
        <p:txBody>
          <a:bodyPr>
            <a:normAutofit/>
          </a:bodyPr>
          <a:lstStyle/>
          <a:p>
            <a:pPr algn="just">
              <a:lnSpc>
                <a:spcPct val="95000"/>
              </a:lnSpc>
            </a:pPr>
            <a:r>
              <a:rPr lang="en-US" altLang="en-US" dirty="0">
                <a:latin typeface="+mn-lt"/>
              </a:rPr>
              <a:t>Interface definition language: XDR </a:t>
            </a:r>
          </a:p>
          <a:p>
            <a:pPr lvl="1" algn="just">
              <a:lnSpc>
                <a:spcPct val="95000"/>
              </a:lnSpc>
            </a:pPr>
            <a:r>
              <a:rPr lang="en-US" altLang="en-US" sz="2400" dirty="0">
                <a:latin typeface="+mn-lt"/>
              </a:rPr>
              <a:t>A standard way of encoding data in a portable fashion between different systems;</a:t>
            </a:r>
          </a:p>
          <a:p>
            <a:pPr algn="just">
              <a:lnSpc>
                <a:spcPct val="95000"/>
              </a:lnSpc>
            </a:pPr>
            <a:r>
              <a:rPr lang="en-US" altLang="en-US" dirty="0">
                <a:latin typeface="+mn-lt"/>
              </a:rPr>
              <a:t>Interface compiler: rpcgen</a:t>
            </a:r>
          </a:p>
          <a:p>
            <a:pPr lvl="1" algn="just">
              <a:lnSpc>
                <a:spcPct val="95000"/>
              </a:lnSpc>
            </a:pPr>
            <a:r>
              <a:rPr lang="en-US" altLang="en-US" sz="2400" dirty="0">
                <a:latin typeface="+mn-lt"/>
              </a:rPr>
              <a:t>A compiler that takes the definition of a remote procedure interface, and generates the client stubs and the server stubs;</a:t>
            </a:r>
          </a:p>
          <a:p>
            <a:pPr algn="just">
              <a:lnSpc>
                <a:spcPct val="95000"/>
              </a:lnSpc>
            </a:pPr>
            <a:r>
              <a:rPr lang="en-US" altLang="en-US" dirty="0">
                <a:latin typeface="+mn-lt"/>
              </a:rPr>
              <a:t>Communication handling: TCP or UDP</a:t>
            </a:r>
          </a:p>
          <a:p>
            <a:pPr algn="just">
              <a:lnSpc>
                <a:spcPct val="95000"/>
              </a:lnSpc>
            </a:pPr>
            <a:r>
              <a:rPr lang="en-US" altLang="en-US" dirty="0">
                <a:latin typeface="+mn-lt"/>
              </a:rPr>
              <a:t>Version: RPCSRC 3.9 (4.3BSD UNIX) </a:t>
            </a:r>
          </a:p>
          <a:p>
            <a:pPr lvl="1" algn="just">
              <a:lnSpc>
                <a:spcPct val="95000"/>
              </a:lnSpc>
            </a:pPr>
            <a:r>
              <a:rPr lang="en-US" altLang="en-US" sz="2400" dirty="0">
                <a:latin typeface="+mn-lt"/>
              </a:rPr>
              <a:t>A run-time library to handle all the details.</a:t>
            </a:r>
          </a:p>
          <a:p>
            <a:pPr algn="just"/>
            <a:r>
              <a:rPr lang="en-US" altLang="en-US" dirty="0">
                <a:latin typeface="+mn-lt"/>
              </a:rPr>
              <a:t>See more information on RPC implementation at </a:t>
            </a:r>
          </a:p>
          <a:p>
            <a:pPr algn="just">
              <a:buNone/>
            </a:pPr>
            <a:r>
              <a:rPr lang="en-US" altLang="en-US" dirty="0">
                <a:latin typeface="+mn-lt"/>
              </a:rPr>
              <a:t>	www.cs.gsu.edu/~cscyip/csc4320</a:t>
            </a:r>
          </a:p>
          <a:p>
            <a:pPr lvl="1" algn="just">
              <a:lnSpc>
                <a:spcPct val="95000"/>
              </a:lnSpc>
            </a:pPr>
            <a:endParaRPr lang="en-IN" altLang="en-US" sz="2400" dirty="0">
              <a:latin typeface="+mn-lt"/>
            </a:endParaRPr>
          </a:p>
        </p:txBody>
      </p:sp>
    </p:spTree>
    <p:extLst>
      <p:ext uri="{BB962C8B-B14F-4D97-AF65-F5344CB8AC3E}">
        <p14:creationId xmlns:p14="http://schemas.microsoft.com/office/powerpoint/2010/main" val="405701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mj-lt"/>
              </a:rPr>
              <a:t>Case Studies : DCE RPC</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a:latin typeface="+mn-lt"/>
              </a:rPr>
              <a:t>DCE: Set of components designed by the Open Group (merger of OSF and X/Open) for providing support for distributed applications.</a:t>
            </a:r>
          </a:p>
          <a:p>
            <a:pPr lvl="1" algn="just"/>
            <a:r>
              <a:rPr lang="en-US" sz="2400" dirty="0">
                <a:latin typeface="+mn-lt"/>
              </a:rPr>
              <a:t>Distributed file system service, time service, directory service.</a:t>
            </a:r>
          </a:p>
          <a:p>
            <a:pPr algn="just"/>
            <a:r>
              <a:rPr lang="en-US" dirty="0">
                <a:latin typeface="+mn-lt"/>
              </a:rPr>
              <a:t>Similar to Sun’s RPC, Interfaces written in a language called Interface Definition Notation (IDN).</a:t>
            </a:r>
          </a:p>
          <a:p>
            <a:pPr lvl="1" algn="just"/>
            <a:r>
              <a:rPr lang="en-US" sz="2400" dirty="0">
                <a:latin typeface="+mn-lt"/>
              </a:rPr>
              <a:t>Definitions look like function prototypes. </a:t>
            </a:r>
          </a:p>
          <a:p>
            <a:pPr algn="just"/>
            <a:r>
              <a:rPr lang="en-US" dirty="0">
                <a:latin typeface="+mn-lt"/>
              </a:rPr>
              <a:t>Unique ID generator. </a:t>
            </a:r>
          </a:p>
          <a:p>
            <a:pPr algn="just"/>
            <a:r>
              <a:rPr lang="en-US" dirty="0">
                <a:latin typeface="+mn-lt"/>
              </a:rPr>
              <a:t>Run-time libraries, One for TCP/IP and one for UDP/IP. </a:t>
            </a:r>
          </a:p>
          <a:p>
            <a:pPr algn="just"/>
            <a:r>
              <a:rPr lang="en-US" dirty="0">
                <a:latin typeface="+mn-lt"/>
              </a:rPr>
              <a:t>Authenticated RPC support with DCE security services.</a:t>
            </a:r>
          </a:p>
          <a:p>
            <a:pPr algn="just"/>
            <a:r>
              <a:rPr lang="en-US" dirty="0">
                <a:latin typeface="+mn-lt"/>
              </a:rPr>
              <a:t>Integration with DCE directory services to locate servers.</a:t>
            </a:r>
            <a:endParaRPr lang="en-IN" dirty="0">
              <a:latin typeface="+mn-lt"/>
            </a:endParaRPr>
          </a:p>
        </p:txBody>
      </p:sp>
    </p:spTree>
    <p:extLst>
      <p:ext uri="{BB962C8B-B14F-4D97-AF65-F5344CB8AC3E}">
        <p14:creationId xmlns:p14="http://schemas.microsoft.com/office/powerpoint/2010/main" val="140689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A829-4665-41EA-A910-721AB848F493}"/>
              </a:ext>
            </a:extLst>
          </p:cNvPr>
          <p:cNvSpPr>
            <a:spLocks noGrp="1"/>
          </p:cNvSpPr>
          <p:nvPr>
            <p:ph type="ctrTitle"/>
          </p:nvPr>
        </p:nvSpPr>
        <p:spPr/>
        <p:txBody>
          <a:bodyPr>
            <a:normAutofit/>
          </a:bodyPr>
          <a:lstStyle/>
          <a:p>
            <a:r>
              <a:rPr lang="en-US" dirty="0">
                <a:latin typeface="+mj-lt"/>
              </a:rPr>
              <a:t>End of Unit-2</a:t>
            </a:r>
            <a:endParaRPr lang="en-IN" dirty="0">
              <a:latin typeface="+mj-lt"/>
            </a:endParaRPr>
          </a:p>
        </p:txBody>
      </p:sp>
      <p:sp>
        <p:nvSpPr>
          <p:cNvPr id="4" name="Rektangel 11">
            <a:extLst>
              <a:ext uri="{FF2B5EF4-FFF2-40B4-BE49-F238E27FC236}">
                <a16:creationId xmlns:a16="http://schemas.microsoft.com/office/drawing/2014/main" id="{FBE52D2F-4C73-493E-9DB0-E33A95E80A12}"/>
              </a:ext>
            </a:extLst>
          </p:cNvPr>
          <p:cNvSpPr/>
          <p:nvPr/>
        </p:nvSpPr>
        <p:spPr>
          <a:xfrm>
            <a:off x="0" y="6477000"/>
            <a:ext cx="9144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Unit:2 Communication in DOS	 </a:t>
            </a:r>
            <a:fld id="{B6A0C9A9-CBDB-446B-AF30-5203DCFBAC0E}" type="slidenum">
              <a:rPr lang="da-DK" sz="1800" kern="1200" noProof="1" smtClean="0">
                <a:solidFill>
                  <a:srgbClr val="FFFFFF"/>
                </a:solidFill>
                <a:latin typeface="+mn-lt"/>
                <a:ea typeface="Open Sans" panose="020B0606030504020204" pitchFamily="34" charset="0"/>
                <a:cs typeface="Open Sans" panose="020B0606030504020204" pitchFamily="34" charset="0"/>
              </a:rPr>
              <a:pPr indent="-342900">
                <a:defRPr/>
              </a:pPr>
              <a:t>79</a:t>
            </a:fld>
            <a:r>
              <a:rPr lang="da-DK" sz="1800" noProof="1">
                <a:solidFill>
                  <a:srgbClr val="FFFFFF"/>
                </a:solidFill>
                <a:latin typeface="+mj-lt"/>
                <a:ea typeface="Open Sans" panose="020B0606030504020204" pitchFamily="34" charset="0"/>
                <a:cs typeface="Open Sans" panose="020B0606030504020204" pitchFamily="34" charset="0"/>
              </a:rPr>
              <a:t>            Darshan Institute of Engineering &amp; Technology</a:t>
            </a:r>
          </a:p>
        </p:txBody>
      </p:sp>
    </p:spTree>
    <p:extLst>
      <p:ext uri="{BB962C8B-B14F-4D97-AF65-F5344CB8AC3E}">
        <p14:creationId xmlns:p14="http://schemas.microsoft.com/office/powerpoint/2010/main" val="216792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691E2-364D-46ED-8433-47CD56B472F2}"/>
              </a:ext>
            </a:extLst>
          </p:cNvPr>
          <p:cNvSpPr>
            <a:spLocks noGrp="1"/>
          </p:cNvSpPr>
          <p:nvPr>
            <p:ph type="title"/>
          </p:nvPr>
        </p:nvSpPr>
        <p:spPr/>
        <p:txBody>
          <a:bodyPr/>
          <a:lstStyle/>
          <a:p>
            <a:r>
              <a:rPr lang="en-IN" dirty="0">
                <a:latin typeface="+mj-lt"/>
              </a:rPr>
              <a:t>Wide Area Network(WAN)</a:t>
            </a:r>
          </a:p>
        </p:txBody>
      </p:sp>
      <p:sp>
        <p:nvSpPr>
          <p:cNvPr id="3" name="Content Placeholder 2">
            <a:extLst>
              <a:ext uri="{FF2B5EF4-FFF2-40B4-BE49-F238E27FC236}">
                <a16:creationId xmlns:a16="http://schemas.microsoft.com/office/drawing/2014/main" id="{C6352136-2E7C-45B4-ACDD-657178E1BDDE}"/>
              </a:ext>
            </a:extLst>
          </p:cNvPr>
          <p:cNvSpPr>
            <a:spLocks noGrp="1"/>
          </p:cNvSpPr>
          <p:nvPr>
            <p:ph idx="1"/>
          </p:nvPr>
        </p:nvSpPr>
        <p:spPr>
          <a:xfrm>
            <a:off x="190500" y="990600"/>
            <a:ext cx="4000500" cy="5334000"/>
          </a:xfrm>
        </p:spPr>
        <p:txBody>
          <a:bodyPr/>
          <a:lstStyle/>
          <a:p>
            <a:pPr algn="just"/>
            <a:r>
              <a:rPr lang="en-IN" dirty="0">
                <a:latin typeface="+mn-lt"/>
              </a:rPr>
              <a:t>Largest type of network.</a:t>
            </a:r>
          </a:p>
          <a:p>
            <a:pPr algn="just"/>
            <a:r>
              <a:rPr lang="en-IN" dirty="0">
                <a:latin typeface="+mn-lt"/>
              </a:rPr>
              <a:t>Spans over large geographic area (e.g., country).</a:t>
            </a:r>
          </a:p>
          <a:p>
            <a:pPr algn="just"/>
            <a:r>
              <a:rPr lang="en-IN" dirty="0">
                <a:latin typeface="+mn-lt"/>
              </a:rPr>
              <a:t>The </a:t>
            </a:r>
            <a:r>
              <a:rPr lang="en-IN" dirty="0">
                <a:solidFill>
                  <a:srgbClr val="FF0000"/>
                </a:solidFill>
                <a:latin typeface="+mn-lt"/>
              </a:rPr>
              <a:t>internet</a:t>
            </a:r>
            <a:r>
              <a:rPr lang="en-IN" dirty="0">
                <a:latin typeface="+mn-lt"/>
              </a:rPr>
              <a:t> is example of WAN.</a:t>
            </a:r>
          </a:p>
          <a:p>
            <a:pPr algn="just"/>
            <a:endParaRPr lang="en-IN" dirty="0">
              <a:latin typeface="+mn-lt"/>
            </a:endParaRPr>
          </a:p>
        </p:txBody>
      </p:sp>
      <p:pic>
        <p:nvPicPr>
          <p:cNvPr id="4" name="Picture 10" descr="Fig09-12">
            <a:extLst>
              <a:ext uri="{FF2B5EF4-FFF2-40B4-BE49-F238E27FC236}">
                <a16:creationId xmlns:a16="http://schemas.microsoft.com/office/drawing/2014/main" id="{A9140548-6E15-4812-89D3-352BA46CAE2D}"/>
              </a:ext>
            </a:extLst>
          </p:cNvPr>
          <p:cNvPicPr>
            <a:picLocks noChangeAspect="1" noChangeArrowheads="1"/>
          </p:cNvPicPr>
          <p:nvPr/>
        </p:nvPicPr>
        <p:blipFill>
          <a:blip r:embed="rId2" cstate="print"/>
          <a:srcRect/>
          <a:stretch>
            <a:fillRect/>
          </a:stretch>
        </p:blipFill>
        <p:spPr bwMode="auto">
          <a:xfrm>
            <a:off x="4191000" y="990600"/>
            <a:ext cx="4762500" cy="5029200"/>
          </a:xfrm>
          <a:prstGeom prst="rect">
            <a:avLst/>
          </a:prstGeom>
          <a:noFill/>
          <a:effectLst>
            <a:outerShdw dist="107763" dir="2700000" algn="ctr" rotWithShape="0">
              <a:srgbClr val="808080">
                <a:alpha val="50000"/>
              </a:srgbClr>
            </a:outerShdw>
          </a:effectLst>
        </p:spPr>
      </p:pic>
    </p:spTree>
    <p:extLst>
      <p:ext uri="{BB962C8B-B14F-4D97-AF65-F5344CB8AC3E}">
        <p14:creationId xmlns:p14="http://schemas.microsoft.com/office/powerpoint/2010/main" val="262388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mj-lt"/>
              </a:rPr>
              <a:t>Classification of Network</a:t>
            </a:r>
          </a:p>
        </p:txBody>
      </p:sp>
      <p:sp>
        <p:nvSpPr>
          <p:cNvPr id="5" name="Content Placeholder 2"/>
          <p:cNvSpPr>
            <a:spLocks noGrp="1"/>
          </p:cNvSpPr>
          <p:nvPr>
            <p:ph idx="1"/>
          </p:nvPr>
        </p:nvSpPr>
        <p:spPr>
          <a:xfrm>
            <a:off x="228600" y="1066800"/>
            <a:ext cx="8724900" cy="5334000"/>
          </a:xfrm>
        </p:spPr>
        <p:txBody>
          <a:bodyPr/>
          <a:lstStyle/>
          <a:p>
            <a:pPr marL="0" indent="0">
              <a:buFont typeface="Wingdings" panose="05000000000000000000" pitchFamily="2" charset="2"/>
              <a:buNone/>
            </a:pPr>
            <a:endParaRPr lang="en-IN" altLang="en-US" sz="2800" b="1"/>
          </a:p>
          <a:p>
            <a:pPr marL="0" indent="0">
              <a:buFont typeface="Wingdings" panose="05000000000000000000" pitchFamily="2" charset="2"/>
              <a:buNone/>
            </a:pPr>
            <a:endParaRPr lang="en-US" altLang="en-US" b="1"/>
          </a:p>
        </p:txBody>
      </p:sp>
      <p:graphicFrame>
        <p:nvGraphicFramePr>
          <p:cNvPr id="7" name="Table 6"/>
          <p:cNvGraphicFramePr>
            <a:graphicFrameLocks noGrp="1"/>
          </p:cNvGraphicFramePr>
          <p:nvPr>
            <p:extLst>
              <p:ext uri="{D42A27DB-BD31-4B8C-83A1-F6EECF244321}">
                <p14:modId xmlns:p14="http://schemas.microsoft.com/office/powerpoint/2010/main" val="2553804931"/>
              </p:ext>
            </p:extLst>
          </p:nvPr>
        </p:nvGraphicFramePr>
        <p:xfrm>
          <a:off x="228600" y="1501775"/>
          <a:ext cx="8724900" cy="679990"/>
        </p:xfrm>
        <a:graphic>
          <a:graphicData uri="http://schemas.openxmlformats.org/drawingml/2006/table">
            <a:tbl>
              <a:tblPr firstRow="1" bandRow="1">
                <a:tableStyleId>{69CF1AB2-1976-4502-BF36-3FF5EA218861}</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593725">
                <a:tc>
                  <a:txBody>
                    <a:bodyPr/>
                    <a:lstStyle/>
                    <a:p>
                      <a:pPr marL="0" algn="just" defTabSz="914400" rtl="0" eaLnBrk="1" latinLnBrk="0" hangingPunct="1">
                        <a:lnSpc>
                          <a:spcPct val="115000"/>
                        </a:lnSpc>
                        <a:spcAft>
                          <a:spcPts val="0"/>
                        </a:spcAft>
                      </a:pPr>
                      <a:r>
                        <a:rPr lang="en-IN" sz="1800" b="0" kern="1200" dirty="0">
                          <a:effectLst/>
                        </a:rPr>
                        <a:t>Expands to</a:t>
                      </a:r>
                      <a:endParaRPr lang="en-IN" sz="1800" b="0" kern="1200" dirty="0">
                        <a:solidFill>
                          <a:srgbClr val="000000"/>
                        </a:solidFill>
                        <a:effectLst/>
                        <a:latin typeface="Calibri" charset="0"/>
                        <a:ea typeface="Calibri" charset="0"/>
                        <a:cs typeface="Arial" charset="0"/>
                      </a:endParaRPr>
                    </a:p>
                  </a:txBody>
                  <a:tcPr marL="67552" marR="67552" marT="33798" marB="33798"/>
                </a:tc>
                <a:tc>
                  <a:txBody>
                    <a:bodyPr/>
                    <a:lstStyle/>
                    <a:p>
                      <a:pPr marL="0" algn="just" defTabSz="914400" rtl="0" eaLnBrk="1" latinLnBrk="0" hangingPunct="1">
                        <a:lnSpc>
                          <a:spcPct val="115000"/>
                        </a:lnSpc>
                        <a:spcAft>
                          <a:spcPts val="0"/>
                        </a:spcAft>
                      </a:pPr>
                      <a:r>
                        <a:rPr lang="en-IN" sz="1800" b="0" kern="1200" dirty="0">
                          <a:effectLst/>
                        </a:rPr>
                        <a:t>Local Area Network</a:t>
                      </a:r>
                      <a:endParaRPr lang="en-IN" sz="1800" b="0" kern="1200" dirty="0">
                        <a:solidFill>
                          <a:srgbClr val="000000"/>
                        </a:solidFill>
                        <a:effectLst/>
                        <a:latin typeface="Calibri" charset="0"/>
                        <a:ea typeface="Calibri" charset="0"/>
                        <a:cs typeface="Arial" charset="0"/>
                      </a:endParaRPr>
                    </a:p>
                  </a:txBody>
                  <a:tcPr marL="67552" marR="67552" marT="33798" marB="33798"/>
                </a:tc>
                <a:tc>
                  <a:txBody>
                    <a:bodyPr/>
                    <a:lstStyle/>
                    <a:p>
                      <a:pPr marL="0" algn="just" defTabSz="914400" rtl="0" eaLnBrk="1" latinLnBrk="0" hangingPunct="1">
                        <a:lnSpc>
                          <a:spcPct val="115000"/>
                        </a:lnSpc>
                        <a:spcAft>
                          <a:spcPts val="0"/>
                        </a:spcAft>
                      </a:pPr>
                      <a:r>
                        <a:rPr lang="en-IN" sz="1800" b="0" kern="1200" dirty="0">
                          <a:effectLst/>
                        </a:rPr>
                        <a:t>Metropolitan Area Network </a:t>
                      </a:r>
                      <a:endParaRPr lang="en-IN" sz="1800" b="0" kern="1200" dirty="0">
                        <a:solidFill>
                          <a:srgbClr val="000000"/>
                        </a:solidFill>
                        <a:effectLst/>
                        <a:latin typeface="Calibri" charset="0"/>
                        <a:ea typeface="Calibri" charset="0"/>
                        <a:cs typeface="Arial" charset="0"/>
                      </a:endParaRPr>
                    </a:p>
                  </a:txBody>
                  <a:tcPr marL="67552" marR="67552" marT="33798" marB="33798"/>
                </a:tc>
                <a:tc>
                  <a:txBody>
                    <a:bodyPr/>
                    <a:lstStyle/>
                    <a:p>
                      <a:pPr marL="0" algn="just" defTabSz="914400" rtl="0" eaLnBrk="1" latinLnBrk="0" hangingPunct="1">
                        <a:lnSpc>
                          <a:spcPct val="115000"/>
                        </a:lnSpc>
                        <a:spcAft>
                          <a:spcPts val="0"/>
                        </a:spcAft>
                      </a:pPr>
                      <a:r>
                        <a:rPr lang="en-IN" sz="1800" b="0" kern="1200" dirty="0">
                          <a:effectLst/>
                        </a:rPr>
                        <a:t>Wide Area Network</a:t>
                      </a:r>
                      <a:endParaRPr lang="en-IN" sz="1800" b="0" kern="1200" dirty="0">
                        <a:solidFill>
                          <a:srgbClr val="000000"/>
                        </a:solidFill>
                        <a:effectLst/>
                        <a:latin typeface="Calibri" charset="0"/>
                        <a:ea typeface="Calibri" charset="0"/>
                        <a:cs typeface="Arial" charset="0"/>
                      </a:endParaRPr>
                    </a:p>
                  </a:txBody>
                  <a:tcPr marL="67552" marR="67552" marT="33798" marB="33798"/>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05591562"/>
              </p:ext>
            </p:extLst>
          </p:nvPr>
        </p:nvGraphicFramePr>
        <p:xfrm>
          <a:off x="228600" y="2190168"/>
          <a:ext cx="8724900" cy="1310886"/>
        </p:xfrm>
        <a:graphic>
          <a:graphicData uri="http://schemas.openxmlformats.org/drawingml/2006/table">
            <a:tbl>
              <a:tblPr firstRow="1" bandRow="1">
                <a:tableStyleId>{69CF1AB2-1976-4502-BF36-3FF5EA218861}</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1119188">
                <a:tc>
                  <a:txBody>
                    <a:bodyPr/>
                    <a:lstStyle/>
                    <a:p>
                      <a:pPr marL="0" algn="just" defTabSz="914400" rtl="0" eaLnBrk="1" latinLnBrk="0" hangingPunct="1">
                        <a:lnSpc>
                          <a:spcPct val="115000"/>
                        </a:lnSpc>
                        <a:spcAft>
                          <a:spcPts val="0"/>
                        </a:spcAft>
                      </a:pPr>
                      <a:r>
                        <a:rPr lang="en-IN" sz="1800" b="0" kern="1200" dirty="0">
                          <a:effectLst/>
                        </a:rPr>
                        <a:t>Meaning</a:t>
                      </a:r>
                      <a:endParaRPr lang="en-IN" sz="1800" b="0" kern="1200" dirty="0">
                        <a:solidFill>
                          <a:srgbClr val="000000"/>
                        </a:solidFill>
                        <a:effectLst/>
                        <a:latin typeface="Calibri" charset="0"/>
                        <a:ea typeface="Calibri" charset="0"/>
                        <a:cs typeface="Arial" charset="0"/>
                      </a:endParaRPr>
                    </a:p>
                  </a:txBody>
                  <a:tcPr marL="67552" marR="67552" marT="33778" marB="33778"/>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A network that connects a group of computers in a small geographical area.</a:t>
                      </a:r>
                    </a:p>
                  </a:txBody>
                  <a:tcPr marL="67552" marR="67552" marT="33778" marB="33778"/>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It covers relatively large region such as cities, towns.</a:t>
                      </a:r>
                    </a:p>
                  </a:txBody>
                  <a:tcPr marL="67552" marR="67552" marT="33778" marB="33778"/>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n-IN" sz="1800" b="0" kern="1200" dirty="0">
                          <a:solidFill>
                            <a:schemeClr val="dk1"/>
                          </a:solidFill>
                          <a:effectLst/>
                          <a:latin typeface="+mn-lt"/>
                          <a:ea typeface="+mn-ea"/>
                          <a:cs typeface="+mn-cs"/>
                        </a:rPr>
                        <a:t>It spans large locality &amp; connects countries together.</a:t>
                      </a:r>
                    </a:p>
                  </a:txBody>
                  <a:tcPr marL="67552" marR="67552" marT="33778" marB="33778"/>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287160411"/>
              </p:ext>
            </p:extLst>
          </p:nvPr>
        </p:nvGraphicFramePr>
        <p:xfrm>
          <a:off x="228602" y="3505200"/>
          <a:ext cx="8724900" cy="679902"/>
        </p:xfrm>
        <a:graphic>
          <a:graphicData uri="http://schemas.openxmlformats.org/drawingml/2006/table">
            <a:tbl>
              <a:tblPr firstRow="1" bandRow="1">
                <a:tableStyleId>{69CF1AB2-1976-4502-BF36-3FF5EA218861}</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427037">
                <a:tc>
                  <a:txBody>
                    <a:bodyPr/>
                    <a:lstStyle/>
                    <a:p>
                      <a:pPr marL="0" algn="l" defTabSz="914400" rtl="0" eaLnBrk="1" latinLnBrk="0" hangingPunct="1">
                        <a:lnSpc>
                          <a:spcPct val="115000"/>
                        </a:lnSpc>
                        <a:spcAft>
                          <a:spcPts val="0"/>
                        </a:spcAft>
                      </a:pPr>
                      <a:r>
                        <a:rPr lang="en-IN" sz="1800" b="0" kern="1200" dirty="0">
                          <a:effectLst/>
                        </a:rPr>
                        <a:t>Ownership of Network</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Private</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Private or Public</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Private or Public</a:t>
                      </a:r>
                      <a:endParaRPr lang="en-IN" sz="1800" b="0" kern="1200" dirty="0">
                        <a:solidFill>
                          <a:srgbClr val="000000"/>
                        </a:solidFill>
                        <a:effectLst/>
                        <a:latin typeface="Calibri" charset="0"/>
                        <a:ea typeface="Calibri" charset="0"/>
                        <a:cs typeface="Arial" charset="0"/>
                      </a:endParaRPr>
                    </a:p>
                  </a:txBody>
                  <a:tcPr marL="67552" marR="67552" marT="33754" marB="33754"/>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39641738"/>
              </p:ext>
            </p:extLst>
          </p:nvPr>
        </p:nvGraphicFramePr>
        <p:xfrm>
          <a:off x="228602" y="4191000"/>
          <a:ext cx="8724900" cy="679902"/>
        </p:xfrm>
        <a:graphic>
          <a:graphicData uri="http://schemas.openxmlformats.org/drawingml/2006/table">
            <a:tbl>
              <a:tblPr firstRow="1" bandRow="1">
                <a:tableStyleId>{69CF1AB2-1976-4502-BF36-3FF5EA218861}</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427037">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b="0" kern="1200" dirty="0">
                          <a:effectLst/>
                        </a:rPr>
                        <a:t>Design and Maintenance</a:t>
                      </a: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Easy</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Difficult</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800" b="0" kern="1200" dirty="0">
                          <a:effectLst/>
                        </a:rPr>
                        <a:t>Difficult</a:t>
                      </a:r>
                      <a:endParaRPr lang="en-IN" sz="1800" b="0" kern="1200" dirty="0">
                        <a:solidFill>
                          <a:srgbClr val="000000"/>
                        </a:solidFill>
                        <a:effectLst/>
                        <a:latin typeface="Calibri" charset="0"/>
                        <a:ea typeface="Calibri" charset="0"/>
                        <a:cs typeface="Arial" charset="0"/>
                      </a:endParaRPr>
                    </a:p>
                  </a:txBody>
                  <a:tcPr marL="67552" marR="67552" marT="33754" marB="33754"/>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49432111"/>
              </p:ext>
            </p:extLst>
          </p:nvPr>
        </p:nvGraphicFramePr>
        <p:xfrm>
          <a:off x="228600" y="4876800"/>
          <a:ext cx="8724900" cy="427038"/>
        </p:xfrm>
        <a:graphic>
          <a:graphicData uri="http://schemas.openxmlformats.org/drawingml/2006/table">
            <a:tbl>
              <a:tblPr firstRow="1" bandRow="1">
                <a:tableStyleId>{69CF1AB2-1976-4502-BF36-3FF5EA218861}</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427038">
                <a:tc>
                  <a:txBody>
                    <a:bodyPr/>
                    <a:lstStyle/>
                    <a:p>
                      <a:pPr marL="0" algn="l" defTabSz="914400" rtl="0" eaLnBrk="1" latinLnBrk="0" hangingPunct="1">
                        <a:lnSpc>
                          <a:spcPct val="115000"/>
                        </a:lnSpc>
                        <a:spcAft>
                          <a:spcPts val="0"/>
                        </a:spcAft>
                      </a:pPr>
                      <a:r>
                        <a:rPr lang="en-IN" sz="1800" b="0" kern="1200" dirty="0">
                          <a:effectLst/>
                        </a:rPr>
                        <a:t>Propagation Delay</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Short</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Moderate</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Long</a:t>
                      </a:r>
                      <a:endParaRPr lang="en-IN" sz="1800" b="0" kern="1200" dirty="0">
                        <a:solidFill>
                          <a:srgbClr val="000000"/>
                        </a:solidFill>
                        <a:effectLst/>
                        <a:latin typeface="Calibri" charset="0"/>
                        <a:ea typeface="Calibri" charset="0"/>
                        <a:cs typeface="Arial" charset="0"/>
                      </a:endParaRPr>
                    </a:p>
                  </a:txBody>
                  <a:tcPr marL="67552" marR="67552" marT="33754" marB="33754"/>
                </a:tc>
                <a:extLst>
                  <a:ext uri="{0D108BD9-81ED-4DB2-BD59-A6C34878D82A}">
                    <a16:rowId xmlns:a16="http://schemas.microsoft.com/office/drawing/2014/main" val="10000"/>
                  </a:ext>
                </a:extLst>
              </a:tr>
            </a:tbl>
          </a:graphicData>
        </a:graphic>
      </p:graphicFrame>
      <p:graphicFrame>
        <p:nvGraphicFramePr>
          <p:cNvPr id="16" name="Table 15">
            <a:extLst>
              <a:ext uri="{FF2B5EF4-FFF2-40B4-BE49-F238E27FC236}">
                <a16:creationId xmlns:a16="http://schemas.microsoft.com/office/drawing/2014/main" id="{20D59E16-36CF-4567-B6BE-6FD252F7E211}"/>
              </a:ext>
            </a:extLst>
          </p:cNvPr>
          <p:cNvGraphicFramePr>
            <a:graphicFrameLocks noGrp="1"/>
          </p:cNvGraphicFramePr>
          <p:nvPr>
            <p:extLst>
              <p:ext uri="{D42A27DB-BD31-4B8C-83A1-F6EECF244321}">
                <p14:modId xmlns:p14="http://schemas.microsoft.com/office/powerpoint/2010/main" val="2750784609"/>
              </p:ext>
            </p:extLst>
          </p:nvPr>
        </p:nvGraphicFramePr>
        <p:xfrm>
          <a:off x="228600" y="5293899"/>
          <a:ext cx="8724900" cy="427038"/>
        </p:xfrm>
        <a:graphic>
          <a:graphicData uri="http://schemas.openxmlformats.org/drawingml/2006/table">
            <a:tbl>
              <a:tblPr firstRow="1" bandRow="1">
                <a:tableStyleId>{69CF1AB2-1976-4502-BF36-3FF5EA218861}</a:tableStyleId>
              </a:tblPr>
              <a:tblGrid>
                <a:gridCol w="2181225">
                  <a:extLst>
                    <a:ext uri="{9D8B030D-6E8A-4147-A177-3AD203B41FA5}">
                      <a16:colId xmlns:a16="http://schemas.microsoft.com/office/drawing/2014/main" val="20000"/>
                    </a:ext>
                  </a:extLst>
                </a:gridCol>
                <a:gridCol w="2181225">
                  <a:extLst>
                    <a:ext uri="{9D8B030D-6E8A-4147-A177-3AD203B41FA5}">
                      <a16:colId xmlns:a16="http://schemas.microsoft.com/office/drawing/2014/main" val="20001"/>
                    </a:ext>
                  </a:extLst>
                </a:gridCol>
                <a:gridCol w="2181225">
                  <a:extLst>
                    <a:ext uri="{9D8B030D-6E8A-4147-A177-3AD203B41FA5}">
                      <a16:colId xmlns:a16="http://schemas.microsoft.com/office/drawing/2014/main" val="20002"/>
                    </a:ext>
                  </a:extLst>
                </a:gridCol>
                <a:gridCol w="2181225">
                  <a:extLst>
                    <a:ext uri="{9D8B030D-6E8A-4147-A177-3AD203B41FA5}">
                      <a16:colId xmlns:a16="http://schemas.microsoft.com/office/drawing/2014/main" val="20003"/>
                    </a:ext>
                  </a:extLst>
                </a:gridCol>
              </a:tblGrid>
              <a:tr h="427038">
                <a:tc>
                  <a:txBody>
                    <a:bodyPr/>
                    <a:lstStyle/>
                    <a:p>
                      <a:pPr marL="0" algn="l" defTabSz="914400" rtl="0" eaLnBrk="1" latinLnBrk="0" hangingPunct="1">
                        <a:lnSpc>
                          <a:spcPct val="115000"/>
                        </a:lnSpc>
                        <a:spcAft>
                          <a:spcPts val="0"/>
                        </a:spcAft>
                      </a:pPr>
                      <a:r>
                        <a:rPr lang="en-IN" sz="1800" b="0" kern="1200" dirty="0">
                          <a:effectLst/>
                        </a:rPr>
                        <a:t>Speed</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High</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Moderate</a:t>
                      </a:r>
                      <a:endParaRPr lang="en-IN" sz="1800" b="0" kern="1200" dirty="0">
                        <a:solidFill>
                          <a:srgbClr val="000000"/>
                        </a:solidFill>
                        <a:effectLst/>
                        <a:latin typeface="Calibri" charset="0"/>
                        <a:ea typeface="Calibri" charset="0"/>
                        <a:cs typeface="Arial" charset="0"/>
                      </a:endParaRPr>
                    </a:p>
                  </a:txBody>
                  <a:tcPr marL="67552" marR="67552" marT="33754" marB="33754"/>
                </a:tc>
                <a:tc>
                  <a:txBody>
                    <a:bodyPr/>
                    <a:lstStyle/>
                    <a:p>
                      <a:pPr marL="0" algn="l" defTabSz="914400" rtl="0" eaLnBrk="1" latinLnBrk="0" hangingPunct="1">
                        <a:lnSpc>
                          <a:spcPct val="115000"/>
                        </a:lnSpc>
                        <a:spcAft>
                          <a:spcPts val="0"/>
                        </a:spcAft>
                      </a:pPr>
                      <a:r>
                        <a:rPr lang="en-IN" sz="1800" b="0" kern="1200" dirty="0">
                          <a:effectLst/>
                        </a:rPr>
                        <a:t>Low</a:t>
                      </a:r>
                      <a:endParaRPr lang="en-IN" sz="1800" b="0" kern="1200" dirty="0">
                        <a:solidFill>
                          <a:srgbClr val="000000"/>
                        </a:solidFill>
                        <a:effectLst/>
                        <a:latin typeface="Calibri" charset="0"/>
                        <a:ea typeface="Calibri" charset="0"/>
                        <a:cs typeface="Arial" charset="0"/>
                      </a:endParaRPr>
                    </a:p>
                  </a:txBody>
                  <a:tcPr marL="67552" marR="67552" marT="33754" marB="33754"/>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5911951C-615A-46C4-9EA2-428241750979}"/>
              </a:ext>
            </a:extLst>
          </p:cNvPr>
          <p:cNvGraphicFramePr>
            <a:graphicFrameLocks noGrp="1"/>
          </p:cNvGraphicFramePr>
          <p:nvPr>
            <p:extLst>
              <p:ext uri="{D42A27DB-BD31-4B8C-83A1-F6EECF244321}">
                <p14:modId xmlns:p14="http://schemas.microsoft.com/office/powerpoint/2010/main" val="148532446"/>
              </p:ext>
            </p:extLst>
          </p:nvPr>
        </p:nvGraphicFramePr>
        <p:xfrm>
          <a:off x="209550" y="990600"/>
          <a:ext cx="8724900" cy="479338"/>
        </p:xfrm>
        <a:graphic>
          <a:graphicData uri="http://schemas.openxmlformats.org/drawingml/2006/table">
            <a:tbl>
              <a:tblPr firstRow="1" bandRow="1">
                <a:tableStyleId>{5C22544A-7EE6-4342-B048-85BDC9FD1C3A}</a:tableStyleId>
              </a:tblPr>
              <a:tblGrid>
                <a:gridCol w="2181225">
                  <a:extLst>
                    <a:ext uri="{9D8B030D-6E8A-4147-A177-3AD203B41FA5}">
                      <a16:colId xmlns:a16="http://schemas.microsoft.com/office/drawing/2014/main" val="1935801168"/>
                    </a:ext>
                  </a:extLst>
                </a:gridCol>
                <a:gridCol w="2181225">
                  <a:extLst>
                    <a:ext uri="{9D8B030D-6E8A-4147-A177-3AD203B41FA5}">
                      <a16:colId xmlns:a16="http://schemas.microsoft.com/office/drawing/2014/main" val="2936791722"/>
                    </a:ext>
                  </a:extLst>
                </a:gridCol>
                <a:gridCol w="2181225">
                  <a:extLst>
                    <a:ext uri="{9D8B030D-6E8A-4147-A177-3AD203B41FA5}">
                      <a16:colId xmlns:a16="http://schemas.microsoft.com/office/drawing/2014/main" val="617866505"/>
                    </a:ext>
                  </a:extLst>
                </a:gridCol>
                <a:gridCol w="2181225">
                  <a:extLst>
                    <a:ext uri="{9D8B030D-6E8A-4147-A177-3AD203B41FA5}">
                      <a16:colId xmlns:a16="http://schemas.microsoft.com/office/drawing/2014/main" val="4032478701"/>
                    </a:ext>
                  </a:extLst>
                </a:gridCol>
              </a:tblGrid>
              <a:tr h="479338">
                <a:tc>
                  <a:txBody>
                    <a:bodyPr/>
                    <a:lstStyle/>
                    <a:p>
                      <a:pPr marL="0" algn="ctr" defTabSz="914400" rtl="0" eaLnBrk="1" latinLnBrk="0" hangingPunct="1">
                        <a:lnSpc>
                          <a:spcPct val="115000"/>
                        </a:lnSpc>
                        <a:spcAft>
                          <a:spcPts val="0"/>
                        </a:spcAft>
                      </a:pPr>
                      <a:r>
                        <a:rPr lang="en-IN" sz="1800" kern="1200" dirty="0">
                          <a:effectLst/>
                        </a:rPr>
                        <a:t>Basis of Comparison</a:t>
                      </a:r>
                      <a:endParaRPr lang="en-IN" sz="1800" b="1" kern="1200" dirty="0">
                        <a:solidFill>
                          <a:schemeClr val="bg1"/>
                        </a:solidFill>
                        <a:effectLst/>
                        <a:latin typeface="Calibri" charset="0"/>
                        <a:ea typeface="Calibri" charset="0"/>
                        <a:cs typeface="Arial" charset="0"/>
                      </a:endParaRPr>
                    </a:p>
                  </a:txBody>
                  <a:tcPr marL="67552" marR="67552" marT="33754" marB="33754" anchor="ctr">
                    <a:solidFill>
                      <a:schemeClr val="tx2"/>
                    </a:solidFill>
                  </a:tcPr>
                </a:tc>
                <a:tc>
                  <a:txBody>
                    <a:bodyPr/>
                    <a:lstStyle/>
                    <a:p>
                      <a:pPr marL="0" algn="ctr" defTabSz="914400" rtl="0" eaLnBrk="1" latinLnBrk="0" hangingPunct="1">
                        <a:lnSpc>
                          <a:spcPct val="115000"/>
                        </a:lnSpc>
                        <a:spcAft>
                          <a:spcPts val="0"/>
                        </a:spcAft>
                      </a:pPr>
                      <a:r>
                        <a:rPr lang="en-IN" sz="1800" kern="1200" dirty="0">
                          <a:effectLst/>
                        </a:rPr>
                        <a:t>LAN</a:t>
                      </a:r>
                      <a:endParaRPr lang="en-IN" sz="1800" b="1" kern="1200" dirty="0">
                        <a:solidFill>
                          <a:schemeClr val="bg1"/>
                        </a:solidFill>
                        <a:effectLst/>
                        <a:latin typeface="Calibri" charset="0"/>
                        <a:ea typeface="Calibri" charset="0"/>
                        <a:cs typeface="Arial" charset="0"/>
                      </a:endParaRPr>
                    </a:p>
                  </a:txBody>
                  <a:tcPr marL="67552" marR="67552" marT="33754" marB="33754" anchor="ctr">
                    <a:solidFill>
                      <a:schemeClr val="tx2"/>
                    </a:solidFill>
                  </a:tcPr>
                </a:tc>
                <a:tc>
                  <a:txBody>
                    <a:bodyPr/>
                    <a:lstStyle/>
                    <a:p>
                      <a:pPr marL="0" algn="ctr" defTabSz="914400" rtl="0" eaLnBrk="1" latinLnBrk="0" hangingPunct="1">
                        <a:lnSpc>
                          <a:spcPct val="115000"/>
                        </a:lnSpc>
                        <a:spcAft>
                          <a:spcPts val="0"/>
                        </a:spcAft>
                      </a:pPr>
                      <a:r>
                        <a:rPr lang="en-IN" sz="1800" kern="1200" dirty="0">
                          <a:effectLst/>
                        </a:rPr>
                        <a:t>MAN</a:t>
                      </a:r>
                      <a:endParaRPr lang="en-IN" sz="1800" b="1" kern="1200" dirty="0">
                        <a:solidFill>
                          <a:schemeClr val="bg1"/>
                        </a:solidFill>
                        <a:effectLst/>
                        <a:latin typeface="Calibri" charset="0"/>
                        <a:ea typeface="Calibri" charset="0"/>
                        <a:cs typeface="Arial" charset="0"/>
                      </a:endParaRPr>
                    </a:p>
                  </a:txBody>
                  <a:tcPr marL="67552" marR="67552" marT="33754" marB="33754" anchor="ctr">
                    <a:solidFill>
                      <a:schemeClr val="tx2"/>
                    </a:solidFill>
                  </a:tcPr>
                </a:tc>
                <a:tc>
                  <a:txBody>
                    <a:bodyPr/>
                    <a:lstStyle/>
                    <a:p>
                      <a:pPr marL="0" algn="ctr" defTabSz="914400" rtl="0" eaLnBrk="1" latinLnBrk="0" hangingPunct="1">
                        <a:lnSpc>
                          <a:spcPct val="115000"/>
                        </a:lnSpc>
                        <a:spcAft>
                          <a:spcPts val="0"/>
                        </a:spcAft>
                      </a:pPr>
                      <a:r>
                        <a:rPr lang="en-IN" sz="1800" kern="1200" dirty="0">
                          <a:effectLst/>
                        </a:rPr>
                        <a:t>WAN</a:t>
                      </a:r>
                      <a:endParaRPr lang="en-IN" sz="1800" b="1" kern="1200" dirty="0">
                        <a:solidFill>
                          <a:schemeClr val="bg1"/>
                        </a:solidFill>
                        <a:effectLst/>
                        <a:latin typeface="Calibri" charset="0"/>
                        <a:ea typeface="Calibri" charset="0"/>
                        <a:cs typeface="Arial" charset="0"/>
                      </a:endParaRPr>
                    </a:p>
                  </a:txBody>
                  <a:tcPr marL="67552" marR="67552" marT="33754" marB="33754" anchor="ctr">
                    <a:solidFill>
                      <a:schemeClr val="tx2"/>
                    </a:solidFill>
                  </a:tcPr>
                </a:tc>
                <a:extLst>
                  <a:ext uri="{0D108BD9-81ED-4DB2-BD59-A6C34878D82A}">
                    <a16:rowId xmlns:a16="http://schemas.microsoft.com/office/drawing/2014/main" val="1632726019"/>
                  </a:ext>
                </a:extLst>
              </a:tr>
            </a:tbl>
          </a:graphicData>
        </a:graphic>
      </p:graphicFrame>
    </p:spTree>
    <p:extLst>
      <p:ext uri="{BB962C8B-B14F-4D97-AF65-F5344CB8AC3E}">
        <p14:creationId xmlns:p14="http://schemas.microsoft.com/office/powerpoint/2010/main" val="189421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9321</TotalTime>
  <Words>5988</Words>
  <Application>Microsoft Office PowerPoint</Application>
  <PresentationFormat>On-screen Show (4:3)</PresentationFormat>
  <Paragraphs>934</Paragraphs>
  <Slides>79</Slides>
  <Notes>43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79</vt:i4>
      </vt:variant>
    </vt:vector>
  </HeadingPairs>
  <TitlesOfParts>
    <vt:vector size="88" baseType="lpstr">
      <vt:lpstr>Arial</vt:lpstr>
      <vt:lpstr>Calibri</vt:lpstr>
      <vt:lpstr>Open Sans Extrabold</vt:lpstr>
      <vt:lpstr>Open Sans Semibold</vt:lpstr>
      <vt:lpstr>Tahoma</vt:lpstr>
      <vt:lpstr>Times New Roman</vt:lpstr>
      <vt:lpstr>Wingdings</vt:lpstr>
      <vt:lpstr>Office Theme</vt:lpstr>
      <vt:lpstr>1_Office Theme</vt:lpstr>
      <vt:lpstr>PowerPoint Presentation</vt:lpstr>
      <vt:lpstr>Topics to be covered</vt:lpstr>
      <vt:lpstr>Computer Network</vt:lpstr>
      <vt:lpstr>Computer Network in DOS</vt:lpstr>
      <vt:lpstr>Classification of Network</vt:lpstr>
      <vt:lpstr>Local Area Network(LAN)</vt:lpstr>
      <vt:lpstr>Metropolitan Area Network(MAN)</vt:lpstr>
      <vt:lpstr>Wide Area Network(WAN)</vt:lpstr>
      <vt:lpstr>Classification of Network</vt:lpstr>
      <vt:lpstr>Classification of Network</vt:lpstr>
      <vt:lpstr>Wireless Network</vt:lpstr>
      <vt:lpstr>The Problem of Communication</vt:lpstr>
      <vt:lpstr>Layered Protocols - OSI Model</vt:lpstr>
      <vt:lpstr>OSI Model</vt:lpstr>
      <vt:lpstr>OSI Model</vt:lpstr>
      <vt:lpstr>OSI Model (Layers &amp; Activities)</vt:lpstr>
      <vt:lpstr> TCP/IP Reference Model </vt:lpstr>
      <vt:lpstr>The Evolution of ATM</vt:lpstr>
      <vt:lpstr>PowerPoint Presentation</vt:lpstr>
      <vt:lpstr>PowerPoint Presentation</vt:lpstr>
      <vt:lpstr>PowerPoint Presentation</vt:lpstr>
      <vt:lpstr>Packet-switched vs Circuit-switched</vt:lpstr>
      <vt:lpstr>The Evolution of ATM</vt:lpstr>
      <vt:lpstr>Synchronous vs. Asynchronous TDM</vt:lpstr>
      <vt:lpstr>ATM Reference Model</vt:lpstr>
      <vt:lpstr>ATM Reference Model</vt:lpstr>
      <vt:lpstr>ATM Reference Model</vt:lpstr>
      <vt:lpstr>Main Features of ATM Technology</vt:lpstr>
      <vt:lpstr>Message Passing System</vt:lpstr>
      <vt:lpstr>Desirable Features of a Good Message Passing System</vt:lpstr>
      <vt:lpstr>Desirable Features of a Good Message Passing System</vt:lpstr>
      <vt:lpstr>Desirable Features of a Good Message Passing System</vt:lpstr>
      <vt:lpstr>INTER PROCESS COMMUNICATION </vt:lpstr>
      <vt:lpstr>Issues in IPC by Message Passing</vt:lpstr>
      <vt:lpstr>Issues in IPC by Message Passing</vt:lpstr>
      <vt:lpstr>Synchronization in Message Passing</vt:lpstr>
      <vt:lpstr>Synchronization in Message Passing</vt:lpstr>
      <vt:lpstr>Buffering</vt:lpstr>
      <vt:lpstr>Buffering</vt:lpstr>
      <vt:lpstr>Buffering</vt:lpstr>
      <vt:lpstr>Buffering</vt:lpstr>
      <vt:lpstr>Buffering</vt:lpstr>
      <vt:lpstr>Failure in IPC</vt:lpstr>
      <vt:lpstr>Failure in IPC</vt:lpstr>
      <vt:lpstr>Failure Handling in IPC</vt:lpstr>
      <vt:lpstr>Failure Handling in IPC</vt:lpstr>
      <vt:lpstr>Failure Handling in IPC</vt:lpstr>
      <vt:lpstr>Four-Message Reliable IPC Protocol</vt:lpstr>
      <vt:lpstr>Three-Message Reliable IPC Protocol </vt:lpstr>
      <vt:lpstr>Two-Message Reliable IPC Protocol </vt:lpstr>
      <vt:lpstr>Client Server Model</vt:lpstr>
      <vt:lpstr>Client Server Model</vt:lpstr>
      <vt:lpstr>Client Server Model</vt:lpstr>
      <vt:lpstr>Client Server Model</vt:lpstr>
      <vt:lpstr>Client Server Model Interaction</vt:lpstr>
      <vt:lpstr>Remote Procedure Call</vt:lpstr>
      <vt:lpstr>RPC Model </vt:lpstr>
      <vt:lpstr>Remote Procedure Calls Vs Local Procedure Calls</vt:lpstr>
      <vt:lpstr>Functions of RPC Elements</vt:lpstr>
      <vt:lpstr>Functions of RPC Elements</vt:lpstr>
      <vt:lpstr>RPC Mechanism</vt:lpstr>
      <vt:lpstr>RPC Mechanism</vt:lpstr>
      <vt:lpstr>RPC Mechanism</vt:lpstr>
      <vt:lpstr>RPC Mechanism</vt:lpstr>
      <vt:lpstr>Steps in a Remote Procedure Call</vt:lpstr>
      <vt:lpstr>Steps in a Remote Procedure Call</vt:lpstr>
      <vt:lpstr>Lightweight RPC</vt:lpstr>
      <vt:lpstr>Lightweight RPC Features</vt:lpstr>
      <vt:lpstr>Lightweight RPC Features</vt:lpstr>
      <vt:lpstr>Lightweight RPC Features</vt:lpstr>
      <vt:lpstr>Lightweight RPC features</vt:lpstr>
      <vt:lpstr>Server Management</vt:lpstr>
      <vt:lpstr>Stateful File Server</vt:lpstr>
      <vt:lpstr>Stateless File Server</vt:lpstr>
      <vt:lpstr>Stateless File Server</vt:lpstr>
      <vt:lpstr>Difference between Stateful &amp; Stateless</vt:lpstr>
      <vt:lpstr>Case Studies : Sun RPC</vt:lpstr>
      <vt:lpstr>Case Studies : DCE RPC</vt:lpstr>
      <vt:lpstr>End of Unit-2</vt:lpstr>
    </vt:vector>
  </TitlesOfParts>
  <Company>Darshan Institute of Engg. &amp;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W5 of Computer Engineering (Why, What, When, Where, How)</dc:title>
  <dc:creator>Darshan Institute of Engg. &amp; Tech.</dc:creator>
  <cp:lastModifiedBy>Gustave Gameli Kojo Amuzu</cp:lastModifiedBy>
  <cp:revision>1649</cp:revision>
  <dcterms:created xsi:type="dcterms:W3CDTF">2013-05-17T03:00:03Z</dcterms:created>
  <dcterms:modified xsi:type="dcterms:W3CDTF">2021-03-30T08:11:38Z</dcterms:modified>
</cp:coreProperties>
</file>