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1" r:id="rId3"/>
    <p:sldId id="257" r:id="rId4"/>
    <p:sldId id="258" r:id="rId5"/>
    <p:sldId id="259" r:id="rId6"/>
    <p:sldId id="260" r:id="rId7"/>
    <p:sldId id="262" r:id="rId8"/>
    <p:sldId id="263" r:id="rId9"/>
    <p:sldId id="264" r:id="rId10"/>
    <p:sldId id="265" r:id="rId11"/>
    <p:sldId id="271" r:id="rId12"/>
    <p:sldId id="268" r:id="rId13"/>
    <p:sldId id="266" r:id="rId14"/>
    <p:sldId id="267" r:id="rId15"/>
    <p:sldId id="270" r:id="rId16"/>
    <p:sldId id="269"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193" autoAdjust="0"/>
  </p:normalViewPr>
  <p:slideViewPr>
    <p:cSldViewPr snapToGrid="0">
      <p:cViewPr varScale="1">
        <p:scale>
          <a:sx n="59" d="100"/>
          <a:sy n="59" d="100"/>
        </p:scale>
        <p:origin x="16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3D1B3-0A91-40D6-BD45-60C85545823D}"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B7A77-EAFF-435D-8CF2-0157665B7668}" type="slidenum">
              <a:rPr lang="en-US" smtClean="0"/>
              <a:t>‹#›</a:t>
            </a:fld>
            <a:endParaRPr lang="en-US"/>
          </a:p>
        </p:txBody>
      </p:sp>
    </p:spTree>
    <p:extLst>
      <p:ext uri="{BB962C8B-B14F-4D97-AF65-F5344CB8AC3E}">
        <p14:creationId xmlns:p14="http://schemas.microsoft.com/office/powerpoint/2010/main" val="3500176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One of the greatest Flutter features is that it makes app development easy, It provides several pre-built components that can be easily customized to fit your needs.</a:t>
            </a:r>
          </a:p>
          <a:p>
            <a:pPr algn="l"/>
            <a:endParaRPr lang="en-US" dirty="0"/>
          </a:p>
        </p:txBody>
      </p:sp>
      <p:sp>
        <p:nvSpPr>
          <p:cNvPr id="4" name="Slide Number Placeholder 3"/>
          <p:cNvSpPr>
            <a:spLocks noGrp="1"/>
          </p:cNvSpPr>
          <p:nvPr>
            <p:ph type="sldNum" sz="quarter" idx="5"/>
          </p:nvPr>
        </p:nvSpPr>
        <p:spPr/>
        <p:txBody>
          <a:bodyPr/>
          <a:lstStyle/>
          <a:p>
            <a:fld id="{AFEB7A77-EAFF-435D-8CF2-0157665B7668}" type="slidenum">
              <a:rPr lang="en-US" smtClean="0"/>
              <a:t>1</a:t>
            </a:fld>
            <a:endParaRPr lang="en-US"/>
          </a:p>
        </p:txBody>
      </p:sp>
    </p:spTree>
    <p:extLst>
      <p:ext uri="{BB962C8B-B14F-4D97-AF65-F5344CB8AC3E}">
        <p14:creationId xmlns:p14="http://schemas.microsoft.com/office/powerpoint/2010/main" val="238777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If you are curious about what’s available for any Flutter command-line</a:t>
            </a:r>
          </a:p>
          <a:p>
            <a:pPr algn="l"/>
            <a:r>
              <a:rPr lang="en-US" sz="1800" b="0" i="0" u="none" strike="noStrike" baseline="0" dirty="0">
                <a:latin typeface="TimesNewRomanPSMT"/>
              </a:rPr>
              <a:t>tool, in your Terminal simply type </a:t>
            </a:r>
            <a:r>
              <a:rPr lang="en-US" sz="1800" b="0" i="0" u="none" strike="noStrike" baseline="0" dirty="0">
                <a:latin typeface="CourierNewPSMT"/>
              </a:rPr>
              <a:t>flutter &lt;command&gt; --help</a:t>
            </a:r>
            <a:r>
              <a:rPr lang="en-US" sz="1800" b="0" i="0" u="none" strike="noStrike" baseline="0" dirty="0">
                <a:latin typeface="TimesNewRomanPSMT"/>
              </a:rPr>
              <a:t>. In this</a:t>
            </a:r>
          </a:p>
          <a:p>
            <a:pPr algn="l"/>
            <a:r>
              <a:rPr lang="en-US" sz="1800" b="0" i="0" u="none" strike="noStrike" baseline="0" dirty="0">
                <a:latin typeface="TimesNewRomanPSMT"/>
              </a:rPr>
              <a:t>case, it would be </a:t>
            </a:r>
            <a:r>
              <a:rPr lang="en-US" sz="1800" b="0" i="0" u="none" strike="noStrike" baseline="0" dirty="0">
                <a:latin typeface="CourierNewPSMT"/>
              </a:rPr>
              <a:t>flutter create --help</a:t>
            </a:r>
            <a:r>
              <a:rPr lang="en-US" sz="1800" b="0" i="0" u="none" strike="noStrike" baseline="0" dirty="0">
                <a:latin typeface="TimesNewRomanPSMT"/>
              </a:rPr>
              <a:t>. This will print a list of all</a:t>
            </a:r>
          </a:p>
          <a:p>
            <a:pPr algn="l"/>
            <a:r>
              <a:rPr lang="en-US" sz="1800" b="0" i="0" u="none" strike="noStrike" baseline="0" dirty="0">
                <a:latin typeface="TimesNewRomanPSMT"/>
              </a:rPr>
              <a:t>the available options and examples of how to use them.</a:t>
            </a:r>
            <a:endParaRPr lang="en-US" dirty="0"/>
          </a:p>
        </p:txBody>
      </p:sp>
      <p:sp>
        <p:nvSpPr>
          <p:cNvPr id="4" name="Slide Number Placeholder 3"/>
          <p:cNvSpPr>
            <a:spLocks noGrp="1"/>
          </p:cNvSpPr>
          <p:nvPr>
            <p:ph type="sldNum" sz="quarter" idx="5"/>
          </p:nvPr>
        </p:nvSpPr>
        <p:spPr/>
        <p:txBody>
          <a:bodyPr/>
          <a:lstStyle/>
          <a:p>
            <a:fld id="{AFEB7A77-EAFF-435D-8CF2-0157665B7668}" type="slidenum">
              <a:rPr lang="en-US" smtClean="0"/>
              <a:t>3</a:t>
            </a:fld>
            <a:endParaRPr lang="en-US"/>
          </a:p>
        </p:txBody>
      </p:sp>
    </p:spTree>
    <p:extLst>
      <p:ext uri="{BB962C8B-B14F-4D97-AF65-F5344CB8AC3E}">
        <p14:creationId xmlns:p14="http://schemas.microsoft.com/office/powerpoint/2010/main" val="392664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B7A77-EAFF-435D-8CF2-0157665B7668}" type="slidenum">
              <a:rPr lang="en-US" smtClean="0"/>
              <a:t>4</a:t>
            </a:fld>
            <a:endParaRPr lang="en-US"/>
          </a:p>
        </p:txBody>
      </p:sp>
    </p:spTree>
    <p:extLst>
      <p:ext uri="{BB962C8B-B14F-4D97-AF65-F5344CB8AC3E}">
        <p14:creationId xmlns:p14="http://schemas.microsoft.com/office/powerpoint/2010/main" val="3184311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setState</a:t>
            </a:r>
            <a:r>
              <a:rPr lang="en-US" dirty="0"/>
              <a:t>() method is a crucial part of managing the state of a </a:t>
            </a:r>
            <a:r>
              <a:rPr lang="en-US" dirty="0" err="1"/>
              <a:t>StatefulWidget</a:t>
            </a:r>
            <a:r>
              <a:rPr lang="en-US" dirty="0"/>
              <a:t>. It informs the Flutter framework that the internal state of the widget has changed, triggering a rebuild of the widget's UI to reflect those changes.</a:t>
            </a:r>
          </a:p>
          <a:p>
            <a:endParaRPr lang="en-US" dirty="0"/>
          </a:p>
          <a:p>
            <a:r>
              <a:rPr lang="en-US" b="0" i="0" dirty="0">
                <a:solidFill>
                  <a:srgbClr val="374151"/>
                </a:solidFill>
                <a:effectLst/>
                <a:latin typeface="Söhne"/>
              </a:rPr>
              <a:t>A Stateful Widget in Flutter is a type of widget that maintains state—data that might change during the widget's lifecycle. Unlike Stateless Widgets, which are static and immutable once built, Stateful Widgets can change their appearance or behavior dynamically in response to user actions, data changes, or other factors</a:t>
            </a:r>
            <a:endParaRPr lang="en-US" dirty="0"/>
          </a:p>
        </p:txBody>
      </p:sp>
      <p:sp>
        <p:nvSpPr>
          <p:cNvPr id="4" name="Slide Number Placeholder 3"/>
          <p:cNvSpPr>
            <a:spLocks noGrp="1"/>
          </p:cNvSpPr>
          <p:nvPr>
            <p:ph type="sldNum" sz="quarter" idx="5"/>
          </p:nvPr>
        </p:nvSpPr>
        <p:spPr/>
        <p:txBody>
          <a:bodyPr/>
          <a:lstStyle/>
          <a:p>
            <a:fld id="{AFEB7A77-EAFF-435D-8CF2-0157665B7668}" type="slidenum">
              <a:rPr lang="en-US" smtClean="0"/>
              <a:t>13</a:t>
            </a:fld>
            <a:endParaRPr lang="en-US"/>
          </a:p>
        </p:txBody>
      </p:sp>
    </p:spTree>
    <p:extLst>
      <p:ext uri="{BB962C8B-B14F-4D97-AF65-F5344CB8AC3E}">
        <p14:creationId xmlns:p14="http://schemas.microsoft.com/office/powerpoint/2010/main" val="145637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EB7A77-EAFF-435D-8CF2-0157665B7668}" type="slidenum">
              <a:rPr lang="en-US" smtClean="0"/>
              <a:t>18</a:t>
            </a:fld>
            <a:endParaRPr lang="en-US"/>
          </a:p>
        </p:txBody>
      </p:sp>
    </p:spTree>
    <p:extLst>
      <p:ext uri="{BB962C8B-B14F-4D97-AF65-F5344CB8AC3E}">
        <p14:creationId xmlns:p14="http://schemas.microsoft.com/office/powerpoint/2010/main" val="3640738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55585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D1809-78A5-4E3C-A2AF-538FF101A74A}"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955811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198911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184071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721558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FD1809-78A5-4E3C-A2AF-538FF101A74A}"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422343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FD1809-78A5-4E3C-A2AF-538FF101A74A}" type="datetimeFigureOut">
              <a:rPr lang="en-US" smtClean="0"/>
              <a:t>12/7/2023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859974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3630969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114362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387554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D1809-78A5-4E3C-A2AF-538FF101A74A}"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411451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D1809-78A5-4E3C-A2AF-538FF101A74A}"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304006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D1809-78A5-4E3C-A2AF-538FF101A74A}"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56853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FD1809-78A5-4E3C-A2AF-538FF101A74A}"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137700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D1809-78A5-4E3C-A2AF-538FF101A74A}"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749513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D1809-78A5-4E3C-A2AF-538FF101A74A}"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23370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FD1809-78A5-4E3C-A2AF-538FF101A74A}"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6A2418-329A-4114-9347-880A0858BD48}" type="slidenum">
              <a:rPr lang="en-US" smtClean="0"/>
              <a:t>‹#›</a:t>
            </a:fld>
            <a:endParaRPr lang="en-US"/>
          </a:p>
        </p:txBody>
      </p:sp>
    </p:spTree>
    <p:extLst>
      <p:ext uri="{BB962C8B-B14F-4D97-AF65-F5344CB8AC3E}">
        <p14:creationId xmlns:p14="http://schemas.microsoft.com/office/powerpoint/2010/main" val="55929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CFD1809-78A5-4E3C-A2AF-538FF101A74A}" type="datetimeFigureOut">
              <a:rPr lang="en-US" smtClean="0"/>
              <a:t>12/7/2023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6A2418-329A-4114-9347-880A0858BD48}" type="slidenum">
              <a:rPr lang="en-US" smtClean="0"/>
              <a:t>‹#›</a:t>
            </a:fld>
            <a:endParaRPr lang="en-US"/>
          </a:p>
        </p:txBody>
      </p:sp>
    </p:spTree>
    <p:extLst>
      <p:ext uri="{BB962C8B-B14F-4D97-AF65-F5344CB8AC3E}">
        <p14:creationId xmlns:p14="http://schemas.microsoft.com/office/powerpoint/2010/main" val="337900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2C83-B89A-4899-0AB2-DF480ACDCBF4}"/>
              </a:ext>
            </a:extLst>
          </p:cNvPr>
          <p:cNvSpPr>
            <a:spLocks noGrp="1"/>
          </p:cNvSpPr>
          <p:nvPr>
            <p:ph type="ctrTitle"/>
          </p:nvPr>
        </p:nvSpPr>
        <p:spPr/>
        <p:txBody>
          <a:bodyPr/>
          <a:lstStyle/>
          <a:p>
            <a:r>
              <a:rPr lang="en-US" dirty="0"/>
              <a:t>First Flutter App</a:t>
            </a:r>
          </a:p>
        </p:txBody>
      </p:sp>
    </p:spTree>
    <p:extLst>
      <p:ext uri="{BB962C8B-B14F-4D97-AF65-F5344CB8AC3E}">
        <p14:creationId xmlns:p14="http://schemas.microsoft.com/office/powerpoint/2010/main" val="42580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3838-99E3-E69D-9ABB-350C7F99EA75}"/>
              </a:ext>
            </a:extLst>
          </p:cNvPr>
          <p:cNvSpPr>
            <a:spLocks noGrp="1"/>
          </p:cNvSpPr>
          <p:nvPr>
            <p:ph type="title"/>
          </p:nvPr>
        </p:nvSpPr>
        <p:spPr/>
        <p:txBody>
          <a:bodyPr/>
          <a:lstStyle/>
          <a:p>
            <a:r>
              <a:rPr lang="en-US" dirty="0"/>
              <a:t>How to do it</a:t>
            </a:r>
          </a:p>
        </p:txBody>
      </p:sp>
      <p:sp>
        <p:nvSpPr>
          <p:cNvPr id="3" name="Content Placeholder 2">
            <a:extLst>
              <a:ext uri="{FF2B5EF4-FFF2-40B4-BE49-F238E27FC236}">
                <a16:creationId xmlns:a16="http://schemas.microsoft.com/office/drawing/2014/main" id="{5B43CF72-E27E-9A61-277E-B569E1FA8B01}"/>
              </a:ext>
            </a:extLst>
          </p:cNvPr>
          <p:cNvSpPr>
            <a:spLocks noGrp="1"/>
          </p:cNvSpPr>
          <p:nvPr>
            <p:ph idx="1"/>
          </p:nvPr>
        </p:nvSpPr>
        <p:spPr/>
        <p:txBody>
          <a:bodyPr>
            <a:normAutofit/>
          </a:bodyPr>
          <a:lstStyle/>
          <a:p>
            <a:pPr marL="857250" lvl="1" indent="-457200">
              <a:lnSpc>
                <a:spcPct val="150000"/>
              </a:lnSpc>
              <a:buFont typeface="+mj-lt"/>
              <a:buAutoNum type="arabicPeriod"/>
            </a:pPr>
            <a:r>
              <a:rPr lang="en-US" sz="2400" dirty="0"/>
              <a:t> In the </a:t>
            </a:r>
            <a:r>
              <a:rPr lang="en-US" sz="2400" dirty="0" err="1"/>
              <a:t>main.dart</a:t>
            </a:r>
            <a:r>
              <a:rPr lang="en-US" sz="2400" dirty="0"/>
              <a:t> file in the lib folder, at the bottom of the file, and out of any class, create a method that returns true when the number passed is even, and false when the number is odd:</a:t>
            </a:r>
          </a:p>
          <a:p>
            <a:pPr marL="400050" lvl="1" indent="0">
              <a:buNone/>
            </a:pPr>
            <a:endParaRPr lang="en-US" sz="2000" dirty="0"/>
          </a:p>
        </p:txBody>
      </p:sp>
    </p:spTree>
    <p:extLst>
      <p:ext uri="{BB962C8B-B14F-4D97-AF65-F5344CB8AC3E}">
        <p14:creationId xmlns:p14="http://schemas.microsoft.com/office/powerpoint/2010/main" val="324624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B6A2-9838-72F1-FD10-FB1861DE1F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B0A057-D965-BB38-14EC-E28BF5DB8BFD}"/>
              </a:ext>
            </a:extLst>
          </p:cNvPr>
          <p:cNvSpPr>
            <a:spLocks noGrp="1"/>
          </p:cNvSpPr>
          <p:nvPr>
            <p:ph idx="1"/>
          </p:nvPr>
        </p:nvSpPr>
        <p:spPr>
          <a:xfrm>
            <a:off x="1154954" y="2603500"/>
            <a:ext cx="8825659" cy="3914866"/>
          </a:xfrm>
        </p:spPr>
        <p:txBody>
          <a:bodyPr>
            <a:noAutofit/>
          </a:bodyPr>
          <a:lstStyle/>
          <a:p>
            <a:pPr marL="0" indent="0">
              <a:buNone/>
            </a:pPr>
            <a:r>
              <a:rPr lang="en-US" sz="2800" dirty="0"/>
              <a:t>bool isEven(int number) {</a:t>
            </a:r>
          </a:p>
          <a:p>
            <a:pPr marL="0" indent="0">
              <a:buNone/>
            </a:pPr>
            <a:r>
              <a:rPr lang="en-US" sz="2800" dirty="0"/>
              <a:t>if (number % 2 == 0) {</a:t>
            </a:r>
          </a:p>
          <a:p>
            <a:pPr marL="0" indent="0">
              <a:buNone/>
            </a:pPr>
            <a:r>
              <a:rPr lang="en-US" sz="2800" dirty="0"/>
              <a:t>return true;</a:t>
            </a:r>
          </a:p>
          <a:p>
            <a:pPr marL="0" indent="0">
              <a:buNone/>
            </a:pPr>
            <a:r>
              <a:rPr lang="en-US" sz="2800" dirty="0"/>
              <a:t>} else {</a:t>
            </a:r>
          </a:p>
          <a:p>
            <a:pPr marL="0" indent="0">
              <a:buNone/>
            </a:pPr>
            <a:r>
              <a:rPr lang="en-US" sz="2800" dirty="0"/>
              <a:t>return false;</a:t>
            </a:r>
          </a:p>
          <a:p>
            <a:pPr marL="0" indent="0">
              <a:buNone/>
            </a:pPr>
            <a:r>
              <a:rPr lang="en-US" sz="2800" dirty="0"/>
              <a:t>}</a:t>
            </a:r>
          </a:p>
          <a:p>
            <a:pPr marL="0" indent="0">
              <a:buNone/>
            </a:pPr>
            <a:r>
              <a:rPr lang="en-US" sz="2800" dirty="0"/>
              <a:t>}</a:t>
            </a:r>
          </a:p>
        </p:txBody>
      </p:sp>
    </p:spTree>
    <p:extLst>
      <p:ext uri="{BB962C8B-B14F-4D97-AF65-F5344CB8AC3E}">
        <p14:creationId xmlns:p14="http://schemas.microsoft.com/office/powerpoint/2010/main" val="4105850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10FF-3A5D-0FBC-D706-4F6D7E14E5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E2CD16-733B-520B-94CF-906E1FEDF0A8}"/>
              </a:ext>
            </a:extLst>
          </p:cNvPr>
          <p:cNvSpPr>
            <a:spLocks noGrp="1"/>
          </p:cNvSpPr>
          <p:nvPr>
            <p:ph idx="1"/>
          </p:nvPr>
        </p:nvSpPr>
        <p:spPr/>
        <p:txBody>
          <a:bodyPr>
            <a:normAutofit/>
          </a:bodyPr>
          <a:lstStyle/>
          <a:p>
            <a:pPr marL="800100" lvl="2" indent="0">
              <a:lnSpc>
                <a:spcPct val="150000"/>
              </a:lnSpc>
              <a:buNone/>
            </a:pPr>
            <a:r>
              <a:rPr lang="en-US" sz="2600" dirty="0"/>
              <a:t>3. At the top of the _</a:t>
            </a:r>
            <a:r>
              <a:rPr lang="en-US" sz="2600" dirty="0" err="1"/>
              <a:t>MyHomePageState</a:t>
            </a:r>
            <a:r>
              <a:rPr lang="en-US" sz="2600" dirty="0"/>
              <a:t> class, 	under the int _counter = 0;    declaration, declare Color, and set it to red:</a:t>
            </a:r>
          </a:p>
          <a:p>
            <a:pPr marL="800100" lvl="2" indent="0">
              <a:lnSpc>
                <a:spcPct val="150000"/>
              </a:lnSpc>
              <a:buNone/>
            </a:pPr>
            <a:r>
              <a:rPr lang="en-US" sz="2800" dirty="0"/>
              <a:t>Code:</a:t>
            </a:r>
          </a:p>
          <a:p>
            <a:pPr marL="800100" lvl="2" indent="0">
              <a:lnSpc>
                <a:spcPct val="150000"/>
              </a:lnSpc>
              <a:buNone/>
            </a:pPr>
            <a:r>
              <a:rPr lang="en-US" sz="2800" dirty="0"/>
              <a:t>Color color = </a:t>
            </a:r>
            <a:r>
              <a:rPr lang="en-US" sz="2800" dirty="0" err="1"/>
              <a:t>Colors.red</a:t>
            </a:r>
            <a:r>
              <a:rPr lang="en-US" sz="2800" dirty="0"/>
              <a:t>;</a:t>
            </a:r>
          </a:p>
        </p:txBody>
      </p:sp>
    </p:spTree>
    <p:extLst>
      <p:ext uri="{BB962C8B-B14F-4D97-AF65-F5344CB8AC3E}">
        <p14:creationId xmlns:p14="http://schemas.microsoft.com/office/powerpoint/2010/main" val="212561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1FB34-73B7-BFC9-71FF-F59734694E3D}"/>
              </a:ext>
            </a:extLst>
          </p:cNvPr>
          <p:cNvSpPr>
            <a:spLocks noGrp="1"/>
          </p:cNvSpPr>
          <p:nvPr>
            <p:ph idx="1"/>
          </p:nvPr>
        </p:nvSpPr>
        <p:spPr>
          <a:xfrm>
            <a:off x="1058584" y="2272937"/>
            <a:ext cx="8825659" cy="4415246"/>
          </a:xfrm>
        </p:spPr>
        <p:txBody>
          <a:bodyPr>
            <a:noAutofit/>
          </a:bodyPr>
          <a:lstStyle/>
          <a:p>
            <a:pPr marL="400050" lvl="1" indent="0">
              <a:buNone/>
            </a:pPr>
            <a:r>
              <a:rPr lang="en-US" sz="2800" dirty="0"/>
              <a:t>4. In the _</a:t>
            </a:r>
            <a:r>
              <a:rPr lang="en-US" sz="2800" dirty="0" err="1"/>
              <a:t>incrementCounter</a:t>
            </a:r>
            <a:r>
              <a:rPr lang="en-US" sz="2800" dirty="0"/>
              <a:t> method, edit the </a:t>
            </a:r>
            <a:r>
              <a:rPr lang="en-US" sz="2800" dirty="0" err="1"/>
              <a:t>setState</a:t>
            </a:r>
            <a:r>
              <a:rPr lang="en-US" sz="2800" dirty="0"/>
              <a:t> call, so that it changes the color value:</a:t>
            </a:r>
          </a:p>
          <a:p>
            <a:pPr marL="400050" lvl="1" indent="0">
              <a:buNone/>
            </a:pPr>
            <a:endParaRPr lang="en-US" sz="2800" dirty="0"/>
          </a:p>
        </p:txBody>
      </p:sp>
    </p:spTree>
    <p:extLst>
      <p:ext uri="{BB962C8B-B14F-4D97-AF65-F5344CB8AC3E}">
        <p14:creationId xmlns:p14="http://schemas.microsoft.com/office/powerpoint/2010/main" val="52633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99FF-8DAD-AF0D-74A3-2332CA7E51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7C6B63-07D4-AF1F-9777-DFF33CD06D02}"/>
              </a:ext>
            </a:extLst>
          </p:cNvPr>
          <p:cNvSpPr>
            <a:spLocks noGrp="1"/>
          </p:cNvSpPr>
          <p:nvPr>
            <p:ph idx="1"/>
          </p:nvPr>
        </p:nvSpPr>
        <p:spPr>
          <a:xfrm>
            <a:off x="1154954" y="2116182"/>
            <a:ext cx="9569652" cy="4885509"/>
          </a:xfrm>
        </p:spPr>
        <p:txBody>
          <a:bodyPr>
            <a:noAutofit/>
          </a:bodyPr>
          <a:lstStyle/>
          <a:p>
            <a:pPr marL="0" indent="0">
              <a:buNone/>
            </a:pPr>
            <a:r>
              <a:rPr lang="en-US" sz="2400" dirty="0"/>
              <a:t>void _</a:t>
            </a:r>
            <a:r>
              <a:rPr lang="en-US" sz="2400" dirty="0" err="1"/>
              <a:t>incrementCounter</a:t>
            </a:r>
            <a:r>
              <a:rPr lang="en-US" sz="2400" dirty="0"/>
              <a:t>() {</a:t>
            </a:r>
          </a:p>
          <a:p>
            <a:pPr marL="0" indent="0">
              <a:buNone/>
            </a:pPr>
            <a:r>
              <a:rPr lang="en-US" sz="2400" dirty="0" err="1"/>
              <a:t>setState</a:t>
            </a:r>
            <a:r>
              <a:rPr lang="en-US" sz="2400" dirty="0"/>
              <a:t>(() {</a:t>
            </a:r>
          </a:p>
          <a:p>
            <a:pPr marL="0" indent="0">
              <a:buNone/>
            </a:pPr>
            <a:r>
              <a:rPr lang="en-US" sz="2400" dirty="0"/>
              <a:t>_counter++;</a:t>
            </a:r>
          </a:p>
          <a:p>
            <a:pPr marL="0" indent="0">
              <a:buNone/>
            </a:pPr>
            <a:r>
              <a:rPr lang="en-US" sz="2400" dirty="0"/>
              <a:t>if (isEven(_counter)) {</a:t>
            </a:r>
          </a:p>
          <a:p>
            <a:pPr marL="0" indent="0">
              <a:buNone/>
            </a:pPr>
            <a:r>
              <a:rPr lang="en-US" sz="2400" dirty="0"/>
              <a:t>color = </a:t>
            </a:r>
            <a:r>
              <a:rPr lang="en-US" sz="2400" dirty="0" err="1"/>
              <a:t>Colors.red</a:t>
            </a:r>
            <a:r>
              <a:rPr lang="en-US" sz="2400" dirty="0"/>
              <a:t>;</a:t>
            </a:r>
          </a:p>
          <a:p>
            <a:pPr marL="0" indent="0">
              <a:buNone/>
            </a:pPr>
            <a:r>
              <a:rPr lang="en-US" sz="2400" dirty="0"/>
              <a:t>} else {</a:t>
            </a:r>
          </a:p>
          <a:p>
            <a:pPr marL="0" indent="0">
              <a:buNone/>
            </a:pPr>
            <a:r>
              <a:rPr lang="en-US" sz="2400" dirty="0"/>
              <a:t>color = </a:t>
            </a:r>
            <a:r>
              <a:rPr lang="en-US" sz="2400" dirty="0" err="1"/>
              <a:t>Colors.green</a:t>
            </a:r>
            <a:r>
              <a:rPr lang="en-US" sz="2400" dirty="0"/>
              <a:t>;</a:t>
            </a:r>
          </a:p>
          <a:p>
            <a:pPr marL="0" indent="0">
              <a:buNone/>
            </a:pPr>
            <a:r>
              <a:rPr lang="en-US" sz="2400" dirty="0"/>
              <a:t>}</a:t>
            </a:r>
          </a:p>
          <a:p>
            <a:pPr marL="0" indent="0">
              <a:buNone/>
            </a:pPr>
            <a:r>
              <a:rPr lang="en-US" sz="2400" dirty="0"/>
              <a:t>});</a:t>
            </a:r>
          </a:p>
          <a:p>
            <a:pPr marL="0" indent="0">
              <a:buNone/>
            </a:pPr>
            <a:r>
              <a:rPr lang="en-US" sz="2400" dirty="0"/>
              <a:t>}</a:t>
            </a:r>
          </a:p>
        </p:txBody>
      </p:sp>
    </p:spTree>
    <p:extLst>
      <p:ext uri="{BB962C8B-B14F-4D97-AF65-F5344CB8AC3E}">
        <p14:creationId xmlns:p14="http://schemas.microsoft.com/office/powerpoint/2010/main" val="215128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50DE-58EE-37D0-507D-B32E6CD502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C4629D-4681-5B9E-E59A-3295DB260AB8}"/>
              </a:ext>
            </a:extLst>
          </p:cNvPr>
          <p:cNvSpPr>
            <a:spLocks noGrp="1"/>
          </p:cNvSpPr>
          <p:nvPr>
            <p:ph idx="1"/>
          </p:nvPr>
        </p:nvSpPr>
        <p:spPr/>
        <p:txBody>
          <a:bodyPr>
            <a:normAutofit/>
          </a:bodyPr>
          <a:lstStyle/>
          <a:p>
            <a:pPr marL="0" indent="0">
              <a:lnSpc>
                <a:spcPct val="150000"/>
              </a:lnSpc>
              <a:buNone/>
            </a:pPr>
            <a:r>
              <a:rPr lang="en-US" sz="2800" dirty="0"/>
              <a:t>In the build method, edit the text containing You have pushed the button this many times:, so that you change its color and size, and remove its const keyword, as shown below:</a:t>
            </a:r>
          </a:p>
        </p:txBody>
      </p:sp>
    </p:spTree>
    <p:extLst>
      <p:ext uri="{BB962C8B-B14F-4D97-AF65-F5344CB8AC3E}">
        <p14:creationId xmlns:p14="http://schemas.microsoft.com/office/powerpoint/2010/main" val="966334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CA2-B0D5-1B16-76B8-C4FDF51CF6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A7235B-593C-E87A-E437-1675BF362CAF}"/>
              </a:ext>
            </a:extLst>
          </p:cNvPr>
          <p:cNvSpPr>
            <a:spLocks noGrp="1"/>
          </p:cNvSpPr>
          <p:nvPr>
            <p:ph idx="1"/>
          </p:nvPr>
        </p:nvSpPr>
        <p:spPr>
          <a:xfrm>
            <a:off x="1154954" y="2299063"/>
            <a:ext cx="8825659" cy="3971108"/>
          </a:xfrm>
        </p:spPr>
        <p:txBody>
          <a:bodyPr>
            <a:noAutofit/>
          </a:bodyPr>
          <a:lstStyle/>
          <a:p>
            <a:pPr marL="0" indent="0">
              <a:lnSpc>
                <a:spcPct val="150000"/>
              </a:lnSpc>
              <a:buNone/>
            </a:pPr>
            <a:r>
              <a:rPr lang="en-US" sz="2000" dirty="0"/>
              <a:t>Text(</a:t>
            </a:r>
          </a:p>
          <a:p>
            <a:pPr marL="0" indent="0">
              <a:lnSpc>
                <a:spcPct val="150000"/>
              </a:lnSpc>
              <a:buNone/>
            </a:pPr>
            <a:r>
              <a:rPr lang="en-US" sz="2000" dirty="0"/>
              <a:t>'You have pushed the button this many times:',</a:t>
            </a:r>
          </a:p>
          <a:p>
            <a:pPr marL="0" indent="0">
              <a:lnSpc>
                <a:spcPct val="150000"/>
              </a:lnSpc>
              <a:buNone/>
            </a:pPr>
            <a:r>
              <a:rPr lang="en-US" sz="2000" dirty="0"/>
              <a:t>style: </a:t>
            </a:r>
            <a:r>
              <a:rPr lang="en-US" sz="2000" dirty="0" err="1"/>
              <a:t>TextStyle</a:t>
            </a:r>
            <a:r>
              <a:rPr lang="en-US" sz="2000" dirty="0"/>
              <a:t>(</a:t>
            </a:r>
          </a:p>
          <a:p>
            <a:pPr marL="0" indent="0">
              <a:lnSpc>
                <a:spcPct val="150000"/>
              </a:lnSpc>
              <a:buNone/>
            </a:pPr>
            <a:r>
              <a:rPr lang="en-US" sz="2000" dirty="0"/>
              <a:t>color: color,</a:t>
            </a:r>
          </a:p>
          <a:p>
            <a:pPr marL="0" indent="0">
              <a:lnSpc>
                <a:spcPct val="150000"/>
              </a:lnSpc>
              <a:buNone/>
            </a:pPr>
            <a:r>
              <a:rPr lang="en-US" sz="2000" dirty="0" err="1"/>
              <a:t>fontSize</a:t>
            </a:r>
            <a:r>
              <a:rPr lang="en-US" sz="2000" dirty="0"/>
              <a:t>: 18,</a:t>
            </a:r>
          </a:p>
          <a:p>
            <a:pPr marL="0" indent="0">
              <a:lnSpc>
                <a:spcPct val="150000"/>
              </a:lnSpc>
              <a:buNone/>
            </a:pPr>
            <a:r>
              <a:rPr lang="en-US" sz="2000" dirty="0"/>
              <a:t>)</a:t>
            </a:r>
          </a:p>
          <a:p>
            <a:pPr marL="0" indent="0">
              <a:lnSpc>
                <a:spcPct val="150000"/>
              </a:lnSpc>
              <a:buNone/>
            </a:pPr>
            <a:r>
              <a:rPr lang="en-US" sz="2000" dirty="0"/>
              <a:t>),</a:t>
            </a:r>
          </a:p>
        </p:txBody>
      </p:sp>
    </p:spTree>
    <p:extLst>
      <p:ext uri="{BB962C8B-B14F-4D97-AF65-F5344CB8AC3E}">
        <p14:creationId xmlns:p14="http://schemas.microsoft.com/office/powerpoint/2010/main" val="142525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4A3F-1F95-8E48-AC24-579900B420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9E89EA-DE1B-2A10-F029-6353E4D0FE15}"/>
              </a:ext>
            </a:extLst>
          </p:cNvPr>
          <p:cNvSpPr>
            <a:spLocks noGrp="1"/>
          </p:cNvSpPr>
          <p:nvPr>
            <p:ph idx="1"/>
          </p:nvPr>
        </p:nvSpPr>
        <p:spPr/>
        <p:txBody>
          <a:bodyPr>
            <a:normAutofit/>
          </a:bodyPr>
          <a:lstStyle/>
          <a:p>
            <a:pPr>
              <a:lnSpc>
                <a:spcPct val="150000"/>
              </a:lnSpc>
            </a:pPr>
            <a:r>
              <a:rPr lang="en-US" sz="2400" dirty="0"/>
              <a:t>Run the app; you should see the color of the text changing each time you press the button.</a:t>
            </a:r>
          </a:p>
        </p:txBody>
      </p:sp>
    </p:spTree>
    <p:extLst>
      <p:ext uri="{BB962C8B-B14F-4D97-AF65-F5344CB8AC3E}">
        <p14:creationId xmlns:p14="http://schemas.microsoft.com/office/powerpoint/2010/main" val="282856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4098-1487-7977-4819-CD21DCE8C67A}"/>
              </a:ext>
            </a:extLst>
          </p:cNvPr>
          <p:cNvSpPr>
            <a:spLocks noGrp="1"/>
          </p:cNvSpPr>
          <p:nvPr>
            <p:ph type="title"/>
          </p:nvPr>
        </p:nvSpPr>
        <p:spPr/>
        <p:txBody>
          <a:bodyPr/>
          <a:lstStyle/>
          <a:p>
            <a:r>
              <a:rPr lang="en-US" dirty="0"/>
              <a:t>Running the Test</a:t>
            </a:r>
          </a:p>
        </p:txBody>
      </p:sp>
      <p:sp>
        <p:nvSpPr>
          <p:cNvPr id="3" name="Content Placeholder 2">
            <a:extLst>
              <a:ext uri="{FF2B5EF4-FFF2-40B4-BE49-F238E27FC236}">
                <a16:creationId xmlns:a16="http://schemas.microsoft.com/office/drawing/2014/main" id="{D59DEE23-E18B-ACDD-679F-45826381478E}"/>
              </a:ext>
            </a:extLst>
          </p:cNvPr>
          <p:cNvSpPr>
            <a:spLocks noGrp="1"/>
          </p:cNvSpPr>
          <p:nvPr>
            <p:ph idx="1"/>
          </p:nvPr>
        </p:nvSpPr>
        <p:spPr/>
        <p:txBody>
          <a:bodyPr/>
          <a:lstStyle/>
          <a:p>
            <a:pPr marL="0" indent="0">
              <a:buNone/>
            </a:pPr>
            <a:r>
              <a:rPr lang="en-US" sz="2400" dirty="0"/>
              <a:t>Testing the isEven  Function</a:t>
            </a:r>
          </a:p>
          <a:p>
            <a:pPr>
              <a:buFont typeface="+mj-lt"/>
              <a:buAutoNum type="arabicPeriod"/>
            </a:pPr>
            <a:r>
              <a:rPr lang="en-US" sz="2400" dirty="0"/>
              <a:t>In the tests folder, create a new file, called </a:t>
            </a:r>
            <a:r>
              <a:rPr lang="en-US" sz="2400" dirty="0" err="1"/>
              <a:t>unit_test.dart</a:t>
            </a:r>
            <a:r>
              <a:rPr lang="en-US" sz="2400" dirty="0"/>
              <a:t>.</a:t>
            </a:r>
          </a:p>
          <a:p>
            <a:pPr>
              <a:buFont typeface="+mj-lt"/>
              <a:buAutoNum type="arabicPeriod"/>
            </a:pPr>
            <a:r>
              <a:rPr lang="en-US" sz="2400" dirty="0"/>
              <a:t>At the top of the new file, import the </a:t>
            </a:r>
            <a:r>
              <a:rPr lang="en-US" sz="2400" dirty="0" err="1"/>
              <a:t>flutter_test.dart</a:t>
            </a:r>
            <a:r>
              <a:rPr lang="en-US" sz="2400" dirty="0"/>
              <a:t> library and your project’s </a:t>
            </a:r>
            <a:r>
              <a:rPr lang="en-US" sz="2400" dirty="0" err="1"/>
              <a:t>main.dart</a:t>
            </a:r>
            <a:r>
              <a:rPr lang="en-US" sz="2400" dirty="0"/>
              <a:t> file </a:t>
            </a:r>
          </a:p>
          <a:p>
            <a:pPr lvl="1">
              <a:buFont typeface="+mj-lt"/>
              <a:buAutoNum type="arabicPeriod"/>
            </a:pPr>
            <a:r>
              <a:rPr lang="en-US" sz="2400" dirty="0"/>
              <a:t>import '</a:t>
            </a:r>
            <a:r>
              <a:rPr lang="en-US" sz="2400" dirty="0" err="1"/>
              <a:t>package:flutter_test</a:t>
            </a:r>
            <a:r>
              <a:rPr lang="en-US" sz="2400" dirty="0"/>
              <a:t>/flutter_test.dart';</a:t>
            </a:r>
          </a:p>
          <a:p>
            <a:pPr lvl="1">
              <a:buFont typeface="+mj-lt"/>
              <a:buAutoNum type="arabicPeriod"/>
            </a:pPr>
            <a:r>
              <a:rPr lang="en-US" sz="2400" dirty="0"/>
              <a:t>import '</a:t>
            </a:r>
            <a:r>
              <a:rPr lang="en-US" sz="2400" dirty="0" err="1"/>
              <a:t>package:hello_flutter</a:t>
            </a:r>
            <a:r>
              <a:rPr lang="en-US" sz="2400" dirty="0"/>
              <a:t>/</a:t>
            </a:r>
            <a:r>
              <a:rPr lang="en-US" sz="2400" dirty="0" err="1"/>
              <a:t>main.dart</a:t>
            </a:r>
            <a:r>
              <a:rPr lang="en-US" sz="2400" dirty="0"/>
              <a:t>’;</a:t>
            </a:r>
            <a:r>
              <a:rPr lang="en-US" dirty="0"/>
              <a:t>	</a:t>
            </a:r>
          </a:p>
        </p:txBody>
      </p:sp>
    </p:spTree>
    <p:extLst>
      <p:ext uri="{BB962C8B-B14F-4D97-AF65-F5344CB8AC3E}">
        <p14:creationId xmlns:p14="http://schemas.microsoft.com/office/powerpoint/2010/main" val="306359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8E8-E715-9A61-BACD-3CFB3A463C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07B76C-B63D-CCCC-50D0-5A9B960B4755}"/>
              </a:ext>
            </a:extLst>
          </p:cNvPr>
          <p:cNvSpPr>
            <a:spLocks noGrp="1"/>
          </p:cNvSpPr>
          <p:nvPr>
            <p:ph idx="1"/>
          </p:nvPr>
        </p:nvSpPr>
        <p:spPr/>
        <p:txBody>
          <a:bodyPr>
            <a:normAutofit fontScale="62500" lnSpcReduction="20000"/>
          </a:bodyPr>
          <a:lstStyle/>
          <a:p>
            <a:pPr marL="0" indent="0">
              <a:buNone/>
            </a:pPr>
            <a:r>
              <a:rPr lang="en-US" dirty="0"/>
              <a:t>3. Create a main method under the import statements:</a:t>
            </a:r>
          </a:p>
          <a:p>
            <a:pPr lvl="1"/>
            <a:r>
              <a:rPr lang="en-US" dirty="0"/>
              <a:t>void main() {}</a:t>
            </a:r>
          </a:p>
          <a:p>
            <a:pPr marL="57150" indent="0">
              <a:buNone/>
            </a:pPr>
            <a:r>
              <a:rPr lang="en-US" dirty="0"/>
              <a:t>In the main method, call the test method, passing Is Even as its</a:t>
            </a:r>
          </a:p>
          <a:p>
            <a:pPr marL="57150" indent="0">
              <a:buNone/>
            </a:pPr>
            <a:r>
              <a:rPr lang="en-US" dirty="0"/>
              <a:t>name and calling the isEven method twice, and checking its results, as</a:t>
            </a:r>
          </a:p>
          <a:p>
            <a:pPr marL="57150" indent="0">
              <a:buNone/>
            </a:pPr>
            <a:r>
              <a:rPr lang="en-US" dirty="0"/>
              <a:t>shown below</a:t>
            </a:r>
          </a:p>
          <a:p>
            <a:pPr marL="57150" indent="0">
              <a:buNone/>
            </a:pPr>
            <a:r>
              <a:rPr lang="en-US" dirty="0"/>
              <a:t>void main() {</a:t>
            </a:r>
          </a:p>
          <a:p>
            <a:pPr marL="57150" indent="0">
              <a:buNone/>
            </a:pPr>
            <a:r>
              <a:rPr lang="en-US" dirty="0"/>
              <a:t>test('Is Even', () {</a:t>
            </a:r>
          </a:p>
          <a:p>
            <a:pPr marL="57150" indent="0">
              <a:buNone/>
            </a:pPr>
            <a:r>
              <a:rPr lang="en-US" dirty="0"/>
              <a:t>bool result = isEven(12);</a:t>
            </a:r>
          </a:p>
          <a:p>
            <a:pPr marL="57150" indent="0">
              <a:buNone/>
            </a:pPr>
            <a:r>
              <a:rPr lang="en-US" dirty="0"/>
              <a:t>expect(result, true);</a:t>
            </a:r>
          </a:p>
          <a:p>
            <a:pPr marL="57150" indent="0">
              <a:buNone/>
            </a:pPr>
            <a:r>
              <a:rPr lang="en-US" dirty="0"/>
              <a:t>result = isEven(123);</a:t>
            </a:r>
          </a:p>
          <a:p>
            <a:pPr marL="57150" indent="0">
              <a:buNone/>
            </a:pPr>
            <a:r>
              <a:rPr lang="en-US" dirty="0"/>
              <a:t>expect(result, false);</a:t>
            </a:r>
          </a:p>
          <a:p>
            <a:pPr marL="57150" indent="0">
              <a:buNone/>
            </a:pPr>
            <a:r>
              <a:rPr lang="en-US" dirty="0"/>
              <a:t>});</a:t>
            </a:r>
          </a:p>
          <a:p>
            <a:pPr marL="57150" indent="0">
              <a:buNone/>
            </a:pPr>
            <a:r>
              <a:rPr lang="en-US" dirty="0"/>
              <a:t>}</a:t>
            </a:r>
          </a:p>
        </p:txBody>
      </p:sp>
    </p:spTree>
    <p:extLst>
      <p:ext uri="{BB962C8B-B14F-4D97-AF65-F5344CB8AC3E}">
        <p14:creationId xmlns:p14="http://schemas.microsoft.com/office/powerpoint/2010/main" val="211200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03A0-3898-9C7B-8489-575E70D35612}"/>
              </a:ext>
            </a:extLst>
          </p:cNvPr>
          <p:cNvSpPr>
            <a:spLocks noGrp="1"/>
          </p:cNvSpPr>
          <p:nvPr>
            <p:ph type="title"/>
          </p:nvPr>
        </p:nvSpPr>
        <p:spPr>
          <a:xfrm>
            <a:off x="1154954" y="973667"/>
            <a:ext cx="8761413" cy="1051075"/>
          </a:xfrm>
        </p:spPr>
        <p:txBody>
          <a:bodyPr/>
          <a:lstStyle/>
          <a:p>
            <a:r>
              <a:rPr lang="en-US" dirty="0"/>
              <a:t>Naming Conventions for flutter directories</a:t>
            </a:r>
          </a:p>
        </p:txBody>
      </p:sp>
      <p:sp>
        <p:nvSpPr>
          <p:cNvPr id="3" name="Content Placeholder 2">
            <a:extLst>
              <a:ext uri="{FF2B5EF4-FFF2-40B4-BE49-F238E27FC236}">
                <a16:creationId xmlns:a16="http://schemas.microsoft.com/office/drawing/2014/main" id="{76527226-FA64-BA50-AD03-CEB763E6EC2D}"/>
              </a:ext>
            </a:extLst>
          </p:cNvPr>
          <p:cNvSpPr>
            <a:spLocks noGrp="1"/>
          </p:cNvSpPr>
          <p:nvPr>
            <p:ph idx="1"/>
          </p:nvPr>
        </p:nvSpPr>
        <p:spPr/>
        <p:txBody>
          <a:bodyPr>
            <a:normAutofit/>
          </a:bodyPr>
          <a:lstStyle/>
          <a:p>
            <a:r>
              <a:rPr lang="en-US" sz="2400" dirty="0"/>
              <a:t>Use lowercase letters and separate words with underscores: for example, </a:t>
            </a:r>
            <a:r>
              <a:rPr lang="en-US" sz="2400" dirty="0" err="1"/>
              <a:t>project_name</a:t>
            </a:r>
            <a:r>
              <a:rPr lang="en-US" sz="2400" dirty="0"/>
              <a:t>.</a:t>
            </a:r>
          </a:p>
          <a:p>
            <a:r>
              <a:rPr lang="en-US" sz="2400" dirty="0"/>
              <a:t>Avoid spaces and special characters in your folders and file names</a:t>
            </a:r>
          </a:p>
        </p:txBody>
      </p:sp>
    </p:spTree>
    <p:extLst>
      <p:ext uri="{BB962C8B-B14F-4D97-AF65-F5344CB8AC3E}">
        <p14:creationId xmlns:p14="http://schemas.microsoft.com/office/powerpoint/2010/main" val="57845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6DB29-95DA-ED8A-FB36-4A0FD4FF5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E50C62-F3AA-2D9F-7C6A-6B3408EB39B9}"/>
              </a:ext>
            </a:extLst>
          </p:cNvPr>
          <p:cNvSpPr>
            <a:spLocks noGrp="1"/>
          </p:cNvSpPr>
          <p:nvPr>
            <p:ph idx="1"/>
          </p:nvPr>
        </p:nvSpPr>
        <p:spPr>
          <a:xfrm>
            <a:off x="1154954" y="2181497"/>
            <a:ext cx="8825659" cy="4467497"/>
          </a:xfrm>
        </p:spPr>
        <p:txBody>
          <a:bodyPr>
            <a:normAutofit/>
          </a:bodyPr>
          <a:lstStyle/>
          <a:p>
            <a:pPr marL="0" indent="0">
              <a:lnSpc>
                <a:spcPct val="150000"/>
              </a:lnSpc>
              <a:buNone/>
            </a:pPr>
            <a:r>
              <a:rPr lang="en-US" dirty="0"/>
              <a:t>void main() {</a:t>
            </a:r>
          </a:p>
          <a:p>
            <a:pPr marL="0" indent="0">
              <a:lnSpc>
                <a:spcPct val="150000"/>
              </a:lnSpc>
              <a:buNone/>
            </a:pPr>
            <a:r>
              <a:rPr lang="en-US" dirty="0"/>
              <a:t>test('Is Even', () {</a:t>
            </a:r>
          </a:p>
          <a:p>
            <a:pPr marL="0" indent="0">
              <a:lnSpc>
                <a:spcPct val="150000"/>
              </a:lnSpc>
              <a:buNone/>
            </a:pPr>
            <a:r>
              <a:rPr lang="en-US" dirty="0"/>
              <a:t>bool result = isEven(12);</a:t>
            </a:r>
          </a:p>
          <a:p>
            <a:pPr marL="0" indent="0">
              <a:lnSpc>
                <a:spcPct val="150000"/>
              </a:lnSpc>
              <a:buNone/>
            </a:pPr>
            <a:r>
              <a:rPr lang="en-US" dirty="0"/>
              <a:t>expect(result, true);</a:t>
            </a:r>
          </a:p>
          <a:p>
            <a:pPr marL="0" indent="0">
              <a:lnSpc>
                <a:spcPct val="150000"/>
              </a:lnSpc>
              <a:buNone/>
            </a:pPr>
            <a:r>
              <a:rPr lang="en-US" dirty="0"/>
              <a:t>result = isEven(123);</a:t>
            </a:r>
          </a:p>
          <a:p>
            <a:pPr marL="0" indent="0">
              <a:lnSpc>
                <a:spcPct val="150000"/>
              </a:lnSpc>
              <a:buNone/>
            </a:pPr>
            <a:r>
              <a:rPr lang="en-US" dirty="0"/>
              <a:t>expect(result, false);</a:t>
            </a:r>
          </a:p>
          <a:p>
            <a:pPr marL="0" indent="0">
              <a:lnSpc>
                <a:spcPct val="150000"/>
              </a:lnSpc>
              <a:buNone/>
            </a:pPr>
            <a:r>
              <a:rPr lang="en-US" dirty="0"/>
              <a:t>});</a:t>
            </a:r>
          </a:p>
          <a:p>
            <a:pPr marL="0" indent="0">
              <a:lnSpc>
                <a:spcPct val="150000"/>
              </a:lnSpc>
              <a:buNone/>
            </a:pPr>
            <a:r>
              <a:rPr lang="en-US" dirty="0"/>
              <a:t>}</a:t>
            </a:r>
          </a:p>
        </p:txBody>
      </p:sp>
    </p:spTree>
    <p:extLst>
      <p:ext uri="{BB962C8B-B14F-4D97-AF65-F5344CB8AC3E}">
        <p14:creationId xmlns:p14="http://schemas.microsoft.com/office/powerpoint/2010/main" val="2591460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D976-79E3-1980-689A-31C9440C1F8D}"/>
              </a:ext>
            </a:extLst>
          </p:cNvPr>
          <p:cNvSpPr>
            <a:spLocks noGrp="1"/>
          </p:cNvSpPr>
          <p:nvPr>
            <p:ph type="title"/>
          </p:nvPr>
        </p:nvSpPr>
        <p:spPr/>
        <p:txBody>
          <a:bodyPr/>
          <a:lstStyle/>
          <a:p>
            <a:r>
              <a:rPr lang="en-US" dirty="0"/>
              <a:t>Understanding the Code Snippet</a:t>
            </a:r>
          </a:p>
        </p:txBody>
      </p:sp>
      <p:sp>
        <p:nvSpPr>
          <p:cNvPr id="3" name="Content Placeholder 2">
            <a:extLst>
              <a:ext uri="{FF2B5EF4-FFF2-40B4-BE49-F238E27FC236}">
                <a16:creationId xmlns:a16="http://schemas.microsoft.com/office/drawing/2014/main" id="{C59EAE9D-E725-09A9-8C87-419CFC1C1579}"/>
              </a:ext>
            </a:extLst>
          </p:cNvPr>
          <p:cNvSpPr>
            <a:spLocks noGrp="1"/>
          </p:cNvSpPr>
          <p:nvPr>
            <p:ph idx="1"/>
          </p:nvPr>
        </p:nvSpPr>
        <p:spPr/>
        <p:txBody>
          <a:bodyPr>
            <a:normAutofit/>
          </a:bodyPr>
          <a:lstStyle/>
          <a:p>
            <a:pPr marL="0" indent="0">
              <a:buNone/>
            </a:pPr>
            <a:endParaRPr lang="en-US" dirty="0"/>
          </a:p>
          <a:p>
            <a:r>
              <a:rPr lang="en-US" sz="2400" dirty="0"/>
              <a:t>void main(): This is the entry point for the test script. In Dart, main() is the starting function for the execution of a program. In this case, it's specifically for running tests.</a:t>
            </a:r>
          </a:p>
          <a:p>
            <a:endParaRPr lang="en-US" sz="2400" dirty="0"/>
          </a:p>
          <a:p>
            <a:r>
              <a:rPr lang="en-US" sz="2400" dirty="0"/>
              <a:t>test('Is Even', () { ... }): This line defines a test case named "Is Even". The test case contains a function that executes the test logic.</a:t>
            </a:r>
          </a:p>
          <a:p>
            <a:endParaRPr lang="en-US" dirty="0"/>
          </a:p>
        </p:txBody>
      </p:sp>
    </p:spTree>
    <p:extLst>
      <p:ext uri="{BB962C8B-B14F-4D97-AF65-F5344CB8AC3E}">
        <p14:creationId xmlns:p14="http://schemas.microsoft.com/office/powerpoint/2010/main" val="23541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FD5D-3193-105C-5932-70D3A67669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886856-2C52-7A82-37C6-3C6576C56183}"/>
              </a:ext>
            </a:extLst>
          </p:cNvPr>
          <p:cNvSpPr>
            <a:spLocks noGrp="1"/>
          </p:cNvSpPr>
          <p:nvPr>
            <p:ph idx="1"/>
          </p:nvPr>
        </p:nvSpPr>
        <p:spPr/>
        <p:txBody>
          <a:bodyPr>
            <a:normAutofit/>
          </a:bodyPr>
          <a:lstStyle/>
          <a:p>
            <a:r>
              <a:rPr lang="en-US" dirty="0"/>
              <a:t>bool result = isEven(12);: Inside the test case function, it calls a function named isEven() with the argument 12. this function checks whether a number is even or not and returns a </a:t>
            </a:r>
            <a:r>
              <a:rPr lang="en-US" dirty="0" err="1"/>
              <a:t>boolean</a:t>
            </a:r>
            <a:r>
              <a:rPr lang="en-US" dirty="0"/>
              <a:t> value.</a:t>
            </a:r>
          </a:p>
          <a:p>
            <a:endParaRPr lang="en-US" dirty="0"/>
          </a:p>
          <a:p>
            <a:r>
              <a:rPr lang="en-US" dirty="0"/>
              <a:t>expect(result, true);: This line is an assertion. It verifies that the result of calling isEven(12) should be true. In other words, it checks if the number 12 is indeed evaluated as even by the isEven() function.</a:t>
            </a:r>
          </a:p>
          <a:p>
            <a:endParaRPr lang="en-US" dirty="0"/>
          </a:p>
          <a:p>
            <a:endParaRPr lang="en-US" dirty="0"/>
          </a:p>
        </p:txBody>
      </p:sp>
    </p:spTree>
    <p:extLst>
      <p:ext uri="{BB962C8B-B14F-4D97-AF65-F5344CB8AC3E}">
        <p14:creationId xmlns:p14="http://schemas.microsoft.com/office/powerpoint/2010/main" val="2469728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A0C1-41D6-0230-13BC-DB493A659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6ED759-BB4E-AE7C-0832-FEF29A9A473A}"/>
              </a:ext>
            </a:extLst>
          </p:cNvPr>
          <p:cNvSpPr>
            <a:spLocks noGrp="1"/>
          </p:cNvSpPr>
          <p:nvPr>
            <p:ph idx="1"/>
          </p:nvPr>
        </p:nvSpPr>
        <p:spPr/>
        <p:txBody>
          <a:bodyPr/>
          <a:lstStyle/>
          <a:p>
            <a:r>
              <a:rPr lang="en-US" dirty="0"/>
              <a:t>result = isEven(123);: Another call to isEven() but this time with the argument 123, likely testing for an odd number.</a:t>
            </a:r>
          </a:p>
          <a:p>
            <a:endParaRPr lang="en-US" dirty="0"/>
          </a:p>
          <a:p>
            <a:r>
              <a:rPr lang="en-US" dirty="0"/>
              <a:t>expect(result, false);: Similarly, this line asserts that the result of calling isEven(123) should be false. It checks if the number 123 is considered odd by the isEven() function.</a:t>
            </a:r>
          </a:p>
          <a:p>
            <a:endParaRPr lang="en-US" dirty="0"/>
          </a:p>
        </p:txBody>
      </p:sp>
    </p:spTree>
    <p:extLst>
      <p:ext uri="{BB962C8B-B14F-4D97-AF65-F5344CB8AC3E}">
        <p14:creationId xmlns:p14="http://schemas.microsoft.com/office/powerpoint/2010/main" val="1423814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8BA8-E17B-FBAE-A558-35417A299E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8FB80-DB24-5D0B-4044-C787AE7E0EDF}"/>
              </a:ext>
            </a:extLst>
          </p:cNvPr>
          <p:cNvSpPr>
            <a:spLocks noGrp="1"/>
          </p:cNvSpPr>
          <p:nvPr>
            <p:ph idx="1"/>
          </p:nvPr>
        </p:nvSpPr>
        <p:spPr/>
        <p:txBody>
          <a:bodyPr/>
          <a:lstStyle/>
          <a:p>
            <a:r>
              <a:rPr lang="en-US" dirty="0"/>
              <a:t>result = isEven(123);: Another call to isEven() but this time with the argument 123, likely testing for an odd number.</a:t>
            </a:r>
          </a:p>
          <a:p>
            <a:endParaRPr lang="en-US" dirty="0"/>
          </a:p>
          <a:p>
            <a:r>
              <a:rPr lang="en-US" dirty="0"/>
              <a:t>expect(result, false);: Similarly, this line asserts that the result of calling isEven(123) should be false. It checks if the number 123 is considered odd by the isEven() function.</a:t>
            </a:r>
          </a:p>
          <a:p>
            <a:endParaRPr lang="en-US" dirty="0"/>
          </a:p>
        </p:txBody>
      </p:sp>
    </p:spTree>
    <p:extLst>
      <p:ext uri="{BB962C8B-B14F-4D97-AF65-F5344CB8AC3E}">
        <p14:creationId xmlns:p14="http://schemas.microsoft.com/office/powerpoint/2010/main" val="415572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DD9F-8F0D-8BB2-C9DA-0AF61398F3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4603B-2DD4-DA32-D929-1B65B54578A0}"/>
              </a:ext>
            </a:extLst>
          </p:cNvPr>
          <p:cNvSpPr>
            <a:spLocks noGrp="1"/>
          </p:cNvSpPr>
          <p:nvPr>
            <p:ph idx="1"/>
          </p:nvPr>
        </p:nvSpPr>
        <p:spPr/>
        <p:txBody>
          <a:bodyPr/>
          <a:lstStyle/>
          <a:p>
            <a:r>
              <a:rPr lang="en-US" dirty="0"/>
              <a:t>Run the test by typing flutter test in your Terminal. You </a:t>
            </a:r>
            <a:r>
              <a:rPr lang="en-US"/>
              <a:t>should see the </a:t>
            </a:r>
            <a:r>
              <a:rPr lang="en-US" dirty="0"/>
              <a:t>All tests passed! message</a:t>
            </a:r>
          </a:p>
        </p:txBody>
      </p:sp>
    </p:spTree>
    <p:extLst>
      <p:ext uri="{BB962C8B-B14F-4D97-AF65-F5344CB8AC3E}">
        <p14:creationId xmlns:p14="http://schemas.microsoft.com/office/powerpoint/2010/main" val="234212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867F-686C-CA95-20B7-369A875B5AEE}"/>
              </a:ext>
            </a:extLst>
          </p:cNvPr>
          <p:cNvSpPr>
            <a:spLocks noGrp="1"/>
          </p:cNvSpPr>
          <p:nvPr>
            <p:ph type="title"/>
          </p:nvPr>
        </p:nvSpPr>
        <p:spPr/>
        <p:txBody>
          <a:bodyPr/>
          <a:lstStyle/>
          <a:p>
            <a:r>
              <a:rPr lang="en-US" dirty="0"/>
              <a:t>The </a:t>
            </a:r>
            <a:r>
              <a:rPr lang="en-US" i="1" dirty="0"/>
              <a:t>flutter create </a:t>
            </a:r>
            <a:r>
              <a:rPr lang="en-US" dirty="0"/>
              <a:t>tool</a:t>
            </a:r>
          </a:p>
        </p:txBody>
      </p:sp>
      <p:sp>
        <p:nvSpPr>
          <p:cNvPr id="3" name="Content Placeholder 2">
            <a:extLst>
              <a:ext uri="{FF2B5EF4-FFF2-40B4-BE49-F238E27FC236}">
                <a16:creationId xmlns:a16="http://schemas.microsoft.com/office/drawing/2014/main" id="{8129EC9E-E773-868A-ACF8-F089C76EB9E9}"/>
              </a:ext>
            </a:extLst>
          </p:cNvPr>
          <p:cNvSpPr>
            <a:spLocks noGrp="1"/>
          </p:cNvSpPr>
          <p:nvPr>
            <p:ph idx="1"/>
          </p:nvPr>
        </p:nvSpPr>
        <p:spPr/>
        <p:txBody>
          <a:bodyPr>
            <a:normAutofit fontScale="92500" lnSpcReduction="10000"/>
          </a:bodyPr>
          <a:lstStyle/>
          <a:p>
            <a:r>
              <a:rPr lang="en-US" sz="2400" dirty="0"/>
              <a:t>Flutter provides a tool called flutter create that will be used to generate  projects</a:t>
            </a:r>
          </a:p>
          <a:p>
            <a:r>
              <a:rPr lang="en-US" sz="2400" dirty="0"/>
              <a:t>In your terminal change directory to your flutter project directory</a:t>
            </a:r>
          </a:p>
          <a:p>
            <a:r>
              <a:rPr lang="en-US" sz="2400" b="0" i="0" u="none" strike="noStrike" baseline="0" dirty="0">
                <a:solidFill>
                  <a:srgbClr val="454A55"/>
                </a:solidFill>
              </a:rPr>
              <a:t>flutter create </a:t>
            </a:r>
            <a:r>
              <a:rPr lang="en-US" sz="2400" b="0" i="0" u="none" strike="noStrike" baseline="0" dirty="0" err="1">
                <a:solidFill>
                  <a:srgbClr val="454A55"/>
                </a:solidFill>
              </a:rPr>
              <a:t>hello_flutter</a:t>
            </a:r>
            <a:r>
              <a:rPr lang="en-US" sz="2400" b="0" i="0" u="none" strike="noStrike" baseline="0" dirty="0">
                <a:solidFill>
                  <a:srgbClr val="454A55"/>
                </a:solidFill>
              </a:rPr>
              <a:t> (This will generate the hello flutter project) </a:t>
            </a:r>
          </a:p>
          <a:p>
            <a:r>
              <a:rPr lang="en-US" sz="2400" dirty="0">
                <a:solidFill>
                  <a:srgbClr val="454A55"/>
                </a:solidFill>
              </a:rPr>
              <a:t>NB: To run this command an internet  will be required since it will automatically reach out to the official repositories to download the project’s dependencies.</a:t>
            </a:r>
            <a:endParaRPr lang="en-US" sz="2400" dirty="0"/>
          </a:p>
          <a:p>
            <a:endParaRPr lang="en-US" dirty="0"/>
          </a:p>
        </p:txBody>
      </p:sp>
    </p:spTree>
    <p:extLst>
      <p:ext uri="{BB962C8B-B14F-4D97-AF65-F5344CB8AC3E}">
        <p14:creationId xmlns:p14="http://schemas.microsoft.com/office/powerpoint/2010/main" val="279881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4B68-50C5-D04E-50FC-85BCCC86F3CF}"/>
              </a:ext>
            </a:extLst>
          </p:cNvPr>
          <p:cNvSpPr>
            <a:spLocks noGrp="1"/>
          </p:cNvSpPr>
          <p:nvPr>
            <p:ph type="title"/>
          </p:nvPr>
        </p:nvSpPr>
        <p:spPr/>
        <p:txBody>
          <a:bodyPr/>
          <a:lstStyle/>
          <a:p>
            <a:r>
              <a:rPr lang="en-US" dirty="0"/>
              <a:t>Flutter project structure</a:t>
            </a:r>
          </a:p>
        </p:txBody>
      </p:sp>
      <p:sp>
        <p:nvSpPr>
          <p:cNvPr id="3" name="Content Placeholder 2">
            <a:extLst>
              <a:ext uri="{FF2B5EF4-FFF2-40B4-BE49-F238E27FC236}">
                <a16:creationId xmlns:a16="http://schemas.microsoft.com/office/drawing/2014/main" id="{8A7EF436-957F-4E9F-DB20-FAA1B2423F42}"/>
              </a:ext>
            </a:extLst>
          </p:cNvPr>
          <p:cNvSpPr>
            <a:spLocks noGrp="1"/>
          </p:cNvSpPr>
          <p:nvPr>
            <p:ph idx="1"/>
          </p:nvPr>
        </p:nvSpPr>
        <p:spPr>
          <a:xfrm>
            <a:off x="1154954" y="1680633"/>
            <a:ext cx="8825659" cy="5281870"/>
          </a:xfrm>
        </p:spPr>
        <p:txBody>
          <a:bodyPr>
            <a:noAutofit/>
          </a:bodyPr>
          <a:lstStyle/>
          <a:p>
            <a:pPr marL="0" indent="0">
              <a:buNone/>
            </a:pPr>
            <a:r>
              <a:rPr lang="en-US" sz="2000" dirty="0"/>
              <a:t>The Main folder in your project includes:</a:t>
            </a:r>
          </a:p>
          <a:p>
            <a:r>
              <a:rPr lang="en-US" sz="2000" dirty="0"/>
              <a:t>Android</a:t>
            </a:r>
          </a:p>
          <a:p>
            <a:r>
              <a:rPr lang="en-US" sz="2000" dirty="0"/>
              <a:t>Build</a:t>
            </a:r>
          </a:p>
          <a:p>
            <a:r>
              <a:rPr lang="en-US" sz="2000" dirty="0"/>
              <a:t>Ios</a:t>
            </a:r>
          </a:p>
          <a:p>
            <a:r>
              <a:rPr lang="en-US" sz="2000" dirty="0"/>
              <a:t>Lib</a:t>
            </a:r>
          </a:p>
          <a:p>
            <a:r>
              <a:rPr lang="en-US" sz="2000" dirty="0"/>
              <a:t>Linux</a:t>
            </a:r>
          </a:p>
          <a:p>
            <a:r>
              <a:rPr lang="en-US" sz="2000" dirty="0" err="1"/>
              <a:t>Macos</a:t>
            </a:r>
            <a:endParaRPr lang="en-US" sz="2000" dirty="0"/>
          </a:p>
          <a:p>
            <a:r>
              <a:rPr lang="en-US" sz="2000" dirty="0"/>
              <a:t>Test</a:t>
            </a:r>
          </a:p>
          <a:p>
            <a:r>
              <a:rPr lang="en-US" sz="2000" dirty="0"/>
              <a:t>Web</a:t>
            </a:r>
          </a:p>
          <a:p>
            <a:r>
              <a:rPr lang="en-US" sz="2000" dirty="0"/>
              <a:t>windows</a:t>
            </a:r>
          </a:p>
        </p:txBody>
      </p:sp>
    </p:spTree>
    <p:extLst>
      <p:ext uri="{BB962C8B-B14F-4D97-AF65-F5344CB8AC3E}">
        <p14:creationId xmlns:p14="http://schemas.microsoft.com/office/powerpoint/2010/main" val="414524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04B0-0989-2ECB-2F35-8DBD371DC9DB}"/>
              </a:ext>
            </a:extLst>
          </p:cNvPr>
          <p:cNvSpPr>
            <a:spLocks noGrp="1"/>
          </p:cNvSpPr>
          <p:nvPr>
            <p:ph type="title"/>
          </p:nvPr>
        </p:nvSpPr>
        <p:spPr/>
        <p:txBody>
          <a:bodyPr/>
          <a:lstStyle/>
          <a:p>
            <a:r>
              <a:rPr lang="en-US" dirty="0"/>
              <a:t>Flutter project structure Contd.</a:t>
            </a:r>
          </a:p>
        </p:txBody>
      </p:sp>
      <p:sp>
        <p:nvSpPr>
          <p:cNvPr id="3" name="Content Placeholder 2">
            <a:extLst>
              <a:ext uri="{FF2B5EF4-FFF2-40B4-BE49-F238E27FC236}">
                <a16:creationId xmlns:a16="http://schemas.microsoft.com/office/drawing/2014/main" id="{0E9F05EF-0DD7-B267-B185-AFED6F2F2ED3}"/>
              </a:ext>
            </a:extLst>
          </p:cNvPr>
          <p:cNvSpPr>
            <a:spLocks noGrp="1"/>
          </p:cNvSpPr>
          <p:nvPr>
            <p:ph idx="1"/>
          </p:nvPr>
        </p:nvSpPr>
        <p:spPr/>
        <p:txBody>
          <a:bodyPr>
            <a:noAutofit/>
          </a:bodyPr>
          <a:lstStyle/>
          <a:p>
            <a:r>
              <a:rPr lang="en-US" sz="2400" dirty="0"/>
              <a:t>The android, </a:t>
            </a:r>
            <a:r>
              <a:rPr lang="en-US" sz="2400" dirty="0" err="1"/>
              <a:t>ios</a:t>
            </a:r>
            <a:r>
              <a:rPr lang="en-US" sz="2400" dirty="0"/>
              <a:t>, </a:t>
            </a:r>
            <a:r>
              <a:rPr lang="en-US" sz="2400" dirty="0" err="1"/>
              <a:t>linux</a:t>
            </a:r>
            <a:r>
              <a:rPr lang="en-US" sz="2400" dirty="0"/>
              <a:t>, web, and windows folders contain the platform shell projects that host our Flutter code.</a:t>
            </a:r>
          </a:p>
          <a:p>
            <a:pPr marL="400050" lvl="1" indent="0">
              <a:buNone/>
            </a:pPr>
            <a:r>
              <a:rPr lang="en-US" sz="2200" dirty="0"/>
              <a:t>The android folder Contains the Android-specific code for the Flutter app. This folder holds the AndroidManifest.xml file, Java/Kotlin source files, and 	other necessary configurations for building the app on Android devices.</a:t>
            </a:r>
          </a:p>
          <a:p>
            <a:pPr marL="0" indent="0">
              <a:buNone/>
            </a:pPr>
            <a:endParaRPr lang="en-US" sz="2400" dirty="0"/>
          </a:p>
        </p:txBody>
      </p:sp>
    </p:spTree>
    <p:extLst>
      <p:ext uri="{BB962C8B-B14F-4D97-AF65-F5344CB8AC3E}">
        <p14:creationId xmlns:p14="http://schemas.microsoft.com/office/powerpoint/2010/main" val="161322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37462-7FC0-F8C4-6021-DB3D923DAABA}"/>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347C2074-F66F-A4F8-8B50-8A6045FF2ACB}"/>
              </a:ext>
            </a:extLst>
          </p:cNvPr>
          <p:cNvSpPr>
            <a:spLocks noGrp="1"/>
          </p:cNvSpPr>
          <p:nvPr>
            <p:ph idx="1"/>
          </p:nvPr>
        </p:nvSpPr>
        <p:spPr/>
        <p:txBody>
          <a:bodyPr>
            <a:normAutofit/>
          </a:bodyPr>
          <a:lstStyle/>
          <a:p>
            <a:r>
              <a:rPr lang="en-US" sz="2400" dirty="0"/>
              <a:t>The Lib: The lib folder is the heart and soul of your Flutter app. This is where the main Dart code for your Flutter app resides. It contains the </a:t>
            </a:r>
            <a:r>
              <a:rPr lang="en-US" sz="2400" dirty="0" err="1"/>
              <a:t>main.dart</a:t>
            </a:r>
            <a:r>
              <a:rPr lang="en-US" sz="2400" dirty="0"/>
              <a:t> file, which serves as the entry point for your application. Your dart code will be organized into different Dart files and folders within this directory to structure your app</a:t>
            </a:r>
          </a:p>
        </p:txBody>
      </p:sp>
    </p:spTree>
    <p:extLst>
      <p:ext uri="{BB962C8B-B14F-4D97-AF65-F5344CB8AC3E}">
        <p14:creationId xmlns:p14="http://schemas.microsoft.com/office/powerpoint/2010/main" val="31441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1A4F-EFDE-8F07-00A9-95C4AA7A19B1}"/>
              </a:ext>
            </a:extLst>
          </p:cNvPr>
          <p:cNvSpPr>
            <a:spLocks noGrp="1"/>
          </p:cNvSpPr>
          <p:nvPr>
            <p:ph type="title"/>
          </p:nvPr>
        </p:nvSpPr>
        <p:spPr/>
        <p:txBody>
          <a:bodyPr/>
          <a:lstStyle/>
          <a:p>
            <a:r>
              <a:rPr lang="en-US" dirty="0"/>
              <a:t>Folder structure</a:t>
            </a:r>
          </a:p>
        </p:txBody>
      </p:sp>
      <p:sp>
        <p:nvSpPr>
          <p:cNvPr id="3" name="Content Placeholder 2">
            <a:extLst>
              <a:ext uri="{FF2B5EF4-FFF2-40B4-BE49-F238E27FC236}">
                <a16:creationId xmlns:a16="http://schemas.microsoft.com/office/drawing/2014/main" id="{C30B9BF7-9B26-0AA0-EF07-9EE6F5773D48}"/>
              </a:ext>
            </a:extLst>
          </p:cNvPr>
          <p:cNvSpPr>
            <a:spLocks noGrp="1"/>
          </p:cNvSpPr>
          <p:nvPr>
            <p:ph idx="1"/>
          </p:nvPr>
        </p:nvSpPr>
        <p:spPr/>
        <p:txBody>
          <a:bodyPr>
            <a:normAutofit/>
          </a:bodyPr>
          <a:lstStyle/>
          <a:p>
            <a:r>
              <a:rPr lang="en-US" sz="2400" dirty="0" err="1"/>
              <a:t>pubspec.yaml</a:t>
            </a:r>
            <a:r>
              <a:rPr lang="en-US" sz="2400" dirty="0"/>
              <a:t>: Holds the configuration for your app. This is a YAML file used by Flutter to manage the project's dependencies, including packages for additional functionalities, assets, fonts, and more.</a:t>
            </a:r>
          </a:p>
          <a:p>
            <a:r>
              <a:rPr lang="en-US" sz="2400" dirty="0"/>
              <a:t>Test: Contains the unit and widget tests for your Flutter app. This folder allows you to write and run tests to ensure the functionality of your app components</a:t>
            </a:r>
          </a:p>
        </p:txBody>
      </p:sp>
    </p:spTree>
    <p:extLst>
      <p:ext uri="{BB962C8B-B14F-4D97-AF65-F5344CB8AC3E}">
        <p14:creationId xmlns:p14="http://schemas.microsoft.com/office/powerpoint/2010/main" val="332824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3B19-7314-862B-96C9-0151292C4703}"/>
              </a:ext>
            </a:extLst>
          </p:cNvPr>
          <p:cNvSpPr>
            <a:spLocks noGrp="1"/>
          </p:cNvSpPr>
          <p:nvPr>
            <p:ph type="title"/>
          </p:nvPr>
        </p:nvSpPr>
        <p:spPr/>
        <p:txBody>
          <a:bodyPr/>
          <a:lstStyle/>
          <a:p>
            <a:r>
              <a:rPr lang="en-US" dirty="0"/>
              <a:t>Creating a Unit Test</a:t>
            </a:r>
          </a:p>
        </p:txBody>
      </p:sp>
      <p:sp>
        <p:nvSpPr>
          <p:cNvPr id="3" name="Content Placeholder 2">
            <a:extLst>
              <a:ext uri="{FF2B5EF4-FFF2-40B4-BE49-F238E27FC236}">
                <a16:creationId xmlns:a16="http://schemas.microsoft.com/office/drawing/2014/main" id="{38C01D3D-CBFD-DE7F-53F8-05B966DCC126}"/>
              </a:ext>
            </a:extLst>
          </p:cNvPr>
          <p:cNvSpPr>
            <a:spLocks noGrp="1"/>
          </p:cNvSpPr>
          <p:nvPr>
            <p:ph idx="1"/>
          </p:nvPr>
        </p:nvSpPr>
        <p:spPr/>
        <p:txBody>
          <a:bodyPr>
            <a:normAutofit/>
          </a:bodyPr>
          <a:lstStyle/>
          <a:p>
            <a:r>
              <a:rPr lang="en-US" sz="2400" dirty="0"/>
              <a:t>What is a Unit Test</a:t>
            </a:r>
          </a:p>
          <a:p>
            <a:pPr lvl="1"/>
            <a:r>
              <a:rPr lang="en-US" sz="2400" dirty="0"/>
              <a:t>A unit test is a type of test that focuses on testing the smallest individual parts of your code, typically functions, methods, or classes, in isolation. These tests verify that specific units of code behave as expected when provided with certain inputs.</a:t>
            </a:r>
          </a:p>
        </p:txBody>
      </p:sp>
    </p:spTree>
    <p:extLst>
      <p:ext uri="{BB962C8B-B14F-4D97-AF65-F5344CB8AC3E}">
        <p14:creationId xmlns:p14="http://schemas.microsoft.com/office/powerpoint/2010/main" val="157319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3039-34F3-768F-1E2F-EE0D500A9B9B}"/>
              </a:ext>
            </a:extLst>
          </p:cNvPr>
          <p:cNvSpPr>
            <a:spLocks noGrp="1"/>
          </p:cNvSpPr>
          <p:nvPr>
            <p:ph type="title"/>
          </p:nvPr>
        </p:nvSpPr>
        <p:spPr/>
        <p:txBody>
          <a:bodyPr/>
          <a:lstStyle/>
          <a:p>
            <a:r>
              <a:rPr lang="en-US" dirty="0"/>
              <a:t>Key Points about Unit Test</a:t>
            </a:r>
          </a:p>
        </p:txBody>
      </p:sp>
      <p:sp>
        <p:nvSpPr>
          <p:cNvPr id="3" name="Content Placeholder 2">
            <a:extLst>
              <a:ext uri="{FF2B5EF4-FFF2-40B4-BE49-F238E27FC236}">
                <a16:creationId xmlns:a16="http://schemas.microsoft.com/office/drawing/2014/main" id="{97975028-9E4C-0074-4814-4A794AA8D9EB}"/>
              </a:ext>
            </a:extLst>
          </p:cNvPr>
          <p:cNvSpPr>
            <a:spLocks noGrp="1"/>
          </p:cNvSpPr>
          <p:nvPr>
            <p:ph idx="1"/>
          </p:nvPr>
        </p:nvSpPr>
        <p:spPr>
          <a:xfrm>
            <a:off x="1154954" y="2233749"/>
            <a:ext cx="8825659" cy="3786051"/>
          </a:xfrm>
        </p:spPr>
        <p:txBody>
          <a:bodyPr>
            <a:normAutofit lnSpcReduction="10000"/>
          </a:bodyPr>
          <a:lstStyle/>
          <a:p>
            <a:r>
              <a:rPr lang="en-US" dirty="0"/>
              <a:t>Isolation: Unit tests isolate specific parts of the code to test them independently. They aim to verify the correctness of small units of functionality without relying on other parts of the app or external dependencies.</a:t>
            </a:r>
          </a:p>
          <a:p>
            <a:endParaRPr lang="en-US" dirty="0"/>
          </a:p>
          <a:p>
            <a:r>
              <a:rPr lang="en-US" dirty="0"/>
              <a:t>Purpose: The primary purpose of unit tests is to validate the behavior of individual functions, methods, or classes, ensuring they produce the expected output for given inputs or conditions.</a:t>
            </a:r>
          </a:p>
          <a:p>
            <a:endParaRPr lang="en-US" dirty="0"/>
          </a:p>
          <a:p>
            <a:r>
              <a:rPr lang="en-US" dirty="0"/>
              <a:t>Testing Framework: Flutter provides a testing framework that includes classes and methods specifically designed for writing and executing unit tests. This framework allows you to structure and run tests efficiently</a:t>
            </a:r>
          </a:p>
        </p:txBody>
      </p:sp>
    </p:spTree>
    <p:extLst>
      <p:ext uri="{BB962C8B-B14F-4D97-AF65-F5344CB8AC3E}">
        <p14:creationId xmlns:p14="http://schemas.microsoft.com/office/powerpoint/2010/main" val="3315222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380</TotalTime>
  <Words>1447</Words>
  <Application>Microsoft Office PowerPoint</Application>
  <PresentationFormat>Widescreen</PresentationFormat>
  <Paragraphs>124</Paragraphs>
  <Slides>25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CourierNewPSMT</vt:lpstr>
      <vt:lpstr>Söhne</vt:lpstr>
      <vt:lpstr>TimesNewRomanPSMT</vt:lpstr>
      <vt:lpstr>Wingdings 3</vt:lpstr>
      <vt:lpstr>Ion Boardroom</vt:lpstr>
      <vt:lpstr>First Flutter App</vt:lpstr>
      <vt:lpstr>Naming Conventions for flutter directories</vt:lpstr>
      <vt:lpstr>The flutter create tool</vt:lpstr>
      <vt:lpstr>Flutter project structure</vt:lpstr>
      <vt:lpstr>Flutter project structure Contd.</vt:lpstr>
      <vt:lpstr>Folder Structure</vt:lpstr>
      <vt:lpstr>Folder structure</vt:lpstr>
      <vt:lpstr>Creating a Unit Test</vt:lpstr>
      <vt:lpstr>Key Points about Unit Test</vt:lpstr>
      <vt:lpstr>How to do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the Test</vt:lpstr>
      <vt:lpstr>PowerPoint Presentation</vt:lpstr>
      <vt:lpstr>PowerPoint Presentation</vt:lpstr>
      <vt:lpstr>Understanding the Code Snippet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Lorraine Nana Ama Johnson</cp:lastModifiedBy>
  <cp:revision>6</cp:revision>
  <dcterms:created xsi:type="dcterms:W3CDTF">2023-12-06T23:09:06Z</dcterms:created>
  <dcterms:modified xsi:type="dcterms:W3CDTF">2023-12-07T09:37:11Z</dcterms:modified>
</cp:coreProperties>
</file>