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6" r:id="rId2"/>
    <p:sldId id="257" r:id="rId3"/>
    <p:sldId id="258" r:id="rId4"/>
    <p:sldId id="259" r:id="rId5"/>
    <p:sldId id="272" r:id="rId6"/>
    <p:sldId id="260" r:id="rId7"/>
    <p:sldId id="261" r:id="rId8"/>
    <p:sldId id="262" r:id="rId9"/>
    <p:sldId id="263" r:id="rId10"/>
    <p:sldId id="264" r:id="rId11"/>
    <p:sldId id="273" r:id="rId12"/>
    <p:sldId id="265" r:id="rId13"/>
    <p:sldId id="266" r:id="rId14"/>
    <p:sldId id="267" r:id="rId15"/>
    <p:sldId id="268" r:id="rId16"/>
    <p:sldId id="269" r:id="rId17"/>
    <p:sldId id="270" r:id="rId18"/>
    <p:sldId id="271"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595" autoAdjust="0"/>
  </p:normalViewPr>
  <p:slideViewPr>
    <p:cSldViewPr snapToGrid="0">
      <p:cViewPr varScale="1">
        <p:scale>
          <a:sx n="57" d="100"/>
          <a:sy n="57" d="100"/>
        </p:scale>
        <p:origin x="168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8F021C-5187-4E84-9222-951EE7D22714}" type="datetimeFigureOut">
              <a:rPr lang="en-US" smtClean="0"/>
              <a:t>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CA0EB5-9E34-4547-931A-C09E67345810}" type="slidenum">
              <a:rPr lang="en-US" smtClean="0"/>
              <a:t>‹#›</a:t>
            </a:fld>
            <a:endParaRPr lang="en-US"/>
          </a:p>
        </p:txBody>
      </p:sp>
    </p:spTree>
    <p:extLst>
      <p:ext uri="{BB962C8B-B14F-4D97-AF65-F5344CB8AC3E}">
        <p14:creationId xmlns:p14="http://schemas.microsoft.com/office/powerpoint/2010/main" val="1459042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Widgets are the basic building blocks of a Flutter application.</a:t>
            </a:r>
          </a:p>
          <a:p>
            <a:pPr>
              <a:buFont typeface="Arial" panose="020B0604020202020204" pitchFamily="34" charset="0"/>
              <a:buChar char="•"/>
            </a:pPr>
            <a:r>
              <a:rPr lang="en-US" dirty="0"/>
              <a:t>Everything in Flutter is a widget: buttons, text, images, layouts, and even the entire app itself.</a:t>
            </a:r>
          </a:p>
          <a:p>
            <a:pPr>
              <a:buFont typeface="Arial" panose="020B0604020202020204" pitchFamily="34" charset="0"/>
              <a:buChar char="•"/>
            </a:pPr>
            <a:r>
              <a:rPr lang="en-US" dirty="0"/>
              <a:t>Widgets are responsible for defining the structure, design, and functionality of the app's UI.</a:t>
            </a:r>
          </a:p>
          <a:p>
            <a:endParaRPr lang="en-US" dirty="0"/>
          </a:p>
        </p:txBody>
      </p:sp>
      <p:sp>
        <p:nvSpPr>
          <p:cNvPr id="4" name="Slide Number Placeholder 3"/>
          <p:cNvSpPr>
            <a:spLocks noGrp="1"/>
          </p:cNvSpPr>
          <p:nvPr>
            <p:ph type="sldNum" sz="quarter" idx="5"/>
          </p:nvPr>
        </p:nvSpPr>
        <p:spPr/>
        <p:txBody>
          <a:bodyPr/>
          <a:lstStyle/>
          <a:p>
            <a:fld id="{CCCA0EB5-9E34-4547-931A-C09E67345810}" type="slidenum">
              <a:rPr lang="en-US" smtClean="0"/>
              <a:t>2</a:t>
            </a:fld>
            <a:endParaRPr lang="en-US"/>
          </a:p>
        </p:txBody>
      </p:sp>
    </p:spTree>
    <p:extLst>
      <p:ext uri="{BB962C8B-B14F-4D97-AF65-F5344CB8AC3E}">
        <p14:creationId xmlns:p14="http://schemas.microsoft.com/office/powerpoint/2010/main" val="36467718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TimesNewRomanPSMT"/>
              </a:rPr>
              <a:t>The real power of widgets comes not from any individual class, but from</a:t>
            </a:r>
          </a:p>
          <a:p>
            <a:pPr algn="l"/>
            <a:r>
              <a:rPr lang="en-US" sz="1800" b="0" i="0" u="none" strike="noStrike" baseline="0" dirty="0">
                <a:latin typeface="TimesNewRomanPSMT"/>
              </a:rPr>
              <a:t>how you can compose them together to create expressive interfaces. All the</a:t>
            </a:r>
          </a:p>
          <a:p>
            <a:pPr algn="l"/>
            <a:r>
              <a:rPr lang="en-US" sz="1800" b="0" i="0" u="none" strike="noStrike" baseline="0" dirty="0">
                <a:latin typeface="TimesNewRomanPSMT"/>
              </a:rPr>
              <a:t>widgets on a screen, when combined together, form a </a:t>
            </a:r>
            <a:r>
              <a:rPr lang="en-US" sz="1800" b="1" i="0" u="none" strike="noStrike" baseline="0" dirty="0">
                <a:latin typeface="TimesNewRomanPS-BoldMT"/>
              </a:rPr>
              <a:t>widget tree</a:t>
            </a:r>
            <a:r>
              <a:rPr lang="en-US" sz="1800" b="0" i="0" u="none" strike="noStrike" baseline="0" dirty="0">
                <a:latin typeface="TimesNewRomanPSMT"/>
              </a:rPr>
              <a:t>.</a:t>
            </a:r>
            <a:endParaRPr lang="en-US" dirty="0"/>
          </a:p>
        </p:txBody>
      </p:sp>
      <p:sp>
        <p:nvSpPr>
          <p:cNvPr id="4" name="Slide Number Placeholder 3"/>
          <p:cNvSpPr>
            <a:spLocks noGrp="1"/>
          </p:cNvSpPr>
          <p:nvPr>
            <p:ph type="sldNum" sz="quarter" idx="5"/>
          </p:nvPr>
        </p:nvSpPr>
        <p:spPr/>
        <p:txBody>
          <a:bodyPr/>
          <a:lstStyle/>
          <a:p>
            <a:fld id="{CCCA0EB5-9E34-4547-931A-C09E67345810}" type="slidenum">
              <a:rPr lang="en-US" smtClean="0"/>
              <a:t>3</a:t>
            </a:fld>
            <a:endParaRPr lang="en-US"/>
          </a:p>
        </p:txBody>
      </p:sp>
    </p:spTree>
    <p:extLst>
      <p:ext uri="{BB962C8B-B14F-4D97-AF65-F5344CB8AC3E}">
        <p14:creationId xmlns:p14="http://schemas.microsoft.com/office/powerpoint/2010/main" val="10396552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dirty="0"/>
              <a:t>Widgets in Flutter form a </a:t>
            </a:r>
            <a:r>
              <a:rPr lang="en-US" b="1" dirty="0"/>
              <a:t>widget tree</a:t>
            </a:r>
            <a:r>
              <a:rPr lang="en-US" dirty="0"/>
              <a:t>.</a:t>
            </a:r>
          </a:p>
          <a:p>
            <a:pPr>
              <a:buFont typeface="Arial" panose="020B0604020202020204" pitchFamily="34" charset="0"/>
              <a:buChar char="•"/>
            </a:pPr>
            <a:r>
              <a:rPr lang="en-US" dirty="0"/>
              <a:t>The widget tree is a hierarchy where widgets are nested inside other widgets.</a:t>
            </a:r>
          </a:p>
          <a:p>
            <a:pPr>
              <a:buFont typeface="Arial" panose="020B0604020202020204" pitchFamily="34" charset="0"/>
              <a:buChar char="•"/>
            </a:pPr>
            <a:r>
              <a:rPr lang="en-US" dirty="0"/>
              <a:t>Flutter uses this structure to build and render the UI.</a:t>
            </a:r>
          </a:p>
          <a:p>
            <a:endParaRPr lang="en-US" dirty="0"/>
          </a:p>
        </p:txBody>
      </p:sp>
      <p:sp>
        <p:nvSpPr>
          <p:cNvPr id="4" name="Slide Number Placeholder 3"/>
          <p:cNvSpPr>
            <a:spLocks noGrp="1"/>
          </p:cNvSpPr>
          <p:nvPr>
            <p:ph type="sldNum" sz="quarter" idx="5"/>
          </p:nvPr>
        </p:nvSpPr>
        <p:spPr/>
        <p:txBody>
          <a:bodyPr/>
          <a:lstStyle/>
          <a:p>
            <a:fld id="{CCCA0EB5-9E34-4547-931A-C09E67345810}" type="slidenum">
              <a:rPr lang="en-US" smtClean="0"/>
              <a:t>4</a:t>
            </a:fld>
            <a:endParaRPr lang="en-US"/>
          </a:p>
        </p:txBody>
      </p:sp>
    </p:spTree>
    <p:extLst>
      <p:ext uri="{BB962C8B-B14F-4D97-AF65-F5344CB8AC3E}">
        <p14:creationId xmlns:p14="http://schemas.microsoft.com/office/powerpoint/2010/main" val="25289603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CA0EB5-9E34-4547-931A-C09E67345810}" type="slidenum">
              <a:rPr lang="en-US" smtClean="0"/>
              <a:t>6</a:t>
            </a:fld>
            <a:endParaRPr lang="en-US"/>
          </a:p>
        </p:txBody>
      </p:sp>
    </p:spTree>
    <p:extLst>
      <p:ext uri="{BB962C8B-B14F-4D97-AF65-F5344CB8AC3E}">
        <p14:creationId xmlns:p14="http://schemas.microsoft.com/office/powerpoint/2010/main" val="218610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Common examples of stateless widgets include Container, Text, Icon, etc. These widgets display static information and do not change their appearance based on user interactions or other factors</a:t>
            </a:r>
          </a:p>
        </p:txBody>
      </p:sp>
      <p:sp>
        <p:nvSpPr>
          <p:cNvPr id="4" name="Slide Number Placeholder 3"/>
          <p:cNvSpPr>
            <a:spLocks noGrp="1"/>
          </p:cNvSpPr>
          <p:nvPr>
            <p:ph type="sldNum" sz="quarter" idx="5"/>
          </p:nvPr>
        </p:nvSpPr>
        <p:spPr/>
        <p:txBody>
          <a:bodyPr/>
          <a:lstStyle/>
          <a:p>
            <a:fld id="{CCCA0EB5-9E34-4547-931A-C09E67345810}" type="slidenum">
              <a:rPr lang="en-US" smtClean="0"/>
              <a:t>12</a:t>
            </a:fld>
            <a:endParaRPr lang="en-US"/>
          </a:p>
        </p:txBody>
      </p:sp>
    </p:spTree>
    <p:extLst>
      <p:ext uri="{BB962C8B-B14F-4D97-AF65-F5344CB8AC3E}">
        <p14:creationId xmlns:p14="http://schemas.microsoft.com/office/powerpoint/2010/main" val="10771888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temperature display, weather condition icon, and location information represent stateless widgets.</a:t>
            </a:r>
          </a:p>
          <a:p>
            <a:r>
              <a:rPr lang="en-US" dirty="0"/>
              <a:t>These widgets don’t change their content dynamically; they solely display the weather details provided to them.</a:t>
            </a:r>
          </a:p>
          <a:p>
            <a:endParaRPr lang="en-US" dirty="0"/>
          </a:p>
        </p:txBody>
      </p:sp>
      <p:sp>
        <p:nvSpPr>
          <p:cNvPr id="4" name="Slide Number Placeholder 3"/>
          <p:cNvSpPr>
            <a:spLocks noGrp="1"/>
          </p:cNvSpPr>
          <p:nvPr>
            <p:ph type="sldNum" sz="quarter" idx="5"/>
          </p:nvPr>
        </p:nvSpPr>
        <p:spPr/>
        <p:txBody>
          <a:bodyPr/>
          <a:lstStyle/>
          <a:p>
            <a:fld id="{CCCA0EB5-9E34-4547-931A-C09E67345810}" type="slidenum">
              <a:rPr lang="en-US" smtClean="0"/>
              <a:t>13</a:t>
            </a:fld>
            <a:endParaRPr lang="en-US"/>
          </a:p>
        </p:txBody>
      </p:sp>
    </p:spTree>
    <p:extLst>
      <p:ext uri="{BB962C8B-B14F-4D97-AF65-F5344CB8AC3E}">
        <p14:creationId xmlns:p14="http://schemas.microsoft.com/office/powerpoint/2010/main" val="2190378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Each task in the list is represented by a stateful widget. These widgets can change their appearance (like strikethrough for completed tasks) based on user interaction.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list itself is a stateful widget, managing the addition or removal of tasks. As the list changes (tasks are added or completed), the stateful widgets representing the tasks update accordingly.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CCCA0EB5-9E34-4547-931A-C09E67345810}" type="slidenum">
              <a:rPr lang="en-US" smtClean="0"/>
              <a:t>16</a:t>
            </a:fld>
            <a:endParaRPr lang="en-US"/>
          </a:p>
        </p:txBody>
      </p:sp>
    </p:spTree>
    <p:extLst>
      <p:ext uri="{BB962C8B-B14F-4D97-AF65-F5344CB8AC3E}">
        <p14:creationId xmlns:p14="http://schemas.microsoft.com/office/powerpoint/2010/main" val="24984238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CF6FA668-2155-49A7-BCAB-F742EEAECF45}" type="datetimeFigureOut">
              <a:rPr lang="en-US" smtClean="0"/>
              <a:t>1/3/2025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1348461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6FA668-2155-49A7-BCAB-F742EEAECF45}"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32294633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6FA668-2155-49A7-BCAB-F742EEAECF45}"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2712097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CF6FA668-2155-49A7-BCAB-F742EEAECF45}"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22897831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FA668-2155-49A7-BCAB-F742EEAECF45}"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13851457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6FA668-2155-49A7-BCAB-F742EEAECF45}" type="datetimeFigureOut">
              <a:rPr lang="en-US" smtClean="0"/>
              <a:t>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661169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CF6FA668-2155-49A7-BCAB-F742EEAECF45}" type="datetimeFigureOut">
              <a:rPr lang="en-US" smtClean="0"/>
              <a:t>1/3/2025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33365399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CF6FA668-2155-49A7-BCAB-F742EEAECF45}"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29837733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F6FA668-2155-49A7-BCAB-F742EEAECF45}"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1777939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F6FA668-2155-49A7-BCAB-F742EEAECF45}"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914027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F6FA668-2155-49A7-BCAB-F742EEAECF45}" type="datetimeFigureOut">
              <a:rPr lang="en-US" smtClean="0"/>
              <a:t>1/3/2025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88317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F6FA668-2155-49A7-BCAB-F742EEAECF45}"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21183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F6FA668-2155-49A7-BCAB-F742EEAECF45}" type="datetimeFigureOut">
              <a:rPr lang="en-US" smtClean="0"/>
              <a:t>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1243602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F6FA668-2155-49A7-BCAB-F742EEAECF45}" type="datetimeFigureOut">
              <a:rPr lang="en-US" smtClean="0"/>
              <a:t>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42121060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F6FA668-2155-49A7-BCAB-F742EEAECF45}" type="datetimeFigureOut">
              <a:rPr lang="en-US" smtClean="0"/>
              <a:t>1/3/2025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3564492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6FA668-2155-49A7-BCAB-F742EEAECF45}"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380703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F6FA668-2155-49A7-BCAB-F742EEAECF45}" type="datetimeFigureOut">
              <a:rPr lang="en-US" smtClean="0"/>
              <a:t>1/3/2025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FB0D412-F87B-41CA-98A1-F07CC1330865}" type="slidenum">
              <a:rPr lang="en-US" smtClean="0"/>
              <a:t>‹#›</a:t>
            </a:fld>
            <a:endParaRPr lang="en-US"/>
          </a:p>
        </p:txBody>
      </p:sp>
    </p:spTree>
    <p:extLst>
      <p:ext uri="{BB962C8B-B14F-4D97-AF65-F5344CB8AC3E}">
        <p14:creationId xmlns:p14="http://schemas.microsoft.com/office/powerpoint/2010/main" val="11383771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CF6FA668-2155-49A7-BCAB-F742EEAECF45}" type="datetimeFigureOut">
              <a:rPr lang="en-US" smtClean="0"/>
              <a:t>1/3/2025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4FB0D412-F87B-41CA-98A1-F07CC1330865}" type="slidenum">
              <a:rPr lang="en-US" smtClean="0"/>
              <a:t>‹#›</a:t>
            </a:fld>
            <a:endParaRPr lang="en-US"/>
          </a:p>
        </p:txBody>
      </p:sp>
    </p:spTree>
    <p:extLst>
      <p:ext uri="{BB962C8B-B14F-4D97-AF65-F5344CB8AC3E}">
        <p14:creationId xmlns:p14="http://schemas.microsoft.com/office/powerpoint/2010/main" val="15663850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CD4DD-F032-E58A-E7B5-11604ED4A610}"/>
              </a:ext>
            </a:extLst>
          </p:cNvPr>
          <p:cNvSpPr>
            <a:spLocks noGrp="1"/>
          </p:cNvSpPr>
          <p:nvPr>
            <p:ph type="ctrTitle"/>
          </p:nvPr>
        </p:nvSpPr>
        <p:spPr/>
        <p:txBody>
          <a:bodyPr/>
          <a:lstStyle/>
          <a:p>
            <a:r>
              <a:rPr lang="en-US" dirty="0"/>
              <a:t>Introduction to Widgets</a:t>
            </a:r>
          </a:p>
        </p:txBody>
      </p:sp>
      <p:sp>
        <p:nvSpPr>
          <p:cNvPr id="3" name="Subtitle 2">
            <a:extLst>
              <a:ext uri="{FF2B5EF4-FFF2-40B4-BE49-F238E27FC236}">
                <a16:creationId xmlns:a16="http://schemas.microsoft.com/office/drawing/2014/main" id="{326ABEE1-E6F4-5C24-642C-8AC88771009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6094231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D77AD-A58D-BA92-5289-CC7D70948B06}"/>
              </a:ext>
            </a:extLst>
          </p:cNvPr>
          <p:cNvSpPr>
            <a:spLocks noGrp="1"/>
          </p:cNvSpPr>
          <p:nvPr>
            <p:ph type="title"/>
          </p:nvPr>
        </p:nvSpPr>
        <p:spPr>
          <a:xfrm>
            <a:off x="1154954" y="838200"/>
            <a:ext cx="8761413" cy="842432"/>
          </a:xfrm>
        </p:spPr>
        <p:txBody>
          <a:bodyPr/>
          <a:lstStyle/>
          <a:p>
            <a:br>
              <a:rPr lang="en-US" dirty="0"/>
            </a:br>
            <a:r>
              <a:rPr lang="en-US" dirty="0"/>
              <a:t>Leaf Widgets:</a:t>
            </a:r>
            <a:br>
              <a:rPr lang="en-US" dirty="0"/>
            </a:br>
            <a:endParaRPr lang="en-US" dirty="0"/>
          </a:p>
        </p:txBody>
      </p:sp>
      <p:sp>
        <p:nvSpPr>
          <p:cNvPr id="3" name="Content Placeholder 2">
            <a:extLst>
              <a:ext uri="{FF2B5EF4-FFF2-40B4-BE49-F238E27FC236}">
                <a16:creationId xmlns:a16="http://schemas.microsoft.com/office/drawing/2014/main" id="{AA112B4D-1C11-BD78-3712-448A3CA5F5F1}"/>
              </a:ext>
            </a:extLst>
          </p:cNvPr>
          <p:cNvSpPr>
            <a:spLocks noGrp="1"/>
          </p:cNvSpPr>
          <p:nvPr>
            <p:ph idx="1"/>
          </p:nvPr>
        </p:nvSpPr>
        <p:spPr/>
        <p:txBody>
          <a:bodyPr/>
          <a:lstStyle/>
          <a:p>
            <a:endParaRPr lang="en-US" dirty="0"/>
          </a:p>
          <a:p>
            <a:pPr>
              <a:lnSpc>
                <a:spcPct val="150000"/>
              </a:lnSpc>
            </a:pPr>
            <a:r>
              <a:rPr lang="en-US" sz="2400" dirty="0"/>
              <a:t>Leaf widgets are widgets without any children, such as Text, Image, or </a:t>
            </a:r>
            <a:r>
              <a:rPr lang="en-US" sz="2400" dirty="0" err="1"/>
              <a:t>IconButton</a:t>
            </a:r>
            <a:r>
              <a:rPr lang="en-US" sz="2400" dirty="0"/>
              <a:t>. They are often the smallest units in the widget tree and represent the visual elements displayed on the screen.</a:t>
            </a:r>
          </a:p>
          <a:p>
            <a:endParaRPr lang="en-US" dirty="0"/>
          </a:p>
        </p:txBody>
      </p:sp>
    </p:spTree>
    <p:extLst>
      <p:ext uri="{BB962C8B-B14F-4D97-AF65-F5344CB8AC3E}">
        <p14:creationId xmlns:p14="http://schemas.microsoft.com/office/powerpoint/2010/main" val="543100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6070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C6D85-FB0E-57E8-6849-613809A97CF3}"/>
              </a:ext>
            </a:extLst>
          </p:cNvPr>
          <p:cNvSpPr>
            <a:spLocks noGrp="1"/>
          </p:cNvSpPr>
          <p:nvPr>
            <p:ph type="title"/>
          </p:nvPr>
        </p:nvSpPr>
        <p:spPr/>
        <p:txBody>
          <a:bodyPr/>
          <a:lstStyle/>
          <a:p>
            <a:r>
              <a:rPr lang="en-US" dirty="0"/>
              <a:t>Stateless Widgets</a:t>
            </a:r>
          </a:p>
        </p:txBody>
      </p:sp>
      <p:sp>
        <p:nvSpPr>
          <p:cNvPr id="3" name="Content Placeholder 2">
            <a:extLst>
              <a:ext uri="{FF2B5EF4-FFF2-40B4-BE49-F238E27FC236}">
                <a16:creationId xmlns:a16="http://schemas.microsoft.com/office/drawing/2014/main" id="{675BAE72-838E-91B0-4E3A-0F19DF21C625}"/>
              </a:ext>
            </a:extLst>
          </p:cNvPr>
          <p:cNvSpPr>
            <a:spLocks noGrp="1"/>
          </p:cNvSpPr>
          <p:nvPr>
            <p:ph idx="1"/>
          </p:nvPr>
        </p:nvSpPr>
        <p:spPr/>
        <p:txBody>
          <a:bodyPr>
            <a:normAutofit fontScale="92500"/>
          </a:bodyPr>
          <a:lstStyle/>
          <a:p>
            <a:r>
              <a:rPr lang="en-US" sz="2400" dirty="0"/>
              <a:t>Definition</a:t>
            </a:r>
          </a:p>
          <a:p>
            <a:pPr marL="0" indent="0">
              <a:buNone/>
            </a:pPr>
            <a:r>
              <a:rPr lang="en-US" sz="2400" dirty="0"/>
              <a:t>A stateless widget is a type of widget that does not have any internal state. Its properties (or parameters) are immutable, meaning they cannot be changed once the widget is created</a:t>
            </a:r>
          </a:p>
          <a:p>
            <a:r>
              <a:rPr lang="en-US" sz="2400" dirty="0"/>
              <a:t>Characteristics:</a:t>
            </a:r>
            <a:endParaRPr lang="en-US" sz="2200" dirty="0"/>
          </a:p>
          <a:p>
            <a:pPr marL="0" indent="0">
              <a:buNone/>
            </a:pPr>
            <a:r>
              <a:rPr lang="en-US" sz="2400" dirty="0"/>
              <a:t> Stateless widgets are purely based on the information provided to them when they are constructed. They do not maintain or track changes within themselves.</a:t>
            </a:r>
          </a:p>
        </p:txBody>
      </p:sp>
    </p:spTree>
    <p:extLst>
      <p:ext uri="{BB962C8B-B14F-4D97-AF65-F5344CB8AC3E}">
        <p14:creationId xmlns:p14="http://schemas.microsoft.com/office/powerpoint/2010/main" val="185733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1B904-227F-A671-9F1D-7B12A9065394}"/>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126203CA-3BFF-03FC-CC08-3F8B60ED8D83}"/>
              </a:ext>
            </a:extLst>
          </p:cNvPr>
          <p:cNvSpPr>
            <a:spLocks noGrp="1"/>
          </p:cNvSpPr>
          <p:nvPr>
            <p:ph idx="1"/>
          </p:nvPr>
        </p:nvSpPr>
        <p:spPr>
          <a:xfrm>
            <a:off x="1154954" y="2603500"/>
            <a:ext cx="8825659" cy="4038600"/>
          </a:xfrm>
        </p:spPr>
        <p:txBody>
          <a:bodyPr/>
          <a:lstStyle/>
          <a:p>
            <a:r>
              <a:rPr lang="en-US" dirty="0"/>
              <a:t>Scenario:</a:t>
            </a:r>
          </a:p>
          <a:p>
            <a:pPr marL="0" indent="0">
              <a:buNone/>
            </a:pPr>
            <a:r>
              <a:rPr lang="en-US" sz="2000" dirty="0"/>
              <a:t>The individual headlines displayed on the screen are represented by a stateless widget.</a:t>
            </a:r>
          </a:p>
          <a:p>
            <a:pPr marL="0" indent="0">
              <a:buNone/>
            </a:pPr>
            <a:r>
              <a:rPr lang="en-US" sz="2000" dirty="0"/>
              <a:t> These headline widgets do not change their content once created.</a:t>
            </a:r>
          </a:p>
          <a:p>
            <a:pPr marL="0" indent="0">
              <a:buNone/>
            </a:pPr>
            <a:r>
              <a:rPr lang="en-US" sz="2000" dirty="0"/>
              <a:t>Each headline widget is a stateless widget, showing the title, a brief description, and possibly an image.</a:t>
            </a:r>
          </a:p>
          <a:p>
            <a:pPr marL="0" indent="0">
              <a:buNone/>
            </a:pPr>
            <a:r>
              <a:rPr lang="en-US" sz="2000" dirty="0"/>
              <a:t>They purely reflect the information provided and don't update based on user interaction or external factors.</a:t>
            </a:r>
          </a:p>
          <a:p>
            <a:pPr marL="0" indent="0">
              <a:buNone/>
            </a:pPr>
            <a:r>
              <a:rPr lang="en-US" sz="2000" dirty="0"/>
              <a:t>Example: UI Elements with Fixed Content</a:t>
            </a:r>
          </a:p>
          <a:p>
            <a:pPr marL="0" indent="0">
              <a:buNone/>
            </a:pPr>
            <a:r>
              <a:rPr lang="en-US" sz="2000" dirty="0"/>
              <a:t>Scenario: A weather app showing current weather details.</a:t>
            </a:r>
          </a:p>
          <a:p>
            <a:pPr marL="0" indent="0">
              <a:buNone/>
            </a:pPr>
            <a:endParaRPr lang="en-US" sz="2000" dirty="0"/>
          </a:p>
        </p:txBody>
      </p:sp>
    </p:spTree>
    <p:extLst>
      <p:ext uri="{BB962C8B-B14F-4D97-AF65-F5344CB8AC3E}">
        <p14:creationId xmlns:p14="http://schemas.microsoft.com/office/powerpoint/2010/main" val="15440218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54E7D-8CE3-9F38-D6BE-E050377FC111}"/>
              </a:ext>
            </a:extLst>
          </p:cNvPr>
          <p:cNvSpPr>
            <a:spLocks noGrp="1"/>
          </p:cNvSpPr>
          <p:nvPr>
            <p:ph type="title"/>
          </p:nvPr>
        </p:nvSpPr>
        <p:spPr/>
        <p:txBody>
          <a:bodyPr/>
          <a:lstStyle/>
          <a:p>
            <a:r>
              <a:rPr lang="en-US" dirty="0"/>
              <a:t>Stateful Widgets</a:t>
            </a:r>
          </a:p>
        </p:txBody>
      </p:sp>
      <p:sp>
        <p:nvSpPr>
          <p:cNvPr id="3" name="Content Placeholder 2">
            <a:extLst>
              <a:ext uri="{FF2B5EF4-FFF2-40B4-BE49-F238E27FC236}">
                <a16:creationId xmlns:a16="http://schemas.microsoft.com/office/drawing/2014/main" id="{046E9A81-5AB3-C098-3D50-DB571733EEC2}"/>
              </a:ext>
            </a:extLst>
          </p:cNvPr>
          <p:cNvSpPr>
            <a:spLocks noGrp="1"/>
          </p:cNvSpPr>
          <p:nvPr>
            <p:ph idx="1"/>
          </p:nvPr>
        </p:nvSpPr>
        <p:spPr/>
        <p:txBody>
          <a:bodyPr>
            <a:normAutofit/>
          </a:bodyPr>
          <a:lstStyle/>
          <a:p>
            <a:r>
              <a:rPr lang="en-US" sz="2400" dirty="0"/>
              <a:t>Definition</a:t>
            </a:r>
          </a:p>
          <a:p>
            <a:pPr marL="0" indent="0">
              <a:buNone/>
            </a:pPr>
            <a:r>
              <a:rPr lang="en-US" sz="2000" dirty="0"/>
              <a:t>A stateful widget is a widget that maintains state. It can change its appearance or behavior dynamically in response to user actions, network responses, animations, etc.</a:t>
            </a:r>
          </a:p>
          <a:p>
            <a:r>
              <a:rPr lang="en-US" sz="2000" dirty="0"/>
              <a:t>Characteristics: </a:t>
            </a:r>
          </a:p>
          <a:p>
            <a:pPr marL="0" indent="0">
              <a:buNone/>
            </a:pPr>
            <a:r>
              <a:rPr lang="en-US" sz="2000" dirty="0"/>
              <a:t>Stateful widgets have mutable properties, allowing them to rebuild and update their UI in response to changes in state. They consist of two primary classes: the widget itself and a corresponding State class that holds the mutable state.</a:t>
            </a:r>
          </a:p>
        </p:txBody>
      </p:sp>
    </p:spTree>
    <p:extLst>
      <p:ext uri="{BB962C8B-B14F-4D97-AF65-F5344CB8AC3E}">
        <p14:creationId xmlns:p14="http://schemas.microsoft.com/office/powerpoint/2010/main" val="19454406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285F3-05C8-9D7F-F9A4-CB827E5EFB21}"/>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093E36D5-6E30-646E-D244-0D94FC88158E}"/>
              </a:ext>
            </a:extLst>
          </p:cNvPr>
          <p:cNvSpPr>
            <a:spLocks noGrp="1"/>
          </p:cNvSpPr>
          <p:nvPr>
            <p:ph idx="1"/>
          </p:nvPr>
        </p:nvSpPr>
        <p:spPr/>
        <p:txBody>
          <a:bodyPr/>
          <a:lstStyle/>
          <a:p>
            <a:r>
              <a:rPr lang="en-US" sz="2000" dirty="0"/>
              <a:t>Widgets like </a:t>
            </a:r>
            <a:r>
              <a:rPr lang="en-US" sz="2000" dirty="0" err="1"/>
              <a:t>TextField</a:t>
            </a:r>
            <a:r>
              <a:rPr lang="en-US" sz="2000" dirty="0"/>
              <a:t>, Checkbox, Slider are stateful as they change appearance or behavior based on user input, and their state can be altered during runtime</a:t>
            </a:r>
            <a:r>
              <a:rPr lang="en-US" dirty="0"/>
              <a:t>.</a:t>
            </a:r>
          </a:p>
        </p:txBody>
      </p:sp>
    </p:spTree>
    <p:extLst>
      <p:ext uri="{BB962C8B-B14F-4D97-AF65-F5344CB8AC3E}">
        <p14:creationId xmlns:p14="http://schemas.microsoft.com/office/powerpoint/2010/main" val="4634313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C3CA0-193D-061B-888A-5D2A77128EF7}"/>
              </a:ext>
            </a:extLst>
          </p:cNvPr>
          <p:cNvSpPr>
            <a:spLocks noGrp="1"/>
          </p:cNvSpPr>
          <p:nvPr>
            <p:ph type="title"/>
          </p:nvPr>
        </p:nvSpPr>
        <p:spPr/>
        <p:txBody>
          <a:bodyPr/>
          <a:lstStyle/>
          <a:p>
            <a:r>
              <a:rPr lang="en-US" dirty="0"/>
              <a:t>Stateful Widget Usage</a:t>
            </a:r>
          </a:p>
        </p:txBody>
      </p:sp>
      <p:sp>
        <p:nvSpPr>
          <p:cNvPr id="3" name="Content Placeholder 2">
            <a:extLst>
              <a:ext uri="{FF2B5EF4-FFF2-40B4-BE49-F238E27FC236}">
                <a16:creationId xmlns:a16="http://schemas.microsoft.com/office/drawing/2014/main" id="{1820135B-5436-AFB9-8C45-52458C0F13D4}"/>
              </a:ext>
            </a:extLst>
          </p:cNvPr>
          <p:cNvSpPr>
            <a:spLocks noGrp="1"/>
          </p:cNvSpPr>
          <p:nvPr>
            <p:ph idx="1"/>
          </p:nvPr>
        </p:nvSpPr>
        <p:spPr/>
        <p:txBody>
          <a:bodyPr/>
          <a:lstStyle/>
          <a:p>
            <a:pPr marL="0" indent="0">
              <a:buNone/>
            </a:pPr>
            <a:r>
              <a:rPr lang="en-US" sz="2400" dirty="0"/>
              <a:t>The text fields (for name, email, password) in the form are represented by stateful widgets. They store and update their state as the user inputs information.</a:t>
            </a:r>
          </a:p>
          <a:p>
            <a:pPr marL="0" indent="0">
              <a:buNone/>
            </a:pPr>
            <a:r>
              <a:rPr lang="en-US" sz="2400" dirty="0"/>
              <a:t>As users type or edit information in these fields, the stateful widgets dynamically update to reflect the input.</a:t>
            </a:r>
          </a:p>
          <a:p>
            <a:pPr marL="0" indent="0">
              <a:buNone/>
            </a:pPr>
            <a:r>
              <a:rPr lang="en-US" sz="2400" dirty="0"/>
              <a:t>Scenario: A to-do list where users can add, delete, and mark tasks as done</a:t>
            </a:r>
          </a:p>
          <a:p>
            <a:endParaRPr lang="en-US" dirty="0"/>
          </a:p>
        </p:txBody>
      </p:sp>
    </p:spTree>
    <p:extLst>
      <p:ext uri="{BB962C8B-B14F-4D97-AF65-F5344CB8AC3E}">
        <p14:creationId xmlns:p14="http://schemas.microsoft.com/office/powerpoint/2010/main" val="41530980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8A5F0-D84B-ED8F-D5D2-BBA758BC0B8B}"/>
              </a:ext>
            </a:extLst>
          </p:cNvPr>
          <p:cNvSpPr>
            <a:spLocks noGrp="1"/>
          </p:cNvSpPr>
          <p:nvPr>
            <p:ph type="title"/>
          </p:nvPr>
        </p:nvSpPr>
        <p:spPr>
          <a:xfrm>
            <a:off x="1154954" y="973668"/>
            <a:ext cx="8761413" cy="1032932"/>
          </a:xfrm>
        </p:spPr>
        <p:txBody>
          <a:bodyPr/>
          <a:lstStyle/>
          <a:p>
            <a:r>
              <a:rPr lang="en-US" dirty="0"/>
              <a:t>Key Differences Stateless and Stateful Widgets</a:t>
            </a:r>
          </a:p>
        </p:txBody>
      </p:sp>
      <p:sp>
        <p:nvSpPr>
          <p:cNvPr id="3" name="Content Placeholder 2">
            <a:extLst>
              <a:ext uri="{FF2B5EF4-FFF2-40B4-BE49-F238E27FC236}">
                <a16:creationId xmlns:a16="http://schemas.microsoft.com/office/drawing/2014/main" id="{44A6F7F1-E748-0FD5-C11E-F652C19CC6F2}"/>
              </a:ext>
            </a:extLst>
          </p:cNvPr>
          <p:cNvSpPr>
            <a:spLocks noGrp="1"/>
          </p:cNvSpPr>
          <p:nvPr>
            <p:ph idx="1"/>
          </p:nvPr>
        </p:nvSpPr>
        <p:spPr>
          <a:xfrm>
            <a:off x="1154954" y="2603500"/>
            <a:ext cx="8825659" cy="4140200"/>
          </a:xfrm>
        </p:spPr>
        <p:txBody>
          <a:bodyPr>
            <a:normAutofit/>
          </a:bodyPr>
          <a:lstStyle/>
          <a:p>
            <a:pPr>
              <a:lnSpc>
                <a:spcPct val="150000"/>
              </a:lnSpc>
            </a:pPr>
            <a:r>
              <a:rPr lang="en-US" sz="2000" dirty="0"/>
              <a:t>Mutable vs. Immutable: The primary distinction between stateful and stateless widgets is the presence of mutable state. Stateless widgets are immutable and do not change their properties once created, while stateful widgets can alter their state over time.</a:t>
            </a:r>
          </a:p>
          <a:p>
            <a:pPr>
              <a:lnSpc>
                <a:spcPct val="150000"/>
              </a:lnSpc>
            </a:pPr>
            <a:r>
              <a:rPr lang="en-US" sz="2000" dirty="0"/>
              <a:t>Performance Consideration: Stateless widgets are generally more lightweight and performant since they don't manage any internal state. Stateful widgets, due to their mutable nature, might be more resource-intensive.</a:t>
            </a:r>
          </a:p>
          <a:p>
            <a:endParaRPr lang="en-US" dirty="0"/>
          </a:p>
        </p:txBody>
      </p:sp>
    </p:spTree>
    <p:extLst>
      <p:ext uri="{BB962C8B-B14F-4D97-AF65-F5344CB8AC3E}">
        <p14:creationId xmlns:p14="http://schemas.microsoft.com/office/powerpoint/2010/main" val="38282390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DD4E7-F79C-9221-373E-01916E967EC6}"/>
              </a:ext>
            </a:extLst>
          </p:cNvPr>
          <p:cNvSpPr>
            <a:spLocks noGrp="1"/>
          </p:cNvSpPr>
          <p:nvPr>
            <p:ph type="title"/>
          </p:nvPr>
        </p:nvSpPr>
        <p:spPr/>
        <p:txBody>
          <a:bodyPr/>
          <a:lstStyle/>
          <a:p>
            <a:r>
              <a:rPr lang="en-US" dirty="0"/>
              <a:t>Summary for Stateless and Stateful Widgets</a:t>
            </a:r>
          </a:p>
        </p:txBody>
      </p:sp>
      <p:sp>
        <p:nvSpPr>
          <p:cNvPr id="3" name="Content Placeholder 2">
            <a:extLst>
              <a:ext uri="{FF2B5EF4-FFF2-40B4-BE49-F238E27FC236}">
                <a16:creationId xmlns:a16="http://schemas.microsoft.com/office/drawing/2014/main" id="{86E13021-83F7-D2CC-8080-26E9AB17AE98}"/>
              </a:ext>
            </a:extLst>
          </p:cNvPr>
          <p:cNvSpPr>
            <a:spLocks noGrp="1"/>
          </p:cNvSpPr>
          <p:nvPr>
            <p:ph idx="1"/>
          </p:nvPr>
        </p:nvSpPr>
        <p:spPr/>
        <p:txBody>
          <a:bodyPr/>
          <a:lstStyle/>
          <a:p>
            <a:r>
              <a:rPr lang="en-US" dirty="0"/>
              <a:t>Stateless Widgets</a:t>
            </a:r>
          </a:p>
          <a:p>
            <a:pPr marL="0" indent="0">
              <a:buNone/>
            </a:pPr>
            <a:r>
              <a:rPr lang="en-US" dirty="0"/>
              <a:t>Used for displaying static or unchanging content. They're efficient for showing information that doesn’t change based on user interaction or external factors.</a:t>
            </a:r>
          </a:p>
          <a:p>
            <a:r>
              <a:rPr lang="en-US" dirty="0"/>
              <a:t>Stateful Widgets:</a:t>
            </a:r>
          </a:p>
          <a:p>
            <a:pPr marL="0" indent="0">
              <a:buNone/>
            </a:pPr>
            <a:r>
              <a:rPr lang="en-US" dirty="0"/>
              <a:t>Used for elements that require dynamic behavior, such as user input, real-time updates, or interactions. </a:t>
            </a:r>
            <a:r>
              <a:rPr lang="en-US"/>
              <a:t>They manage their own state and update their appearance or behavior based on changes in the application or user input.</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9536600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A2A52-93F2-6E46-E41E-4D2E295726C0}"/>
              </a:ext>
            </a:extLst>
          </p:cNvPr>
          <p:cNvSpPr>
            <a:spLocks noGrp="1"/>
          </p:cNvSpPr>
          <p:nvPr>
            <p:ph type="title"/>
          </p:nvPr>
        </p:nvSpPr>
        <p:spPr/>
        <p:txBody>
          <a:bodyPr/>
          <a:lstStyle/>
          <a:p>
            <a:r>
              <a:rPr lang="en-US" dirty="0"/>
              <a:t>Understanding Widgets in Flutter</a:t>
            </a:r>
          </a:p>
        </p:txBody>
      </p:sp>
      <p:sp>
        <p:nvSpPr>
          <p:cNvPr id="3" name="Content Placeholder 2">
            <a:extLst>
              <a:ext uri="{FF2B5EF4-FFF2-40B4-BE49-F238E27FC236}">
                <a16:creationId xmlns:a16="http://schemas.microsoft.com/office/drawing/2014/main" id="{3224F85C-1B0A-C359-EC70-66AED0FA2568}"/>
              </a:ext>
            </a:extLst>
          </p:cNvPr>
          <p:cNvSpPr>
            <a:spLocks noGrp="1"/>
          </p:cNvSpPr>
          <p:nvPr>
            <p:ph idx="1"/>
          </p:nvPr>
        </p:nvSpPr>
        <p:spPr>
          <a:xfrm>
            <a:off x="1154954" y="2286000"/>
            <a:ext cx="8825659" cy="3733800"/>
          </a:xfrm>
        </p:spPr>
        <p:txBody>
          <a:bodyPr/>
          <a:lstStyle/>
          <a:p>
            <a:pPr marL="0" indent="0">
              <a:buNone/>
            </a:pPr>
            <a:r>
              <a:rPr lang="en-US" dirty="0"/>
              <a:t>Widgets as Building Blocks: </a:t>
            </a:r>
          </a:p>
          <a:p>
            <a:pPr>
              <a:lnSpc>
                <a:spcPct val="150000"/>
              </a:lnSpc>
            </a:pPr>
            <a:r>
              <a:rPr lang="en-US" dirty="0"/>
              <a:t>Widgets are fundamental components in Flutter used for constructing user interfaces. Everything the user sees and interact with, from elements like text, a button, an image, a table, or a scrolling list text to layout structures and even the entire application itself.</a:t>
            </a:r>
          </a:p>
          <a:p>
            <a:pPr>
              <a:lnSpc>
                <a:spcPct val="150000"/>
              </a:lnSpc>
            </a:pPr>
            <a:r>
              <a:rPr lang="en-US" dirty="0"/>
              <a:t>Most widgets in Flutter are supposed to perform a single small task. On their own, widgets are classes that perform tasks on the user interface.</a:t>
            </a:r>
          </a:p>
        </p:txBody>
      </p:sp>
    </p:spTree>
    <p:extLst>
      <p:ext uri="{BB962C8B-B14F-4D97-AF65-F5344CB8AC3E}">
        <p14:creationId xmlns:p14="http://schemas.microsoft.com/office/powerpoint/2010/main" val="163319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858E-311D-F2A5-32BD-976382417C3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A30A40-F739-C069-EF54-128E178A4772}"/>
              </a:ext>
            </a:extLst>
          </p:cNvPr>
          <p:cNvSpPr>
            <a:spLocks noGrp="1"/>
          </p:cNvSpPr>
          <p:nvPr>
            <p:ph idx="1"/>
          </p:nvPr>
        </p:nvSpPr>
        <p:spPr/>
        <p:txBody>
          <a:bodyPr/>
          <a:lstStyle/>
          <a:p>
            <a:r>
              <a:rPr lang="en-US" dirty="0"/>
              <a:t>Examples:</a:t>
            </a:r>
          </a:p>
          <a:p>
            <a:r>
              <a:rPr lang="en-US" dirty="0"/>
              <a:t>A Text widget displays text. </a:t>
            </a:r>
          </a:p>
          <a:p>
            <a:r>
              <a:rPr lang="en-US" dirty="0"/>
              <a:t>A Padding widget adds space between widgets. </a:t>
            </a:r>
          </a:p>
          <a:p>
            <a:r>
              <a:rPr lang="en-US" dirty="0"/>
              <a:t>A Scaffold widget provides a structure for a screen.</a:t>
            </a:r>
          </a:p>
        </p:txBody>
      </p:sp>
    </p:spTree>
    <p:extLst>
      <p:ext uri="{BB962C8B-B14F-4D97-AF65-F5344CB8AC3E}">
        <p14:creationId xmlns:p14="http://schemas.microsoft.com/office/powerpoint/2010/main" val="3194271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7EDEF-3B90-847A-7F85-A6C330FF9A69}"/>
              </a:ext>
            </a:extLst>
          </p:cNvPr>
          <p:cNvSpPr>
            <a:spLocks noGrp="1"/>
          </p:cNvSpPr>
          <p:nvPr>
            <p:ph type="title"/>
          </p:nvPr>
        </p:nvSpPr>
        <p:spPr/>
        <p:txBody>
          <a:bodyPr/>
          <a:lstStyle/>
          <a:p>
            <a:r>
              <a:rPr lang="en-US" dirty="0">
                <a:effectLst/>
                <a:latin typeface="Calibri" panose="020F0502020204030204" pitchFamily="34" charset="0"/>
                <a:ea typeface="Calibri" panose="020F0502020204030204" pitchFamily="34" charset="0"/>
                <a:cs typeface="Times New Roman" panose="02020603050405020304" pitchFamily="18" charset="0"/>
              </a:rPr>
              <a:t>Composition and Hierarchy</a:t>
            </a:r>
            <a:endParaRPr lang="en-US" dirty="0"/>
          </a:p>
        </p:txBody>
      </p:sp>
      <p:sp>
        <p:nvSpPr>
          <p:cNvPr id="3" name="Content Placeholder 2">
            <a:extLst>
              <a:ext uri="{FF2B5EF4-FFF2-40B4-BE49-F238E27FC236}">
                <a16:creationId xmlns:a16="http://schemas.microsoft.com/office/drawing/2014/main" id="{8EF33EFF-55DB-2931-947C-589622512928}"/>
              </a:ext>
            </a:extLst>
          </p:cNvPr>
          <p:cNvSpPr>
            <a:spLocks noGrp="1"/>
          </p:cNvSpPr>
          <p:nvPr>
            <p:ph idx="1"/>
          </p:nvPr>
        </p:nvSpPr>
        <p:spPr/>
        <p:txBody>
          <a:bodyPr/>
          <a:lstStyle/>
          <a:p>
            <a:pPr>
              <a:lnSpc>
                <a:spcPct val="150000"/>
              </a:lnSpc>
            </a:pPr>
            <a:r>
              <a:rPr lang="en-US" sz="2400" dirty="0"/>
              <a:t>Widgets in Flutter are composed hierarchically, forming a tree-like structure known as the widget tree. This tree represents the arrangement and structure of UI elements within the application.</a:t>
            </a:r>
            <a:r>
              <a:rPr lang="en-US" dirty="0"/>
              <a:t>.</a:t>
            </a:r>
          </a:p>
          <a:p>
            <a:endParaRPr lang="en-US" dirty="0"/>
          </a:p>
        </p:txBody>
      </p:sp>
    </p:spTree>
    <p:extLst>
      <p:ext uri="{BB962C8B-B14F-4D97-AF65-F5344CB8AC3E}">
        <p14:creationId xmlns:p14="http://schemas.microsoft.com/office/powerpoint/2010/main" val="90390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7256D-5E3F-DEDA-1776-44079EF2E51A}"/>
              </a:ext>
            </a:extLst>
          </p:cNvPr>
          <p:cNvSpPr>
            <a:spLocks noGrp="1"/>
          </p:cNvSpPr>
          <p:nvPr>
            <p:ph type="title"/>
          </p:nvPr>
        </p:nvSpPr>
        <p:spPr/>
        <p:txBody>
          <a:bodyPr/>
          <a:lstStyle/>
          <a:p>
            <a:r>
              <a:rPr lang="en-US" dirty="0"/>
              <a:t>Parent-Child Relationships</a:t>
            </a:r>
          </a:p>
        </p:txBody>
      </p:sp>
      <p:sp>
        <p:nvSpPr>
          <p:cNvPr id="3" name="Content Placeholder 2">
            <a:extLst>
              <a:ext uri="{FF2B5EF4-FFF2-40B4-BE49-F238E27FC236}">
                <a16:creationId xmlns:a16="http://schemas.microsoft.com/office/drawing/2014/main" id="{331A35EA-087F-A793-4122-FD9EF6F045EE}"/>
              </a:ext>
            </a:extLst>
          </p:cNvPr>
          <p:cNvSpPr>
            <a:spLocks noGrp="1"/>
          </p:cNvSpPr>
          <p:nvPr>
            <p:ph idx="1"/>
          </p:nvPr>
        </p:nvSpPr>
        <p:spPr/>
        <p:txBody>
          <a:bodyPr/>
          <a:lstStyle/>
          <a:p>
            <a:r>
              <a:rPr lang="en-US" dirty="0"/>
              <a:t>A parent widget controls the layout and properties of its child widgets.</a:t>
            </a:r>
          </a:p>
          <a:p>
            <a:r>
              <a:rPr lang="en-US" dirty="0"/>
              <a:t>A child widget inherits properties and constraints from its parent.</a:t>
            </a:r>
          </a:p>
          <a:p>
            <a:r>
              <a:rPr lang="en-US" dirty="0"/>
              <a:t>Common parent widgets include Column, Row, Stack, and Container.</a:t>
            </a:r>
          </a:p>
        </p:txBody>
      </p:sp>
    </p:spTree>
    <p:extLst>
      <p:ext uri="{BB962C8B-B14F-4D97-AF65-F5344CB8AC3E}">
        <p14:creationId xmlns:p14="http://schemas.microsoft.com/office/powerpoint/2010/main" val="2074159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4DCEE-BE6D-E71C-DAA3-B7AEA4DEEBEC}"/>
              </a:ext>
            </a:extLst>
          </p:cNvPr>
          <p:cNvSpPr>
            <a:spLocks noGrp="1"/>
          </p:cNvSpPr>
          <p:nvPr>
            <p:ph type="title"/>
          </p:nvPr>
        </p:nvSpPr>
        <p:spPr/>
        <p:txBody>
          <a:bodyPr/>
          <a:lstStyle/>
          <a:p>
            <a:r>
              <a:rPr lang="en-US" dirty="0"/>
              <a:t>Parent – Child Relationships</a:t>
            </a:r>
          </a:p>
        </p:txBody>
      </p:sp>
      <p:sp>
        <p:nvSpPr>
          <p:cNvPr id="3" name="Content Placeholder 2">
            <a:extLst>
              <a:ext uri="{FF2B5EF4-FFF2-40B4-BE49-F238E27FC236}">
                <a16:creationId xmlns:a16="http://schemas.microsoft.com/office/drawing/2014/main" id="{1D799B1C-E3AD-97FB-B925-068A5F0C0886}"/>
              </a:ext>
            </a:extLst>
          </p:cNvPr>
          <p:cNvSpPr>
            <a:spLocks noGrp="1"/>
          </p:cNvSpPr>
          <p:nvPr>
            <p:ph idx="1"/>
          </p:nvPr>
        </p:nvSpPr>
        <p:spPr/>
        <p:txBody>
          <a:bodyPr/>
          <a:lstStyle/>
          <a:p>
            <a:pPr>
              <a:lnSpc>
                <a:spcPct val="150000"/>
              </a:lnSpc>
            </a:pPr>
            <a:r>
              <a:rPr lang="en-US" sz="2400" dirty="0"/>
              <a:t>Each widget can have zero or more child widgets and exactly one parent widget. This parent-child relationship forms the basis of the widget tree, where widgets are nested inside each other to create complex UIs</a:t>
            </a:r>
            <a:r>
              <a:rPr lang="en-US" dirty="0"/>
              <a:t>.</a:t>
            </a:r>
          </a:p>
        </p:txBody>
      </p:sp>
    </p:spTree>
    <p:extLst>
      <p:ext uri="{BB962C8B-B14F-4D97-AF65-F5344CB8AC3E}">
        <p14:creationId xmlns:p14="http://schemas.microsoft.com/office/powerpoint/2010/main" val="1718786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823B5-35C6-3A25-89FC-E216AC621F2C}"/>
              </a:ext>
            </a:extLst>
          </p:cNvPr>
          <p:cNvSpPr>
            <a:spLocks noGrp="1"/>
          </p:cNvSpPr>
          <p:nvPr>
            <p:ph type="title"/>
          </p:nvPr>
        </p:nvSpPr>
        <p:spPr/>
        <p:txBody>
          <a:bodyPr/>
          <a:lstStyle/>
          <a:p>
            <a:r>
              <a:rPr lang="en-US" dirty="0"/>
              <a:t>Hierarchy of the Widget Tree:</a:t>
            </a:r>
          </a:p>
        </p:txBody>
      </p:sp>
      <p:sp>
        <p:nvSpPr>
          <p:cNvPr id="3" name="Content Placeholder 2">
            <a:extLst>
              <a:ext uri="{FF2B5EF4-FFF2-40B4-BE49-F238E27FC236}">
                <a16:creationId xmlns:a16="http://schemas.microsoft.com/office/drawing/2014/main" id="{DCEC184B-A6D0-7C1D-8D6F-6D66127AE366}"/>
              </a:ext>
            </a:extLst>
          </p:cNvPr>
          <p:cNvSpPr>
            <a:spLocks noGrp="1"/>
          </p:cNvSpPr>
          <p:nvPr>
            <p:ph idx="1"/>
          </p:nvPr>
        </p:nvSpPr>
        <p:spPr/>
        <p:txBody>
          <a:bodyPr/>
          <a:lstStyle/>
          <a:p>
            <a:r>
              <a:rPr lang="en-US" sz="2400" dirty="0"/>
              <a:t>Root Widget:</a:t>
            </a:r>
          </a:p>
          <a:p>
            <a:pPr marL="0" indent="0">
              <a:lnSpc>
                <a:spcPct val="150000"/>
              </a:lnSpc>
              <a:buNone/>
            </a:pPr>
            <a:r>
              <a:rPr lang="en-US" sz="2400" dirty="0"/>
              <a:t>At the top of the widget tree is the root widget, typically a </a:t>
            </a:r>
            <a:r>
              <a:rPr lang="en-US" sz="2400" dirty="0" err="1"/>
              <a:t>MaterialApp</a:t>
            </a:r>
            <a:r>
              <a:rPr lang="en-US" sz="2400" dirty="0"/>
              <a:t> or </a:t>
            </a:r>
            <a:r>
              <a:rPr lang="en-US" sz="2400" dirty="0" err="1"/>
              <a:t>CupertinoApp</a:t>
            </a:r>
            <a:r>
              <a:rPr lang="en-US" sz="2400" dirty="0"/>
              <a:t>, which represents the entire Flutter application.</a:t>
            </a:r>
          </a:p>
          <a:p>
            <a:endParaRPr lang="en-US" dirty="0"/>
          </a:p>
        </p:txBody>
      </p:sp>
    </p:spTree>
    <p:extLst>
      <p:ext uri="{BB962C8B-B14F-4D97-AF65-F5344CB8AC3E}">
        <p14:creationId xmlns:p14="http://schemas.microsoft.com/office/powerpoint/2010/main" val="2531715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E3A03-D568-7FD1-0B3E-933730D121C9}"/>
              </a:ext>
            </a:extLst>
          </p:cNvPr>
          <p:cNvSpPr>
            <a:spLocks noGrp="1"/>
          </p:cNvSpPr>
          <p:nvPr>
            <p:ph type="title"/>
          </p:nvPr>
        </p:nvSpPr>
        <p:spPr/>
        <p:txBody>
          <a:bodyPr/>
          <a:lstStyle/>
          <a:p>
            <a:r>
              <a:rPr lang="en-US" dirty="0"/>
              <a:t>Widget Composition:</a:t>
            </a:r>
          </a:p>
        </p:txBody>
      </p:sp>
      <p:sp>
        <p:nvSpPr>
          <p:cNvPr id="3" name="Content Placeholder 2">
            <a:extLst>
              <a:ext uri="{FF2B5EF4-FFF2-40B4-BE49-F238E27FC236}">
                <a16:creationId xmlns:a16="http://schemas.microsoft.com/office/drawing/2014/main" id="{9294252E-8AE2-B14B-9CCF-8B141165662C}"/>
              </a:ext>
            </a:extLst>
          </p:cNvPr>
          <p:cNvSpPr>
            <a:spLocks noGrp="1"/>
          </p:cNvSpPr>
          <p:nvPr>
            <p:ph idx="1"/>
          </p:nvPr>
        </p:nvSpPr>
        <p:spPr>
          <a:xfrm>
            <a:off x="1154954" y="2336800"/>
            <a:ext cx="8825659" cy="3683000"/>
          </a:xfrm>
        </p:spPr>
        <p:txBody>
          <a:bodyPr>
            <a:normAutofit/>
          </a:bodyPr>
          <a:lstStyle/>
          <a:p>
            <a:pPr>
              <a:lnSpc>
                <a:spcPct val="150000"/>
              </a:lnSpc>
            </a:pPr>
            <a:r>
              <a:rPr lang="en-US" sz="2800" dirty="0"/>
              <a:t>Widgets are arranged in a hierarchical order, with parent widgets containing and managing their child widgets. For instance, a Column widget may contain multiple Container or Text widgets as its children</a:t>
            </a:r>
          </a:p>
        </p:txBody>
      </p:sp>
    </p:spTree>
    <p:extLst>
      <p:ext uri="{BB962C8B-B14F-4D97-AF65-F5344CB8AC3E}">
        <p14:creationId xmlns:p14="http://schemas.microsoft.com/office/powerpoint/2010/main" val="240737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CBF9-3D32-45AE-F1A3-B425055AD11A}"/>
              </a:ext>
            </a:extLst>
          </p:cNvPr>
          <p:cNvSpPr>
            <a:spLocks noGrp="1"/>
          </p:cNvSpPr>
          <p:nvPr>
            <p:ph type="title"/>
          </p:nvPr>
        </p:nvSpPr>
        <p:spPr>
          <a:xfrm>
            <a:off x="1154954" y="698500"/>
            <a:ext cx="8761413" cy="982132"/>
          </a:xfrm>
        </p:spPr>
        <p:txBody>
          <a:bodyPr/>
          <a:lstStyle/>
          <a:p>
            <a:r>
              <a:rPr lang="en-US" dirty="0"/>
              <a:t>Nesting and Composition:</a:t>
            </a:r>
            <a:br>
              <a:rPr lang="en-US" dirty="0"/>
            </a:br>
            <a:endParaRPr lang="en-US" dirty="0"/>
          </a:p>
        </p:txBody>
      </p:sp>
      <p:sp>
        <p:nvSpPr>
          <p:cNvPr id="3" name="Content Placeholder 2">
            <a:extLst>
              <a:ext uri="{FF2B5EF4-FFF2-40B4-BE49-F238E27FC236}">
                <a16:creationId xmlns:a16="http://schemas.microsoft.com/office/drawing/2014/main" id="{25722E8C-D387-7ED2-38F2-A8A0790A7A45}"/>
              </a:ext>
            </a:extLst>
          </p:cNvPr>
          <p:cNvSpPr>
            <a:spLocks noGrp="1"/>
          </p:cNvSpPr>
          <p:nvPr>
            <p:ph idx="1"/>
          </p:nvPr>
        </p:nvSpPr>
        <p:spPr>
          <a:xfrm>
            <a:off x="1154954" y="2222500"/>
            <a:ext cx="8825659" cy="3797300"/>
          </a:xfrm>
        </p:spPr>
        <p:txBody>
          <a:bodyPr/>
          <a:lstStyle/>
          <a:p>
            <a:pPr marL="0" indent="0">
              <a:buNone/>
            </a:pPr>
            <a:endParaRPr lang="en-US" dirty="0"/>
          </a:p>
          <a:p>
            <a:pPr>
              <a:lnSpc>
                <a:spcPct val="150000"/>
              </a:lnSpc>
            </a:pPr>
            <a:r>
              <a:rPr lang="en-US" sz="2400" dirty="0"/>
              <a:t>Widgets can be nested to create more complex UIs. For instance, a Container widget might contain a Row, which in turn contains multiple Expanded widgets, each containing child widgets like Text or Image.</a:t>
            </a:r>
          </a:p>
          <a:p>
            <a:endParaRPr lang="en-US" dirty="0"/>
          </a:p>
        </p:txBody>
      </p:sp>
    </p:spTree>
    <p:extLst>
      <p:ext uri="{BB962C8B-B14F-4D97-AF65-F5344CB8AC3E}">
        <p14:creationId xmlns:p14="http://schemas.microsoft.com/office/powerpoint/2010/main" val="32845606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9338</TotalTime>
  <Words>1136</Words>
  <Application>Microsoft Office PowerPoint</Application>
  <PresentationFormat>Widescreen</PresentationFormat>
  <Paragraphs>81</Paragraphs>
  <Slides>18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Century Gothic</vt:lpstr>
      <vt:lpstr>Times New Roman</vt:lpstr>
      <vt:lpstr>TimesNewRomanPS-BoldMT</vt:lpstr>
      <vt:lpstr>TimesNewRomanPSMT</vt:lpstr>
      <vt:lpstr>Wingdings 3</vt:lpstr>
      <vt:lpstr>Ion Boardroom</vt:lpstr>
      <vt:lpstr>Introduction to Widgets</vt:lpstr>
      <vt:lpstr>Understanding Widgets in Flutter</vt:lpstr>
      <vt:lpstr>PowerPoint Presentation</vt:lpstr>
      <vt:lpstr>Composition and Hierarchy</vt:lpstr>
      <vt:lpstr>Parent-Child Relationships</vt:lpstr>
      <vt:lpstr>Parent – Child Relationships</vt:lpstr>
      <vt:lpstr>Hierarchy of the Widget Tree:</vt:lpstr>
      <vt:lpstr>Widget Composition:</vt:lpstr>
      <vt:lpstr>Nesting and Composition: </vt:lpstr>
      <vt:lpstr> Leaf Widgets: </vt:lpstr>
      <vt:lpstr>PowerPoint Presentation</vt:lpstr>
      <vt:lpstr>Stateless Widgets</vt:lpstr>
      <vt:lpstr>Examples</vt:lpstr>
      <vt:lpstr>Stateful Widgets</vt:lpstr>
      <vt:lpstr>Examples</vt:lpstr>
      <vt:lpstr>Stateful Widget Usage</vt:lpstr>
      <vt:lpstr>Key Differences Stateless and Stateful Widgets</vt:lpstr>
      <vt:lpstr>Summary for Stateless and Stateful Widgets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Widgets</dc:title>
  <dc:creator>Lorraine Nana Ama Johnson</dc:creator>
  <cp:lastModifiedBy>Lorraine Nana Ama Johnson</cp:lastModifiedBy>
  <cp:revision>8</cp:revision>
  <dcterms:created xsi:type="dcterms:W3CDTF">2024-01-05T15:20:36Z</dcterms:created>
  <dcterms:modified xsi:type="dcterms:W3CDTF">2025-01-09T10:59:09Z</dcterms:modified>
</cp:coreProperties>
</file>