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notesMasterIdLst>
    <p:notesMasterId r:id="rId28"/>
  </p:notesMasterIdLst>
  <p:sldIdLst>
    <p:sldId id="256" r:id="rId2"/>
    <p:sldId id="257" r:id="rId3"/>
    <p:sldId id="277" r:id="rId4"/>
    <p:sldId id="278" r:id="rId5"/>
    <p:sldId id="279" r:id="rId6"/>
    <p:sldId id="280" r:id="rId7"/>
    <p:sldId id="281" r:id="rId8"/>
    <p:sldId id="282" r:id="rId9"/>
    <p:sldId id="283" r:id="rId10"/>
    <p:sldId id="260" r:id="rId11"/>
    <p:sldId id="284" r:id="rId12"/>
    <p:sldId id="285" r:id="rId13"/>
    <p:sldId id="286" r:id="rId14"/>
    <p:sldId id="287" r:id="rId15"/>
    <p:sldId id="261" r:id="rId16"/>
    <p:sldId id="262" r:id="rId17"/>
    <p:sldId id="289" r:id="rId18"/>
    <p:sldId id="263" r:id="rId19"/>
    <p:sldId id="288" r:id="rId20"/>
    <p:sldId id="290" r:id="rId21"/>
    <p:sldId id="291" r:id="rId22"/>
    <p:sldId id="292" r:id="rId23"/>
    <p:sldId id="293" r:id="rId24"/>
    <p:sldId id="294" r:id="rId25"/>
    <p:sldId id="295" r:id="rId26"/>
    <p:sldId id="29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209" autoAdjust="0"/>
  </p:normalViewPr>
  <p:slideViewPr>
    <p:cSldViewPr snapToGrid="0">
      <p:cViewPr varScale="1">
        <p:scale>
          <a:sx n="63" d="100"/>
          <a:sy n="63" d="100"/>
        </p:scale>
        <p:origin x="14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300D5-F39A-4254-A0A7-690D3BF494E2}" type="datetimeFigureOut">
              <a:rPr lang="en-US" smtClean="0"/>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3F6344-8049-4A80-AE2E-E2A44486F9B6}" type="slidenum">
              <a:rPr lang="en-US" smtClean="0"/>
              <a:t>‹#›</a:t>
            </a:fld>
            <a:endParaRPr lang="en-US"/>
          </a:p>
        </p:txBody>
      </p:sp>
    </p:spTree>
    <p:extLst>
      <p:ext uri="{BB962C8B-B14F-4D97-AF65-F5344CB8AC3E}">
        <p14:creationId xmlns:p14="http://schemas.microsoft.com/office/powerpoint/2010/main" val="48275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modern mobile telephone services use cellular network architecture, and therefore mobile telephones are often also called cellular telephones or cell phones.</a:t>
            </a:r>
          </a:p>
          <a:p>
            <a:r>
              <a:rPr lang="en-US" dirty="0"/>
              <a:t>In addition to telephony, 2000s-era mobile phones support a variety of other services, such as text messaging, MMS, email, Internet access, short-range wireless communications (infrared, Bluetooth), business applications, gaming, and digital photography. </a:t>
            </a:r>
            <a:r>
              <a:rPr lang="en-US" dirty="0" err="1"/>
              <a:t>Mo.bile</a:t>
            </a:r>
            <a:r>
              <a:rPr lang="en-US" dirty="0"/>
              <a:t> phones which offer these and more general computing capabilities are referred to as smart phones.</a:t>
            </a:r>
          </a:p>
          <a:p>
            <a:endParaRPr lang="en-US" dirty="0"/>
          </a:p>
          <a:p>
            <a:r>
              <a:rPr lang="en-US" sz="1800" b="0" i="0" u="none" strike="noStrike" baseline="0" dirty="0">
                <a:solidFill>
                  <a:srgbClr val="000000"/>
                </a:solidFill>
                <a:latin typeface="Cambria" panose="02040503050406030204" pitchFamily="18" charset="0"/>
              </a:rPr>
              <a:t>The first handheld mobile phone was demonstrated by John F. Mitchell and Martin Cooper of Motorola in 1973, using a handset weighing c. 4.4 </a:t>
            </a:r>
            <a:r>
              <a:rPr lang="en-US" sz="1800" b="0" i="0" u="none" strike="noStrike" baseline="0" dirty="0" err="1">
                <a:solidFill>
                  <a:srgbClr val="000000"/>
                </a:solidFill>
                <a:latin typeface="Cambria" panose="02040503050406030204" pitchFamily="18" charset="0"/>
              </a:rPr>
              <a:t>lbs</a:t>
            </a:r>
            <a:r>
              <a:rPr lang="en-US" sz="1800" b="0" i="0" u="none" strike="noStrike" baseline="0" dirty="0">
                <a:solidFill>
                  <a:srgbClr val="000000"/>
                </a:solidFill>
                <a:latin typeface="Cambria" panose="02040503050406030204" pitchFamily="18" charset="0"/>
              </a:rPr>
              <a:t> (2 kg). In 1983, the </a:t>
            </a:r>
            <a:r>
              <a:rPr lang="en-US" sz="1800" b="0" i="0" u="none" strike="noStrike" baseline="0" dirty="0" err="1">
                <a:solidFill>
                  <a:srgbClr val="000000"/>
                </a:solidFill>
                <a:latin typeface="Cambria" panose="02040503050406030204" pitchFamily="18" charset="0"/>
              </a:rPr>
              <a:t>DynaTAC</a:t>
            </a:r>
            <a:r>
              <a:rPr lang="en-US" sz="1800" b="0" i="0" u="none" strike="noStrike" baseline="0" dirty="0">
                <a:solidFill>
                  <a:srgbClr val="000000"/>
                </a:solidFill>
                <a:latin typeface="Cambria" panose="02040503050406030204" pitchFamily="18" charset="0"/>
              </a:rPr>
              <a:t> 8000x was the first commercially available handheld mobile phone. </a:t>
            </a:r>
            <a:endParaRPr lang="en-US" dirty="0"/>
          </a:p>
        </p:txBody>
      </p:sp>
      <p:sp>
        <p:nvSpPr>
          <p:cNvPr id="4" name="Slide Number Placeholder 3"/>
          <p:cNvSpPr>
            <a:spLocks noGrp="1"/>
          </p:cNvSpPr>
          <p:nvPr>
            <p:ph type="sldNum" sz="quarter" idx="5"/>
          </p:nvPr>
        </p:nvSpPr>
        <p:spPr/>
        <p:txBody>
          <a:bodyPr/>
          <a:lstStyle/>
          <a:p>
            <a:fld id="{833F6344-8049-4A80-AE2E-E2A44486F9B6}" type="slidenum">
              <a:rPr lang="en-US" smtClean="0"/>
              <a:t>4</a:t>
            </a:fld>
            <a:endParaRPr lang="en-US"/>
          </a:p>
        </p:txBody>
      </p:sp>
    </p:spTree>
    <p:extLst>
      <p:ext uri="{BB962C8B-B14F-4D97-AF65-F5344CB8AC3E}">
        <p14:creationId xmlns:p14="http://schemas.microsoft.com/office/powerpoint/2010/main" val="2309156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F6344-8049-4A80-AE2E-E2A44486F9B6}" type="slidenum">
              <a:rPr lang="en-US" smtClean="0"/>
              <a:t>8</a:t>
            </a:fld>
            <a:endParaRPr lang="en-US"/>
          </a:p>
        </p:txBody>
      </p:sp>
    </p:spTree>
    <p:extLst>
      <p:ext uri="{BB962C8B-B14F-4D97-AF65-F5344CB8AC3E}">
        <p14:creationId xmlns:p14="http://schemas.microsoft.com/office/powerpoint/2010/main" val="156865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F6344-8049-4A80-AE2E-E2A44486F9B6}" type="slidenum">
              <a:rPr lang="en-US" smtClean="0"/>
              <a:t>9</a:t>
            </a:fld>
            <a:endParaRPr lang="en-US"/>
          </a:p>
        </p:txBody>
      </p:sp>
    </p:spTree>
    <p:extLst>
      <p:ext uri="{BB962C8B-B14F-4D97-AF65-F5344CB8AC3E}">
        <p14:creationId xmlns:p14="http://schemas.microsoft.com/office/powerpoint/2010/main" val="4136908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applications can be pre-installed on devices during manufacturing or downloaded and installed by users from app stores like the Apple App Store or Google Play Store. Mobile apps are designed for a specific platform (iOS, Android, etc.) or developed to work across multiple platforms (cross-platform apps).</a:t>
            </a:r>
          </a:p>
          <a:p>
            <a:endParaRPr lang="en-US" dirty="0"/>
          </a:p>
        </p:txBody>
      </p:sp>
      <p:sp>
        <p:nvSpPr>
          <p:cNvPr id="4" name="Slide Number Placeholder 3"/>
          <p:cNvSpPr>
            <a:spLocks noGrp="1"/>
          </p:cNvSpPr>
          <p:nvPr>
            <p:ph type="sldNum" sz="quarter" idx="5"/>
          </p:nvPr>
        </p:nvSpPr>
        <p:spPr/>
        <p:txBody>
          <a:bodyPr/>
          <a:lstStyle/>
          <a:p>
            <a:fld id="{833F6344-8049-4A80-AE2E-E2A44486F9B6}" type="slidenum">
              <a:rPr lang="en-US" smtClean="0"/>
              <a:t>10</a:t>
            </a:fld>
            <a:endParaRPr lang="en-US"/>
          </a:p>
        </p:txBody>
      </p:sp>
    </p:spTree>
    <p:extLst>
      <p:ext uri="{BB962C8B-B14F-4D97-AF65-F5344CB8AC3E}">
        <p14:creationId xmlns:p14="http://schemas.microsoft.com/office/powerpoint/2010/main" val="3061879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3F6344-8049-4A80-AE2E-E2A44486F9B6}" type="slidenum">
              <a:rPr lang="en-US" smtClean="0"/>
              <a:t>20</a:t>
            </a:fld>
            <a:endParaRPr lang="en-US"/>
          </a:p>
        </p:txBody>
      </p:sp>
    </p:spTree>
    <p:extLst>
      <p:ext uri="{BB962C8B-B14F-4D97-AF65-F5344CB8AC3E}">
        <p14:creationId xmlns:p14="http://schemas.microsoft.com/office/powerpoint/2010/main" val="135816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6799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7062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45183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33209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93865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663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2095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63238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8394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5161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2135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36617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531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90783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5936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007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44931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64DE79-268F-4C1A-8933-263129D2AF90}" type="datetimeFigureOut">
              <a:rPr lang="en-US" smtClean="0"/>
              <a:t>10/31/2024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4110028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1CB3-4441-E174-5CA2-A72933B37889}"/>
              </a:ext>
            </a:extLst>
          </p:cNvPr>
          <p:cNvSpPr>
            <a:spLocks noGrp="1"/>
          </p:cNvSpPr>
          <p:nvPr>
            <p:ph type="ctrTitle"/>
          </p:nvPr>
        </p:nvSpPr>
        <p:spPr/>
        <p:txBody>
          <a:bodyPr>
            <a:normAutofit/>
          </a:bodyPr>
          <a:lstStyle/>
          <a:p>
            <a:r>
              <a:rPr lang="en-US" sz="4000" dirty="0"/>
              <a:t>MOBILE APPLICATION DEVELOPMENT</a:t>
            </a:r>
          </a:p>
        </p:txBody>
      </p:sp>
    </p:spTree>
    <p:extLst>
      <p:ext uri="{BB962C8B-B14F-4D97-AF65-F5344CB8AC3E}">
        <p14:creationId xmlns:p14="http://schemas.microsoft.com/office/powerpoint/2010/main" val="1795258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05C4-05C0-5E5D-0B1D-611C391A3DF2}"/>
              </a:ext>
            </a:extLst>
          </p:cNvPr>
          <p:cNvSpPr>
            <a:spLocks noGrp="1"/>
          </p:cNvSpPr>
          <p:nvPr>
            <p:ph type="title"/>
          </p:nvPr>
        </p:nvSpPr>
        <p:spPr>
          <a:xfrm>
            <a:off x="646111" y="452718"/>
            <a:ext cx="10685504" cy="1318208"/>
          </a:xfrm>
        </p:spPr>
        <p:txBody>
          <a:bodyPr/>
          <a:lstStyle/>
          <a:p>
            <a:r>
              <a:rPr lang="en-US" sz="4000" dirty="0"/>
              <a:t>What is Mobile Application Development</a:t>
            </a:r>
          </a:p>
        </p:txBody>
      </p:sp>
      <p:sp>
        <p:nvSpPr>
          <p:cNvPr id="3" name="Content Placeholder 2">
            <a:extLst>
              <a:ext uri="{FF2B5EF4-FFF2-40B4-BE49-F238E27FC236}">
                <a16:creationId xmlns:a16="http://schemas.microsoft.com/office/drawing/2014/main" id="{4CD135CB-AA04-8324-EB57-8E2CED531983}"/>
              </a:ext>
            </a:extLst>
          </p:cNvPr>
          <p:cNvSpPr>
            <a:spLocks noGrp="1"/>
          </p:cNvSpPr>
          <p:nvPr>
            <p:ph idx="1"/>
          </p:nvPr>
        </p:nvSpPr>
        <p:spPr>
          <a:xfrm>
            <a:off x="645130" y="1364106"/>
            <a:ext cx="10686485" cy="4884294"/>
          </a:xfrm>
        </p:spPr>
        <p:txBody>
          <a:bodyPr>
            <a:normAutofit/>
          </a:bodyPr>
          <a:lstStyle/>
          <a:p>
            <a:endParaRPr lang="en-US" sz="2800" dirty="0">
              <a:effectLst/>
              <a:latin typeface="Abadi" panose="020B0604020104020204" pitchFamily="34" charset="0"/>
              <a:ea typeface="Calibri" panose="020F0502020204030204" pitchFamily="34" charset="0"/>
              <a:cs typeface="Times New Roman" panose="02020603050405020304" pitchFamily="18" charset="0"/>
            </a:endParaRPr>
          </a:p>
          <a:p>
            <a:pPr algn="just"/>
            <a:r>
              <a:rPr lang="en-US" sz="2800" dirty="0">
                <a:effectLst/>
                <a:latin typeface="Abadi" panose="020B0604020104020204" pitchFamily="34" charset="0"/>
                <a:ea typeface="Calibri" panose="020F0502020204030204" pitchFamily="34" charset="0"/>
                <a:cs typeface="Times New Roman" panose="02020603050405020304" pitchFamily="18" charset="0"/>
              </a:rPr>
              <a:t>Mobile app development is the process of creating software applications that are intended to operate on mobile devices such </a:t>
            </a:r>
            <a:r>
              <a:rPr lang="en-US" sz="2800" dirty="0" err="1">
                <a:effectLst/>
                <a:latin typeface="Abadi" panose="020B0604020104020204" pitchFamily="34" charset="0"/>
                <a:ea typeface="Calibri" panose="020F0502020204030204" pitchFamily="34" charset="0"/>
                <a:cs typeface="Times New Roman" panose="02020603050405020304" pitchFamily="18" charset="0"/>
              </a:rPr>
              <a:t>assuch</a:t>
            </a:r>
            <a:r>
              <a:rPr lang="en-US" sz="2800" dirty="0">
                <a:effectLst/>
                <a:latin typeface="Abadi" panose="020B0604020104020204" pitchFamily="34" charset="0"/>
                <a:ea typeface="Calibri" panose="020F0502020204030204" pitchFamily="34" charset="0"/>
                <a:cs typeface="Times New Roman" panose="02020603050405020304" pitchFamily="18" charset="0"/>
              </a:rPr>
              <a:t> as smartphones, tablets, or wearable technology. </a:t>
            </a:r>
          </a:p>
          <a:p>
            <a:pPr algn="just"/>
            <a:r>
              <a:rPr lang="en-US" sz="2800" dirty="0">
                <a:effectLst/>
                <a:latin typeface="Abadi" panose="020B0604020104020204" pitchFamily="34" charset="0"/>
                <a:ea typeface="Calibri" panose="020F0502020204030204" pitchFamily="34" charset="0"/>
                <a:cs typeface="Times New Roman" panose="02020603050405020304" pitchFamily="18" charset="0"/>
              </a:rPr>
              <a:t> This involves designing, coding, testing, and deploying applications for platforms like iOS and Android.</a:t>
            </a:r>
          </a:p>
          <a:p>
            <a:pPr algn="just"/>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800" dirty="0">
                <a:effectLst/>
                <a:latin typeface="Calibri" panose="020F0502020204030204" pitchFamily="34" charset="0"/>
                <a:ea typeface="Calibri" panose="020F0502020204030204" pitchFamily="34" charset="0"/>
                <a:cs typeface="Times New Roman" panose="02020603050405020304" pitchFamily="18" charset="0"/>
              </a:rPr>
              <a:t>Mobile app development requires specialized knowledge of programming languages, development tools, and platform-specific requirements</a:t>
            </a:r>
            <a:endParaRPr lang="en-US" sz="2800" dirty="0">
              <a:latin typeface="Abadi" panose="020B0604020104020204" pitchFamily="34" charset="0"/>
            </a:endParaRPr>
          </a:p>
        </p:txBody>
      </p:sp>
    </p:spTree>
    <p:extLst>
      <p:ext uri="{BB962C8B-B14F-4D97-AF65-F5344CB8AC3E}">
        <p14:creationId xmlns:p14="http://schemas.microsoft.com/office/powerpoint/2010/main" val="1033396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4433-8DC6-B202-3D4C-FC2D30E5710D}"/>
              </a:ext>
            </a:extLst>
          </p:cNvPr>
          <p:cNvSpPr>
            <a:spLocks noGrp="1"/>
          </p:cNvSpPr>
          <p:nvPr>
            <p:ph type="title"/>
          </p:nvPr>
        </p:nvSpPr>
        <p:spPr/>
        <p:txBody>
          <a:bodyPr/>
          <a:lstStyle/>
          <a:p>
            <a:r>
              <a:rPr lang="en-US" dirty="0"/>
              <a:t>What is a Mobile Application</a:t>
            </a:r>
          </a:p>
        </p:txBody>
      </p:sp>
      <p:sp>
        <p:nvSpPr>
          <p:cNvPr id="3" name="Content Placeholder 2">
            <a:extLst>
              <a:ext uri="{FF2B5EF4-FFF2-40B4-BE49-F238E27FC236}">
                <a16:creationId xmlns:a16="http://schemas.microsoft.com/office/drawing/2014/main" id="{C1454FE2-D1BC-3D9D-3CDA-BBCF7A2B9058}"/>
              </a:ext>
            </a:extLst>
          </p:cNvPr>
          <p:cNvSpPr>
            <a:spLocks noGrp="1"/>
          </p:cNvSpPr>
          <p:nvPr>
            <p:ph idx="1"/>
          </p:nvPr>
        </p:nvSpPr>
        <p:spPr>
          <a:xfrm>
            <a:off x="645130" y="1573968"/>
            <a:ext cx="10642463" cy="4674432"/>
          </a:xfrm>
        </p:spPr>
        <p:txBody>
          <a:bodyPr/>
          <a:lstStyle/>
          <a:p>
            <a:pPr algn="just"/>
            <a:r>
              <a:rPr lang="en-US" sz="2800" dirty="0"/>
              <a:t>A mobile application, commonly known as an app, is a software program designed specifically to run on mobile devices like smartphones and tablets.</a:t>
            </a:r>
          </a:p>
          <a:p>
            <a:pPr algn="just"/>
            <a:endParaRPr lang="en-US" sz="2800" dirty="0"/>
          </a:p>
          <a:p>
            <a:pPr algn="just"/>
            <a:r>
              <a:rPr lang="en-US" sz="2800" dirty="0"/>
              <a:t>These applications are tailored to make use of the unique features and capabilities of mobile devices, such as touchscreens,  cameras.</a:t>
            </a:r>
          </a:p>
          <a:p>
            <a:pPr algn="just"/>
            <a:endParaRPr lang="en-US" sz="2800" dirty="0"/>
          </a:p>
          <a:p>
            <a:endParaRPr lang="en-US" dirty="0"/>
          </a:p>
        </p:txBody>
      </p:sp>
    </p:spTree>
    <p:extLst>
      <p:ext uri="{BB962C8B-B14F-4D97-AF65-F5344CB8AC3E}">
        <p14:creationId xmlns:p14="http://schemas.microsoft.com/office/powerpoint/2010/main" val="3343764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9DA6-B896-F0E1-7704-A2C01B8367A8}"/>
              </a:ext>
            </a:extLst>
          </p:cNvPr>
          <p:cNvSpPr>
            <a:spLocks noGrp="1"/>
          </p:cNvSpPr>
          <p:nvPr>
            <p:ph type="title"/>
          </p:nvPr>
        </p:nvSpPr>
        <p:spPr/>
        <p:txBody>
          <a:bodyPr/>
          <a:lstStyle/>
          <a:p>
            <a:r>
              <a:rPr lang="en-US" dirty="0"/>
              <a:t>Types of Mobile Applications</a:t>
            </a:r>
          </a:p>
        </p:txBody>
      </p:sp>
      <p:sp>
        <p:nvSpPr>
          <p:cNvPr id="3" name="Content Placeholder 2">
            <a:extLst>
              <a:ext uri="{FF2B5EF4-FFF2-40B4-BE49-F238E27FC236}">
                <a16:creationId xmlns:a16="http://schemas.microsoft.com/office/drawing/2014/main" id="{1756AF30-789A-D8E8-89A0-1A06E88CEB88}"/>
              </a:ext>
            </a:extLst>
          </p:cNvPr>
          <p:cNvSpPr>
            <a:spLocks noGrp="1"/>
          </p:cNvSpPr>
          <p:nvPr>
            <p:ph idx="1"/>
          </p:nvPr>
        </p:nvSpPr>
        <p:spPr>
          <a:xfrm>
            <a:off x="645131" y="1484026"/>
            <a:ext cx="10507551" cy="4764373"/>
          </a:xfrm>
        </p:spPr>
        <p:txBody>
          <a:bodyPr>
            <a:normAutofit/>
          </a:bodyPr>
          <a:lstStyle/>
          <a:p>
            <a:pPr algn="just"/>
            <a:r>
              <a:rPr lang="en-US" sz="2400" b="1" dirty="0"/>
              <a:t>Native apps: </a:t>
            </a:r>
            <a:r>
              <a:rPr lang="en-US" sz="2400" dirty="0"/>
              <a:t>These </a:t>
            </a:r>
            <a:r>
              <a:rPr lang="en-US" sz="2400" b="1" dirty="0"/>
              <a:t> </a:t>
            </a:r>
            <a:r>
              <a:rPr lang="en-US" sz="2400" dirty="0"/>
              <a:t>are specific to a given mobile platform (iOS or Android) using the development tools and language that the respective platform supports. They are developed for a particular operating system, using platform-specific tools like Swift for iOS or Kotlin/ java for Android.</a:t>
            </a:r>
          </a:p>
          <a:p>
            <a:pPr algn="just"/>
            <a:r>
              <a:rPr lang="en-US" sz="2400" b="1" dirty="0"/>
              <a:t>Web (HTML 5)apps: </a:t>
            </a:r>
            <a:r>
              <a:rPr lang="en-US" sz="2400" dirty="0"/>
              <a:t>use standard web technologies: These are : Browser-based applications that work on mobile devices via browsers.</a:t>
            </a:r>
          </a:p>
          <a:p>
            <a:pPr algn="just"/>
            <a:r>
              <a:rPr lang="en-US" sz="2400" b="1" dirty="0"/>
              <a:t>Hybrid Apps: </a:t>
            </a:r>
            <a:r>
              <a:rPr lang="en-US" sz="2400" dirty="0"/>
              <a:t>A mix of both native and web technologies, developed using frameworks like React Native, Flutter, or Ionic.</a:t>
            </a:r>
          </a:p>
        </p:txBody>
      </p:sp>
    </p:spTree>
    <p:extLst>
      <p:ext uri="{BB962C8B-B14F-4D97-AF65-F5344CB8AC3E}">
        <p14:creationId xmlns:p14="http://schemas.microsoft.com/office/powerpoint/2010/main" val="158350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E364-EAB2-CC70-0BC4-708E627216E0}"/>
              </a:ext>
            </a:extLst>
          </p:cNvPr>
          <p:cNvSpPr>
            <a:spLocks noGrp="1"/>
          </p:cNvSpPr>
          <p:nvPr>
            <p:ph type="title"/>
          </p:nvPr>
        </p:nvSpPr>
        <p:spPr/>
        <p:txBody>
          <a:bodyPr/>
          <a:lstStyle/>
          <a:p>
            <a:r>
              <a:rPr lang="en-US" sz="3600" dirty="0"/>
              <a:t>Why Mobile Application Development</a:t>
            </a:r>
          </a:p>
        </p:txBody>
      </p:sp>
      <p:sp>
        <p:nvSpPr>
          <p:cNvPr id="3" name="Content Placeholder 2">
            <a:extLst>
              <a:ext uri="{FF2B5EF4-FFF2-40B4-BE49-F238E27FC236}">
                <a16:creationId xmlns:a16="http://schemas.microsoft.com/office/drawing/2014/main" id="{50FCCCAB-C57C-9066-D710-5812FA56DFDE}"/>
              </a:ext>
            </a:extLst>
          </p:cNvPr>
          <p:cNvSpPr>
            <a:spLocks noGrp="1"/>
          </p:cNvSpPr>
          <p:nvPr>
            <p:ph idx="1"/>
          </p:nvPr>
        </p:nvSpPr>
        <p:spPr>
          <a:xfrm>
            <a:off x="645132" y="1484026"/>
            <a:ext cx="11017216" cy="4764373"/>
          </a:xfrm>
        </p:spPr>
        <p:txBody>
          <a:bodyPr/>
          <a:lstStyle/>
          <a:p>
            <a:pPr algn="just"/>
            <a:r>
              <a:rPr lang="en-US" sz="2800" dirty="0"/>
              <a:t>With the rapid increase in smartphone usage and the growth of mobile technologies, businesses and developers see mobile apps as an essential platform to engage customers, streamline operations, and offer convenience</a:t>
            </a:r>
            <a:r>
              <a:rPr lang="en-US" dirty="0"/>
              <a:t>.</a:t>
            </a:r>
          </a:p>
          <a:p>
            <a:pPr algn="just"/>
            <a:endParaRPr lang="en-US" dirty="0"/>
          </a:p>
        </p:txBody>
      </p:sp>
    </p:spTree>
    <p:extLst>
      <p:ext uri="{BB962C8B-B14F-4D97-AF65-F5344CB8AC3E}">
        <p14:creationId xmlns:p14="http://schemas.microsoft.com/office/powerpoint/2010/main" val="420601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737D-D509-752E-266C-58B74585A545}"/>
              </a:ext>
            </a:extLst>
          </p:cNvPr>
          <p:cNvSpPr>
            <a:spLocks noGrp="1"/>
          </p:cNvSpPr>
          <p:nvPr>
            <p:ph type="title"/>
          </p:nvPr>
        </p:nvSpPr>
        <p:spPr/>
        <p:txBody>
          <a:bodyPr/>
          <a:lstStyle/>
          <a:p>
            <a:r>
              <a:rPr lang="en-US" sz="3200" dirty="0"/>
              <a:t>Key reasons why mobile app development is critical:</a:t>
            </a:r>
          </a:p>
        </p:txBody>
      </p:sp>
      <p:sp>
        <p:nvSpPr>
          <p:cNvPr id="3" name="Content Placeholder 2">
            <a:extLst>
              <a:ext uri="{FF2B5EF4-FFF2-40B4-BE49-F238E27FC236}">
                <a16:creationId xmlns:a16="http://schemas.microsoft.com/office/drawing/2014/main" id="{7DEF2899-6295-6103-D4D6-BC3AA12FF22D}"/>
              </a:ext>
            </a:extLst>
          </p:cNvPr>
          <p:cNvSpPr>
            <a:spLocks noGrp="1"/>
          </p:cNvSpPr>
          <p:nvPr>
            <p:ph idx="1"/>
          </p:nvPr>
        </p:nvSpPr>
        <p:spPr>
          <a:xfrm>
            <a:off x="645132" y="1543988"/>
            <a:ext cx="9404722" cy="4704412"/>
          </a:xfrm>
        </p:spPr>
        <p:txBody>
          <a:bodyPr/>
          <a:lstStyle/>
          <a:p>
            <a:pPr algn="just"/>
            <a:r>
              <a:rPr lang="en-US" sz="2400" dirty="0"/>
              <a:t>Widespread Mobile Adoption: Smartphones have become integral to modern life, with billions of users globally.</a:t>
            </a:r>
          </a:p>
          <a:p>
            <a:pPr algn="just"/>
            <a:r>
              <a:rPr lang="en-US" sz="2400" dirty="0"/>
              <a:t>Business Expansion: Mobile apps allow businesses to reach a global audience, increase visibility, and interact with customers in real-time.</a:t>
            </a:r>
          </a:p>
          <a:p>
            <a:pPr algn="just"/>
            <a:r>
              <a:rPr lang="en-US" sz="2400" dirty="0"/>
              <a:t>User Engagement and Personalization: Mobile apps provide a personalized experience, catering to specific user needs and improving engagement through notifications, in-app purchases, and tailored content.</a:t>
            </a:r>
          </a:p>
          <a:p>
            <a:endParaRPr lang="en-US" dirty="0"/>
          </a:p>
        </p:txBody>
      </p:sp>
    </p:spTree>
    <p:extLst>
      <p:ext uri="{BB962C8B-B14F-4D97-AF65-F5344CB8AC3E}">
        <p14:creationId xmlns:p14="http://schemas.microsoft.com/office/powerpoint/2010/main" val="4251585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182A-BB19-D3E2-1534-9150010633F8}"/>
              </a:ext>
            </a:extLst>
          </p:cNvPr>
          <p:cNvSpPr>
            <a:spLocks noGrp="1"/>
          </p:cNvSpPr>
          <p:nvPr>
            <p:ph type="title"/>
          </p:nvPr>
        </p:nvSpPr>
        <p:spPr>
          <a:xfrm>
            <a:off x="646111" y="452718"/>
            <a:ext cx="10835975" cy="835308"/>
          </a:xfrm>
        </p:spPr>
        <p:txBody>
          <a:bodyPr/>
          <a:lstStyle/>
          <a:p>
            <a:r>
              <a:rPr lang="en-US" sz="3200" dirty="0"/>
              <a:t>Benefits  and Significance of Mobile Apps</a:t>
            </a:r>
          </a:p>
        </p:txBody>
      </p:sp>
      <p:sp>
        <p:nvSpPr>
          <p:cNvPr id="3" name="Content Placeholder 2">
            <a:extLst>
              <a:ext uri="{FF2B5EF4-FFF2-40B4-BE49-F238E27FC236}">
                <a16:creationId xmlns:a16="http://schemas.microsoft.com/office/drawing/2014/main" id="{0484DAA2-8F02-4CAB-462C-CEA9954B2DD6}"/>
              </a:ext>
            </a:extLst>
          </p:cNvPr>
          <p:cNvSpPr>
            <a:spLocks noGrp="1"/>
          </p:cNvSpPr>
          <p:nvPr>
            <p:ph idx="1"/>
          </p:nvPr>
        </p:nvSpPr>
        <p:spPr>
          <a:xfrm>
            <a:off x="645132" y="1288026"/>
            <a:ext cx="10836954" cy="4960373"/>
          </a:xfrm>
        </p:spPr>
        <p:txBody>
          <a:bodyPr>
            <a:normAutofit/>
          </a:bodyPr>
          <a:lstStyle/>
          <a:p>
            <a:pPr marL="0" marR="0" lvl="0" indent="0">
              <a:lnSpc>
                <a:spcPct val="107000"/>
              </a:lnSpc>
              <a:spcBef>
                <a:spcPts val="0"/>
              </a:spcBef>
              <a:spcAft>
                <a:spcPts val="800"/>
              </a:spcAft>
              <a:buSzPts val="1000"/>
              <a:buNone/>
              <a:tabLst>
                <a:tab pos="457200" algn="l"/>
              </a:tabLst>
            </a:pPr>
            <a:endParaRPr lang="en-US" sz="2400" kern="100" dirty="0">
              <a:effectLst/>
              <a:latin typeface="Abadi" panose="020B060402010402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SzPts val="1000"/>
              <a:tabLst>
                <a:tab pos="457200" algn="l"/>
              </a:tabLst>
            </a:pPr>
            <a:r>
              <a:rPr lang="en-US" sz="2400" b="1" kern="100" dirty="0">
                <a:effectLst/>
                <a:latin typeface="Abadi" panose="020B0604020104020204" pitchFamily="34" charset="0"/>
                <a:ea typeface="Calibri" panose="020F0502020204030204" pitchFamily="34" charset="0"/>
                <a:cs typeface="Times New Roman" panose="02020603050405020304" pitchFamily="18" charset="0"/>
              </a:rPr>
              <a:t>Enhanced User Experience:</a:t>
            </a:r>
            <a:endParaRPr lang="en-US" sz="2400" kern="100" dirty="0">
              <a:effectLst/>
              <a:latin typeface="Abadi" panose="020B060402010402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800"/>
              </a:spcAft>
              <a:buSzPts val="1000"/>
              <a:tabLst>
                <a:tab pos="914400" algn="l"/>
              </a:tabLst>
            </a:pPr>
            <a:r>
              <a:rPr lang="en-US" sz="2400" kern="100" dirty="0">
                <a:effectLst/>
                <a:latin typeface="Abadi" panose="020B0604020104020204" pitchFamily="34" charset="0"/>
                <a:ea typeface="Calibri" panose="020F0502020204030204" pitchFamily="34" charset="0"/>
                <a:cs typeface="Times New Roman" panose="02020603050405020304" pitchFamily="18" charset="0"/>
              </a:rPr>
              <a:t>Mobile apps provide a user-friendly and interactive experience, often optimized for touchscreens and gestures.</a:t>
            </a:r>
          </a:p>
          <a:p>
            <a:pPr>
              <a:lnSpc>
                <a:spcPct val="107000"/>
              </a:lnSpc>
              <a:spcBef>
                <a:spcPts val="0"/>
              </a:spcBef>
              <a:spcAft>
                <a:spcPts val="800"/>
              </a:spcAft>
              <a:buSzPts val="1000"/>
              <a:tabLst>
                <a:tab pos="457200" algn="l"/>
              </a:tabLst>
            </a:pPr>
            <a:r>
              <a:rPr lang="en-US" sz="2400" b="1" kern="100" dirty="0">
                <a:effectLst/>
                <a:latin typeface="Abadi" panose="020B0604020104020204" pitchFamily="34" charset="0"/>
                <a:ea typeface="Calibri" panose="020F0502020204030204" pitchFamily="34" charset="0"/>
                <a:cs typeface="Times New Roman" panose="02020603050405020304" pitchFamily="18" charset="0"/>
              </a:rPr>
              <a:t>Increased Accessibility:</a:t>
            </a:r>
            <a:endParaRPr lang="en-US" sz="2400" kern="100" dirty="0">
              <a:effectLst/>
              <a:latin typeface="Abadi" panose="020B0604020104020204" pitchFamily="34" charset="0"/>
              <a:ea typeface="Calibri" panose="020F0502020204030204" pitchFamily="34" charset="0"/>
              <a:cs typeface="Times New Roman" panose="02020603050405020304" pitchFamily="18" charset="0"/>
            </a:endParaRPr>
          </a:p>
          <a:p>
            <a:pPr lvl="1">
              <a:lnSpc>
                <a:spcPct val="107000"/>
              </a:lnSpc>
              <a:spcBef>
                <a:spcPts val="0"/>
              </a:spcBef>
              <a:spcAft>
                <a:spcPts val="800"/>
              </a:spcAft>
              <a:buSzPts val="1000"/>
              <a:tabLst>
                <a:tab pos="914400" algn="l"/>
              </a:tabLst>
            </a:pPr>
            <a:r>
              <a:rPr lang="en-US" sz="2400" kern="100" dirty="0">
                <a:effectLst/>
                <a:latin typeface="Abadi" panose="020B0604020104020204" pitchFamily="34" charset="0"/>
                <a:ea typeface="Calibri" panose="020F0502020204030204" pitchFamily="34" charset="0"/>
                <a:cs typeface="Times New Roman" panose="02020603050405020304" pitchFamily="18" charset="0"/>
              </a:rPr>
              <a:t>Apps provide quick and convenient access to information, services, and entertainment, even on the go.</a:t>
            </a:r>
          </a:p>
          <a:p>
            <a:endParaRPr lang="en-US" dirty="0"/>
          </a:p>
        </p:txBody>
      </p:sp>
    </p:spTree>
    <p:extLst>
      <p:ext uri="{BB962C8B-B14F-4D97-AF65-F5344CB8AC3E}">
        <p14:creationId xmlns:p14="http://schemas.microsoft.com/office/powerpoint/2010/main" val="2712346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18F5-4D8E-1F72-8B18-7E18095BC74B}"/>
              </a:ext>
            </a:extLst>
          </p:cNvPr>
          <p:cNvSpPr>
            <a:spLocks noGrp="1"/>
          </p:cNvSpPr>
          <p:nvPr>
            <p:ph type="title"/>
          </p:nvPr>
        </p:nvSpPr>
        <p:spPr/>
        <p:txBody>
          <a:bodyPr/>
          <a:lstStyle/>
          <a:p>
            <a:r>
              <a:rPr lang="en-US" sz="2800" dirty="0"/>
              <a:t>Benefits and Significance of Mobile Apps Contd</a:t>
            </a:r>
            <a:r>
              <a:rPr lang="en-US" sz="3200" dirty="0"/>
              <a:t>.</a:t>
            </a:r>
          </a:p>
        </p:txBody>
      </p:sp>
      <p:sp>
        <p:nvSpPr>
          <p:cNvPr id="3" name="Content Placeholder 2">
            <a:extLst>
              <a:ext uri="{FF2B5EF4-FFF2-40B4-BE49-F238E27FC236}">
                <a16:creationId xmlns:a16="http://schemas.microsoft.com/office/drawing/2014/main" id="{17A0DFD5-42E9-EA14-987F-B6319762B5C2}"/>
              </a:ext>
            </a:extLst>
          </p:cNvPr>
          <p:cNvSpPr>
            <a:spLocks noGrp="1"/>
          </p:cNvSpPr>
          <p:nvPr>
            <p:ph idx="1"/>
          </p:nvPr>
        </p:nvSpPr>
        <p:spPr>
          <a:xfrm>
            <a:off x="645131" y="1189704"/>
            <a:ext cx="10534145" cy="5058696"/>
          </a:xfrm>
        </p:spPr>
        <p:txBody>
          <a:bodyPr>
            <a:normAutofit/>
          </a:bodyPr>
          <a:lstStyle/>
          <a:p>
            <a:pPr>
              <a:lnSpc>
                <a:spcPct val="107000"/>
              </a:lnSpc>
              <a:spcBef>
                <a:spcPts val="0"/>
              </a:spcBef>
              <a:spcAft>
                <a:spcPts val="800"/>
              </a:spcAft>
              <a:buSzPts val="1000"/>
              <a:tabLst>
                <a:tab pos="457200" algn="l"/>
              </a:tabLst>
            </a:pPr>
            <a:r>
              <a:rPr lang="en-US" sz="2400" b="1" kern="100" dirty="0">
                <a:effectLst/>
                <a:latin typeface="Abadi" panose="020B0604020104020204" pitchFamily="34" charset="0"/>
                <a:ea typeface="Calibri" panose="020F0502020204030204" pitchFamily="34" charset="0"/>
                <a:cs typeface="Times New Roman" panose="02020603050405020304" pitchFamily="18" charset="0"/>
              </a:rPr>
              <a:t>Business and Revenue Generation:</a:t>
            </a:r>
            <a:endParaRPr lang="en-US" sz="2400" kern="100" dirty="0">
              <a:effectLst/>
              <a:latin typeface="Abadi" panose="020B060402010402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2400" kern="100" dirty="0">
                <a:effectLst/>
                <a:latin typeface="Abadi" panose="020B0604020104020204" pitchFamily="34" charset="0"/>
                <a:ea typeface="Calibri" panose="020F0502020204030204" pitchFamily="34" charset="0"/>
                <a:cs typeface="Times New Roman" panose="02020603050405020304" pitchFamily="18" charset="0"/>
              </a:rPr>
              <a:t>For businesses, mobile apps open up new channels for customer engagement, marketing, and revenue generation through in-app purchases, subscriptions, and advertisements.</a:t>
            </a:r>
          </a:p>
          <a:p>
            <a:pPr>
              <a:lnSpc>
                <a:spcPct val="107000"/>
              </a:lnSpc>
              <a:spcBef>
                <a:spcPts val="0"/>
              </a:spcBef>
              <a:spcAft>
                <a:spcPts val="800"/>
              </a:spcAft>
              <a:buSzPts val="1000"/>
              <a:tabLst>
                <a:tab pos="457200" algn="l"/>
              </a:tabLst>
            </a:pPr>
            <a:r>
              <a:rPr lang="en-US" sz="2400" b="1" kern="100" dirty="0">
                <a:effectLst/>
                <a:latin typeface="Abadi" panose="020B0604020104020204" pitchFamily="34" charset="0"/>
                <a:ea typeface="Calibri" panose="020F0502020204030204" pitchFamily="34" charset="0"/>
                <a:cs typeface="Times New Roman" panose="02020603050405020304" pitchFamily="18" charset="0"/>
              </a:rPr>
              <a:t>Innovation and Efficiency:</a:t>
            </a:r>
            <a:endParaRPr lang="en-US" sz="2400" kern="100" dirty="0">
              <a:effectLst/>
              <a:latin typeface="Abadi" panose="020B060402010402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2400" kern="100" dirty="0">
                <a:effectLst/>
                <a:latin typeface="Abadi" panose="020B0604020104020204" pitchFamily="34" charset="0"/>
                <a:ea typeface="Calibri" panose="020F0502020204030204" pitchFamily="34" charset="0"/>
                <a:cs typeface="Times New Roman" panose="02020603050405020304" pitchFamily="18" charset="0"/>
              </a:rPr>
              <a:t>Apps leverage device features like GPS, camera, and sensors, enabling innovative solutions for tasks like navigation, communication, health monitoring, and more.</a:t>
            </a:r>
          </a:p>
          <a:p>
            <a:pPr>
              <a:lnSpc>
                <a:spcPct val="107000"/>
              </a:lnSpc>
              <a:spcBef>
                <a:spcPts val="0"/>
              </a:spcBef>
              <a:spcAft>
                <a:spcPts val="800"/>
              </a:spcAft>
              <a:buSzPts val="1000"/>
              <a:tabLst>
                <a:tab pos="457200" algn="l"/>
              </a:tabLst>
            </a:pPr>
            <a:r>
              <a:rPr lang="en-US" sz="2400" b="1" kern="100" dirty="0">
                <a:effectLst/>
                <a:latin typeface="Abadi" panose="020B0604020104020204" pitchFamily="34" charset="0"/>
                <a:ea typeface="Calibri" panose="020F0502020204030204" pitchFamily="34" charset="0"/>
                <a:cs typeface="Times New Roman" panose="02020603050405020304" pitchFamily="18" charset="0"/>
              </a:rPr>
              <a:t>Competitive Advantage:</a:t>
            </a:r>
            <a:endParaRPr lang="en-US" sz="2400" kern="100" dirty="0">
              <a:effectLst/>
              <a:latin typeface="Abadi" panose="020B060402010402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sz="2400" dirty="0">
                <a:effectLst/>
                <a:latin typeface="Abadi" panose="020B0604020104020204" pitchFamily="34" charset="0"/>
                <a:ea typeface="Calibri" panose="020F0502020204030204" pitchFamily="34" charset="0"/>
                <a:cs typeface="Times New Roman" panose="02020603050405020304" pitchFamily="18" charset="0"/>
              </a:rPr>
              <a:t>For businesses, having a well-designed and functional mobile app can differentiate them from competitors and attract a wider user base</a:t>
            </a:r>
            <a:endParaRPr lang="en-US" sz="2400" dirty="0">
              <a:latin typeface="Abadi" panose="020B0604020104020204" pitchFamily="34" charset="0"/>
            </a:endParaRPr>
          </a:p>
        </p:txBody>
      </p:sp>
    </p:spTree>
    <p:extLst>
      <p:ext uri="{BB962C8B-B14F-4D97-AF65-F5344CB8AC3E}">
        <p14:creationId xmlns:p14="http://schemas.microsoft.com/office/powerpoint/2010/main" val="646973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C79A-3418-ADF7-9959-C3410834149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19EB9D7-67C4-E47C-B5B3-1959D0133168}"/>
              </a:ext>
            </a:extLst>
          </p:cNvPr>
          <p:cNvSpPr>
            <a:spLocks noGrp="1"/>
          </p:cNvSpPr>
          <p:nvPr>
            <p:ph idx="1"/>
          </p:nvPr>
        </p:nvSpPr>
        <p:spPr>
          <a:xfrm>
            <a:off x="646112" y="2052918"/>
            <a:ext cx="10941286" cy="4195481"/>
          </a:xfrm>
        </p:spPr>
        <p:txBody>
          <a:bodyPr/>
          <a:lstStyle/>
          <a:p>
            <a:pPr algn="just"/>
            <a:r>
              <a:rPr lang="en-US" sz="2400" b="1" dirty="0"/>
              <a:t>Brand Visibility: </a:t>
            </a:r>
            <a:r>
              <a:rPr lang="en-US" sz="2400" dirty="0"/>
              <a:t>A dedicated mobile app enhances brand recognition and keeps the company front-of-mind for users.</a:t>
            </a:r>
          </a:p>
          <a:p>
            <a:pPr algn="just"/>
            <a:r>
              <a:rPr lang="en-US" sz="2400" b="1" dirty="0"/>
              <a:t>Real-time Data Access and Connectivity: </a:t>
            </a:r>
            <a:r>
              <a:rPr lang="en-US" sz="2400" dirty="0"/>
              <a:t>Mobile apps allow businesses to collect and access real-time data, making it easier to analyze user behavior and trends.</a:t>
            </a:r>
          </a:p>
          <a:p>
            <a:pPr algn="just"/>
            <a:r>
              <a:rPr lang="en-US" sz="2400" b="1" dirty="0"/>
              <a:t>Offline Access: </a:t>
            </a:r>
            <a:r>
              <a:rPr lang="en-US" sz="2400" dirty="0"/>
              <a:t>Many apps provide functionality even when users are not connected to the internet, unlike web-based services.</a:t>
            </a:r>
          </a:p>
          <a:p>
            <a:endParaRPr lang="en-US" dirty="0"/>
          </a:p>
        </p:txBody>
      </p:sp>
    </p:spTree>
    <p:extLst>
      <p:ext uri="{BB962C8B-B14F-4D97-AF65-F5344CB8AC3E}">
        <p14:creationId xmlns:p14="http://schemas.microsoft.com/office/powerpoint/2010/main" val="587341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516351-2FC5-C00B-525C-BC01F887AA8E}"/>
              </a:ext>
            </a:extLst>
          </p:cNvPr>
          <p:cNvSpPr>
            <a:spLocks noGrp="1"/>
          </p:cNvSpPr>
          <p:nvPr>
            <p:ph idx="1"/>
          </p:nvPr>
        </p:nvSpPr>
        <p:spPr>
          <a:xfrm>
            <a:off x="645131" y="1304144"/>
            <a:ext cx="10900757" cy="4944256"/>
          </a:xfrm>
        </p:spPr>
        <p:txBody>
          <a:bodyPr/>
          <a:lstStyle/>
          <a:p>
            <a:pPr marL="0" indent="0">
              <a:buNone/>
            </a:pPr>
            <a:r>
              <a:rPr lang="en-US" dirty="0"/>
              <a:t>The evolution of mobile app development can be traced through several stages:</a:t>
            </a:r>
          </a:p>
          <a:p>
            <a:r>
              <a:rPr lang="en-US" dirty="0"/>
              <a:t>Early Mobile Devices (1990s): Mobile phones initially had basic embedded software with limited features, such as contact storage and messaging.</a:t>
            </a:r>
          </a:p>
          <a:p>
            <a:r>
              <a:rPr lang="en-US" b="1" dirty="0"/>
              <a:t>Feature Phones (Late 1990s – Early 2000s</a:t>
            </a:r>
            <a:r>
              <a:rPr lang="en-US" dirty="0"/>
              <a:t>): With the rise of WAP (Wireless Application Protocol), more interactive and functional apps began to emerge, such as simple games and calendar applications.</a:t>
            </a:r>
          </a:p>
          <a:p>
            <a:r>
              <a:rPr lang="en-US" b="1" dirty="0"/>
              <a:t>Smartphones (Mid-2000s)</a:t>
            </a:r>
            <a:r>
              <a:rPr lang="en-US" dirty="0"/>
              <a:t>: The release of the iPhone in 2007 marked a significant shift in mobile technology. The introduction of app stores like the Apple App Store (2008) and Google Play Store (2012) revolutionized app distribution, allowing developers to reach a global audience</a:t>
            </a:r>
          </a:p>
          <a:p>
            <a:endParaRPr lang="en-US" dirty="0"/>
          </a:p>
        </p:txBody>
      </p:sp>
      <p:sp>
        <p:nvSpPr>
          <p:cNvPr id="5" name="Title 4">
            <a:extLst>
              <a:ext uri="{FF2B5EF4-FFF2-40B4-BE49-F238E27FC236}">
                <a16:creationId xmlns:a16="http://schemas.microsoft.com/office/drawing/2014/main" id="{21FF19E2-0734-A4E7-4473-EB33C4FEBA48}"/>
              </a:ext>
            </a:extLst>
          </p:cNvPr>
          <p:cNvSpPr>
            <a:spLocks noGrp="1"/>
          </p:cNvSpPr>
          <p:nvPr>
            <p:ph type="title"/>
          </p:nvPr>
        </p:nvSpPr>
        <p:spPr/>
        <p:txBody>
          <a:bodyPr/>
          <a:lstStyle/>
          <a:p>
            <a:r>
              <a:rPr lang="en-US" sz="2800" dirty="0"/>
              <a:t>Evolution of Mobile Application Development</a:t>
            </a:r>
          </a:p>
        </p:txBody>
      </p:sp>
    </p:spTree>
    <p:extLst>
      <p:ext uri="{BB962C8B-B14F-4D97-AF65-F5344CB8AC3E}">
        <p14:creationId xmlns:p14="http://schemas.microsoft.com/office/powerpoint/2010/main" val="2037030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D449-AF9A-C58F-7F41-C0D6CC92E3AE}"/>
              </a:ext>
            </a:extLst>
          </p:cNvPr>
          <p:cNvSpPr>
            <a:spLocks noGrp="1"/>
          </p:cNvSpPr>
          <p:nvPr>
            <p:ph type="title"/>
          </p:nvPr>
        </p:nvSpPr>
        <p:spPr>
          <a:xfrm>
            <a:off x="646111" y="452718"/>
            <a:ext cx="9404723" cy="806456"/>
          </a:xfrm>
        </p:spPr>
        <p:txBody>
          <a:bodyPr/>
          <a:lstStyle/>
          <a:p>
            <a:r>
              <a:rPr lang="en-US" sz="4000" dirty="0"/>
              <a:t>Evolution of Mobile Apps Contd.</a:t>
            </a:r>
          </a:p>
        </p:txBody>
      </p:sp>
      <p:sp>
        <p:nvSpPr>
          <p:cNvPr id="3" name="Content Placeholder 2">
            <a:extLst>
              <a:ext uri="{FF2B5EF4-FFF2-40B4-BE49-F238E27FC236}">
                <a16:creationId xmlns:a16="http://schemas.microsoft.com/office/drawing/2014/main" id="{C79D9F29-2051-24BA-2E38-188C084DA3C1}"/>
              </a:ext>
            </a:extLst>
          </p:cNvPr>
          <p:cNvSpPr>
            <a:spLocks noGrp="1"/>
          </p:cNvSpPr>
          <p:nvPr>
            <p:ph idx="1"/>
          </p:nvPr>
        </p:nvSpPr>
        <p:spPr>
          <a:xfrm>
            <a:off x="645132" y="1469036"/>
            <a:ext cx="11092166" cy="4779363"/>
          </a:xfrm>
        </p:spPr>
        <p:txBody>
          <a:bodyPr/>
          <a:lstStyle/>
          <a:p>
            <a:pPr algn="just"/>
            <a:r>
              <a:rPr lang="en-US" sz="2400" dirty="0"/>
              <a:t>Cross-Platform and Hybrid Development (2010s – Present): The demand for multi-platform apps led to frameworks such as React Native, Flutter, and Xamarin. These frameworks enabled developers to build apps that work across both iOS and Android with a single codebase.</a:t>
            </a:r>
          </a:p>
          <a:p>
            <a:pPr marL="0" indent="0" algn="just">
              <a:buNone/>
            </a:pPr>
            <a:endParaRPr lang="en-US" sz="2400" dirty="0"/>
          </a:p>
          <a:p>
            <a:pPr algn="just"/>
            <a:r>
              <a:rPr lang="en-US" sz="2400" dirty="0"/>
              <a:t>Current Trends: Modern apps incorporate advanced technologies like AI, Augmented Reality (AR), Blockchain, and IoT for more immersive and interactive experiences.</a:t>
            </a:r>
          </a:p>
          <a:p>
            <a:endParaRPr lang="en-US" dirty="0"/>
          </a:p>
        </p:txBody>
      </p:sp>
    </p:spTree>
    <p:extLst>
      <p:ext uri="{BB962C8B-B14F-4D97-AF65-F5344CB8AC3E}">
        <p14:creationId xmlns:p14="http://schemas.microsoft.com/office/powerpoint/2010/main" val="1389801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E365-CDE1-3EBB-32D8-85A95126FFD2}"/>
              </a:ext>
            </a:extLst>
          </p:cNvPr>
          <p:cNvSpPr>
            <a:spLocks noGrp="1"/>
          </p:cNvSpPr>
          <p:nvPr>
            <p:ph type="title"/>
          </p:nvPr>
        </p:nvSpPr>
        <p:spPr>
          <a:xfrm>
            <a:off x="646111" y="452718"/>
            <a:ext cx="9404723" cy="732270"/>
          </a:xfrm>
        </p:spPr>
        <p:txBody>
          <a:bodyPr/>
          <a:lstStyle/>
          <a:p>
            <a:r>
              <a:rPr lang="en-US" dirty="0"/>
              <a:t>COURSE OBJECTIVES</a:t>
            </a:r>
          </a:p>
        </p:txBody>
      </p:sp>
      <p:sp>
        <p:nvSpPr>
          <p:cNvPr id="3" name="Content Placeholder 2">
            <a:extLst>
              <a:ext uri="{FF2B5EF4-FFF2-40B4-BE49-F238E27FC236}">
                <a16:creationId xmlns:a16="http://schemas.microsoft.com/office/drawing/2014/main" id="{2F64FEDE-10C5-23B1-200B-6F78BA7A95FE}"/>
              </a:ext>
            </a:extLst>
          </p:cNvPr>
          <p:cNvSpPr>
            <a:spLocks noGrp="1"/>
          </p:cNvSpPr>
          <p:nvPr>
            <p:ph idx="1"/>
          </p:nvPr>
        </p:nvSpPr>
        <p:spPr>
          <a:xfrm>
            <a:off x="645130" y="1399592"/>
            <a:ext cx="11120772" cy="4870579"/>
          </a:xfrm>
        </p:spPr>
        <p:txBody>
          <a:bodyPr/>
          <a:lstStyle/>
          <a:p>
            <a:r>
              <a:rPr kumimoji="0" lang="en-US" sz="2600" b="0" i="0" u="none" strike="noStrike" kern="1200" cap="none" spc="0" normalizeH="0" baseline="0" noProof="0" dirty="0">
                <a:ln>
                  <a:noFill/>
                </a:ln>
                <a:solidFill>
                  <a:srgbClr val="70AD47"/>
                </a:solidFill>
                <a:effectLst/>
                <a:uLnTx/>
                <a:uFillTx/>
                <a:latin typeface="Abadi" panose="020B0604020104020204" pitchFamily="34" charset="0"/>
                <a:ea typeface="Calibri" panose="020F0502020204030204" pitchFamily="34" charset="0"/>
                <a:cs typeface="Times New Roman" panose="02020603050405020304" pitchFamily="18" charset="0"/>
              </a:rPr>
              <a:t>This course will address the trends in mobile application development. Students will learn about the unique design and deployment issues that must be taken into consideration when developing applications for mobile devices.</a:t>
            </a:r>
          </a:p>
          <a:p>
            <a:endParaRPr lang="en-US" sz="2600" dirty="0">
              <a:solidFill>
                <a:srgbClr val="70AD47"/>
              </a:solidFill>
              <a:latin typeface="Abadi" panose="020B0604020104020204" pitchFamily="34" charset="0"/>
              <a:ea typeface="Calibri" panose="020F0502020204030204" pitchFamily="34" charset="0"/>
              <a:cs typeface="Times New Roman" panose="02020603050405020304" pitchFamily="18" charset="0"/>
            </a:endParaRPr>
          </a:p>
          <a:p>
            <a:pPr algn="just" defTabSz="914400">
              <a:spcBef>
                <a:spcPts val="0"/>
              </a:spcBef>
              <a:buClrTx/>
              <a:buSzTx/>
              <a:defRPr/>
            </a:pPr>
            <a:r>
              <a:rPr kumimoji="0" lang="en-US" sz="2600" b="0" i="0" u="none" strike="noStrike" kern="1200" cap="none" spc="0" normalizeH="0" baseline="0" noProof="0" dirty="0">
                <a:ln>
                  <a:noFill/>
                </a:ln>
                <a:solidFill>
                  <a:srgbClr val="70AD47"/>
                </a:solidFill>
                <a:effectLst/>
                <a:uLnTx/>
                <a:uFillTx/>
                <a:latin typeface="Abadi" panose="020B0604020104020204" pitchFamily="34" charset="0"/>
                <a:ea typeface="Calibri" panose="020F0502020204030204" pitchFamily="34" charset="0"/>
                <a:cs typeface="Times New Roman" panose="02020603050405020304" pitchFamily="18" charset="0"/>
              </a:rPr>
              <a:t>Specifically, the course will look at the tools used to design mobile applications,   mobile platforms, mobile browsers, native applications, and best practices in terms of test usability. Other topics are theory behind networks and cellular networks, user interface design considerations, HTML5, and  development of apps.</a:t>
            </a:r>
            <a:endParaRPr lang="en-US" dirty="0"/>
          </a:p>
        </p:txBody>
      </p:sp>
    </p:spTree>
    <p:extLst>
      <p:ext uri="{BB962C8B-B14F-4D97-AF65-F5344CB8AC3E}">
        <p14:creationId xmlns:p14="http://schemas.microsoft.com/office/powerpoint/2010/main" val="979923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96878-6867-F7BF-8FCF-5189F832E0BC}"/>
              </a:ext>
            </a:extLst>
          </p:cNvPr>
          <p:cNvSpPr>
            <a:spLocks noGrp="1"/>
          </p:cNvSpPr>
          <p:nvPr>
            <p:ph type="title"/>
          </p:nvPr>
        </p:nvSpPr>
        <p:spPr/>
        <p:txBody>
          <a:bodyPr/>
          <a:lstStyle/>
          <a:p>
            <a:r>
              <a:rPr lang="en-US" sz="3200" dirty="0"/>
              <a:t>Development Tools for Mobile Application Development</a:t>
            </a:r>
          </a:p>
        </p:txBody>
      </p:sp>
      <p:sp>
        <p:nvSpPr>
          <p:cNvPr id="3" name="Content Placeholder 2">
            <a:extLst>
              <a:ext uri="{FF2B5EF4-FFF2-40B4-BE49-F238E27FC236}">
                <a16:creationId xmlns:a16="http://schemas.microsoft.com/office/drawing/2014/main" id="{E4B9FFEA-F380-F72E-2E89-2E749BF97D8D}"/>
              </a:ext>
            </a:extLst>
          </p:cNvPr>
          <p:cNvSpPr>
            <a:spLocks noGrp="1"/>
          </p:cNvSpPr>
          <p:nvPr>
            <p:ph idx="1"/>
          </p:nvPr>
        </p:nvSpPr>
        <p:spPr>
          <a:xfrm>
            <a:off x="794479" y="2052918"/>
            <a:ext cx="10852877" cy="4195481"/>
          </a:xfrm>
        </p:spPr>
        <p:txBody>
          <a:bodyPr/>
          <a:lstStyle/>
          <a:p>
            <a:pPr algn="just"/>
            <a:r>
              <a:rPr lang="en-US" sz="2400" dirty="0"/>
              <a:t>Mobile app development requires specific tools that assist in coding, designing, testing, and deploying applications. These tools are typically categorized based on whether the app is being developed for a single platform (native development) or multiple platforms (cross-platform developmen</a:t>
            </a:r>
            <a:r>
              <a:rPr lang="en-US" dirty="0"/>
              <a:t>t</a:t>
            </a:r>
          </a:p>
        </p:txBody>
      </p:sp>
    </p:spTree>
    <p:extLst>
      <p:ext uri="{BB962C8B-B14F-4D97-AF65-F5344CB8AC3E}">
        <p14:creationId xmlns:p14="http://schemas.microsoft.com/office/powerpoint/2010/main" val="2001363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B873-1E0A-1B6B-4566-4A2383B9CFE4}"/>
              </a:ext>
            </a:extLst>
          </p:cNvPr>
          <p:cNvSpPr>
            <a:spLocks noGrp="1"/>
          </p:cNvSpPr>
          <p:nvPr>
            <p:ph type="title"/>
          </p:nvPr>
        </p:nvSpPr>
        <p:spPr/>
        <p:txBody>
          <a:bodyPr/>
          <a:lstStyle/>
          <a:p>
            <a:r>
              <a:rPr lang="en-US" dirty="0"/>
              <a:t>Native Development Tools</a:t>
            </a:r>
            <a:br>
              <a:rPr lang="en-US" dirty="0"/>
            </a:br>
            <a:endParaRPr lang="en-US" dirty="0"/>
          </a:p>
        </p:txBody>
      </p:sp>
      <p:sp>
        <p:nvSpPr>
          <p:cNvPr id="3" name="Content Placeholder 2">
            <a:extLst>
              <a:ext uri="{FF2B5EF4-FFF2-40B4-BE49-F238E27FC236}">
                <a16:creationId xmlns:a16="http://schemas.microsoft.com/office/drawing/2014/main" id="{E6268DFE-0695-292A-4EA8-255CB69F4266}"/>
              </a:ext>
            </a:extLst>
          </p:cNvPr>
          <p:cNvSpPr>
            <a:spLocks noGrp="1"/>
          </p:cNvSpPr>
          <p:nvPr>
            <p:ph idx="1"/>
          </p:nvPr>
        </p:nvSpPr>
        <p:spPr>
          <a:xfrm>
            <a:off x="438912" y="1341120"/>
            <a:ext cx="11204447" cy="5340096"/>
          </a:xfrm>
        </p:spPr>
        <p:txBody>
          <a:bodyPr>
            <a:normAutofit/>
          </a:bodyPr>
          <a:lstStyle/>
          <a:p>
            <a:pPr marL="0" indent="0">
              <a:buNone/>
            </a:pPr>
            <a:r>
              <a:rPr lang="en-US" dirty="0"/>
              <a:t>Native development refers to building mobile apps specifically for a single platform using that platform’s native programming languages and tools. Here are the most popular native development tools:</a:t>
            </a:r>
          </a:p>
          <a:p>
            <a:r>
              <a:rPr lang="en-US" dirty="0"/>
              <a:t>Xcode (for iOS development):</a:t>
            </a:r>
          </a:p>
          <a:p>
            <a:pPr lvl="1"/>
            <a:r>
              <a:rPr lang="en-US" dirty="0"/>
              <a:t>Platform: iOS, macOS, </a:t>
            </a:r>
            <a:r>
              <a:rPr lang="en-US" dirty="0" err="1"/>
              <a:t>watchOS</a:t>
            </a:r>
            <a:r>
              <a:rPr lang="en-US" dirty="0"/>
              <a:t>, and </a:t>
            </a:r>
            <a:r>
              <a:rPr lang="en-US" dirty="0" err="1"/>
              <a:t>tvOS</a:t>
            </a:r>
            <a:r>
              <a:rPr lang="en-US" dirty="0"/>
              <a:t>.</a:t>
            </a:r>
          </a:p>
          <a:p>
            <a:pPr lvl="1"/>
            <a:r>
              <a:rPr lang="en-US" dirty="0"/>
              <a:t>Languages: Objective-C, Swift.</a:t>
            </a:r>
          </a:p>
          <a:p>
            <a:pPr lvl="1"/>
            <a:r>
              <a:rPr lang="en-US" dirty="0"/>
              <a:t>Key Features: Integrated development environment (IDE) with a suite of tools for coding, debugging, and UI design. It includes the Interface Builder for drag-and-drop UI components, a powerful debugger, and testing tools.</a:t>
            </a:r>
          </a:p>
          <a:p>
            <a:r>
              <a:rPr lang="en-US" dirty="0"/>
              <a:t>Android Studio (for Android development):</a:t>
            </a:r>
          </a:p>
          <a:p>
            <a:pPr lvl="1"/>
            <a:r>
              <a:rPr lang="en-US" dirty="0"/>
              <a:t>	Platform: Android.</a:t>
            </a:r>
          </a:p>
          <a:p>
            <a:pPr lvl="1"/>
            <a:r>
              <a:rPr lang="en-US" dirty="0"/>
              <a:t>Languages: Java, Kotlin.</a:t>
            </a:r>
          </a:p>
          <a:p>
            <a:pPr lvl="1"/>
            <a:r>
              <a:rPr lang="en-US" sz="1800" b="1" kern="0" dirty="0">
                <a:effectLst/>
                <a:latin typeface="Times New Roman" panose="02020603050405020304" pitchFamily="18" charset="0"/>
                <a:ea typeface="Times New Roman" panose="02020603050405020304" pitchFamily="18" charset="0"/>
              </a:rPr>
              <a:t>Key Features</a:t>
            </a:r>
            <a:r>
              <a:rPr lang="en-US" sz="1800" kern="0" dirty="0">
                <a:effectLst/>
                <a:latin typeface="Times New Roman" panose="02020603050405020304" pitchFamily="18" charset="0"/>
                <a:ea typeface="Times New Roman" panose="02020603050405020304" pitchFamily="18" charset="0"/>
              </a:rPr>
              <a:t>: Google’s official IDE for Android development. It comes with features like a code editor, emulator, APK analyzer, and debugging tools. Android Studio also integrates with Gradle for automated builds</a:t>
            </a:r>
            <a:endParaRPr lang="en-US" dirty="0"/>
          </a:p>
          <a:p>
            <a:endParaRPr lang="en-US" dirty="0"/>
          </a:p>
        </p:txBody>
      </p:sp>
    </p:spTree>
    <p:extLst>
      <p:ext uri="{BB962C8B-B14F-4D97-AF65-F5344CB8AC3E}">
        <p14:creationId xmlns:p14="http://schemas.microsoft.com/office/powerpoint/2010/main" val="2184369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9D652-C291-D1F7-751A-20434788109C}"/>
              </a:ext>
            </a:extLst>
          </p:cNvPr>
          <p:cNvSpPr>
            <a:spLocks noGrp="1"/>
          </p:cNvSpPr>
          <p:nvPr>
            <p:ph type="title"/>
          </p:nvPr>
        </p:nvSpPr>
        <p:spPr>
          <a:xfrm>
            <a:off x="646111" y="452718"/>
            <a:ext cx="9404723" cy="839634"/>
          </a:xfrm>
        </p:spPr>
        <p:txBody>
          <a:bodyPr/>
          <a:lstStyle/>
          <a:p>
            <a:r>
              <a:rPr lang="en-US" dirty="0"/>
              <a:t>Cross-Platform Development Tools</a:t>
            </a:r>
            <a:br>
              <a:rPr lang="en-US" dirty="0"/>
            </a:br>
            <a:endParaRPr lang="en-US" dirty="0"/>
          </a:p>
        </p:txBody>
      </p:sp>
      <p:sp>
        <p:nvSpPr>
          <p:cNvPr id="3" name="Content Placeholder 2">
            <a:extLst>
              <a:ext uri="{FF2B5EF4-FFF2-40B4-BE49-F238E27FC236}">
                <a16:creationId xmlns:a16="http://schemas.microsoft.com/office/drawing/2014/main" id="{8E68FAD3-9248-5C71-21D3-D4817EFF2C66}"/>
              </a:ext>
            </a:extLst>
          </p:cNvPr>
          <p:cNvSpPr>
            <a:spLocks noGrp="1"/>
          </p:cNvSpPr>
          <p:nvPr>
            <p:ph idx="1"/>
          </p:nvPr>
        </p:nvSpPr>
        <p:spPr>
          <a:xfrm>
            <a:off x="645130" y="1389888"/>
            <a:ext cx="11059190" cy="4858511"/>
          </a:xfrm>
        </p:spPr>
        <p:txBody>
          <a:bodyPr>
            <a:normAutofit/>
          </a:bodyPr>
          <a:lstStyle/>
          <a:p>
            <a:pPr marL="0" indent="0">
              <a:buNone/>
            </a:pPr>
            <a:r>
              <a:rPr lang="en-US" dirty="0"/>
              <a:t>Cross-platform tools allow developers to write one codebase that works across multiple platforms, including iOS and Android. Here are some popular frameworks and tools:</a:t>
            </a:r>
          </a:p>
          <a:p>
            <a:r>
              <a:rPr lang="en-US" dirty="0"/>
              <a:t>React Native:</a:t>
            </a:r>
          </a:p>
          <a:p>
            <a:pPr lvl="1"/>
            <a:r>
              <a:rPr lang="en-US" dirty="0"/>
              <a:t>Languages: JavaScript (or TypeScript).</a:t>
            </a:r>
          </a:p>
          <a:p>
            <a:pPr lvl="1"/>
            <a:r>
              <a:rPr lang="en-US" dirty="0"/>
              <a:t>Key Features: Developed by Facebook, React Native uses a single JavaScript codebase to create apps that run natively on both iOS and Android. It uses a component-based structure similar to React for web development and allows integration with native code where necessary.</a:t>
            </a:r>
          </a:p>
          <a:p>
            <a:r>
              <a:rPr lang="en-US" dirty="0"/>
              <a:t>Flutter:</a:t>
            </a:r>
          </a:p>
          <a:p>
            <a:pPr lvl="1"/>
            <a:r>
              <a:rPr lang="en-US" dirty="0"/>
              <a:t>Languages: Dart.</a:t>
            </a:r>
          </a:p>
          <a:p>
            <a:pPr lvl="1"/>
            <a:r>
              <a:rPr lang="en-US" dirty="0"/>
              <a:t>Key Features: Developed by Google, Flutter enables high-performance, cross-platform mobile app development. It uses a single codebase for iOS, Android, web, and desktop apps. Flutter's core advantage is its widget-based architecture, which allows for building highly customizable UIs.</a:t>
            </a:r>
          </a:p>
          <a:p>
            <a:endParaRPr lang="en-US" dirty="0"/>
          </a:p>
        </p:txBody>
      </p:sp>
    </p:spTree>
    <p:extLst>
      <p:ext uri="{BB962C8B-B14F-4D97-AF65-F5344CB8AC3E}">
        <p14:creationId xmlns:p14="http://schemas.microsoft.com/office/powerpoint/2010/main" val="667803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4599-655F-1D36-B186-758963A5B5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26BDCA-633D-91C0-7184-59491290D79E}"/>
              </a:ext>
            </a:extLst>
          </p:cNvPr>
          <p:cNvSpPr>
            <a:spLocks noGrp="1"/>
          </p:cNvSpPr>
          <p:nvPr>
            <p:ph idx="1"/>
          </p:nvPr>
        </p:nvSpPr>
        <p:spPr>
          <a:xfrm>
            <a:off x="645130" y="2052918"/>
            <a:ext cx="11095766" cy="4195481"/>
          </a:xfrm>
        </p:spPr>
        <p:txBody>
          <a:bodyPr/>
          <a:lstStyle/>
          <a:p>
            <a:r>
              <a:rPr lang="en-US" dirty="0"/>
              <a:t>Xamarin:</a:t>
            </a:r>
          </a:p>
          <a:p>
            <a:pPr lvl="1"/>
            <a:r>
              <a:rPr lang="en-US" dirty="0"/>
              <a:t>Languages: C#.</a:t>
            </a:r>
          </a:p>
          <a:p>
            <a:pPr lvl="1"/>
            <a:r>
              <a:rPr lang="en-US" dirty="0"/>
              <a:t>Key Features: Xamarin is part of the Microsoft ecosystem and allows developers to use C# for creating cross-platform applications. It provides access to native APIs and features a unified codebase for Android, iOS, and Windows.</a:t>
            </a:r>
          </a:p>
          <a:p>
            <a:r>
              <a:rPr lang="en-US" dirty="0"/>
              <a:t>Ionic:</a:t>
            </a:r>
          </a:p>
          <a:p>
            <a:pPr lvl="1"/>
            <a:r>
              <a:rPr lang="en-US" dirty="0"/>
              <a:t>Languages: JavaScript, TypeScript (with Angular or React).</a:t>
            </a:r>
          </a:p>
          <a:p>
            <a:pPr lvl="1"/>
            <a:r>
              <a:rPr lang="en-US" dirty="0"/>
              <a:t>Key Features: A hybrid framework for building mobile apps using web technologies (HTML, CSS, JavaScript). Ionic works in conjunction with Apache Cordova or Capacitor for accessing native device features.</a:t>
            </a:r>
          </a:p>
          <a:p>
            <a:endParaRPr lang="en-US" dirty="0"/>
          </a:p>
        </p:txBody>
      </p:sp>
    </p:spTree>
    <p:extLst>
      <p:ext uri="{BB962C8B-B14F-4D97-AF65-F5344CB8AC3E}">
        <p14:creationId xmlns:p14="http://schemas.microsoft.com/office/powerpoint/2010/main" val="1747666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2625-6924-2351-59F0-0DF650679A80}"/>
              </a:ext>
            </a:extLst>
          </p:cNvPr>
          <p:cNvSpPr>
            <a:spLocks noGrp="1"/>
          </p:cNvSpPr>
          <p:nvPr>
            <p:ph type="title"/>
          </p:nvPr>
        </p:nvSpPr>
        <p:spPr/>
        <p:txBody>
          <a:bodyPr/>
          <a:lstStyle/>
          <a:p>
            <a:r>
              <a:rPr lang="en-US" sz="3200" dirty="0"/>
              <a:t>Low-Code/No-Code Development Platforms</a:t>
            </a:r>
            <a:br>
              <a:rPr lang="en-US" dirty="0"/>
            </a:br>
            <a:endParaRPr lang="en-US" dirty="0"/>
          </a:p>
        </p:txBody>
      </p:sp>
      <p:sp>
        <p:nvSpPr>
          <p:cNvPr id="3" name="Content Placeholder 2">
            <a:extLst>
              <a:ext uri="{FF2B5EF4-FFF2-40B4-BE49-F238E27FC236}">
                <a16:creationId xmlns:a16="http://schemas.microsoft.com/office/drawing/2014/main" id="{D1D75772-3FCB-36C4-9A1A-9F4087F54CF7}"/>
              </a:ext>
            </a:extLst>
          </p:cNvPr>
          <p:cNvSpPr>
            <a:spLocks noGrp="1"/>
          </p:cNvSpPr>
          <p:nvPr>
            <p:ph idx="1"/>
          </p:nvPr>
        </p:nvSpPr>
        <p:spPr/>
        <p:txBody>
          <a:bodyPr/>
          <a:lstStyle/>
          <a:p>
            <a:pPr marL="0" marR="0" indent="0">
              <a:lnSpc>
                <a:spcPct val="150000"/>
              </a:lnSpc>
              <a:spcBef>
                <a:spcPts val="0"/>
              </a:spcBef>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These platforms enable developers to create mobile applications with little to no programming knowledge, focusing on a visual approach to development.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SzPts val="1000"/>
              <a:buFont typeface="Symbol" panose="05050102010706020507" pitchFamily="18" charset="2"/>
              <a:buChar char=""/>
              <a:tabLst>
                <a:tab pos="457200" algn="l"/>
              </a:tabLst>
            </a:pPr>
            <a:r>
              <a:rPr lang="en-US" sz="2000" b="1" kern="0" dirty="0" err="1">
                <a:effectLst/>
                <a:latin typeface="Times New Roman" panose="02020603050405020304" pitchFamily="18" charset="0"/>
                <a:ea typeface="Times New Roman" panose="02020603050405020304" pitchFamily="18" charset="0"/>
                <a:cs typeface="Times New Roman" panose="02020603050405020304" pitchFamily="18" charset="0"/>
              </a:rPr>
              <a:t>Appgyver</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 low-code platform that offers drag-and-drop functionality to build mobile applications without writing code.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SzPts val="1000"/>
              <a:buFont typeface="Symbol" panose="05050102010706020507" pitchFamily="18" charset="2"/>
              <a:buChar char=""/>
              <a:tabLst>
                <a:tab pos="457200" algn="l"/>
              </a:tabLst>
            </a:pPr>
            <a:r>
              <a:rPr lang="en-US" sz="2000" b="1" kern="0" dirty="0" err="1">
                <a:effectLst/>
                <a:latin typeface="Times New Roman" panose="02020603050405020304" pitchFamily="18" charset="0"/>
                <a:ea typeface="Times New Roman" panose="02020603050405020304" pitchFamily="18" charset="0"/>
                <a:cs typeface="Times New Roman" panose="02020603050405020304" pitchFamily="18" charset="0"/>
              </a:rPr>
              <a:t>OutSystems</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 full-featured low-code platform that allows businesses to quickly develop and scale mobile apps.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65740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3672-6692-F1FB-644A-64CF6304F4EC}"/>
              </a:ext>
            </a:extLst>
          </p:cNvPr>
          <p:cNvSpPr>
            <a:spLocks noGrp="1"/>
          </p:cNvSpPr>
          <p:nvPr>
            <p:ph type="title"/>
          </p:nvPr>
        </p:nvSpPr>
        <p:spPr/>
        <p:txBody>
          <a:bodyPr/>
          <a:lstStyle/>
          <a:p>
            <a:r>
              <a:rPr lang="en-US" sz="3600" b="1" kern="0" dirty="0">
                <a:effectLst/>
                <a:latin typeface="Times New Roman" panose="02020603050405020304" pitchFamily="18" charset="0"/>
                <a:ea typeface="Times New Roman" panose="02020603050405020304" pitchFamily="18" charset="0"/>
                <a:cs typeface="Times New Roman" panose="02020603050405020304" pitchFamily="18" charset="0"/>
              </a:rPr>
              <a:t>Mobile Application Frameworks</a:t>
            </a:r>
            <a:br>
              <a:rPr lang="en-US"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C9E69B7-AE4D-C92D-E70E-21E122EF0481}"/>
              </a:ext>
            </a:extLst>
          </p:cNvPr>
          <p:cNvSpPr>
            <a:spLocks noGrp="1"/>
          </p:cNvSpPr>
          <p:nvPr>
            <p:ph idx="1"/>
          </p:nvPr>
        </p:nvSpPr>
        <p:spPr>
          <a:xfrm>
            <a:off x="853440" y="1316736"/>
            <a:ext cx="9196413" cy="4931663"/>
          </a:xfrm>
        </p:spPr>
        <p:txBody>
          <a:bodyPr>
            <a:normAutofit lnSpcReduction="10000"/>
          </a:bodyPr>
          <a:lstStyle/>
          <a:p>
            <a:pPr marL="0" marR="0" indent="0">
              <a:lnSpc>
                <a:spcPct val="150000"/>
              </a:lnSpc>
              <a:spcBef>
                <a:spcPts val="0"/>
              </a:spcBef>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 framework provides the structure for developing mobile applications and often includes pre-built components, libraries, and tools.</a:t>
            </a:r>
          </a:p>
          <a:p>
            <a:pPr marL="342900" marR="0" lvl="0" indent="-342900">
              <a:lnSpc>
                <a:spcPct val="150000"/>
              </a:lnSpc>
              <a:spcBef>
                <a:spcPts val="0"/>
              </a:spcBef>
              <a:spcAft>
                <a:spcPts val="800"/>
              </a:spcAft>
              <a:buSzPts val="1000"/>
              <a:buFont typeface="Symbol" panose="05050102010706020507" pitchFamily="18" charset="2"/>
              <a:buChar char=""/>
              <a:tabLst>
                <a:tab pos="457200" algn="l"/>
              </a:tabLst>
            </a:pPr>
            <a:r>
              <a:rPr lang="en-US" sz="2200" b="1" kern="0" dirty="0">
                <a:effectLst/>
                <a:latin typeface="Times New Roman" panose="02020603050405020304" pitchFamily="18" charset="0"/>
                <a:ea typeface="Times New Roman" panose="02020603050405020304" pitchFamily="18" charset="0"/>
                <a:cs typeface="Times New Roman" panose="02020603050405020304" pitchFamily="18" charset="0"/>
              </a:rPr>
              <a:t>Native Frameworks</a:t>
            </a: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800"/>
              </a:spcAft>
              <a:buSzPts val="1000"/>
              <a:buFont typeface="Courier New" panose="02070309020205020404" pitchFamily="49" charset="0"/>
              <a:buChar char="o"/>
              <a:tabLst>
                <a:tab pos="914400" algn="l"/>
              </a:tabLst>
            </a:pPr>
            <a:r>
              <a:rPr lang="en-US" sz="2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UIKit</a:t>
            </a:r>
            <a:r>
              <a:rPr lang="en-US" sz="2200" b="1" kern="0" dirty="0">
                <a:effectLst/>
                <a:latin typeface="Times New Roman" panose="02020603050405020304" pitchFamily="18" charset="0"/>
                <a:ea typeface="Times New Roman" panose="02020603050405020304" pitchFamily="18" charset="0"/>
                <a:cs typeface="Times New Roman" panose="02020603050405020304" pitchFamily="18" charset="0"/>
              </a:rPr>
              <a:t> (iOS)</a:t>
            </a: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 A comprehensive framework for developing iOS applications with a variety of pre-built UI components like buttons, tables, and sliders.</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800"/>
              </a:spcAft>
              <a:buSzPts val="1000"/>
              <a:buFont typeface="Courier New" panose="02070309020205020404" pitchFamily="49" charset="0"/>
              <a:buChar char="o"/>
              <a:tabLst>
                <a:tab pos="914400" algn="l"/>
              </a:tabLst>
            </a:pPr>
            <a:r>
              <a:rPr lang="en-US" sz="2200" b="1" kern="0" dirty="0">
                <a:effectLst/>
                <a:latin typeface="Times New Roman" panose="02020603050405020304" pitchFamily="18" charset="0"/>
                <a:ea typeface="Times New Roman" panose="02020603050405020304" pitchFamily="18" charset="0"/>
                <a:cs typeface="Times New Roman" panose="02020603050405020304" pitchFamily="18" charset="0"/>
              </a:rPr>
              <a:t>Jetpack (Android)</a:t>
            </a:r>
            <a:r>
              <a:rPr lang="en-US" sz="2200" kern="0" dirty="0">
                <a:effectLst/>
                <a:latin typeface="Times New Roman" panose="02020603050405020304" pitchFamily="18" charset="0"/>
                <a:ea typeface="Times New Roman" panose="02020603050405020304" pitchFamily="18" charset="0"/>
                <a:cs typeface="Times New Roman" panose="02020603050405020304" pitchFamily="18" charset="0"/>
              </a:rPr>
              <a:t>: A suite of libraries for Android that helps simplify app development by providing reusable components such as navigation, live data, and view models.</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7534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0D0F-3441-3B17-6715-40B2D1F9FEFB}"/>
              </a:ext>
            </a:extLst>
          </p:cNvPr>
          <p:cNvSpPr>
            <a:spLocks noGrp="1"/>
          </p:cNvSpPr>
          <p:nvPr>
            <p:ph type="title"/>
          </p:nvPr>
        </p:nvSpPr>
        <p:spPr/>
        <p:txBody>
          <a:bodyPr/>
          <a:lstStyle/>
          <a:p>
            <a:r>
              <a:rPr kumimoji="0" lang="en-US" sz="3600" b="1" i="0" u="none" strike="noStrike" kern="0" cap="none" spc="0" normalizeH="0" baseline="0" noProof="0" dirty="0">
                <a:ln>
                  <a:noFill/>
                </a:ln>
                <a:solidFill>
                  <a:srgbClr val="EBEBEB"/>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Mobile Application Frameworks Contd.</a:t>
            </a:r>
            <a:endParaRPr lang="en-US" dirty="0"/>
          </a:p>
        </p:txBody>
      </p:sp>
      <p:sp>
        <p:nvSpPr>
          <p:cNvPr id="3" name="Content Placeholder 2">
            <a:extLst>
              <a:ext uri="{FF2B5EF4-FFF2-40B4-BE49-F238E27FC236}">
                <a16:creationId xmlns:a16="http://schemas.microsoft.com/office/drawing/2014/main" id="{BD29DA8F-B094-A144-751D-7FF0592E8785}"/>
              </a:ext>
            </a:extLst>
          </p:cNvPr>
          <p:cNvSpPr>
            <a:spLocks noGrp="1"/>
          </p:cNvSpPr>
          <p:nvPr>
            <p:ph idx="1"/>
          </p:nvPr>
        </p:nvSpPr>
        <p:spPr>
          <a:xfrm>
            <a:off x="743712" y="1450848"/>
            <a:ext cx="9306141" cy="4797551"/>
          </a:xfrm>
        </p:spPr>
        <p:txBody>
          <a:bodyPr/>
          <a:lstStyle/>
          <a:p>
            <a:pPr marL="342900" marR="0" lvl="0" indent="-342900" algn="l" defTabSz="457200" rtl="0" eaLnBrk="1" fontAlgn="auto" latinLnBrk="0" hangingPunct="1">
              <a:lnSpc>
                <a:spcPct val="150000"/>
              </a:lnSpc>
              <a:spcBef>
                <a:spcPts val="0"/>
              </a:spcBef>
              <a:spcAft>
                <a:spcPts val="800"/>
              </a:spcAft>
              <a:buClr>
                <a:srgbClr val="1E5155">
                  <a:lumMod val="40000"/>
                  <a:lumOff val="60000"/>
                </a:srgbClr>
              </a:buClr>
              <a:buSzPts val="1000"/>
              <a:buFont typeface="Symbol" panose="05050102010706020507" pitchFamily="18" charset="2"/>
              <a:buChar char=""/>
              <a:tabLst>
                <a:tab pos="457200" algn="l"/>
              </a:tabLst>
              <a:defRPr/>
            </a:pPr>
            <a:r>
              <a:rPr kumimoji="0" lang="en-US" sz="2400" b="1" i="0" u="none" strike="noStrike" kern="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Cross-Platform Frameworks</a:t>
            </a:r>
            <a:r>
              <a:rPr kumimoji="0" lang="en-US" sz="2400" b="0" i="0" u="none" strike="noStrike" kern="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sz="2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457200" rtl="0" eaLnBrk="1" fontAlgn="auto" latinLnBrk="0" hangingPunct="1">
              <a:lnSpc>
                <a:spcPct val="150000"/>
              </a:lnSpc>
              <a:spcBef>
                <a:spcPts val="0"/>
              </a:spcBef>
              <a:spcAft>
                <a:spcPts val="800"/>
              </a:spcAft>
              <a:buClr>
                <a:srgbClr val="1E5155">
                  <a:lumMod val="40000"/>
                  <a:lumOff val="60000"/>
                </a:srgbClr>
              </a:buClr>
              <a:buSzPts val="1000"/>
              <a:buFont typeface="Courier New" panose="02070309020205020404" pitchFamily="49" charset="0"/>
              <a:buChar char="o"/>
              <a:tabLst>
                <a:tab pos="914400" algn="l"/>
              </a:tabLst>
              <a:defRPr/>
            </a:pPr>
            <a:r>
              <a:rPr kumimoji="0" lang="en-US" sz="2400" b="1" i="0" u="none" strike="noStrike" kern="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Flutter</a:t>
            </a:r>
            <a:r>
              <a:rPr kumimoji="0" lang="en-US" sz="2400" b="0" i="0" u="none" strike="noStrike" kern="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Offers an extensive set of customizable widgets, rendering components, and navigation tools.</a:t>
            </a:r>
            <a:endParaRPr kumimoji="0" lang="en-US" sz="2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800100" marR="0" lvl="2"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en-US" sz="2400" b="1" i="0" u="none" strike="noStrike" kern="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j-cs"/>
              </a:rPr>
              <a:t>React Native</a:t>
            </a:r>
            <a:r>
              <a:rPr kumimoji="0" lang="en-US" sz="2400" b="0" i="0" u="none" strike="noStrike" kern="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j-cs"/>
              </a:rPr>
              <a:t>: Provides access to platform-native components through JavaScript, making it easy to build applications that behave like native apps</a:t>
            </a:r>
            <a:endParaRPr kumimoji="0" lang="en-US" sz="2400" b="0" i="0" u="none" strike="noStrike" kern="1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81557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270A-F3C5-BB97-CD87-9E24D2DB8159}"/>
              </a:ext>
            </a:extLst>
          </p:cNvPr>
          <p:cNvSpPr>
            <a:spLocks noGrp="1"/>
          </p:cNvSpPr>
          <p:nvPr>
            <p:ph type="title"/>
          </p:nvPr>
        </p:nvSpPr>
        <p:spPr/>
        <p:txBody>
          <a:bodyPr/>
          <a:lstStyle/>
          <a:p>
            <a:r>
              <a:rPr lang="en-US" dirty="0"/>
              <a:t>Brief History about Mobile</a:t>
            </a:r>
          </a:p>
        </p:txBody>
      </p:sp>
      <p:sp>
        <p:nvSpPr>
          <p:cNvPr id="3" name="Content Placeholder 2">
            <a:extLst>
              <a:ext uri="{FF2B5EF4-FFF2-40B4-BE49-F238E27FC236}">
                <a16:creationId xmlns:a16="http://schemas.microsoft.com/office/drawing/2014/main" id="{76A2FD69-0E40-6842-F49E-7B6CA9739A57}"/>
              </a:ext>
            </a:extLst>
          </p:cNvPr>
          <p:cNvSpPr>
            <a:spLocks noGrp="1"/>
          </p:cNvSpPr>
          <p:nvPr>
            <p:ph idx="1"/>
          </p:nvPr>
        </p:nvSpPr>
        <p:spPr>
          <a:xfrm>
            <a:off x="389744" y="1349116"/>
            <a:ext cx="11152682" cy="4899284"/>
          </a:xfrm>
        </p:spPr>
        <p:txBody>
          <a:bodyPr>
            <a:normAutofit/>
          </a:bodyPr>
          <a:lstStyle/>
          <a:p>
            <a:r>
              <a:rPr lang="en-US" sz="2400" dirty="0"/>
              <a:t>Mobile devices are no longer simple voice communication devices. They have become a medium to create voice, music, text, video, and image communications.</a:t>
            </a:r>
          </a:p>
          <a:p>
            <a:r>
              <a:rPr lang="en-US" sz="2400" dirty="0"/>
              <a:t>Mobile devices are also a tool used to access the Internet, view television and movies, interact with GPS (Global Positioning System), play games, and read and respond to barcode and augmented reality messages. </a:t>
            </a:r>
          </a:p>
          <a:p>
            <a:r>
              <a:rPr lang="en-US" sz="2400" dirty="0"/>
              <a:t>The reach and functionality of mobile devices depends on their underlying network infrastructure and the capabilities of the mobile device or handset.</a:t>
            </a:r>
          </a:p>
          <a:p>
            <a:endParaRPr lang="en-US" sz="2400" dirty="0"/>
          </a:p>
        </p:txBody>
      </p:sp>
    </p:spTree>
    <p:extLst>
      <p:ext uri="{BB962C8B-B14F-4D97-AF65-F5344CB8AC3E}">
        <p14:creationId xmlns:p14="http://schemas.microsoft.com/office/powerpoint/2010/main" val="4218474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37FD59-3006-7887-1439-B7382734692E}"/>
              </a:ext>
            </a:extLst>
          </p:cNvPr>
          <p:cNvSpPr>
            <a:spLocks noGrp="1"/>
          </p:cNvSpPr>
          <p:nvPr>
            <p:ph idx="1"/>
          </p:nvPr>
        </p:nvSpPr>
        <p:spPr>
          <a:xfrm>
            <a:off x="645130" y="554636"/>
            <a:ext cx="11332011" cy="5693763"/>
          </a:xfrm>
        </p:spPr>
        <p:txBody>
          <a:bodyPr>
            <a:normAutofit/>
          </a:bodyPr>
          <a:lstStyle/>
          <a:p>
            <a:pPr algn="just"/>
            <a:r>
              <a:rPr lang="en-US" sz="2400" dirty="0"/>
              <a:t>A mobile phone is a portable telephone that can make and receive calls over a radio frequency carrier while the user is moving within a telephone service area. The radio frequency link establishes a connection to the switching systems of a mobile phone operator, which provides access to the Public Switched Telephone Network (PSTN).</a:t>
            </a:r>
          </a:p>
          <a:p>
            <a:pPr marL="0" indent="0" algn="just">
              <a:buNone/>
            </a:pPr>
            <a:endParaRPr lang="en-US" sz="2400" dirty="0"/>
          </a:p>
          <a:p>
            <a:pPr algn="just"/>
            <a:r>
              <a:rPr lang="en-US" sz="2400" dirty="0"/>
              <a:t>In addition to telephony, 2000s-era mobile phones support a variety of other services, such as text messaging, MMS, email, Internet access, short-range wireless communications (infrared, Bluetooth), business applications, gaming, and digital photography. Mobile phones which offer these and more general computing capabilities are referred to as smart phones</a:t>
            </a:r>
          </a:p>
        </p:txBody>
      </p:sp>
    </p:spTree>
    <p:extLst>
      <p:ext uri="{BB962C8B-B14F-4D97-AF65-F5344CB8AC3E}">
        <p14:creationId xmlns:p14="http://schemas.microsoft.com/office/powerpoint/2010/main" val="263922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B2E34-395F-2BBD-A758-C666A7FC83A5}"/>
              </a:ext>
            </a:extLst>
          </p:cNvPr>
          <p:cNvSpPr>
            <a:spLocks noGrp="1"/>
          </p:cNvSpPr>
          <p:nvPr>
            <p:ph type="title"/>
          </p:nvPr>
        </p:nvSpPr>
        <p:spPr/>
        <p:txBody>
          <a:bodyPr/>
          <a:lstStyle/>
          <a:p>
            <a:r>
              <a:rPr lang="en-US" dirty="0"/>
              <a:t>Mobile Technology Networks and Infrastructure</a:t>
            </a:r>
          </a:p>
        </p:txBody>
      </p:sp>
      <p:sp>
        <p:nvSpPr>
          <p:cNvPr id="3" name="Content Placeholder 2">
            <a:extLst>
              <a:ext uri="{FF2B5EF4-FFF2-40B4-BE49-F238E27FC236}">
                <a16:creationId xmlns:a16="http://schemas.microsoft.com/office/drawing/2014/main" id="{667933B2-6616-3ECB-358A-6E0221B93754}"/>
              </a:ext>
            </a:extLst>
          </p:cNvPr>
          <p:cNvSpPr>
            <a:spLocks noGrp="1"/>
          </p:cNvSpPr>
          <p:nvPr>
            <p:ph idx="1"/>
          </p:nvPr>
        </p:nvSpPr>
        <p:spPr>
          <a:xfrm>
            <a:off x="524656" y="2052918"/>
            <a:ext cx="10388183" cy="4195481"/>
          </a:xfrm>
        </p:spPr>
        <p:txBody>
          <a:bodyPr>
            <a:normAutofit/>
          </a:bodyPr>
          <a:lstStyle/>
          <a:p>
            <a:pPr algn="just"/>
            <a:r>
              <a:rPr lang="en-US" sz="2400" dirty="0"/>
              <a:t>Every mobile phone vendors/proprietary platforms like Android, Apple iPhone OS, RIM Blackberry OS, Bada OS, Symbian OS provide their own SDK (Software Development Kit) to the developer. Developers can create applications using this kit. Developers are also provided a space/place/market where they can publish their creations to the world.</a:t>
            </a:r>
          </a:p>
          <a:p>
            <a:pPr algn="just"/>
            <a:endParaRPr lang="en-US" sz="2400" dirty="0"/>
          </a:p>
          <a:p>
            <a:pPr algn="just"/>
            <a:r>
              <a:rPr lang="en-US" sz="2400" dirty="0" err="1"/>
              <a:t>Asssignment</a:t>
            </a:r>
            <a:r>
              <a:rPr lang="en-US" sz="2400" dirty="0"/>
              <a:t>: A presentation of about 5-10 slides on History of Mobile and Mobile phone generations.</a:t>
            </a:r>
          </a:p>
        </p:txBody>
      </p:sp>
    </p:spTree>
    <p:extLst>
      <p:ext uri="{BB962C8B-B14F-4D97-AF65-F5344CB8AC3E}">
        <p14:creationId xmlns:p14="http://schemas.microsoft.com/office/powerpoint/2010/main" val="388398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348A-34E1-F122-6E16-CDAD4A7A065B}"/>
              </a:ext>
            </a:extLst>
          </p:cNvPr>
          <p:cNvSpPr>
            <a:spLocks noGrp="1"/>
          </p:cNvSpPr>
          <p:nvPr>
            <p:ph type="title"/>
          </p:nvPr>
        </p:nvSpPr>
        <p:spPr/>
        <p:txBody>
          <a:bodyPr/>
          <a:lstStyle/>
          <a:p>
            <a:r>
              <a:rPr lang="en-US" dirty="0"/>
              <a:t>The Mobile Ecosystem</a:t>
            </a:r>
          </a:p>
        </p:txBody>
      </p:sp>
      <p:pic>
        <p:nvPicPr>
          <p:cNvPr id="5" name="Content Placeholder 4">
            <a:extLst>
              <a:ext uri="{FF2B5EF4-FFF2-40B4-BE49-F238E27FC236}">
                <a16:creationId xmlns:a16="http://schemas.microsoft.com/office/drawing/2014/main" id="{11CD7938-0431-EAE6-2997-EB350D00E8E8}"/>
              </a:ext>
            </a:extLst>
          </p:cNvPr>
          <p:cNvPicPr>
            <a:picLocks noGrp="1" noChangeAspect="1"/>
          </p:cNvPicPr>
          <p:nvPr>
            <p:ph idx="1"/>
          </p:nvPr>
        </p:nvPicPr>
        <p:blipFill>
          <a:blip r:embed="rId2"/>
          <a:stretch>
            <a:fillRect/>
          </a:stretch>
        </p:blipFill>
        <p:spPr>
          <a:xfrm>
            <a:off x="646111" y="1334125"/>
            <a:ext cx="11437495" cy="5071157"/>
          </a:xfrm>
        </p:spPr>
      </p:pic>
    </p:spTree>
    <p:extLst>
      <p:ext uri="{BB962C8B-B14F-4D97-AF65-F5344CB8AC3E}">
        <p14:creationId xmlns:p14="http://schemas.microsoft.com/office/powerpoint/2010/main" val="3183581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31F0C4-8DE8-686E-002F-F88D2A87E08F}"/>
              </a:ext>
            </a:extLst>
          </p:cNvPr>
          <p:cNvPicPr>
            <a:picLocks noGrp="1" noChangeAspect="1"/>
          </p:cNvPicPr>
          <p:nvPr>
            <p:ph idx="1"/>
          </p:nvPr>
        </p:nvPicPr>
        <p:blipFill>
          <a:blip r:embed="rId2"/>
          <a:stretch>
            <a:fillRect/>
          </a:stretch>
        </p:blipFill>
        <p:spPr>
          <a:xfrm>
            <a:off x="390060" y="314792"/>
            <a:ext cx="10922553" cy="6280879"/>
          </a:xfrm>
        </p:spPr>
      </p:pic>
    </p:spTree>
    <p:extLst>
      <p:ext uri="{BB962C8B-B14F-4D97-AF65-F5344CB8AC3E}">
        <p14:creationId xmlns:p14="http://schemas.microsoft.com/office/powerpoint/2010/main" val="301521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AAD4-DB80-8A25-87EB-AF44B1980506}"/>
              </a:ext>
            </a:extLst>
          </p:cNvPr>
          <p:cNvSpPr>
            <a:spLocks noGrp="1"/>
          </p:cNvSpPr>
          <p:nvPr>
            <p:ph type="title"/>
          </p:nvPr>
        </p:nvSpPr>
        <p:spPr>
          <a:xfrm>
            <a:off x="706072" y="627346"/>
            <a:ext cx="9404723" cy="5603308"/>
          </a:xfrm>
        </p:spPr>
        <p:txBody>
          <a:bodyPr/>
          <a:lstStyle/>
          <a:p>
            <a:pPr algn="just"/>
            <a:r>
              <a:rPr lang="en-US" dirty="0"/>
              <a:t>Operating System</a:t>
            </a:r>
            <a:br>
              <a:rPr lang="en-US" dirty="0"/>
            </a:br>
            <a:br>
              <a:rPr lang="en-US" dirty="0"/>
            </a:br>
            <a:r>
              <a:rPr lang="en-US" sz="2400" dirty="0"/>
              <a:t>This is an important component of a mobile device which controls/operates all applications that are residing on the mobile phone. </a:t>
            </a:r>
            <a:br>
              <a:rPr lang="en-US" sz="2400" dirty="0"/>
            </a:br>
            <a:r>
              <a:rPr lang="en-US" sz="2400" dirty="0"/>
              <a:t>NB: Android is open source , IOS is a closed source OS</a:t>
            </a:r>
            <a:br>
              <a:rPr lang="en-US" sz="2400" dirty="0"/>
            </a:br>
            <a:br>
              <a:rPr lang="en-US" sz="2400" dirty="0"/>
            </a:br>
            <a:r>
              <a:rPr lang="en-US" sz="2400" dirty="0"/>
              <a:t>Examples of Mobile OS: IOS, Android, Blackberry, Symbian etc.</a:t>
            </a:r>
            <a:br>
              <a:rPr lang="en-US" sz="2400" dirty="0"/>
            </a:br>
            <a:endParaRPr lang="en-US" sz="2400" dirty="0"/>
          </a:p>
        </p:txBody>
      </p:sp>
      <p:pic>
        <p:nvPicPr>
          <p:cNvPr id="11" name="Content Placeholder 10">
            <a:extLst>
              <a:ext uri="{FF2B5EF4-FFF2-40B4-BE49-F238E27FC236}">
                <a16:creationId xmlns:a16="http://schemas.microsoft.com/office/drawing/2014/main" id="{AB2A2FEB-F2DE-DA1A-685B-1FF1187E9EB9}"/>
              </a:ext>
            </a:extLst>
          </p:cNvPr>
          <p:cNvPicPr>
            <a:picLocks noGrp="1" noChangeAspect="1"/>
          </p:cNvPicPr>
          <p:nvPr>
            <p:ph idx="1"/>
          </p:nvPr>
        </p:nvPicPr>
        <p:blipFill>
          <a:blip r:embed="rId3"/>
          <a:stretch>
            <a:fillRect/>
          </a:stretch>
        </p:blipFill>
        <p:spPr>
          <a:xfrm>
            <a:off x="12437623" y="2689698"/>
            <a:ext cx="7443989" cy="1478604"/>
          </a:xfrm>
        </p:spPr>
      </p:pic>
    </p:spTree>
    <p:extLst>
      <p:ext uri="{BB962C8B-B14F-4D97-AF65-F5344CB8AC3E}">
        <p14:creationId xmlns:p14="http://schemas.microsoft.com/office/powerpoint/2010/main" val="384985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B2A676-EFAB-C442-ABAE-43EBCC1B43DE}"/>
              </a:ext>
            </a:extLst>
          </p:cNvPr>
          <p:cNvPicPr>
            <a:picLocks noGrp="1" noChangeAspect="1"/>
          </p:cNvPicPr>
          <p:nvPr>
            <p:ph idx="1"/>
          </p:nvPr>
        </p:nvPicPr>
        <p:blipFill>
          <a:blip r:embed="rId3"/>
          <a:stretch>
            <a:fillRect/>
          </a:stretch>
        </p:blipFill>
        <p:spPr>
          <a:xfrm>
            <a:off x="554636" y="599607"/>
            <a:ext cx="10916073" cy="5681271"/>
          </a:xfrm>
        </p:spPr>
      </p:pic>
    </p:spTree>
    <p:extLst>
      <p:ext uri="{BB962C8B-B14F-4D97-AF65-F5344CB8AC3E}">
        <p14:creationId xmlns:p14="http://schemas.microsoft.com/office/powerpoint/2010/main" val="3655053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1079</TotalTime>
  <Words>2044</Words>
  <Application>Microsoft Office PowerPoint</Application>
  <PresentationFormat>Widescreen</PresentationFormat>
  <Paragraphs>112</Paragraphs>
  <Slides>26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Abadi</vt:lpstr>
      <vt:lpstr>Calibri</vt:lpstr>
      <vt:lpstr>Cambria</vt:lpstr>
      <vt:lpstr>Century Gothic</vt:lpstr>
      <vt:lpstr>Courier New</vt:lpstr>
      <vt:lpstr>Symbol</vt:lpstr>
      <vt:lpstr>Times New Roman</vt:lpstr>
      <vt:lpstr>Wingdings</vt:lpstr>
      <vt:lpstr>Wingdings 3</vt:lpstr>
      <vt:lpstr>Ion</vt:lpstr>
      <vt:lpstr>MOBILE APPLICATION DEVELOPMENT</vt:lpstr>
      <vt:lpstr>COURSE OBJECTIVES</vt:lpstr>
      <vt:lpstr>Brief History about Mobile</vt:lpstr>
      <vt:lpstr>PowerPoint Presentation</vt:lpstr>
      <vt:lpstr>Mobile Technology Networks and Infrastructure</vt:lpstr>
      <vt:lpstr>The Mobile Ecosystem</vt:lpstr>
      <vt:lpstr>PowerPoint Presentation</vt:lpstr>
      <vt:lpstr>Operating System  This is an important component of a mobile device which controls/operates all applications that are residing on the mobile phone.  NB: Android is open source , IOS is a closed source OS  Examples of Mobile OS: IOS, Android, Blackberry, Symbian etc. </vt:lpstr>
      <vt:lpstr>PowerPoint Presentation</vt:lpstr>
      <vt:lpstr>What is Mobile Application Development</vt:lpstr>
      <vt:lpstr>What is a Mobile Application</vt:lpstr>
      <vt:lpstr>Types of Mobile Applications</vt:lpstr>
      <vt:lpstr>Why Mobile Application Development</vt:lpstr>
      <vt:lpstr>Key reasons why mobile app development is critical:</vt:lpstr>
      <vt:lpstr>Benefits  and Significance of Mobile Apps</vt:lpstr>
      <vt:lpstr>Benefits and Significance of Mobile Apps Contd.</vt:lpstr>
      <vt:lpstr>PowerPoint Presentation</vt:lpstr>
      <vt:lpstr>Evolution of Mobile Application Development</vt:lpstr>
      <vt:lpstr>Evolution of Mobile Apps Contd.</vt:lpstr>
      <vt:lpstr>Development Tools for Mobile Application Development</vt:lpstr>
      <vt:lpstr>Native Development Tools </vt:lpstr>
      <vt:lpstr>Cross-Platform Development Tools </vt:lpstr>
      <vt:lpstr>PowerPoint Presentation</vt:lpstr>
      <vt:lpstr>Low-Code/No-Code Development Platforms </vt:lpstr>
      <vt:lpstr>Mobile Application Frameworks </vt:lpstr>
      <vt:lpstr>Mobile Application Frameworks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Lorraine Nana Ama Johnson</dc:creator>
  <cp:lastModifiedBy>Lorraine Nana Ama Johnson</cp:lastModifiedBy>
  <cp:revision>25</cp:revision>
  <dcterms:created xsi:type="dcterms:W3CDTF">2023-11-08T08:38:22Z</dcterms:created>
  <dcterms:modified xsi:type="dcterms:W3CDTF">2024-10-31T12:54:38Z</dcterms:modified>
</cp:coreProperties>
</file>