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7" r:id="rId21"/>
    <p:sldId id="274" r:id="rId22"/>
    <p:sldId id="276" r:id="rId23"/>
    <p:sldId id="278" r:id="rId24"/>
    <p:sldId id="279" r:id="rId25"/>
    <p:sldId id="280" r:id="rId26"/>
    <p:sldId id="281" r:id="rId27"/>
    <p:sldId id="282" r:id="rId28"/>
    <p:sldId id="283" r:id="rId29"/>
    <p:sldId id="286"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05050-585B-40BE-8E55-E394EDE7685D}"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4CC7E-BA26-4120-AA82-8BBF005A0958}" type="slidenum">
              <a:rPr lang="en-US" smtClean="0"/>
              <a:t>‹#›</a:t>
            </a:fld>
            <a:endParaRPr lang="en-US"/>
          </a:p>
        </p:txBody>
      </p:sp>
    </p:spTree>
    <p:extLst>
      <p:ext uri="{BB962C8B-B14F-4D97-AF65-F5344CB8AC3E}">
        <p14:creationId xmlns:p14="http://schemas.microsoft.com/office/powerpoint/2010/main" val="26182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4CC7E-BA26-4120-AA82-8BBF005A0958}" type="slidenum">
              <a:rPr lang="en-US" smtClean="0"/>
              <a:t>17</a:t>
            </a:fld>
            <a:endParaRPr lang="en-US"/>
          </a:p>
        </p:txBody>
      </p:sp>
    </p:spTree>
    <p:extLst>
      <p:ext uri="{BB962C8B-B14F-4D97-AF65-F5344CB8AC3E}">
        <p14:creationId xmlns:p14="http://schemas.microsoft.com/office/powerpoint/2010/main" val="1356532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Wireframing in mobile app development is the process of creating a simplified, skeletal outline of an app's design to define the structure and layout of each screen before moving into detailed design and coding</a:t>
            </a:r>
          </a:p>
        </p:txBody>
      </p:sp>
      <p:sp>
        <p:nvSpPr>
          <p:cNvPr id="4" name="Slide Number Placeholder 3"/>
          <p:cNvSpPr>
            <a:spLocks noGrp="1"/>
          </p:cNvSpPr>
          <p:nvPr>
            <p:ph type="sldNum" sz="quarter" idx="5"/>
          </p:nvPr>
        </p:nvSpPr>
        <p:spPr/>
        <p:txBody>
          <a:bodyPr/>
          <a:lstStyle/>
          <a:p>
            <a:fld id="{4DD4CC7E-BA26-4120-AA82-8BBF005A0958}" type="slidenum">
              <a:rPr lang="en-US" smtClean="0"/>
              <a:t>22</a:t>
            </a:fld>
            <a:endParaRPr lang="en-US"/>
          </a:p>
        </p:txBody>
      </p:sp>
    </p:spTree>
    <p:extLst>
      <p:ext uri="{BB962C8B-B14F-4D97-AF65-F5344CB8AC3E}">
        <p14:creationId xmlns:p14="http://schemas.microsoft.com/office/powerpoint/2010/main" val="86152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assist developers in creating immersive digital experiences for their end-users, as well as making aspects of the development process smoother and more efficient</a:t>
            </a:r>
          </a:p>
        </p:txBody>
      </p:sp>
      <p:sp>
        <p:nvSpPr>
          <p:cNvPr id="4" name="Slide Number Placeholder 3"/>
          <p:cNvSpPr>
            <a:spLocks noGrp="1"/>
          </p:cNvSpPr>
          <p:nvPr>
            <p:ph type="sldNum" sz="quarter" idx="5"/>
          </p:nvPr>
        </p:nvSpPr>
        <p:spPr/>
        <p:txBody>
          <a:bodyPr/>
          <a:lstStyle/>
          <a:p>
            <a:fld id="{4DD4CC7E-BA26-4120-AA82-8BBF005A0958}" type="slidenum">
              <a:rPr lang="en-US" smtClean="0"/>
              <a:t>31</a:t>
            </a:fld>
            <a:endParaRPr lang="en-US"/>
          </a:p>
        </p:txBody>
      </p:sp>
    </p:spTree>
    <p:extLst>
      <p:ext uri="{BB962C8B-B14F-4D97-AF65-F5344CB8AC3E}">
        <p14:creationId xmlns:p14="http://schemas.microsoft.com/office/powerpoint/2010/main" val="309669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3A580C-2F2F-4104-9955-3BEDBACE3A4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16DF-9FA4-41CD-A612-EB14D67865CE}" type="slidenum">
              <a:rPr lang="en-US" smtClean="0"/>
              <a:t>‹#›</a:t>
            </a:fld>
            <a:endParaRPr lang="en-US"/>
          </a:p>
        </p:txBody>
      </p:sp>
    </p:spTree>
    <p:extLst>
      <p:ext uri="{BB962C8B-B14F-4D97-AF65-F5344CB8AC3E}">
        <p14:creationId xmlns:p14="http://schemas.microsoft.com/office/powerpoint/2010/main" val="110415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A580C-2F2F-4104-9955-3BEDBACE3A40}"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16DF-9FA4-41CD-A612-EB14D67865CE}" type="slidenum">
              <a:rPr lang="en-US" smtClean="0"/>
              <a:t>‹#›</a:t>
            </a:fld>
            <a:endParaRPr lang="en-US"/>
          </a:p>
        </p:txBody>
      </p:sp>
    </p:spTree>
    <p:extLst>
      <p:ext uri="{BB962C8B-B14F-4D97-AF65-F5344CB8AC3E}">
        <p14:creationId xmlns:p14="http://schemas.microsoft.com/office/powerpoint/2010/main" val="721194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3A580C-2F2F-4104-9955-3BEDBACE3A4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16DF-9FA4-41CD-A612-EB14D67865CE}" type="slidenum">
              <a:rPr lang="en-US" smtClean="0"/>
              <a:t>‹#›</a:t>
            </a:fld>
            <a:endParaRPr lang="en-US"/>
          </a:p>
        </p:txBody>
      </p:sp>
    </p:spTree>
    <p:extLst>
      <p:ext uri="{BB962C8B-B14F-4D97-AF65-F5344CB8AC3E}">
        <p14:creationId xmlns:p14="http://schemas.microsoft.com/office/powerpoint/2010/main" val="3664805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3A580C-2F2F-4104-9955-3BEDBACE3A4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16DF-9FA4-41CD-A612-EB14D67865C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74108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A580C-2F2F-4104-9955-3BEDBACE3A4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16DF-9FA4-41CD-A612-EB14D67865CE}" type="slidenum">
              <a:rPr lang="en-US" smtClean="0"/>
              <a:t>‹#›</a:t>
            </a:fld>
            <a:endParaRPr lang="en-US"/>
          </a:p>
        </p:txBody>
      </p:sp>
    </p:spTree>
    <p:extLst>
      <p:ext uri="{BB962C8B-B14F-4D97-AF65-F5344CB8AC3E}">
        <p14:creationId xmlns:p14="http://schemas.microsoft.com/office/powerpoint/2010/main" val="38368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3A580C-2F2F-4104-9955-3BEDBACE3A40}" type="datetimeFigureOut">
              <a:rPr lang="en-US" smtClean="0"/>
              <a:t>11/6/2024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16DF-9FA4-41CD-A612-EB14D67865CE}" type="slidenum">
              <a:rPr lang="en-US" smtClean="0"/>
              <a:t>‹#›</a:t>
            </a:fld>
            <a:endParaRPr lang="en-US"/>
          </a:p>
        </p:txBody>
      </p:sp>
    </p:spTree>
    <p:extLst>
      <p:ext uri="{BB962C8B-B14F-4D97-AF65-F5344CB8AC3E}">
        <p14:creationId xmlns:p14="http://schemas.microsoft.com/office/powerpoint/2010/main" val="3340192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3A580C-2F2F-4104-9955-3BEDBACE3A40}" type="datetimeFigureOut">
              <a:rPr lang="en-US" smtClean="0"/>
              <a:t>11/6/2024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16DF-9FA4-41CD-A612-EB14D67865CE}" type="slidenum">
              <a:rPr lang="en-US" smtClean="0"/>
              <a:t>‹#›</a:t>
            </a:fld>
            <a:endParaRPr lang="en-US"/>
          </a:p>
        </p:txBody>
      </p:sp>
    </p:spTree>
    <p:extLst>
      <p:ext uri="{BB962C8B-B14F-4D97-AF65-F5344CB8AC3E}">
        <p14:creationId xmlns:p14="http://schemas.microsoft.com/office/powerpoint/2010/main" val="3806656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A580C-2F2F-4104-9955-3BEDBACE3A4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16DF-9FA4-41CD-A612-EB14D67865CE}" type="slidenum">
              <a:rPr lang="en-US" smtClean="0"/>
              <a:t>‹#›</a:t>
            </a:fld>
            <a:endParaRPr lang="en-US"/>
          </a:p>
        </p:txBody>
      </p:sp>
    </p:spTree>
    <p:extLst>
      <p:ext uri="{BB962C8B-B14F-4D97-AF65-F5344CB8AC3E}">
        <p14:creationId xmlns:p14="http://schemas.microsoft.com/office/powerpoint/2010/main" val="1816073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3A580C-2F2F-4104-9955-3BEDBACE3A4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16DF-9FA4-41CD-A612-EB14D67865CE}" type="slidenum">
              <a:rPr lang="en-US" smtClean="0"/>
              <a:t>‹#›</a:t>
            </a:fld>
            <a:endParaRPr lang="en-US"/>
          </a:p>
        </p:txBody>
      </p:sp>
    </p:spTree>
    <p:extLst>
      <p:ext uri="{BB962C8B-B14F-4D97-AF65-F5344CB8AC3E}">
        <p14:creationId xmlns:p14="http://schemas.microsoft.com/office/powerpoint/2010/main" val="18125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53A580C-2F2F-4104-9955-3BEDBACE3A4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16DF-9FA4-41CD-A612-EB14D67865CE}" type="slidenum">
              <a:rPr lang="en-US" smtClean="0"/>
              <a:t>‹#›</a:t>
            </a:fld>
            <a:endParaRPr lang="en-US"/>
          </a:p>
        </p:txBody>
      </p:sp>
    </p:spTree>
    <p:extLst>
      <p:ext uri="{BB962C8B-B14F-4D97-AF65-F5344CB8AC3E}">
        <p14:creationId xmlns:p14="http://schemas.microsoft.com/office/powerpoint/2010/main" val="247800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A580C-2F2F-4104-9955-3BEDBACE3A40}"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16DF-9FA4-41CD-A612-EB14D67865CE}" type="slidenum">
              <a:rPr lang="en-US" smtClean="0"/>
              <a:t>‹#›</a:t>
            </a:fld>
            <a:endParaRPr lang="en-US"/>
          </a:p>
        </p:txBody>
      </p:sp>
    </p:spTree>
    <p:extLst>
      <p:ext uri="{BB962C8B-B14F-4D97-AF65-F5344CB8AC3E}">
        <p14:creationId xmlns:p14="http://schemas.microsoft.com/office/powerpoint/2010/main" val="2153023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3A580C-2F2F-4104-9955-3BEDBACE3A40}"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16DF-9FA4-41CD-A612-EB14D67865CE}" type="slidenum">
              <a:rPr lang="en-US" smtClean="0"/>
              <a:t>‹#›</a:t>
            </a:fld>
            <a:endParaRPr lang="en-US"/>
          </a:p>
        </p:txBody>
      </p:sp>
    </p:spTree>
    <p:extLst>
      <p:ext uri="{BB962C8B-B14F-4D97-AF65-F5344CB8AC3E}">
        <p14:creationId xmlns:p14="http://schemas.microsoft.com/office/powerpoint/2010/main" val="3050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3A580C-2F2F-4104-9955-3BEDBACE3A40}"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B216DF-9FA4-41CD-A612-EB14D67865CE}" type="slidenum">
              <a:rPr lang="en-US" smtClean="0"/>
              <a:t>‹#›</a:t>
            </a:fld>
            <a:endParaRPr lang="en-US"/>
          </a:p>
        </p:txBody>
      </p:sp>
    </p:spTree>
    <p:extLst>
      <p:ext uri="{BB962C8B-B14F-4D97-AF65-F5344CB8AC3E}">
        <p14:creationId xmlns:p14="http://schemas.microsoft.com/office/powerpoint/2010/main" val="256481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53A580C-2F2F-4104-9955-3BEDBACE3A40}" type="datetimeFigureOut">
              <a:rPr lang="en-US" smtClean="0"/>
              <a:t>11/6/2024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8B216DF-9FA4-41CD-A612-EB14D67865CE}" type="slidenum">
              <a:rPr lang="en-US" smtClean="0"/>
              <a:t>‹#›</a:t>
            </a:fld>
            <a:endParaRPr lang="en-US"/>
          </a:p>
        </p:txBody>
      </p:sp>
    </p:spTree>
    <p:extLst>
      <p:ext uri="{BB962C8B-B14F-4D97-AF65-F5344CB8AC3E}">
        <p14:creationId xmlns:p14="http://schemas.microsoft.com/office/powerpoint/2010/main" val="371675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3A580C-2F2F-4104-9955-3BEDBACE3A40}" type="datetimeFigureOut">
              <a:rPr lang="en-US" smtClean="0"/>
              <a:t>11/6/2024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8B216DF-9FA4-41CD-A612-EB14D67865CE}" type="slidenum">
              <a:rPr lang="en-US" smtClean="0"/>
              <a:t>‹#›</a:t>
            </a:fld>
            <a:endParaRPr lang="en-US"/>
          </a:p>
        </p:txBody>
      </p:sp>
    </p:spTree>
    <p:extLst>
      <p:ext uri="{BB962C8B-B14F-4D97-AF65-F5344CB8AC3E}">
        <p14:creationId xmlns:p14="http://schemas.microsoft.com/office/powerpoint/2010/main" val="362428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53A580C-2F2F-4104-9955-3BEDBACE3A40}" type="datetimeFigureOut">
              <a:rPr lang="en-US" smtClean="0"/>
              <a:t>11/6/2024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8B216DF-9FA4-41CD-A612-EB14D67865CE}" type="slidenum">
              <a:rPr lang="en-US" smtClean="0"/>
              <a:t>‹#›</a:t>
            </a:fld>
            <a:endParaRPr lang="en-US"/>
          </a:p>
        </p:txBody>
      </p:sp>
    </p:spTree>
    <p:extLst>
      <p:ext uri="{BB962C8B-B14F-4D97-AF65-F5344CB8AC3E}">
        <p14:creationId xmlns:p14="http://schemas.microsoft.com/office/powerpoint/2010/main" val="179411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A580C-2F2F-4104-9955-3BEDBACE3A40}"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16DF-9FA4-41CD-A612-EB14D67865CE}" type="slidenum">
              <a:rPr lang="en-US" smtClean="0"/>
              <a:t>‹#›</a:t>
            </a:fld>
            <a:endParaRPr lang="en-US"/>
          </a:p>
        </p:txBody>
      </p:sp>
    </p:spTree>
    <p:extLst>
      <p:ext uri="{BB962C8B-B14F-4D97-AF65-F5344CB8AC3E}">
        <p14:creationId xmlns:p14="http://schemas.microsoft.com/office/powerpoint/2010/main" val="20515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53A580C-2F2F-4104-9955-3BEDBACE3A40}" type="datetimeFigureOut">
              <a:rPr lang="en-US" smtClean="0"/>
              <a:t>11/6/2024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B216DF-9FA4-41CD-A612-EB14D67865CE}" type="slidenum">
              <a:rPr lang="en-US" smtClean="0"/>
              <a:t>‹#›</a:t>
            </a:fld>
            <a:endParaRPr lang="en-US"/>
          </a:p>
        </p:txBody>
      </p:sp>
    </p:spTree>
    <p:extLst>
      <p:ext uri="{BB962C8B-B14F-4D97-AF65-F5344CB8AC3E}">
        <p14:creationId xmlns:p14="http://schemas.microsoft.com/office/powerpoint/2010/main" val="2714876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aterial.io/desig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985D-A6F0-8002-AB77-F1DBFCF1A8BA}"/>
              </a:ext>
            </a:extLst>
          </p:cNvPr>
          <p:cNvSpPr>
            <a:spLocks noGrp="1"/>
          </p:cNvSpPr>
          <p:nvPr>
            <p:ph type="ctrTitle"/>
          </p:nvPr>
        </p:nvSpPr>
        <p:spPr/>
        <p:txBody>
          <a:bodyPr/>
          <a:lstStyle/>
          <a:p>
            <a:r>
              <a:rPr lang="en-US" sz="3600" dirty="0"/>
              <a:t>Programming Languages Used in Mobile Application Development</a:t>
            </a:r>
          </a:p>
        </p:txBody>
      </p:sp>
    </p:spTree>
    <p:extLst>
      <p:ext uri="{BB962C8B-B14F-4D97-AF65-F5344CB8AC3E}">
        <p14:creationId xmlns:p14="http://schemas.microsoft.com/office/powerpoint/2010/main" val="1028321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3314-3F88-81B4-DFF1-B7F5781EDBF0}"/>
              </a:ext>
            </a:extLst>
          </p:cNvPr>
          <p:cNvSpPr>
            <a:spLocks noGrp="1"/>
          </p:cNvSpPr>
          <p:nvPr>
            <p:ph type="title"/>
          </p:nvPr>
        </p:nvSpPr>
        <p:spPr/>
        <p:txBody>
          <a:bodyPr/>
          <a:lstStyle/>
          <a:p>
            <a:r>
              <a:rPr lang="en-US" sz="3200" dirty="0"/>
              <a:t>Key Design Considerations in Mobile UI Design </a:t>
            </a:r>
            <a:r>
              <a:rPr lang="en-US" sz="3200" dirty="0" err="1"/>
              <a:t>Contd</a:t>
            </a:r>
            <a:endParaRPr lang="en-US" sz="3200" dirty="0"/>
          </a:p>
        </p:txBody>
      </p:sp>
      <p:sp>
        <p:nvSpPr>
          <p:cNvPr id="3" name="Content Placeholder 2">
            <a:extLst>
              <a:ext uri="{FF2B5EF4-FFF2-40B4-BE49-F238E27FC236}">
                <a16:creationId xmlns:a16="http://schemas.microsoft.com/office/drawing/2014/main" id="{9BC099F5-D021-708B-FDB9-57EEEB468DAD}"/>
              </a:ext>
            </a:extLst>
          </p:cNvPr>
          <p:cNvSpPr>
            <a:spLocks noGrp="1"/>
          </p:cNvSpPr>
          <p:nvPr>
            <p:ph idx="1"/>
          </p:nvPr>
        </p:nvSpPr>
        <p:spPr/>
        <p:txBody>
          <a:bodyPr/>
          <a:lstStyle/>
          <a:p>
            <a:pPr marL="0" indent="0">
              <a:buNone/>
            </a:pPr>
            <a:r>
              <a:rPr lang="en-US" dirty="0"/>
              <a:t> Consistency and Visual Hierarchy</a:t>
            </a:r>
          </a:p>
          <a:p>
            <a:endParaRPr lang="en-US" dirty="0"/>
          </a:p>
          <a:p>
            <a:r>
              <a:rPr lang="en-US" dirty="0"/>
              <a:t>Consistent Design Language: There is the need to use  a consistent color palette, typography, and iconography across the app to create a cohesive look. This helps users feel comfortable and confident navigating the interface.</a:t>
            </a:r>
          </a:p>
          <a:p>
            <a:r>
              <a:rPr lang="en-US" dirty="0"/>
              <a:t>Visual Hierarchy: Arrange UI elements to prioritize essential information and actions. Use size, color, and position to create a natural flow that guides users' attention to the most critical parts of the screen.</a:t>
            </a:r>
          </a:p>
          <a:p>
            <a:endParaRPr lang="en-US" dirty="0"/>
          </a:p>
        </p:txBody>
      </p:sp>
    </p:spTree>
    <p:extLst>
      <p:ext uri="{BB962C8B-B14F-4D97-AF65-F5344CB8AC3E}">
        <p14:creationId xmlns:p14="http://schemas.microsoft.com/office/powerpoint/2010/main" val="50802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FF55-9153-3AD2-272A-26DE2DAFA0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6CFB00-5A11-4982-49FE-42941E4F1CF9}"/>
              </a:ext>
            </a:extLst>
          </p:cNvPr>
          <p:cNvSpPr>
            <a:spLocks noGrp="1"/>
          </p:cNvSpPr>
          <p:nvPr>
            <p:ph idx="1"/>
          </p:nvPr>
        </p:nvSpPr>
        <p:spPr/>
        <p:txBody>
          <a:bodyPr/>
          <a:lstStyle/>
          <a:p>
            <a:pPr marL="0" indent="0">
              <a:buNone/>
            </a:pPr>
            <a:r>
              <a:rPr lang="en-US" dirty="0"/>
              <a:t> Simplicity and Minimalism</a:t>
            </a:r>
          </a:p>
          <a:p>
            <a:pPr marL="0" indent="0">
              <a:buNone/>
            </a:pPr>
            <a:r>
              <a:rPr lang="en-US" dirty="0"/>
              <a:t>Mobile screens have limited space, so the UI design is typically minimalistic, emphasizing essential content and functionality</a:t>
            </a:r>
          </a:p>
          <a:p>
            <a:r>
              <a:rPr lang="en-US" dirty="0"/>
              <a:t>Reduce Clutter: Simplify the interface by focusing only on necessary features and removing any elements that do not directly contribute to the app's purpose. This reduces cognitive load and makes navigation straightforward.</a:t>
            </a:r>
          </a:p>
          <a:p>
            <a:r>
              <a:rPr lang="en-US" dirty="0"/>
              <a:t>Whitespace: Use whitespace strategically to improve readability and focus attention on key elements.</a:t>
            </a:r>
          </a:p>
          <a:p>
            <a:endParaRPr lang="en-US" dirty="0"/>
          </a:p>
        </p:txBody>
      </p:sp>
    </p:spTree>
    <p:extLst>
      <p:ext uri="{BB962C8B-B14F-4D97-AF65-F5344CB8AC3E}">
        <p14:creationId xmlns:p14="http://schemas.microsoft.com/office/powerpoint/2010/main" val="430915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05DE-F4D2-C7C5-136A-A229D23667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53B8F5-DED3-2340-07A3-92F59A972517}"/>
              </a:ext>
            </a:extLst>
          </p:cNvPr>
          <p:cNvSpPr>
            <a:spLocks noGrp="1"/>
          </p:cNvSpPr>
          <p:nvPr>
            <p:ph idx="1"/>
          </p:nvPr>
        </p:nvSpPr>
        <p:spPr/>
        <p:txBody>
          <a:bodyPr/>
          <a:lstStyle/>
          <a:p>
            <a:pPr marL="0" indent="0">
              <a:buNone/>
            </a:pPr>
            <a:r>
              <a:rPr lang="en-US" dirty="0"/>
              <a:t>Feedback and Interaction Design</a:t>
            </a:r>
          </a:p>
          <a:p>
            <a:r>
              <a:rPr lang="en-US" dirty="0"/>
              <a:t>Provide Feedback: Users should receive instant feedback on their actions. For instance, when a button is tapped, changing its color or displaying a loading icon informs the user that the app has registered their action.</a:t>
            </a:r>
          </a:p>
          <a:p>
            <a:r>
              <a:rPr lang="en-US" dirty="0"/>
              <a:t>Error Prevention and Recovery: Design with potential user errors in mind and provide ways to correct them. For instance, give users the option to undo actions or provide clear error messages when needed.</a:t>
            </a:r>
          </a:p>
          <a:p>
            <a:pPr marL="0" indent="0">
              <a:buNone/>
            </a:pPr>
            <a:endParaRPr lang="en-US" dirty="0"/>
          </a:p>
        </p:txBody>
      </p:sp>
    </p:spTree>
    <p:extLst>
      <p:ext uri="{BB962C8B-B14F-4D97-AF65-F5344CB8AC3E}">
        <p14:creationId xmlns:p14="http://schemas.microsoft.com/office/powerpoint/2010/main" val="4076023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B87C-BBF2-F86B-C8A0-EFCFBC6B71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68C923-1C32-6212-652A-35070670F4F7}"/>
              </a:ext>
            </a:extLst>
          </p:cNvPr>
          <p:cNvSpPr>
            <a:spLocks noGrp="1"/>
          </p:cNvSpPr>
          <p:nvPr>
            <p:ph idx="1"/>
          </p:nvPr>
        </p:nvSpPr>
        <p:spPr/>
        <p:txBody>
          <a:bodyPr/>
          <a:lstStyle/>
          <a:p>
            <a:pPr marL="0" indent="0">
              <a:buNone/>
            </a:pPr>
            <a:r>
              <a:rPr lang="en-US" dirty="0"/>
              <a:t>Utilize Mobile Capabilities</a:t>
            </a:r>
          </a:p>
          <a:p>
            <a:r>
              <a:rPr lang="en-US" dirty="0"/>
              <a:t>Device-Specific Features: Take advantage of features like location services, cameras, and biometric sensors. For instance, location-based suggestions in a travel app can improve the user experience.</a:t>
            </a:r>
          </a:p>
          <a:p>
            <a:r>
              <a:rPr lang="en-US" dirty="0"/>
              <a:t>Offline Mode: Consider implementing an offline mode to enhance usability in areas with limited internet connectivity.</a:t>
            </a:r>
          </a:p>
          <a:p>
            <a:endParaRPr lang="en-US" dirty="0"/>
          </a:p>
        </p:txBody>
      </p:sp>
    </p:spTree>
    <p:extLst>
      <p:ext uri="{BB962C8B-B14F-4D97-AF65-F5344CB8AC3E}">
        <p14:creationId xmlns:p14="http://schemas.microsoft.com/office/powerpoint/2010/main" val="420975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F6F69-E673-4E57-E837-BF1A70ACB150}"/>
              </a:ext>
            </a:extLst>
          </p:cNvPr>
          <p:cNvSpPr>
            <a:spLocks noGrp="1"/>
          </p:cNvSpPr>
          <p:nvPr>
            <p:ph type="title"/>
          </p:nvPr>
        </p:nvSpPr>
        <p:spPr/>
        <p:txBody>
          <a:bodyPr/>
          <a:lstStyle/>
          <a:p>
            <a:r>
              <a:rPr lang="en-US" dirty="0"/>
              <a:t>Key Principles of Mobile UI Design</a:t>
            </a:r>
            <a:br>
              <a:rPr lang="en-US" dirty="0"/>
            </a:br>
            <a:endParaRPr lang="en-US" dirty="0"/>
          </a:p>
        </p:txBody>
      </p:sp>
      <p:sp>
        <p:nvSpPr>
          <p:cNvPr id="3" name="Content Placeholder 2">
            <a:extLst>
              <a:ext uri="{FF2B5EF4-FFF2-40B4-BE49-F238E27FC236}">
                <a16:creationId xmlns:a16="http://schemas.microsoft.com/office/drawing/2014/main" id="{E5834BDC-AD51-774C-2553-872A34E67C87}"/>
              </a:ext>
            </a:extLst>
          </p:cNvPr>
          <p:cNvSpPr>
            <a:spLocks noGrp="1"/>
          </p:cNvSpPr>
          <p:nvPr>
            <p:ph idx="1"/>
          </p:nvPr>
        </p:nvSpPr>
        <p:spPr/>
        <p:txBody>
          <a:bodyPr/>
          <a:lstStyle/>
          <a:p>
            <a:r>
              <a:rPr lang="en-US" dirty="0"/>
              <a:t>Clarity: Ensure that users can understand and use the interface easily.</a:t>
            </a:r>
          </a:p>
          <a:p>
            <a:r>
              <a:rPr lang="en-US" dirty="0"/>
              <a:t>Consistency: Maintain uniformity in design elements for a cohesive experience.</a:t>
            </a:r>
          </a:p>
          <a:p>
            <a:r>
              <a:rPr lang="en-US" dirty="0"/>
              <a:t>Efficiency: Make key actions easy to perform with minimal steps.</a:t>
            </a:r>
          </a:p>
          <a:p>
            <a:r>
              <a:rPr lang="en-US" dirty="0"/>
              <a:t>Aesthetics: Design with visual appeal in mind, balancing functionality and aesthetics.</a:t>
            </a:r>
          </a:p>
          <a:p>
            <a:r>
              <a:rPr lang="en-US" dirty="0"/>
              <a:t>Scalability: Plan for future growth, allowing the app to evolve and adapt to new features or devices.</a:t>
            </a:r>
          </a:p>
          <a:p>
            <a:endParaRPr lang="en-US" dirty="0"/>
          </a:p>
        </p:txBody>
      </p:sp>
    </p:spTree>
    <p:extLst>
      <p:ext uri="{BB962C8B-B14F-4D97-AF65-F5344CB8AC3E}">
        <p14:creationId xmlns:p14="http://schemas.microsoft.com/office/powerpoint/2010/main" val="25301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13B4-D1AD-B97A-E942-5696FED2BF65}"/>
              </a:ext>
            </a:extLst>
          </p:cNvPr>
          <p:cNvSpPr>
            <a:spLocks noGrp="1"/>
          </p:cNvSpPr>
          <p:nvPr>
            <p:ph type="title"/>
          </p:nvPr>
        </p:nvSpPr>
        <p:spPr/>
        <p:txBody>
          <a:bodyPr/>
          <a:lstStyle/>
          <a:p>
            <a:r>
              <a:rPr lang="en-US" dirty="0"/>
              <a:t>Importance of Mobile UI Design</a:t>
            </a:r>
            <a:br>
              <a:rPr lang="en-US" dirty="0"/>
            </a:br>
            <a:endParaRPr lang="en-US" dirty="0"/>
          </a:p>
        </p:txBody>
      </p:sp>
      <p:sp>
        <p:nvSpPr>
          <p:cNvPr id="3" name="Content Placeholder 2">
            <a:extLst>
              <a:ext uri="{FF2B5EF4-FFF2-40B4-BE49-F238E27FC236}">
                <a16:creationId xmlns:a16="http://schemas.microsoft.com/office/drawing/2014/main" id="{D568BD14-F64D-D3D1-85E5-B072C9A0E360}"/>
              </a:ext>
            </a:extLst>
          </p:cNvPr>
          <p:cNvSpPr>
            <a:spLocks noGrp="1"/>
          </p:cNvSpPr>
          <p:nvPr>
            <p:ph idx="1"/>
          </p:nvPr>
        </p:nvSpPr>
        <p:spPr/>
        <p:txBody>
          <a:bodyPr/>
          <a:lstStyle/>
          <a:p>
            <a:r>
              <a:rPr lang="en-US" dirty="0"/>
              <a:t>User Satisfaction: A well-designed UI enhances user satisfaction, promoting positive interactions and increasing the likelihood of repeated use.</a:t>
            </a:r>
          </a:p>
          <a:p>
            <a:r>
              <a:rPr lang="en-US" dirty="0"/>
              <a:t>Brand Identity: UI design communicates a brand’s visual identity and contributes to brand consistency across digital platforms.</a:t>
            </a:r>
          </a:p>
          <a:p>
            <a:r>
              <a:rPr lang="en-US" dirty="0"/>
              <a:t>User Retention: Effective UI design reduces friction in navigation, which can lead to better user retention and positive app reviews.</a:t>
            </a:r>
          </a:p>
          <a:p>
            <a:endParaRPr lang="en-US" dirty="0"/>
          </a:p>
        </p:txBody>
      </p:sp>
    </p:spTree>
    <p:extLst>
      <p:ext uri="{BB962C8B-B14F-4D97-AF65-F5344CB8AC3E}">
        <p14:creationId xmlns:p14="http://schemas.microsoft.com/office/powerpoint/2010/main" val="2424496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DA11-FC75-D5FF-2534-9298E89C4347}"/>
              </a:ext>
            </a:extLst>
          </p:cNvPr>
          <p:cNvSpPr>
            <a:spLocks noGrp="1"/>
          </p:cNvSpPr>
          <p:nvPr>
            <p:ph type="title"/>
          </p:nvPr>
        </p:nvSpPr>
        <p:spPr/>
        <p:txBody>
          <a:bodyPr/>
          <a:lstStyle/>
          <a:p>
            <a:r>
              <a:rPr lang="en-US" dirty="0"/>
              <a:t>Best Practices in Mobile UI Design</a:t>
            </a:r>
            <a:br>
              <a:rPr lang="en-US" dirty="0"/>
            </a:br>
            <a:endParaRPr lang="en-US" dirty="0"/>
          </a:p>
        </p:txBody>
      </p:sp>
      <p:sp>
        <p:nvSpPr>
          <p:cNvPr id="3" name="Content Placeholder 2">
            <a:extLst>
              <a:ext uri="{FF2B5EF4-FFF2-40B4-BE49-F238E27FC236}">
                <a16:creationId xmlns:a16="http://schemas.microsoft.com/office/drawing/2014/main" id="{DA9F3548-4031-F1D9-38AC-46DC43A206B2}"/>
              </a:ext>
            </a:extLst>
          </p:cNvPr>
          <p:cNvSpPr>
            <a:spLocks noGrp="1"/>
          </p:cNvSpPr>
          <p:nvPr>
            <p:ph idx="1"/>
          </p:nvPr>
        </p:nvSpPr>
        <p:spPr>
          <a:xfrm>
            <a:off x="1103312" y="1366684"/>
            <a:ext cx="8946541" cy="4881715"/>
          </a:xfrm>
        </p:spPr>
        <p:txBody>
          <a:bodyPr>
            <a:normAutofit lnSpcReduction="10000"/>
          </a:bodyPr>
          <a:lstStyle/>
          <a:p>
            <a:r>
              <a:rPr lang="en-US" dirty="0"/>
              <a:t>Test with Real Users: Conduct usability testing to gather feedback and refine the design based on real user interactions.</a:t>
            </a:r>
          </a:p>
          <a:p>
            <a:r>
              <a:rPr lang="en-US" dirty="0"/>
              <a:t>Prioritize Load Speed: Ensure the UI is lightweight to minimize load times, enhancing the user experience.</a:t>
            </a:r>
          </a:p>
          <a:p>
            <a:r>
              <a:rPr lang="en-US" dirty="0"/>
              <a:t>Iterate Continuously: UI design is an iterative process. Use analytics and feedback to make continuous improvements to meet user needs.</a:t>
            </a:r>
          </a:p>
          <a:p>
            <a:endParaRPr lang="en-US" dirty="0"/>
          </a:p>
          <a:p>
            <a:pPr marL="0" indent="0">
              <a:buNone/>
            </a:pPr>
            <a:endParaRPr lang="en-US" dirty="0"/>
          </a:p>
          <a:p>
            <a:pPr marL="0" indent="0">
              <a:buNone/>
            </a:pPr>
            <a:r>
              <a:rPr lang="en-US" dirty="0"/>
              <a:t>References:</a:t>
            </a:r>
          </a:p>
          <a:p>
            <a:pPr marL="0" indent="0">
              <a:buNone/>
            </a:pPr>
            <a:r>
              <a:rPr lang="en-US" dirty="0">
                <a:hlinkClick r:id="rId2"/>
              </a:rPr>
              <a:t>https://material.io/design/</a:t>
            </a:r>
            <a:endParaRPr lang="en-US" dirty="0"/>
          </a:p>
          <a:p>
            <a:pPr marL="0" indent="0">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Tidwell, J. (2019).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Designing Interfaces: Patterns for Effective Interaction Design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(3rd ed.). O’Reilly Media.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endParaRPr lang="en-US" dirty="0"/>
          </a:p>
        </p:txBody>
      </p:sp>
    </p:spTree>
    <p:extLst>
      <p:ext uri="{BB962C8B-B14F-4D97-AF65-F5344CB8AC3E}">
        <p14:creationId xmlns:p14="http://schemas.microsoft.com/office/powerpoint/2010/main" val="1460498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A76382C-9819-9BE1-9A20-C3AD65FCB76B}"/>
              </a:ext>
            </a:extLst>
          </p:cNvPr>
          <p:cNvSpPr>
            <a:spLocks noGrp="1"/>
          </p:cNvSpPr>
          <p:nvPr>
            <p:ph type="title"/>
          </p:nvPr>
        </p:nvSpPr>
        <p:spPr>
          <a:xfrm>
            <a:off x="648930" y="629267"/>
            <a:ext cx="9252154" cy="1016654"/>
          </a:xfrm>
        </p:spPr>
        <p:txBody>
          <a:bodyPr>
            <a:normAutofit/>
          </a:bodyPr>
          <a:lstStyle/>
          <a:p>
            <a:r>
              <a:rPr lang="en-US">
                <a:solidFill>
                  <a:srgbClr val="EBEBEB"/>
                </a:solidFill>
              </a:rPr>
              <a:t>Usability</a:t>
            </a:r>
          </a:p>
        </p:txBody>
      </p:sp>
      <p:sp useBgFill="1">
        <p:nvSpPr>
          <p:cNvPr id="28" name="Freeform: Shape 2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3" name="Content Placeholder 2">
            <a:extLst>
              <a:ext uri="{FF2B5EF4-FFF2-40B4-BE49-F238E27FC236}">
                <a16:creationId xmlns:a16="http://schemas.microsoft.com/office/drawing/2014/main" id="{F0CAD799-8B8D-CFF2-3AFC-D6201EEC0D1D}"/>
              </a:ext>
            </a:extLst>
          </p:cNvPr>
          <p:cNvSpPr>
            <a:spLocks noGrp="1"/>
          </p:cNvSpPr>
          <p:nvPr>
            <p:ph idx="1"/>
          </p:nvPr>
        </p:nvSpPr>
        <p:spPr>
          <a:xfrm>
            <a:off x="648931" y="2548281"/>
            <a:ext cx="5122606" cy="3658689"/>
          </a:xfrm>
        </p:spPr>
        <p:txBody>
          <a:bodyPr>
            <a:normAutofit/>
          </a:bodyPr>
          <a:lstStyle/>
          <a:p>
            <a:r>
              <a:rPr lang="en-US"/>
              <a:t>Refers to the ease with which users can interact with a product, system, or interface to achieve their goals effectively and efficiently. In mobile application development, usability is a key component of user experience (UX) design. It encompasses various aspects such as intuitiveness, accessibility, performance, and user satisfaction.</a:t>
            </a:r>
            <a:endParaRPr lang="en-US" dirty="0"/>
          </a:p>
        </p:txBody>
      </p:sp>
      <p:pic>
        <p:nvPicPr>
          <p:cNvPr id="5" name="Picture 4">
            <a:extLst>
              <a:ext uri="{FF2B5EF4-FFF2-40B4-BE49-F238E27FC236}">
                <a16:creationId xmlns:a16="http://schemas.microsoft.com/office/drawing/2014/main" id="{446E080C-7509-9F28-C431-07A2505B009B}"/>
              </a:ext>
            </a:extLst>
          </p:cNvPr>
          <p:cNvPicPr>
            <a:picLocks noChangeAspect="1"/>
          </p:cNvPicPr>
          <p:nvPr/>
        </p:nvPicPr>
        <p:blipFill>
          <a:blip r:embed="rId3"/>
          <a:stretch>
            <a:fillRect/>
          </a:stretch>
        </p:blipFill>
        <p:spPr>
          <a:xfrm>
            <a:off x="6091916" y="1772267"/>
            <a:ext cx="5905816" cy="4749113"/>
          </a:xfrm>
          <a:prstGeom prst="rect">
            <a:avLst/>
          </a:prstGeom>
          <a:effectLst/>
        </p:spPr>
      </p:pic>
    </p:spTree>
    <p:extLst>
      <p:ext uri="{BB962C8B-B14F-4D97-AF65-F5344CB8AC3E}">
        <p14:creationId xmlns:p14="http://schemas.microsoft.com/office/powerpoint/2010/main" val="268491405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1EF0-536C-7EC8-1812-13C93E28E60C}"/>
              </a:ext>
            </a:extLst>
          </p:cNvPr>
          <p:cNvSpPr>
            <a:spLocks noGrp="1"/>
          </p:cNvSpPr>
          <p:nvPr>
            <p:ph type="title"/>
          </p:nvPr>
        </p:nvSpPr>
        <p:spPr/>
        <p:txBody>
          <a:bodyPr/>
          <a:lstStyle/>
          <a:p>
            <a:r>
              <a:rPr lang="en-US" dirty="0"/>
              <a:t>Benefits of Usability</a:t>
            </a:r>
            <a:br>
              <a:rPr lang="en-US" dirty="0"/>
            </a:br>
            <a:endParaRPr lang="en-US" dirty="0"/>
          </a:p>
        </p:txBody>
      </p:sp>
      <p:sp>
        <p:nvSpPr>
          <p:cNvPr id="3" name="Content Placeholder 2">
            <a:extLst>
              <a:ext uri="{FF2B5EF4-FFF2-40B4-BE49-F238E27FC236}">
                <a16:creationId xmlns:a16="http://schemas.microsoft.com/office/drawing/2014/main" id="{C1CD5269-1031-A6DD-66D1-67348D28E192}"/>
              </a:ext>
            </a:extLst>
          </p:cNvPr>
          <p:cNvSpPr>
            <a:spLocks noGrp="1"/>
          </p:cNvSpPr>
          <p:nvPr>
            <p:ph idx="1"/>
          </p:nvPr>
        </p:nvSpPr>
        <p:spPr/>
        <p:txBody>
          <a:bodyPr>
            <a:normAutofit fontScale="85000" lnSpcReduction="10000"/>
          </a:bodyPr>
          <a:lstStyle/>
          <a:p>
            <a:r>
              <a:rPr lang="en-US" dirty="0"/>
              <a:t>Improved User Satisfaction</a:t>
            </a:r>
          </a:p>
          <a:p>
            <a:pPr lvl="1"/>
            <a:r>
              <a:rPr lang="en-US" dirty="0"/>
              <a:t>A highly usable app leads to greater user satisfaction, which in turn increases retention and user engagement. Satisfied users are more likely to return to the app and recommend it to others.</a:t>
            </a:r>
          </a:p>
          <a:p>
            <a:r>
              <a:rPr lang="en-US" dirty="0"/>
              <a:t>Increased Productivity</a:t>
            </a:r>
          </a:p>
          <a:p>
            <a:pPr lvl="1"/>
            <a:r>
              <a:rPr lang="en-US" dirty="0"/>
              <a:t>Usable apps enable users to achieve their goals quickly and efficiently, increasing their productivity. This is especially important for apps used in a professional or task-oriented context.</a:t>
            </a:r>
          </a:p>
          <a:p>
            <a:r>
              <a:rPr lang="en-US" dirty="0"/>
              <a:t>Reduced Support Costs</a:t>
            </a:r>
          </a:p>
          <a:p>
            <a:pPr lvl="1"/>
            <a:r>
              <a:rPr lang="en-US" dirty="0"/>
              <a:t>When users can easily figure out how to use an app on their own, there is less need for customer support or help resources, which can save companies time and money.</a:t>
            </a:r>
          </a:p>
          <a:p>
            <a:r>
              <a:rPr lang="en-US" dirty="0"/>
              <a:t>Higher Conversion Rates</a:t>
            </a:r>
          </a:p>
          <a:p>
            <a:pPr lvl="1"/>
            <a:r>
              <a:rPr lang="en-US" dirty="0"/>
              <a:t>For commercial apps, usability directly impacts conversion rates. An easy-to-use app makes it more likely that users will complete purchases, sign up for services, or engage with monetized features</a:t>
            </a:r>
          </a:p>
          <a:p>
            <a:endParaRPr lang="en-US" dirty="0"/>
          </a:p>
        </p:txBody>
      </p:sp>
    </p:spTree>
    <p:extLst>
      <p:ext uri="{BB962C8B-B14F-4D97-AF65-F5344CB8AC3E}">
        <p14:creationId xmlns:p14="http://schemas.microsoft.com/office/powerpoint/2010/main" val="3536852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026D-503F-114F-9B72-764DE1C027FB}"/>
              </a:ext>
            </a:extLst>
          </p:cNvPr>
          <p:cNvSpPr>
            <a:spLocks noGrp="1"/>
          </p:cNvSpPr>
          <p:nvPr>
            <p:ph type="title"/>
          </p:nvPr>
        </p:nvSpPr>
        <p:spPr/>
        <p:txBody>
          <a:bodyPr/>
          <a:lstStyle/>
          <a:p>
            <a:r>
              <a:rPr lang="en-US" dirty="0"/>
              <a:t>Mobile App Development Lifecycle</a:t>
            </a:r>
          </a:p>
        </p:txBody>
      </p:sp>
      <p:sp>
        <p:nvSpPr>
          <p:cNvPr id="3" name="Content Placeholder 2">
            <a:extLst>
              <a:ext uri="{FF2B5EF4-FFF2-40B4-BE49-F238E27FC236}">
                <a16:creationId xmlns:a16="http://schemas.microsoft.com/office/drawing/2014/main" id="{0872757E-695F-372F-F404-11D459A72D11}"/>
              </a:ext>
            </a:extLst>
          </p:cNvPr>
          <p:cNvSpPr>
            <a:spLocks noGrp="1"/>
          </p:cNvSpPr>
          <p:nvPr>
            <p:ph idx="1"/>
          </p:nvPr>
        </p:nvSpPr>
        <p:spPr>
          <a:xfrm>
            <a:off x="646112" y="1477108"/>
            <a:ext cx="10467366" cy="4771291"/>
          </a:xfrm>
        </p:spPr>
        <p:txBody>
          <a:bodyPr/>
          <a:lstStyle/>
          <a:p>
            <a:pPr marL="0" indent="0">
              <a:lnSpc>
                <a:spcPct val="150000"/>
              </a:lnSpc>
              <a:buNone/>
            </a:pPr>
            <a:r>
              <a:rPr lang="en-US" dirty="0"/>
              <a:t>The Mobile App Development Life Cycle (MADLC) outlines the stages required to develop, test, deploy, and maintain a mobile application. Like traditional software development, the MADLC involves a structured process to create a functional, user-centered application that meets both business goals and user needs.</a:t>
            </a:r>
          </a:p>
          <a:p>
            <a:pPr marL="0" indent="0">
              <a:lnSpc>
                <a:spcPct val="150000"/>
              </a:lnSpc>
              <a:buNone/>
            </a:pPr>
            <a:endParaRPr lang="en-US" dirty="0"/>
          </a:p>
          <a:p>
            <a:pPr marL="0" indent="0">
              <a:buNone/>
            </a:pPr>
            <a:endParaRPr lang="en-US" dirty="0"/>
          </a:p>
        </p:txBody>
      </p:sp>
    </p:spTree>
    <p:extLst>
      <p:ext uri="{BB962C8B-B14F-4D97-AF65-F5344CB8AC3E}">
        <p14:creationId xmlns:p14="http://schemas.microsoft.com/office/powerpoint/2010/main" val="2147210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F7966-C962-FE38-77D0-95D52E5569E1}"/>
              </a:ext>
            </a:extLst>
          </p:cNvPr>
          <p:cNvSpPr>
            <a:spLocks noGrp="1"/>
          </p:cNvSpPr>
          <p:nvPr>
            <p:ph type="title"/>
          </p:nvPr>
        </p:nvSpPr>
        <p:spPr/>
        <p:txBody>
          <a:bodyPr/>
          <a:lstStyle/>
          <a:p>
            <a:r>
              <a:rPr lang="en-US" sz="3200" dirty="0"/>
              <a:t>Native Mobile Application Development Languages</a:t>
            </a:r>
            <a:br>
              <a:rPr lang="en-US" dirty="0"/>
            </a:br>
            <a:endParaRPr lang="en-US" dirty="0"/>
          </a:p>
        </p:txBody>
      </p:sp>
      <p:sp>
        <p:nvSpPr>
          <p:cNvPr id="3" name="Content Placeholder 2">
            <a:extLst>
              <a:ext uri="{FF2B5EF4-FFF2-40B4-BE49-F238E27FC236}">
                <a16:creationId xmlns:a16="http://schemas.microsoft.com/office/drawing/2014/main" id="{6D0968E4-D442-296A-4E93-27DE85D7B73A}"/>
              </a:ext>
            </a:extLst>
          </p:cNvPr>
          <p:cNvSpPr>
            <a:spLocks noGrp="1"/>
          </p:cNvSpPr>
          <p:nvPr>
            <p:ph idx="1"/>
          </p:nvPr>
        </p:nvSpPr>
        <p:spPr/>
        <p:txBody>
          <a:bodyPr/>
          <a:lstStyle/>
          <a:p>
            <a:pPr marL="0" indent="0">
              <a:buNone/>
            </a:pPr>
            <a:r>
              <a:rPr lang="en-US" dirty="0"/>
              <a:t>•	Swift (iOS):</a:t>
            </a:r>
          </a:p>
          <a:p>
            <a:pPr lvl="1"/>
            <a:r>
              <a:rPr lang="en-US" dirty="0"/>
              <a:t>Swift is Apple's powerful and intuitive programming language for macOS, iOS, </a:t>
            </a:r>
            <a:r>
              <a:rPr lang="en-US" dirty="0" err="1"/>
              <a:t>watchOS</a:t>
            </a:r>
            <a:r>
              <a:rPr lang="en-US" dirty="0"/>
              <a:t>, and tvOS. It is known for being easy to learn, safe, and fast. Swift incorporates modern language features like type inference, </a:t>
            </a:r>
            <a:r>
              <a:rPr lang="en-US" dirty="0" err="1"/>
              <a:t>optionals</a:t>
            </a:r>
            <a:r>
              <a:rPr lang="en-US" dirty="0"/>
              <a:t>, and closures.</a:t>
            </a:r>
          </a:p>
          <a:p>
            <a:pPr marL="0" indent="0">
              <a:buNone/>
            </a:pPr>
            <a:r>
              <a:rPr lang="en-US" dirty="0"/>
              <a:t>•	Objective-C (iOS):</a:t>
            </a:r>
          </a:p>
          <a:p>
            <a:pPr lvl="1"/>
            <a:r>
              <a:rPr lang="en-US" dirty="0"/>
              <a:t>Objective-C is an older language for iOS development. Though it has largely been replaced by Swift, it remains relevant for maintaining legacy iOS applications</a:t>
            </a:r>
          </a:p>
          <a:p>
            <a:endParaRPr lang="en-US" dirty="0"/>
          </a:p>
        </p:txBody>
      </p:sp>
    </p:spTree>
    <p:extLst>
      <p:ext uri="{BB962C8B-B14F-4D97-AF65-F5344CB8AC3E}">
        <p14:creationId xmlns:p14="http://schemas.microsoft.com/office/powerpoint/2010/main" val="1641411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8168-6A9B-189F-E55D-2752E74547AB}"/>
              </a:ext>
            </a:extLst>
          </p:cNvPr>
          <p:cNvSpPr>
            <a:spLocks noGrp="1"/>
          </p:cNvSpPr>
          <p:nvPr>
            <p:ph type="title"/>
          </p:nvPr>
        </p:nvSpPr>
        <p:spPr/>
        <p:txBody>
          <a:bodyPr/>
          <a:lstStyle/>
          <a:p>
            <a:r>
              <a:rPr lang="en-US" dirty="0"/>
              <a:t>Steps of Mobile App Development Lifecycle</a:t>
            </a:r>
          </a:p>
        </p:txBody>
      </p:sp>
      <p:sp>
        <p:nvSpPr>
          <p:cNvPr id="3" name="Content Placeholder 2">
            <a:extLst>
              <a:ext uri="{FF2B5EF4-FFF2-40B4-BE49-F238E27FC236}">
                <a16:creationId xmlns:a16="http://schemas.microsoft.com/office/drawing/2014/main" id="{5B591025-64A2-65FF-6D85-D78CDB0E6114}"/>
              </a:ext>
            </a:extLst>
          </p:cNvPr>
          <p:cNvSpPr>
            <a:spLocks noGrp="1"/>
          </p:cNvSpPr>
          <p:nvPr>
            <p:ph idx="1"/>
          </p:nvPr>
        </p:nvSpPr>
        <p:spPr>
          <a:xfrm>
            <a:off x="645130" y="2052918"/>
            <a:ext cx="10583309" cy="4195481"/>
          </a:xfrm>
        </p:spPr>
        <p:txBody>
          <a:bodyPr/>
          <a:lstStyle/>
          <a:p>
            <a:pPr algn="just"/>
            <a:r>
              <a:rPr lang="en-US" dirty="0"/>
              <a:t>Planning and Requirement Analysis</a:t>
            </a:r>
          </a:p>
          <a:p>
            <a:pPr lvl="1" algn="just"/>
            <a:r>
              <a:rPr lang="en-US" sz="2000" dirty="0"/>
              <a:t>Define the app’s purpose, objectives, target audience, and functionality requirements.</a:t>
            </a:r>
          </a:p>
          <a:p>
            <a:pPr marL="457200" lvl="1" indent="0" algn="just">
              <a:buNone/>
            </a:pPr>
            <a:r>
              <a:rPr lang="en-US" sz="2000" dirty="0"/>
              <a:t>Activities at this stage include:</a:t>
            </a:r>
          </a:p>
          <a:p>
            <a:pPr lvl="2" algn="just"/>
            <a:r>
              <a:rPr lang="en-US" sz="2000" dirty="0"/>
              <a:t>Conduct market research to understand user needs and competitor offerings.</a:t>
            </a:r>
          </a:p>
          <a:p>
            <a:pPr lvl="2" algn="just"/>
            <a:r>
              <a:rPr lang="en-US" sz="2000" dirty="0"/>
              <a:t>Identify technical and design requirements based on the app’s target platform (iOS, Android, etc.).</a:t>
            </a:r>
          </a:p>
          <a:p>
            <a:pPr lvl="2" algn="just"/>
            <a:r>
              <a:rPr lang="en-US" sz="2000" dirty="0"/>
              <a:t>Create a project plan, outlining timelines, budget, resources, and potential risks.</a:t>
            </a:r>
          </a:p>
          <a:p>
            <a:pPr marL="457200" lvl="1" indent="0">
              <a:buNone/>
            </a:pPr>
            <a:endParaRPr lang="en-US" dirty="0"/>
          </a:p>
        </p:txBody>
      </p:sp>
    </p:spTree>
    <p:extLst>
      <p:ext uri="{BB962C8B-B14F-4D97-AF65-F5344CB8AC3E}">
        <p14:creationId xmlns:p14="http://schemas.microsoft.com/office/powerpoint/2010/main" val="2567262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6AEF-FABE-794A-4983-8AE6509F0B3E}"/>
              </a:ext>
            </a:extLst>
          </p:cNvPr>
          <p:cNvSpPr>
            <a:spLocks noGrp="1"/>
          </p:cNvSpPr>
          <p:nvPr>
            <p:ph type="title"/>
          </p:nvPr>
        </p:nvSpPr>
        <p:spPr/>
        <p:txBody>
          <a:bodyPr/>
          <a:lstStyle/>
          <a:p>
            <a:r>
              <a:rPr lang="en-US" dirty="0"/>
              <a:t>Mobile App Development Lifecycle:</a:t>
            </a:r>
          </a:p>
        </p:txBody>
      </p:sp>
      <p:pic>
        <p:nvPicPr>
          <p:cNvPr id="4" name="Content Placeholder 3">
            <a:extLst>
              <a:ext uri="{FF2B5EF4-FFF2-40B4-BE49-F238E27FC236}">
                <a16:creationId xmlns:a16="http://schemas.microsoft.com/office/drawing/2014/main" id="{18350D7D-AE3F-1AA8-F776-8449140DD7C7}"/>
              </a:ext>
            </a:extLst>
          </p:cNvPr>
          <p:cNvPicPr>
            <a:picLocks noGrp="1" noChangeAspect="1"/>
          </p:cNvPicPr>
          <p:nvPr>
            <p:ph idx="1"/>
          </p:nvPr>
        </p:nvPicPr>
        <p:blipFill>
          <a:blip r:embed="rId2"/>
          <a:stretch>
            <a:fillRect/>
          </a:stretch>
        </p:blipFill>
        <p:spPr>
          <a:xfrm>
            <a:off x="646111" y="2255044"/>
            <a:ext cx="9324870" cy="3790950"/>
          </a:xfrm>
          <a:prstGeom prst="rect">
            <a:avLst/>
          </a:prstGeom>
        </p:spPr>
      </p:pic>
    </p:spTree>
    <p:extLst>
      <p:ext uri="{BB962C8B-B14F-4D97-AF65-F5344CB8AC3E}">
        <p14:creationId xmlns:p14="http://schemas.microsoft.com/office/powerpoint/2010/main" val="1945406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0B91-367A-6B4A-4D8B-7E6491A0A278}"/>
              </a:ext>
            </a:extLst>
          </p:cNvPr>
          <p:cNvSpPr>
            <a:spLocks noGrp="1"/>
          </p:cNvSpPr>
          <p:nvPr>
            <p:ph type="title"/>
          </p:nvPr>
        </p:nvSpPr>
        <p:spPr/>
        <p:txBody>
          <a:bodyPr/>
          <a:lstStyle/>
          <a:p>
            <a:r>
              <a:rPr lang="en-US" sz="3600" dirty="0"/>
              <a:t>UI/UX Design</a:t>
            </a:r>
            <a:br>
              <a:rPr lang="en-US" sz="3600" dirty="0"/>
            </a:br>
            <a:br>
              <a:rPr lang="en-US" sz="3600" dirty="0"/>
            </a:br>
            <a:endParaRPr lang="en-US" sz="3600" dirty="0"/>
          </a:p>
        </p:txBody>
      </p:sp>
      <p:sp>
        <p:nvSpPr>
          <p:cNvPr id="3" name="Content Placeholder 2">
            <a:extLst>
              <a:ext uri="{FF2B5EF4-FFF2-40B4-BE49-F238E27FC236}">
                <a16:creationId xmlns:a16="http://schemas.microsoft.com/office/drawing/2014/main" id="{51BF2684-5D7A-4AAB-85FB-A5F60ED421FB}"/>
              </a:ext>
            </a:extLst>
          </p:cNvPr>
          <p:cNvSpPr>
            <a:spLocks noGrp="1"/>
          </p:cNvSpPr>
          <p:nvPr>
            <p:ph idx="1"/>
          </p:nvPr>
        </p:nvSpPr>
        <p:spPr>
          <a:xfrm>
            <a:off x="766916" y="1091381"/>
            <a:ext cx="10373032" cy="5545393"/>
          </a:xfrm>
        </p:spPr>
        <p:txBody>
          <a:bodyPr>
            <a:normAutofit lnSpcReduction="10000"/>
          </a:bodyPr>
          <a:lstStyle/>
          <a:p>
            <a:pPr marL="0" indent="0" algn="just">
              <a:buNone/>
            </a:pPr>
            <a:r>
              <a:rPr lang="en-US" dirty="0"/>
              <a:t>The purpose of this phase is to create a visually appealing and intuitive user interface that enhances user experience.</a:t>
            </a:r>
          </a:p>
          <a:p>
            <a:pPr marL="0" indent="0" algn="just">
              <a:buNone/>
            </a:pPr>
            <a:r>
              <a:rPr lang="en-US" dirty="0"/>
              <a:t>Activities:</a:t>
            </a:r>
          </a:p>
          <a:p>
            <a:pPr algn="just"/>
            <a:r>
              <a:rPr lang="en-US" dirty="0"/>
              <a:t>Architecture and Workflow:</a:t>
            </a:r>
          </a:p>
          <a:p>
            <a:pPr lvl="1" algn="just"/>
            <a:r>
              <a:rPr lang="en-US" dirty="0"/>
              <a:t>The first phase in the mobile app design process is to decide what data or information your app will present to users, what data it will gather, how users will interact with the app.</a:t>
            </a:r>
          </a:p>
          <a:p>
            <a:pPr algn="just"/>
            <a:r>
              <a:rPr lang="en-US" dirty="0"/>
              <a:t>Create Prototypes/ Wireframes:</a:t>
            </a:r>
          </a:p>
          <a:p>
            <a:pPr lvl="1" algn="just"/>
            <a:r>
              <a:rPr lang="en-US" dirty="0"/>
              <a:t>A wireframe serves as a blueprint for the app, showing the placement of key elements like buttons, text, images, and navigation paths. This helps designers, developers, and stakeholders visualize the app's functionality and flow early in the development process. Develop wireframes to visualize the app’s structure and flow.</a:t>
            </a:r>
          </a:p>
          <a:p>
            <a:pPr lvl="1" algn="just"/>
            <a:r>
              <a:rPr lang="en-US" dirty="0"/>
              <a:t>Conduct user testing on prototypes to gather feedback and make necessary adjustments.</a:t>
            </a:r>
          </a:p>
          <a:p>
            <a:pPr algn="just"/>
            <a:r>
              <a:rPr lang="en-US" dirty="0"/>
              <a:t>Outcome: Finalized UI/UX design prototypes and mockups ready for development, ensuring a user-friendly experience.</a:t>
            </a:r>
          </a:p>
          <a:p>
            <a:pPr algn="just"/>
            <a:endParaRPr lang="en-US" dirty="0"/>
          </a:p>
          <a:p>
            <a:pPr lvl="1" algn="just"/>
            <a:endParaRPr lang="en-US" dirty="0"/>
          </a:p>
          <a:p>
            <a:pPr marL="0" indent="0">
              <a:buNone/>
            </a:pPr>
            <a:endParaRPr lang="en-US" dirty="0"/>
          </a:p>
        </p:txBody>
      </p:sp>
    </p:spTree>
    <p:extLst>
      <p:ext uri="{BB962C8B-B14F-4D97-AF65-F5344CB8AC3E}">
        <p14:creationId xmlns:p14="http://schemas.microsoft.com/office/powerpoint/2010/main" val="3172156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B23E-311C-7AD4-1763-D97FD641E12E}"/>
              </a:ext>
            </a:extLst>
          </p:cNvPr>
          <p:cNvSpPr>
            <a:spLocks noGrp="1"/>
          </p:cNvSpPr>
          <p:nvPr>
            <p:ph type="title"/>
          </p:nvPr>
        </p:nvSpPr>
        <p:spPr/>
        <p:txBody>
          <a:bodyPr/>
          <a:lstStyle/>
          <a:p>
            <a:r>
              <a:rPr lang="en-US" dirty="0"/>
              <a:t>App Development</a:t>
            </a:r>
          </a:p>
        </p:txBody>
      </p:sp>
      <p:sp>
        <p:nvSpPr>
          <p:cNvPr id="3" name="Content Placeholder 2">
            <a:extLst>
              <a:ext uri="{FF2B5EF4-FFF2-40B4-BE49-F238E27FC236}">
                <a16:creationId xmlns:a16="http://schemas.microsoft.com/office/drawing/2014/main" id="{621C2653-A73B-7A2D-F1A5-CB52C7879600}"/>
              </a:ext>
            </a:extLst>
          </p:cNvPr>
          <p:cNvSpPr>
            <a:spLocks noGrp="1"/>
          </p:cNvSpPr>
          <p:nvPr>
            <p:ph idx="1"/>
          </p:nvPr>
        </p:nvSpPr>
        <p:spPr>
          <a:xfrm>
            <a:off x="645132" y="1406014"/>
            <a:ext cx="9404722" cy="4842386"/>
          </a:xfrm>
        </p:spPr>
        <p:txBody>
          <a:bodyPr/>
          <a:lstStyle/>
          <a:p>
            <a:r>
              <a:rPr lang="en-US" dirty="0"/>
              <a:t>This purpose of this phase it to begin the actual coding and implementation of the app’s front-end (user interface) and back-end (server-side components).</a:t>
            </a:r>
          </a:p>
          <a:p>
            <a:r>
              <a:rPr lang="en-US" dirty="0"/>
              <a:t>Activities in this phase include:</a:t>
            </a:r>
          </a:p>
          <a:p>
            <a:pPr lvl="1"/>
            <a:r>
              <a:rPr lang="en-US" dirty="0"/>
              <a:t>Back-End Development: Set up databases, server-side logic, and APIs for data processing and app functionality.</a:t>
            </a:r>
          </a:p>
          <a:p>
            <a:pPr lvl="1"/>
            <a:r>
              <a:rPr lang="en-US" dirty="0"/>
              <a:t>Front-End Development: Build the app’s interface, integrating UI designs and coding the app’s features.</a:t>
            </a:r>
          </a:p>
          <a:p>
            <a:pPr lvl="1"/>
            <a:r>
              <a:rPr lang="en-US" dirty="0"/>
              <a:t>Integrate APIs for third-party services if necessary, such as payment gateways, social media sharing, or geolocation.</a:t>
            </a:r>
          </a:p>
          <a:p>
            <a:r>
              <a:rPr lang="en-US" dirty="0"/>
              <a:t>Outcome: A fully coded app, though untested, that integrates both front-end and back-end functionality.</a:t>
            </a:r>
          </a:p>
          <a:p>
            <a:pPr lvl="1"/>
            <a:endParaRPr lang="en-US" dirty="0"/>
          </a:p>
        </p:txBody>
      </p:sp>
    </p:spTree>
    <p:extLst>
      <p:ext uri="{BB962C8B-B14F-4D97-AF65-F5344CB8AC3E}">
        <p14:creationId xmlns:p14="http://schemas.microsoft.com/office/powerpoint/2010/main" val="408288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915E6-C14C-12E4-6AFE-95A7DF7AC6F1}"/>
              </a:ext>
            </a:extLst>
          </p:cNvPr>
          <p:cNvSpPr>
            <a:spLocks noGrp="1"/>
          </p:cNvSpPr>
          <p:nvPr>
            <p:ph type="title"/>
          </p:nvPr>
        </p:nvSpPr>
        <p:spPr/>
        <p:txBody>
          <a:bodyPr/>
          <a:lstStyle/>
          <a:p>
            <a:r>
              <a:rPr lang="en-US" sz="3600" dirty="0"/>
              <a:t>Testing and Quality Assurance</a:t>
            </a:r>
          </a:p>
        </p:txBody>
      </p:sp>
      <p:sp>
        <p:nvSpPr>
          <p:cNvPr id="3" name="Content Placeholder 2">
            <a:extLst>
              <a:ext uri="{FF2B5EF4-FFF2-40B4-BE49-F238E27FC236}">
                <a16:creationId xmlns:a16="http://schemas.microsoft.com/office/drawing/2014/main" id="{2DD6CFD8-611E-B925-54ED-FA3A26ADE74D}"/>
              </a:ext>
            </a:extLst>
          </p:cNvPr>
          <p:cNvSpPr>
            <a:spLocks noGrp="1"/>
          </p:cNvSpPr>
          <p:nvPr>
            <p:ph idx="1"/>
          </p:nvPr>
        </p:nvSpPr>
        <p:spPr>
          <a:xfrm>
            <a:off x="845574" y="1307690"/>
            <a:ext cx="10225549" cy="4940709"/>
          </a:xfrm>
        </p:spPr>
        <p:txBody>
          <a:bodyPr/>
          <a:lstStyle/>
          <a:p>
            <a:r>
              <a:rPr lang="en-US" dirty="0"/>
              <a:t>The purpose of this phase it to identify and fix any issues related to functionality, usability, performance, and security.</a:t>
            </a:r>
          </a:p>
          <a:p>
            <a:r>
              <a:rPr lang="en-US" dirty="0"/>
              <a:t>Activities Include:</a:t>
            </a:r>
          </a:p>
          <a:p>
            <a:pPr lvl="1"/>
            <a:r>
              <a:rPr lang="en-US" dirty="0"/>
              <a:t>Conduct functional testing to ensure each feature operates as intended.</a:t>
            </a:r>
          </a:p>
          <a:p>
            <a:pPr lvl="1"/>
            <a:r>
              <a:rPr lang="en-US" dirty="0"/>
              <a:t>Perform usability testing to confirm the app meets user experience expectations.</a:t>
            </a:r>
          </a:p>
          <a:p>
            <a:pPr lvl="1"/>
            <a:r>
              <a:rPr lang="en-US" dirty="0"/>
              <a:t>Run performance tests to check load times, responsiveness, and overall app speed.</a:t>
            </a:r>
          </a:p>
          <a:p>
            <a:pPr lvl="1"/>
            <a:r>
              <a:rPr lang="en-US" dirty="0"/>
              <a:t>Conduct security testing to safeguard user data and prevent vulnerabilities.</a:t>
            </a:r>
          </a:p>
          <a:p>
            <a:pPr lvl="1"/>
            <a:r>
              <a:rPr lang="en-US" dirty="0"/>
              <a:t>Perform compatibility testing on multiple devices and operating systems.</a:t>
            </a:r>
          </a:p>
          <a:p>
            <a:r>
              <a:rPr lang="en-US" dirty="0"/>
              <a:t>Outcome: A stable and reliable app, free from critical bugs and performance issues, ready for deployment.</a:t>
            </a:r>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3126857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D316-5639-65A7-DDB0-CDC7A09C511D}"/>
              </a:ext>
            </a:extLst>
          </p:cNvPr>
          <p:cNvSpPr>
            <a:spLocks noGrp="1"/>
          </p:cNvSpPr>
          <p:nvPr>
            <p:ph type="title"/>
          </p:nvPr>
        </p:nvSpPr>
        <p:spPr>
          <a:xfrm>
            <a:off x="646111" y="452718"/>
            <a:ext cx="9404723" cy="756650"/>
          </a:xfrm>
        </p:spPr>
        <p:txBody>
          <a:bodyPr/>
          <a:lstStyle/>
          <a:p>
            <a:r>
              <a:rPr lang="en-US" dirty="0"/>
              <a:t>Deployment</a:t>
            </a:r>
            <a:br>
              <a:rPr lang="en-US" dirty="0"/>
            </a:br>
            <a:endParaRPr lang="en-US" dirty="0"/>
          </a:p>
        </p:txBody>
      </p:sp>
      <p:sp>
        <p:nvSpPr>
          <p:cNvPr id="3" name="Content Placeholder 2">
            <a:extLst>
              <a:ext uri="{FF2B5EF4-FFF2-40B4-BE49-F238E27FC236}">
                <a16:creationId xmlns:a16="http://schemas.microsoft.com/office/drawing/2014/main" id="{CD475F47-F0FF-B65C-B97F-F88C266BCE14}"/>
              </a:ext>
            </a:extLst>
          </p:cNvPr>
          <p:cNvSpPr>
            <a:spLocks noGrp="1"/>
          </p:cNvSpPr>
          <p:nvPr>
            <p:ph idx="1"/>
          </p:nvPr>
        </p:nvSpPr>
        <p:spPr>
          <a:xfrm>
            <a:off x="766916" y="1494504"/>
            <a:ext cx="9282937" cy="4753896"/>
          </a:xfrm>
        </p:spPr>
        <p:txBody>
          <a:bodyPr>
            <a:normAutofit lnSpcReduction="10000"/>
          </a:bodyPr>
          <a:lstStyle/>
          <a:p>
            <a:pPr marL="0" indent="0">
              <a:buNone/>
            </a:pPr>
            <a:r>
              <a:rPr lang="en-US" dirty="0"/>
              <a:t>The Purpose is to  release the app to the app stores (e.g., Google Play Store, Apple App Store) and make it available to users.</a:t>
            </a:r>
          </a:p>
          <a:p>
            <a:endParaRPr lang="en-US" dirty="0"/>
          </a:p>
          <a:p>
            <a:pPr marL="0" indent="0">
              <a:buNone/>
            </a:pPr>
            <a:r>
              <a:rPr lang="en-US" dirty="0"/>
              <a:t>Activities Include:</a:t>
            </a:r>
          </a:p>
          <a:p>
            <a:r>
              <a:rPr lang="en-US" dirty="0"/>
              <a:t>App Store Submission: Prepare the app according to app store guidelines, which may include providing app descriptions, screenshots, and other details.</a:t>
            </a:r>
          </a:p>
          <a:p>
            <a:r>
              <a:rPr lang="en-US" dirty="0"/>
              <a:t>Set up analytics tools for tracking app usage, engagement, and user feedback.</a:t>
            </a:r>
          </a:p>
          <a:p>
            <a:r>
              <a:rPr lang="en-US" dirty="0"/>
              <a:t>Initiate a soft launch or limited release if needed, allowing a small audience to test the app before a full release.</a:t>
            </a:r>
          </a:p>
          <a:p>
            <a:pPr marL="0" indent="0">
              <a:buNone/>
            </a:pPr>
            <a:r>
              <a:rPr lang="en-US" dirty="0"/>
              <a:t>Outcome: The app is live and available for download on app stores, with analytics in place to track performance.</a:t>
            </a:r>
          </a:p>
          <a:p>
            <a:endParaRPr lang="en-US" dirty="0"/>
          </a:p>
          <a:p>
            <a:endParaRPr lang="en-US" dirty="0"/>
          </a:p>
        </p:txBody>
      </p:sp>
    </p:spTree>
    <p:extLst>
      <p:ext uri="{BB962C8B-B14F-4D97-AF65-F5344CB8AC3E}">
        <p14:creationId xmlns:p14="http://schemas.microsoft.com/office/powerpoint/2010/main" val="532414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B855-69E8-3F35-7F46-BBB24006DECC}"/>
              </a:ext>
            </a:extLst>
          </p:cNvPr>
          <p:cNvSpPr>
            <a:spLocks noGrp="1"/>
          </p:cNvSpPr>
          <p:nvPr>
            <p:ph type="title"/>
          </p:nvPr>
        </p:nvSpPr>
        <p:spPr/>
        <p:txBody>
          <a:bodyPr/>
          <a:lstStyle/>
          <a:p>
            <a:r>
              <a:rPr lang="en-US" sz="3600" dirty="0"/>
              <a:t>Maintenance and Updates</a:t>
            </a:r>
            <a:br>
              <a:rPr lang="en-US" sz="3600" dirty="0"/>
            </a:br>
            <a:endParaRPr lang="en-US" sz="3600" dirty="0"/>
          </a:p>
        </p:txBody>
      </p:sp>
      <p:sp>
        <p:nvSpPr>
          <p:cNvPr id="3" name="Content Placeholder 2">
            <a:extLst>
              <a:ext uri="{FF2B5EF4-FFF2-40B4-BE49-F238E27FC236}">
                <a16:creationId xmlns:a16="http://schemas.microsoft.com/office/drawing/2014/main" id="{47F9EE4D-3B93-0C5A-5DF8-BA2CFC625BC0}"/>
              </a:ext>
            </a:extLst>
          </p:cNvPr>
          <p:cNvSpPr>
            <a:spLocks noGrp="1"/>
          </p:cNvSpPr>
          <p:nvPr>
            <p:ph idx="1"/>
          </p:nvPr>
        </p:nvSpPr>
        <p:spPr>
          <a:xfrm>
            <a:off x="412955" y="1425678"/>
            <a:ext cx="10805651" cy="4822722"/>
          </a:xfrm>
        </p:spPr>
        <p:txBody>
          <a:bodyPr>
            <a:normAutofit lnSpcReduction="10000"/>
          </a:bodyPr>
          <a:lstStyle/>
          <a:p>
            <a:r>
              <a:rPr lang="en-US" dirty="0"/>
              <a:t>The purpose of this phase is to ensure the app remains functional, secure, and relevant by addressing bugs, adding new features, and responding to user feedback.</a:t>
            </a:r>
          </a:p>
          <a:p>
            <a:endParaRPr lang="en-US" dirty="0"/>
          </a:p>
          <a:p>
            <a:pPr marL="0" indent="0">
              <a:buNone/>
            </a:pPr>
            <a:r>
              <a:rPr lang="en-US" dirty="0"/>
              <a:t>Activities Include:</a:t>
            </a:r>
          </a:p>
          <a:p>
            <a:endParaRPr lang="en-US" dirty="0"/>
          </a:p>
          <a:p>
            <a:pPr lvl="1"/>
            <a:r>
              <a:rPr lang="en-US" sz="2000" dirty="0"/>
              <a:t>Regularly monitor app performance using analytics tools.</a:t>
            </a:r>
          </a:p>
          <a:p>
            <a:pPr lvl="1"/>
            <a:r>
              <a:rPr lang="en-US" sz="2000" dirty="0"/>
              <a:t>Provide bug fixes and patch updates to address security vulnerabilities or performance issues.</a:t>
            </a:r>
          </a:p>
          <a:p>
            <a:pPr lvl="1"/>
            <a:r>
              <a:rPr lang="en-US" sz="2000" dirty="0"/>
              <a:t>Release feature updates based on user feedback or changing business needs.</a:t>
            </a:r>
          </a:p>
          <a:p>
            <a:pPr lvl="1"/>
            <a:r>
              <a:rPr lang="en-US" sz="2000" dirty="0"/>
              <a:t>Conduct continuous testing after each update to ensure stability.</a:t>
            </a:r>
          </a:p>
          <a:p>
            <a:pPr marL="0" indent="0">
              <a:buNone/>
            </a:pPr>
            <a:r>
              <a:rPr lang="en-US" sz="2200" dirty="0"/>
              <a:t>Outcome: A continually improved app that remains relevant and competitive in the market, fostering user satisfaction and retention</a:t>
            </a:r>
          </a:p>
          <a:p>
            <a:endParaRPr lang="en-US" dirty="0"/>
          </a:p>
        </p:txBody>
      </p:sp>
    </p:spTree>
    <p:extLst>
      <p:ext uri="{BB962C8B-B14F-4D97-AF65-F5344CB8AC3E}">
        <p14:creationId xmlns:p14="http://schemas.microsoft.com/office/powerpoint/2010/main" val="2873521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85CD-F3A6-CC27-CDB1-26A33A1AD015}"/>
              </a:ext>
            </a:extLst>
          </p:cNvPr>
          <p:cNvSpPr>
            <a:spLocks noGrp="1"/>
          </p:cNvSpPr>
          <p:nvPr>
            <p:ph type="title"/>
          </p:nvPr>
        </p:nvSpPr>
        <p:spPr/>
        <p:txBody>
          <a:bodyPr/>
          <a:lstStyle/>
          <a:p>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Considerations in Mobile App Development</a:t>
            </a:r>
            <a:br>
              <a:rPr lang="en-US"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DF300519-CC26-7F9B-FF35-575C80BED23F}"/>
              </a:ext>
            </a:extLst>
          </p:cNvPr>
          <p:cNvSpPr>
            <a:spLocks noGrp="1"/>
          </p:cNvSpPr>
          <p:nvPr>
            <p:ph idx="1"/>
          </p:nvPr>
        </p:nvSpPr>
        <p:spPr>
          <a:xfrm>
            <a:off x="645132" y="1474840"/>
            <a:ext cx="10543978" cy="4773560"/>
          </a:xfrm>
        </p:spPr>
        <p:txBody>
          <a:bodyPr/>
          <a:lstStyle/>
          <a:p>
            <a:r>
              <a:rPr lang="en-US" dirty="0"/>
              <a:t>Platform Selection: Choose between native, hybrid, or cross-platform development based on budget, target audience, and app complexity.</a:t>
            </a:r>
          </a:p>
          <a:p>
            <a:r>
              <a:rPr lang="en-US" dirty="0"/>
              <a:t>App Performance Optimization: Focus on minimizing load times, battery usage, and data consumption.</a:t>
            </a:r>
          </a:p>
          <a:p>
            <a:r>
              <a:rPr lang="en-US" dirty="0"/>
              <a:t>Security Measures: Safeguard user data through encryption, secure APIs, and regular security testing.</a:t>
            </a:r>
          </a:p>
          <a:p>
            <a:r>
              <a:rPr lang="en-US" dirty="0"/>
              <a:t>Scalability: Design the app to support growth, allowing for new features and a larger user base over time.</a:t>
            </a:r>
          </a:p>
          <a:p>
            <a:endParaRPr lang="en-US" dirty="0"/>
          </a:p>
        </p:txBody>
      </p:sp>
    </p:spTree>
    <p:extLst>
      <p:ext uri="{BB962C8B-B14F-4D97-AF65-F5344CB8AC3E}">
        <p14:creationId xmlns:p14="http://schemas.microsoft.com/office/powerpoint/2010/main" val="2911755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5254-12A7-680E-7136-1FBA9B9E6726}"/>
              </a:ext>
            </a:extLst>
          </p:cNvPr>
          <p:cNvSpPr>
            <a:spLocks noGrp="1"/>
          </p:cNvSpPr>
          <p:nvPr>
            <p:ph type="title"/>
          </p:nvPr>
        </p:nvSpPr>
        <p:spPr/>
        <p:txBody>
          <a:bodyPr/>
          <a:lstStyle/>
          <a:p>
            <a:r>
              <a:rPr lang="en-US" dirty="0"/>
              <a:t>Mobile App Distribution</a:t>
            </a:r>
          </a:p>
        </p:txBody>
      </p:sp>
      <p:sp>
        <p:nvSpPr>
          <p:cNvPr id="3" name="Content Placeholder 2">
            <a:extLst>
              <a:ext uri="{FF2B5EF4-FFF2-40B4-BE49-F238E27FC236}">
                <a16:creationId xmlns:a16="http://schemas.microsoft.com/office/drawing/2014/main" id="{7B4CD5BE-D65F-B148-9206-58E2F9E437D9}"/>
              </a:ext>
            </a:extLst>
          </p:cNvPr>
          <p:cNvSpPr>
            <a:spLocks noGrp="1"/>
          </p:cNvSpPr>
          <p:nvPr>
            <p:ph idx="1"/>
          </p:nvPr>
        </p:nvSpPr>
        <p:spPr>
          <a:xfrm>
            <a:off x="717755" y="1160206"/>
            <a:ext cx="10451689" cy="5088193"/>
          </a:xfrm>
        </p:spPr>
        <p:txBody>
          <a:bodyPr/>
          <a:lstStyle/>
          <a:p>
            <a:pPr marL="0" indent="0" algn="just">
              <a:buNone/>
            </a:pPr>
            <a:r>
              <a:rPr lang="en-US" dirty="0"/>
              <a:t>Mobile app distribution is an essential part of the mobile App application development process. Once an app is developed through the application development lifecycle, it needs to be distributed to the intended audience.</a:t>
            </a:r>
          </a:p>
          <a:p>
            <a:pPr marL="0" indent="0" algn="just">
              <a:buNone/>
            </a:pPr>
            <a:endParaRPr lang="en-US" dirty="0"/>
          </a:p>
          <a:p>
            <a:pPr marL="0" indent="0" algn="just">
              <a:buNone/>
            </a:pPr>
            <a:r>
              <a:rPr lang="en-US" dirty="0"/>
              <a:t>iOS</a:t>
            </a:r>
          </a:p>
          <a:p>
            <a:pPr marL="0" indent="0" algn="just">
              <a:buNone/>
            </a:pPr>
            <a:r>
              <a:rPr lang="en-US" dirty="0"/>
              <a:t>iOS apps are distributed through the Apple App Store, which is the only official app distribution platform for iOS devices.</a:t>
            </a:r>
          </a:p>
          <a:p>
            <a:pPr marL="0" indent="0" algn="just">
              <a:buNone/>
            </a:pPr>
            <a:r>
              <a:rPr lang="en-US" dirty="0"/>
              <a:t>Developers must follow Apple’s guidelines and submit their app for review before it can be made available on the App Store.</a:t>
            </a:r>
          </a:p>
          <a:p>
            <a:pPr marL="0" indent="0" algn="just">
              <a:buNone/>
            </a:pPr>
            <a:r>
              <a:rPr lang="en-US" dirty="0"/>
              <a:t>The review process typically takes around 1-2 weeks, during which the app is tested for compliance with Apple’s guidelines and quality standards.</a:t>
            </a:r>
          </a:p>
          <a:p>
            <a:pPr marL="0" indent="0" algn="just">
              <a:buNone/>
            </a:pPr>
            <a:r>
              <a:rPr lang="en-US" dirty="0"/>
              <a:t>Once the app is approved, it can be downloaded by users worldwide.</a:t>
            </a:r>
          </a:p>
        </p:txBody>
      </p:sp>
    </p:spTree>
    <p:extLst>
      <p:ext uri="{BB962C8B-B14F-4D97-AF65-F5344CB8AC3E}">
        <p14:creationId xmlns:p14="http://schemas.microsoft.com/office/powerpoint/2010/main" val="3366030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4B5AE-F71E-4D94-A743-13ECD540B490}"/>
              </a:ext>
            </a:extLst>
          </p:cNvPr>
          <p:cNvSpPr>
            <a:spLocks noGrp="1"/>
          </p:cNvSpPr>
          <p:nvPr>
            <p:ph idx="1"/>
          </p:nvPr>
        </p:nvSpPr>
        <p:spPr>
          <a:xfrm>
            <a:off x="285136" y="757084"/>
            <a:ext cx="11090788" cy="5491315"/>
          </a:xfrm>
        </p:spPr>
        <p:txBody>
          <a:bodyPr>
            <a:normAutofit/>
          </a:bodyPr>
          <a:lstStyle/>
          <a:p>
            <a:pPr marL="0" indent="0">
              <a:buNone/>
            </a:pPr>
            <a:r>
              <a:rPr lang="en-US" dirty="0"/>
              <a:t>Android</a:t>
            </a:r>
          </a:p>
          <a:p>
            <a:r>
              <a:rPr lang="en-US" dirty="0"/>
              <a:t>Android apps can be distributed through various app distribution platforms, including the Google Play Store, Amazon Appstore, and third-party app stores.</a:t>
            </a:r>
          </a:p>
          <a:p>
            <a:r>
              <a:rPr lang="en-US" dirty="0"/>
              <a:t>Developers must comply with Google’s guidelines and submit their app for review before it can be made available on the Google Play Store.</a:t>
            </a:r>
          </a:p>
          <a:p>
            <a:r>
              <a:rPr lang="en-US" dirty="0"/>
              <a:t>The review process typically takes a few hours to a few days, depending on the complexity of the app and the number of submissions.</a:t>
            </a:r>
          </a:p>
          <a:p>
            <a:r>
              <a:rPr lang="en-US" dirty="0"/>
              <a:t>Unlike iOS, Android allows the installation of apps from third-party app stores, making it easier for developers to reach a wider audience.</a:t>
            </a:r>
          </a:p>
        </p:txBody>
      </p:sp>
    </p:spTree>
    <p:extLst>
      <p:ext uri="{BB962C8B-B14F-4D97-AF65-F5344CB8AC3E}">
        <p14:creationId xmlns:p14="http://schemas.microsoft.com/office/powerpoint/2010/main" val="92516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054B-7F87-153A-736F-94F2F04B8D18}"/>
              </a:ext>
            </a:extLst>
          </p:cNvPr>
          <p:cNvSpPr>
            <a:spLocks noGrp="1"/>
          </p:cNvSpPr>
          <p:nvPr>
            <p:ph type="title"/>
          </p:nvPr>
        </p:nvSpPr>
        <p:spPr/>
        <p:txBody>
          <a:bodyPr/>
          <a:lstStyle/>
          <a:p>
            <a:r>
              <a:rPr kumimoji="0" lang="en-US" sz="3200" b="0" i="0" u="none" strike="noStrike" kern="1200" cap="none" spc="0" normalizeH="0" baseline="0" noProof="0" dirty="0">
                <a:ln>
                  <a:noFill/>
                </a:ln>
                <a:solidFill>
                  <a:srgbClr val="EBEBEB"/>
                </a:solidFill>
                <a:effectLst/>
                <a:uLnTx/>
                <a:uFillTx/>
                <a:latin typeface="Century Gothic" panose="020B0502020202020204"/>
                <a:ea typeface="+mj-ea"/>
                <a:cs typeface="+mj-cs"/>
              </a:rPr>
              <a:t>Native Mobile Application Development Languages Contd.</a:t>
            </a:r>
            <a:br>
              <a:rPr kumimoji="0" lang="en-US" sz="4200" b="0" i="0" u="none" strike="noStrike" kern="1200" cap="none" spc="0" normalizeH="0" baseline="0" noProof="0" dirty="0">
                <a:ln>
                  <a:noFill/>
                </a:ln>
                <a:solidFill>
                  <a:srgbClr val="EBEBEB"/>
                </a:solidFill>
                <a:effectLst/>
                <a:uLnTx/>
                <a:uFillTx/>
                <a:latin typeface="Century Gothic" panose="020B0502020202020204"/>
                <a:ea typeface="+mj-ea"/>
                <a:cs typeface="+mj-cs"/>
              </a:rPr>
            </a:br>
            <a:endParaRPr lang="en-US" dirty="0"/>
          </a:p>
        </p:txBody>
      </p:sp>
      <p:sp>
        <p:nvSpPr>
          <p:cNvPr id="3" name="Content Placeholder 2">
            <a:extLst>
              <a:ext uri="{FF2B5EF4-FFF2-40B4-BE49-F238E27FC236}">
                <a16:creationId xmlns:a16="http://schemas.microsoft.com/office/drawing/2014/main" id="{DA73D43D-DA0A-6121-95E4-A56226FDE113}"/>
              </a:ext>
            </a:extLst>
          </p:cNvPr>
          <p:cNvSpPr>
            <a:spLocks noGrp="1"/>
          </p:cNvSpPr>
          <p:nvPr>
            <p:ph idx="1"/>
          </p:nvPr>
        </p:nvSpPr>
        <p:spPr/>
        <p:txBody>
          <a:bodyPr/>
          <a:lstStyle/>
          <a:p>
            <a:pPr marL="0" indent="0">
              <a:buNone/>
            </a:pPr>
            <a:r>
              <a:rPr lang="en-US" dirty="0"/>
              <a:t>•	Java (Android):</a:t>
            </a:r>
          </a:p>
          <a:p>
            <a:pPr lvl="1"/>
            <a:r>
              <a:rPr lang="en-US" dirty="0"/>
              <a:t>Java has been the primary language for Android development for many years. It is robust, object-oriented, and has a large community of developers. It is still commonly used in Android development, though Kotlin is gradually becoming the preferred language.</a:t>
            </a:r>
          </a:p>
          <a:p>
            <a:pPr marL="0" indent="0">
              <a:buNone/>
            </a:pPr>
            <a:r>
              <a:rPr lang="en-US" dirty="0"/>
              <a:t>•	Kotlin (Android):</a:t>
            </a:r>
          </a:p>
          <a:p>
            <a:pPr lvl="1"/>
            <a:r>
              <a:rPr lang="en-US" dirty="0"/>
              <a:t>Kotlin is a modern, statically typed programming language that fully interoperates with Java. Google officially adopted Kotlin as the preferred language for Android development due to its concise syntax, safety features, and improved developer productivity</a:t>
            </a:r>
          </a:p>
          <a:p>
            <a:endParaRPr lang="en-US" dirty="0"/>
          </a:p>
        </p:txBody>
      </p:sp>
    </p:spTree>
    <p:extLst>
      <p:ext uri="{BB962C8B-B14F-4D97-AF65-F5344CB8AC3E}">
        <p14:creationId xmlns:p14="http://schemas.microsoft.com/office/powerpoint/2010/main" val="2650593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1F78B-643C-E023-B288-3753D60F9C84}"/>
              </a:ext>
            </a:extLst>
          </p:cNvPr>
          <p:cNvSpPr>
            <a:spLocks noGrp="1"/>
          </p:cNvSpPr>
          <p:nvPr>
            <p:ph idx="1"/>
          </p:nvPr>
        </p:nvSpPr>
        <p:spPr>
          <a:xfrm>
            <a:off x="373626" y="570272"/>
            <a:ext cx="10432026" cy="5678128"/>
          </a:xfrm>
        </p:spPr>
        <p:txBody>
          <a:bodyPr/>
          <a:lstStyle/>
          <a:p>
            <a:pPr marL="0" indent="0">
              <a:buNone/>
            </a:pPr>
            <a:r>
              <a:rPr lang="en-US" dirty="0"/>
              <a:t>UWP (Universal Windows Platform)</a:t>
            </a:r>
          </a:p>
          <a:p>
            <a:pPr algn="just">
              <a:lnSpc>
                <a:spcPct val="150000"/>
              </a:lnSpc>
            </a:pPr>
            <a:r>
              <a:rPr lang="en-US" dirty="0"/>
              <a:t>UWP apps are distributed through the Microsoft Store, which is the official app distribution platform for Windows devices.</a:t>
            </a:r>
          </a:p>
          <a:p>
            <a:pPr algn="just">
              <a:lnSpc>
                <a:spcPct val="150000"/>
              </a:lnSpc>
            </a:pPr>
            <a:r>
              <a:rPr lang="en-US" dirty="0"/>
              <a:t>Developers must comply with Microsoft’s guidelines and submit their app for review before it can be made available on the Microsoft Store.</a:t>
            </a:r>
          </a:p>
          <a:p>
            <a:pPr algn="just">
              <a:lnSpc>
                <a:spcPct val="150000"/>
              </a:lnSpc>
            </a:pPr>
            <a:r>
              <a:rPr lang="en-US" dirty="0"/>
              <a:t>The review process typically takes a few days to a week, during which the app is tested for compliance with Microsoft’s guidelines and quality standards.</a:t>
            </a:r>
          </a:p>
          <a:p>
            <a:pPr algn="just">
              <a:lnSpc>
                <a:spcPct val="150000"/>
              </a:lnSpc>
            </a:pPr>
            <a:r>
              <a:rPr lang="en-US" dirty="0"/>
              <a:t>Once the app is approved, it can be downloaded by users worldwide.</a:t>
            </a:r>
          </a:p>
        </p:txBody>
      </p:sp>
    </p:spTree>
    <p:extLst>
      <p:ext uri="{BB962C8B-B14F-4D97-AF65-F5344CB8AC3E}">
        <p14:creationId xmlns:p14="http://schemas.microsoft.com/office/powerpoint/2010/main" val="2507304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A7D3D-65E6-0639-409E-C9B08687F5ED}"/>
              </a:ext>
            </a:extLst>
          </p:cNvPr>
          <p:cNvSpPr>
            <a:spLocks noGrp="1"/>
          </p:cNvSpPr>
          <p:nvPr>
            <p:ph type="title"/>
          </p:nvPr>
        </p:nvSpPr>
        <p:spPr/>
        <p:txBody>
          <a:bodyPr/>
          <a:lstStyle/>
          <a:p>
            <a:r>
              <a:rPr lang="en-US" dirty="0"/>
              <a:t>Role of Mobile App API</a:t>
            </a:r>
          </a:p>
        </p:txBody>
      </p:sp>
      <p:sp>
        <p:nvSpPr>
          <p:cNvPr id="3" name="Content Placeholder 2">
            <a:extLst>
              <a:ext uri="{FF2B5EF4-FFF2-40B4-BE49-F238E27FC236}">
                <a16:creationId xmlns:a16="http://schemas.microsoft.com/office/drawing/2014/main" id="{214AA2CA-1755-F9B3-1DA1-AA3C139ECE3E}"/>
              </a:ext>
            </a:extLst>
          </p:cNvPr>
          <p:cNvSpPr>
            <a:spLocks noGrp="1"/>
          </p:cNvSpPr>
          <p:nvPr>
            <p:ph idx="1"/>
          </p:nvPr>
        </p:nvSpPr>
        <p:spPr>
          <a:xfrm>
            <a:off x="645131" y="1297858"/>
            <a:ext cx="10652133" cy="4950541"/>
          </a:xfrm>
        </p:spPr>
        <p:txBody>
          <a:bodyPr>
            <a:normAutofit/>
          </a:bodyPr>
          <a:lstStyle/>
          <a:p>
            <a:r>
              <a:rPr lang="en-US" dirty="0"/>
              <a:t>An application programming interface (API) is a software intermediary that allows multiple applications to communicate with one another. </a:t>
            </a:r>
          </a:p>
          <a:p>
            <a:r>
              <a:rPr lang="en-US" dirty="0"/>
              <a:t>It allows apps to communicate with one another and share information. APIs can also be used to expand the functionality of a mobile app. APIs are substantially important in mobile app development. It would be extremely difficult for mobile apps to use a massive amount of data in a usable mobile framework without the assistance of quality APIs.</a:t>
            </a:r>
          </a:p>
          <a:p>
            <a:endParaRPr lang="en-US" dirty="0"/>
          </a:p>
          <a:p>
            <a:r>
              <a:rPr lang="en-US" dirty="0"/>
              <a:t>APIs enable the integration for both developers and users. Integration simplifies developer tasks, and integration equals better services and more information for users. APIs can be purchased and custom-built to meet an organization’s specific requirements and needs. APIs are critical to the functionality and efficiency of mobile apps. </a:t>
            </a:r>
          </a:p>
        </p:txBody>
      </p:sp>
    </p:spTree>
    <p:extLst>
      <p:ext uri="{BB962C8B-B14F-4D97-AF65-F5344CB8AC3E}">
        <p14:creationId xmlns:p14="http://schemas.microsoft.com/office/powerpoint/2010/main" val="109720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8D47-5453-15D6-2851-3A5F3BC6772E}"/>
              </a:ext>
            </a:extLst>
          </p:cNvPr>
          <p:cNvSpPr>
            <a:spLocks noGrp="1"/>
          </p:cNvSpPr>
          <p:nvPr>
            <p:ph type="title"/>
          </p:nvPr>
        </p:nvSpPr>
        <p:spPr/>
        <p:txBody>
          <a:bodyPr/>
          <a:lstStyle/>
          <a:p>
            <a:r>
              <a:rPr lang="en-US" sz="3600" dirty="0"/>
              <a:t>Cross-Platform Mobile Application Development Languages</a:t>
            </a:r>
          </a:p>
        </p:txBody>
      </p:sp>
      <p:sp>
        <p:nvSpPr>
          <p:cNvPr id="3" name="Content Placeholder 2">
            <a:extLst>
              <a:ext uri="{FF2B5EF4-FFF2-40B4-BE49-F238E27FC236}">
                <a16:creationId xmlns:a16="http://schemas.microsoft.com/office/drawing/2014/main" id="{23C3BC12-8117-8030-3929-651DBADAD950}"/>
              </a:ext>
            </a:extLst>
          </p:cNvPr>
          <p:cNvSpPr>
            <a:spLocks noGrp="1"/>
          </p:cNvSpPr>
          <p:nvPr>
            <p:ph idx="1"/>
          </p:nvPr>
        </p:nvSpPr>
        <p:spPr/>
        <p:txBody>
          <a:bodyPr/>
          <a:lstStyle/>
          <a:p>
            <a:pPr marL="0" indent="0">
              <a:buNone/>
            </a:pPr>
            <a:r>
              <a:rPr lang="en-US" dirty="0"/>
              <a:t>•	JavaScript (React Native):</a:t>
            </a:r>
          </a:p>
          <a:p>
            <a:pPr lvl="1"/>
            <a:r>
              <a:rPr lang="en-US" dirty="0"/>
              <a:t>JavaScript is widely used in cross-platform frameworks like React Native. Developers can write React components and then compile them to native iOS and Android apps. JavaScript's popularity and flexibility make it a go-to language for cross-platform apps.</a:t>
            </a:r>
          </a:p>
          <a:p>
            <a:pPr marL="0" indent="0">
              <a:buNone/>
            </a:pPr>
            <a:r>
              <a:rPr lang="en-US" dirty="0"/>
              <a:t>•	Dart (Flutter):</a:t>
            </a:r>
          </a:p>
          <a:p>
            <a:pPr lvl="1"/>
            <a:r>
              <a:rPr lang="en-US" dirty="0"/>
              <a:t>Dart is a client-optimized programming language developed by Google. It is used with the Flutter framework for building fast, expressive mobile UIs. Dart is optimized for performance and can compile to native machine code.</a:t>
            </a:r>
          </a:p>
          <a:p>
            <a:endParaRPr lang="en-US" dirty="0"/>
          </a:p>
        </p:txBody>
      </p:sp>
    </p:spTree>
    <p:extLst>
      <p:ext uri="{BB962C8B-B14F-4D97-AF65-F5344CB8AC3E}">
        <p14:creationId xmlns:p14="http://schemas.microsoft.com/office/powerpoint/2010/main" val="3918953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CBC3-F138-7DBE-5DA4-F0E29B09BF36}"/>
              </a:ext>
            </a:extLst>
          </p:cNvPr>
          <p:cNvSpPr>
            <a:spLocks noGrp="1"/>
          </p:cNvSpPr>
          <p:nvPr>
            <p:ph type="title"/>
          </p:nvPr>
        </p:nvSpPr>
        <p:spPr/>
        <p:txBody>
          <a:bodyPr/>
          <a:lstStyle/>
          <a:p>
            <a:r>
              <a:rPr lang="en-US" sz="3600" dirty="0">
                <a:latin typeface="+mn-lt"/>
              </a:rPr>
              <a:t>Cross-Platform Mobile Application Development Languages </a:t>
            </a:r>
            <a:r>
              <a:rPr lang="en-US" sz="3600" dirty="0" err="1">
                <a:latin typeface="+mn-lt"/>
              </a:rPr>
              <a:t>Contd</a:t>
            </a:r>
            <a:endParaRPr lang="en-US" sz="3600" dirty="0">
              <a:latin typeface="+mn-lt"/>
            </a:endParaRPr>
          </a:p>
        </p:txBody>
      </p:sp>
      <p:sp>
        <p:nvSpPr>
          <p:cNvPr id="3" name="Content Placeholder 2">
            <a:extLst>
              <a:ext uri="{FF2B5EF4-FFF2-40B4-BE49-F238E27FC236}">
                <a16:creationId xmlns:a16="http://schemas.microsoft.com/office/drawing/2014/main" id="{26B2A655-145F-F557-DD1B-BA1E763485E7}"/>
              </a:ext>
            </a:extLst>
          </p:cNvPr>
          <p:cNvSpPr>
            <a:spLocks noGrp="1"/>
          </p:cNvSpPr>
          <p:nvPr>
            <p:ph idx="1"/>
          </p:nvPr>
        </p:nvSpPr>
        <p:spPr/>
        <p:txBody>
          <a:bodyPr/>
          <a:lstStyle/>
          <a:p>
            <a:pPr marL="342900" marR="0" lvl="0" indent="-342900">
              <a:lnSpc>
                <a:spcPct val="150000"/>
              </a:lnSpc>
              <a:spcAft>
                <a:spcPts val="800"/>
              </a:spcAft>
              <a:buSzPts val="1000"/>
              <a:buFont typeface="Symbol" panose="05050102010706020507" pitchFamily="18" charset="2"/>
              <a:buChar char=""/>
              <a:tabLst>
                <a:tab pos="457200" algn="l"/>
              </a:tabLs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 (Xamarin)</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C# is used with the Xamarin framework to build cross-platform apps that run on iOS, Android, and Windows. It is a versatile language with strong typing, object-oriented features, and robust libraries.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18993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BD004-9B9C-B7D3-8AC3-02BA4B1FB37B}"/>
              </a:ext>
            </a:extLst>
          </p:cNvPr>
          <p:cNvSpPr>
            <a:spLocks noGrp="1"/>
          </p:cNvSpPr>
          <p:nvPr>
            <p:ph type="title"/>
          </p:nvPr>
        </p:nvSpPr>
        <p:spPr/>
        <p:txBody>
          <a:bodyPr/>
          <a:lstStyle/>
          <a:p>
            <a:r>
              <a:rPr lang="en-US" sz="3600" dirty="0"/>
              <a:t>Mobile User Interface (UI) Design</a:t>
            </a:r>
          </a:p>
        </p:txBody>
      </p:sp>
      <p:sp>
        <p:nvSpPr>
          <p:cNvPr id="3" name="Content Placeholder 2">
            <a:extLst>
              <a:ext uri="{FF2B5EF4-FFF2-40B4-BE49-F238E27FC236}">
                <a16:creationId xmlns:a16="http://schemas.microsoft.com/office/drawing/2014/main" id="{DE3E265F-C196-B9F2-044B-BC5B7E99D014}"/>
              </a:ext>
            </a:extLst>
          </p:cNvPr>
          <p:cNvSpPr>
            <a:spLocks noGrp="1"/>
          </p:cNvSpPr>
          <p:nvPr>
            <p:ph idx="1"/>
          </p:nvPr>
        </p:nvSpPr>
        <p:spPr>
          <a:xfrm>
            <a:off x="1103312" y="1268362"/>
            <a:ext cx="8946541" cy="4980038"/>
          </a:xfrm>
        </p:spPr>
        <p:txBody>
          <a:bodyPr>
            <a:normAutofit fontScale="92500" lnSpcReduction="10000"/>
          </a:bodyPr>
          <a:lstStyle/>
          <a:p>
            <a:pPr marL="0" indent="0" algn="just">
              <a:buNone/>
            </a:pPr>
            <a:r>
              <a:rPr lang="en-US" sz="2400" kern="0" dirty="0">
                <a:effectLst/>
                <a:latin typeface="Times New Roman" panose="02020603050405020304" pitchFamily="18" charset="0"/>
                <a:ea typeface="Times New Roman" panose="02020603050405020304" pitchFamily="18" charset="0"/>
              </a:rPr>
              <a:t>Mobile User Interface (UI) Design refers to the process of creating the visual and interactive aspects of applications specifically for mobile devices It’s a key component in mobile app development, aimed at optimizing the user's interaction experience by making the app intuitive, efficient, and enjoyable to use.</a:t>
            </a:r>
          </a:p>
          <a:p>
            <a:pPr marL="0" indent="0" algn="just">
              <a:buNone/>
            </a:pPr>
            <a:endParaRPr lang="en-US" sz="2400" kern="0" dirty="0">
              <a:latin typeface="Times New Roman" panose="02020603050405020304" pitchFamily="18" charset="0"/>
            </a:endParaRPr>
          </a:p>
          <a:p>
            <a:pPr marL="0" marR="0" indent="0" algn="just">
              <a:lnSpc>
                <a:spcPct val="110000"/>
              </a:lnSpc>
              <a:spcAft>
                <a:spcPts val="800"/>
              </a:spcAft>
              <a:buNone/>
            </a:pPr>
            <a:r>
              <a:rPr lang="en-US" sz="2600" kern="0" dirty="0">
                <a:effectLst/>
                <a:latin typeface="Times New Roman" panose="02020603050405020304" pitchFamily="18" charset="0"/>
                <a:ea typeface="Times New Roman" panose="02020603050405020304" pitchFamily="18" charset="0"/>
                <a:cs typeface="Times New Roman" panose="02020603050405020304" pitchFamily="18" charset="0"/>
              </a:rPr>
              <a:t>It focuses on creating interactive and visually appealing interfaces for mobile applications, ensuring an optimal experience for users on smartphones and tablets. </a:t>
            </a:r>
          </a:p>
          <a:p>
            <a:pPr marL="0" marR="0" indent="0" algn="just">
              <a:lnSpc>
                <a:spcPct val="110000"/>
              </a:lnSpc>
              <a:spcAft>
                <a:spcPts val="800"/>
              </a:spcAft>
              <a:buNone/>
            </a:pPr>
            <a:r>
              <a:rPr lang="en-US" sz="2600" kern="0" dirty="0">
                <a:effectLst/>
                <a:latin typeface="Times New Roman" panose="02020603050405020304" pitchFamily="18" charset="0"/>
                <a:ea typeface="Times New Roman" panose="02020603050405020304" pitchFamily="18" charset="0"/>
                <a:cs typeface="Times New Roman" panose="02020603050405020304" pitchFamily="18" charset="0"/>
              </a:rPr>
              <a:t>The primary objective is to make the interface user-friendly, accessible, and visually appealing while also being responsive to different screen sizes and orientations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3370369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ADBE-3065-B59C-8A43-AEA5EBFCE73B}"/>
              </a:ext>
            </a:extLst>
          </p:cNvPr>
          <p:cNvSpPr>
            <a:spLocks noGrp="1"/>
          </p:cNvSpPr>
          <p:nvPr>
            <p:ph type="title"/>
          </p:nvPr>
        </p:nvSpPr>
        <p:spPr/>
        <p:txBody>
          <a:bodyPr/>
          <a:lstStyle/>
          <a:p>
            <a:r>
              <a:rPr lang="en-US" sz="4000" dirty="0"/>
              <a:t>Key Design Considerations in Mobile UI Design</a:t>
            </a:r>
          </a:p>
        </p:txBody>
      </p:sp>
      <p:sp>
        <p:nvSpPr>
          <p:cNvPr id="3" name="Content Placeholder 2">
            <a:extLst>
              <a:ext uri="{FF2B5EF4-FFF2-40B4-BE49-F238E27FC236}">
                <a16:creationId xmlns:a16="http://schemas.microsoft.com/office/drawing/2014/main" id="{F8B23225-4C05-AFEC-EA8A-F17BBC3FF8A2}"/>
              </a:ext>
            </a:extLst>
          </p:cNvPr>
          <p:cNvSpPr>
            <a:spLocks noGrp="1"/>
          </p:cNvSpPr>
          <p:nvPr>
            <p:ph idx="1"/>
          </p:nvPr>
        </p:nvSpPr>
        <p:spPr/>
        <p:txBody>
          <a:bodyPr>
            <a:normAutofit lnSpcReduction="10000"/>
          </a:bodyPr>
          <a:lstStyle/>
          <a:p>
            <a:pPr marL="0" indent="0">
              <a:buNone/>
            </a:pPr>
            <a:r>
              <a:rPr lang="en-US" dirty="0"/>
              <a:t>When designing the UI of mobile applications, several key considerations are essential to create an effective, accessible, and aesthetically pleasing interface.</a:t>
            </a:r>
          </a:p>
          <a:p>
            <a:r>
              <a:rPr lang="en-US" dirty="0"/>
              <a:t>User-Centric Approach</a:t>
            </a:r>
          </a:p>
          <a:p>
            <a:pPr marL="457200" lvl="1" indent="0">
              <a:buNone/>
            </a:pPr>
            <a:r>
              <a:rPr lang="en-US" dirty="0"/>
              <a:t>Mobile UI design prioritizes the needs and preferences of the user. </a:t>
            </a:r>
          </a:p>
          <a:p>
            <a:pPr lvl="1"/>
            <a:r>
              <a:rPr lang="en-US" dirty="0"/>
              <a:t>•	Target Audience: Designers must understand who will be using the app, their needs, and their preferences. </a:t>
            </a:r>
          </a:p>
          <a:p>
            <a:pPr lvl="2"/>
            <a:r>
              <a:rPr lang="en-US" dirty="0"/>
              <a:t>For example, a business productivity app might prioritize efficiency and clarity, while a social media app might focus on engagement and aesthetics.</a:t>
            </a:r>
          </a:p>
          <a:p>
            <a:pPr lvl="1"/>
            <a:r>
              <a:rPr lang="en-US" dirty="0"/>
              <a:t>•	User Goals: Identify what users aim to accomplish and tailor the UI to facilitate these goals. This approach aligns with the principles of User-Centered Design (UCD), emphasizing user satisfaction.</a:t>
            </a:r>
          </a:p>
          <a:p>
            <a:pPr lvl="1"/>
            <a:endParaRPr lang="en-US" dirty="0"/>
          </a:p>
        </p:txBody>
      </p:sp>
    </p:spTree>
    <p:extLst>
      <p:ext uri="{BB962C8B-B14F-4D97-AF65-F5344CB8AC3E}">
        <p14:creationId xmlns:p14="http://schemas.microsoft.com/office/powerpoint/2010/main" val="23241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2BC7-B831-8E5E-D07E-FB2675DAAA4A}"/>
              </a:ext>
            </a:extLst>
          </p:cNvPr>
          <p:cNvSpPr>
            <a:spLocks noGrp="1"/>
          </p:cNvSpPr>
          <p:nvPr>
            <p:ph type="title"/>
          </p:nvPr>
        </p:nvSpPr>
        <p:spPr>
          <a:xfrm>
            <a:off x="646111" y="452718"/>
            <a:ext cx="9107489" cy="953295"/>
          </a:xfrm>
        </p:spPr>
        <p:txBody>
          <a:bodyPr/>
          <a:lstStyle/>
          <a:p>
            <a:r>
              <a:rPr lang="en-US" sz="3200" dirty="0"/>
              <a:t>Key Design Considerations in Mobile UI Design </a:t>
            </a:r>
            <a:r>
              <a:rPr lang="en-US" sz="3200" dirty="0" err="1"/>
              <a:t>Contd</a:t>
            </a:r>
            <a:endParaRPr lang="en-US" sz="3200" dirty="0"/>
          </a:p>
        </p:txBody>
      </p:sp>
      <p:sp>
        <p:nvSpPr>
          <p:cNvPr id="3" name="Content Placeholder 2">
            <a:extLst>
              <a:ext uri="{FF2B5EF4-FFF2-40B4-BE49-F238E27FC236}">
                <a16:creationId xmlns:a16="http://schemas.microsoft.com/office/drawing/2014/main" id="{3D318BCB-2EF8-98F8-6B7C-0EBC17025A6A}"/>
              </a:ext>
            </a:extLst>
          </p:cNvPr>
          <p:cNvSpPr>
            <a:spLocks noGrp="1"/>
          </p:cNvSpPr>
          <p:nvPr>
            <p:ph idx="1"/>
          </p:nvPr>
        </p:nvSpPr>
        <p:spPr>
          <a:xfrm>
            <a:off x="1103312" y="1582994"/>
            <a:ext cx="8946541" cy="4665405"/>
          </a:xfrm>
        </p:spPr>
        <p:txBody>
          <a:bodyPr>
            <a:normAutofit/>
          </a:bodyPr>
          <a:lstStyle/>
          <a:p>
            <a:pPr marL="0" indent="0">
              <a:buNone/>
            </a:pPr>
            <a:r>
              <a:rPr lang="en-US" dirty="0"/>
              <a:t>Screen Size and Device Orientation</a:t>
            </a:r>
          </a:p>
          <a:p>
            <a:pPr algn="just"/>
            <a:r>
              <a:rPr lang="en-US" sz="2400" dirty="0">
                <a:latin typeface="+mn-lt"/>
              </a:rPr>
              <a:t>Responsive Design: Mobile screens vary in size, so UI elements should adapt to different screen dimensions without compromising functionality or readability. Responsive layouts help apps adjust smoothly to various devices, including tablets and foldable screens.</a:t>
            </a:r>
          </a:p>
          <a:p>
            <a:pPr algn="just"/>
            <a:r>
              <a:rPr lang="en-US" sz="2400" dirty="0">
                <a:latin typeface="+mn-lt"/>
              </a:rPr>
              <a:t>Orientation: Designing for both portrait and landscape orientations ensures that the app remains functional and visually appealing regardless of how users hold their device.</a:t>
            </a:r>
          </a:p>
          <a:p>
            <a:pPr marL="0" indent="0">
              <a:buNone/>
            </a:pPr>
            <a:endParaRPr lang="en-US" dirty="0"/>
          </a:p>
        </p:txBody>
      </p:sp>
    </p:spTree>
    <p:extLst>
      <p:ext uri="{BB962C8B-B14F-4D97-AF65-F5344CB8AC3E}">
        <p14:creationId xmlns:p14="http://schemas.microsoft.com/office/powerpoint/2010/main" val="2863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F7025-0A24-F644-FDF5-877CFEEB668E}"/>
              </a:ext>
            </a:extLst>
          </p:cNvPr>
          <p:cNvSpPr>
            <a:spLocks noGrp="1"/>
          </p:cNvSpPr>
          <p:nvPr>
            <p:ph type="title"/>
          </p:nvPr>
        </p:nvSpPr>
        <p:spPr/>
        <p:txBody>
          <a:bodyPr/>
          <a:lstStyle/>
          <a:p>
            <a:r>
              <a:rPr lang="en-US" sz="3200" dirty="0"/>
              <a:t>Key Design Considerations in Mobile UI Design </a:t>
            </a:r>
            <a:r>
              <a:rPr lang="en-US" sz="3200" dirty="0" err="1"/>
              <a:t>Contd</a:t>
            </a:r>
            <a:endParaRPr lang="en-US" sz="3200" dirty="0"/>
          </a:p>
        </p:txBody>
      </p:sp>
      <p:sp>
        <p:nvSpPr>
          <p:cNvPr id="3" name="Content Placeholder 2">
            <a:extLst>
              <a:ext uri="{FF2B5EF4-FFF2-40B4-BE49-F238E27FC236}">
                <a16:creationId xmlns:a16="http://schemas.microsoft.com/office/drawing/2014/main" id="{9AA2F4C4-A72E-B5E7-BAFF-C15026258A9F}"/>
              </a:ext>
            </a:extLst>
          </p:cNvPr>
          <p:cNvSpPr>
            <a:spLocks noGrp="1"/>
          </p:cNvSpPr>
          <p:nvPr>
            <p:ph idx="1"/>
          </p:nvPr>
        </p:nvSpPr>
        <p:spPr/>
        <p:txBody>
          <a:bodyPr/>
          <a:lstStyle/>
          <a:p>
            <a:pPr marL="0" indent="0">
              <a:buNone/>
            </a:pPr>
            <a:r>
              <a:rPr lang="en-US" dirty="0"/>
              <a:t>Touch-Based Interaction and Accessibility</a:t>
            </a:r>
          </a:p>
          <a:p>
            <a:pPr algn="just"/>
            <a:r>
              <a:rPr lang="en-US" dirty="0"/>
              <a:t>Touch Targets: Design elements such as buttons should be large enough to accommodate touch inputs accurately. Small buttons can frustrate users, especially those with larger fingers.</a:t>
            </a:r>
          </a:p>
          <a:p>
            <a:pPr algn="just"/>
            <a:r>
              <a:rPr lang="en-US" dirty="0"/>
              <a:t>Gestures: Incorporate familiar gestures, like swiping and pinching, to make navigation intuitive. Avoid overwhelming users with complex gestures, as simplicity promotes ease of use.</a:t>
            </a:r>
          </a:p>
          <a:p>
            <a:pPr algn="just"/>
            <a:r>
              <a:rPr lang="en-US" dirty="0"/>
              <a:t>Accessibility: Ensure that the app is accessible to users with disabilities by implementing accessibility features such as screen reader compatibility, high-contrast colors, and adjustable text sizes. Following accessibility standards, such as WCAG, makes the app usable for a broader audience.</a:t>
            </a:r>
          </a:p>
          <a:p>
            <a:pPr marL="0" indent="0">
              <a:buNone/>
            </a:pPr>
            <a:endParaRPr lang="en-US" dirty="0"/>
          </a:p>
        </p:txBody>
      </p:sp>
    </p:spTree>
    <p:extLst>
      <p:ext uri="{BB962C8B-B14F-4D97-AF65-F5344CB8AC3E}">
        <p14:creationId xmlns:p14="http://schemas.microsoft.com/office/powerpoint/2010/main" val="553408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817</TotalTime>
  <Words>2881</Words>
  <Application>Microsoft Office PowerPoint</Application>
  <PresentationFormat>Widescreen</PresentationFormat>
  <Paragraphs>172</Paragraphs>
  <Slides>31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Aptos</vt:lpstr>
      <vt:lpstr>Calibri</vt:lpstr>
      <vt:lpstr>Century Gothic</vt:lpstr>
      <vt:lpstr>Symbol</vt:lpstr>
      <vt:lpstr>Times New Roman</vt:lpstr>
      <vt:lpstr>Wingdings 3</vt:lpstr>
      <vt:lpstr>Ion</vt:lpstr>
      <vt:lpstr>Programming Languages Used in Mobile Application Development</vt:lpstr>
      <vt:lpstr>Native Mobile Application Development Languages </vt:lpstr>
      <vt:lpstr>Native Mobile Application Development Languages Contd. </vt:lpstr>
      <vt:lpstr>Cross-Platform Mobile Application Development Languages</vt:lpstr>
      <vt:lpstr>Cross-Platform Mobile Application Development Languages Contd</vt:lpstr>
      <vt:lpstr>Mobile User Interface (UI) Design</vt:lpstr>
      <vt:lpstr>Key Design Considerations in Mobile UI Design</vt:lpstr>
      <vt:lpstr>Key Design Considerations in Mobile UI Design Contd</vt:lpstr>
      <vt:lpstr>Key Design Considerations in Mobile UI Design Contd</vt:lpstr>
      <vt:lpstr>Key Design Considerations in Mobile UI Design Contd</vt:lpstr>
      <vt:lpstr>PowerPoint Presentation</vt:lpstr>
      <vt:lpstr>PowerPoint Presentation</vt:lpstr>
      <vt:lpstr>PowerPoint Presentation</vt:lpstr>
      <vt:lpstr>Key Principles of Mobile UI Design </vt:lpstr>
      <vt:lpstr>Importance of Mobile UI Design </vt:lpstr>
      <vt:lpstr>Best Practices in Mobile UI Design </vt:lpstr>
      <vt:lpstr>Usability</vt:lpstr>
      <vt:lpstr>Benefits of Usability </vt:lpstr>
      <vt:lpstr>Mobile App Development Lifecycle</vt:lpstr>
      <vt:lpstr>Steps of Mobile App Development Lifecycle</vt:lpstr>
      <vt:lpstr>Mobile App Development Lifecycle:</vt:lpstr>
      <vt:lpstr>UI/UX Design  </vt:lpstr>
      <vt:lpstr>App Development</vt:lpstr>
      <vt:lpstr>Testing and Quality Assurance</vt:lpstr>
      <vt:lpstr>Deployment </vt:lpstr>
      <vt:lpstr>Maintenance and Updates </vt:lpstr>
      <vt:lpstr>Considerations in Mobile App Development </vt:lpstr>
      <vt:lpstr>Mobile App Distribution</vt:lpstr>
      <vt:lpstr>PowerPoint Presentation</vt:lpstr>
      <vt:lpstr>PowerPoint Presentation</vt:lpstr>
      <vt:lpstr>Role of Mobile App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Lorraine Nana Ama Johnson</dc:creator>
  <cp:lastModifiedBy>Lorraine Nana Ama Johnson</cp:lastModifiedBy>
  <cp:revision>16</cp:revision>
  <dcterms:created xsi:type="dcterms:W3CDTF">2024-11-06T23:31:12Z</dcterms:created>
  <dcterms:modified xsi:type="dcterms:W3CDTF">2024-11-07T13:08:45Z</dcterms:modified>
</cp:coreProperties>
</file>