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 id="268" r:id="rId14"/>
    <p:sldId id="274" r:id="rId15"/>
    <p:sldId id="269" r:id="rId16"/>
    <p:sldId id="270" r:id="rId17"/>
    <p:sldId id="271" r:id="rId18"/>
    <p:sldId id="272" r:id="rId19"/>
    <p:sldId id="273" r:id="rId20"/>
    <p:sldId id="275" r:id="rId21"/>
    <p:sldId id="276" r:id="rId22"/>
    <p:sldId id="277" r:id="rId23"/>
    <p:sldId id="278" r:id="rId24"/>
    <p:sldId id="279" r:id="rId25"/>
    <p:sldId id="280" r:id="rId26"/>
    <p:sldId id="281" r:id="rId27"/>
    <p:sldId id="282" r:id="rId28"/>
    <p:sldId id="283" r:id="rId29"/>
    <p:sldId id="285" r:id="rId30"/>
    <p:sldId id="284" r:id="rId31"/>
    <p:sldId id="286"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7647"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010570-1D3E-4553-BB4B-C22D9C92D9F0}"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1A9F2-D5EC-4323-AA81-D5AC7B71D247}" type="slidenum">
              <a:rPr lang="en-US" smtClean="0"/>
              <a:t>‹#›</a:t>
            </a:fld>
            <a:endParaRPr lang="en-US"/>
          </a:p>
        </p:txBody>
      </p:sp>
    </p:spTree>
    <p:extLst>
      <p:ext uri="{BB962C8B-B14F-4D97-AF65-F5344CB8AC3E}">
        <p14:creationId xmlns:p14="http://schemas.microsoft.com/office/powerpoint/2010/main" val="14552724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 Tip:</a:t>
            </a:r>
          </a:p>
          <a:p>
            <a:pPr algn="l"/>
            <a:r>
              <a:rPr lang="en-US" sz="1800" b="0" i="0" u="none" strike="noStrike" baseline="0" dirty="0">
                <a:latin typeface="TimesNewRomanPSMT"/>
              </a:rPr>
              <a:t>Even if you don’t plan on using any of the components</a:t>
            </a:r>
          </a:p>
          <a:p>
            <a:pPr algn="l"/>
            <a:r>
              <a:rPr lang="en-US" sz="1800" b="0" i="0" u="none" strike="noStrike" baseline="0" dirty="0">
                <a:latin typeface="TimesNewRomanPSMT"/>
              </a:rPr>
              <a:t>that </a:t>
            </a:r>
            <a:r>
              <a:rPr lang="en-US" sz="1800" b="0" i="0" u="none" strike="noStrike" baseline="0" dirty="0">
                <a:latin typeface="CourierNewPSMT"/>
              </a:rPr>
              <a:t>Scaffold </a:t>
            </a:r>
            <a:r>
              <a:rPr lang="en-US" sz="1800" b="0" i="0" u="none" strike="noStrike" baseline="0" dirty="0">
                <a:latin typeface="TimesNewRomanPSMT"/>
              </a:rPr>
              <a:t>provides, it is recommended to start.</a:t>
            </a:r>
            <a:endParaRPr lang="en-US" dirty="0"/>
          </a:p>
        </p:txBody>
      </p:sp>
      <p:sp>
        <p:nvSpPr>
          <p:cNvPr id="4" name="Slide Number Placeholder 3"/>
          <p:cNvSpPr>
            <a:spLocks noGrp="1"/>
          </p:cNvSpPr>
          <p:nvPr>
            <p:ph type="sldNum" sz="quarter" idx="5"/>
          </p:nvPr>
        </p:nvSpPr>
        <p:spPr/>
        <p:txBody>
          <a:bodyPr/>
          <a:lstStyle/>
          <a:p>
            <a:fld id="{5981A9F2-D5EC-4323-AA81-D5AC7B71D247}" type="slidenum">
              <a:rPr lang="en-US" smtClean="0"/>
              <a:t>20</a:t>
            </a:fld>
            <a:endParaRPr lang="en-US"/>
          </a:p>
        </p:txBody>
      </p:sp>
    </p:spTree>
    <p:extLst>
      <p:ext uri="{BB962C8B-B14F-4D97-AF65-F5344CB8AC3E}">
        <p14:creationId xmlns:p14="http://schemas.microsoft.com/office/powerpoint/2010/main" val="1241698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0E5EBD1-C83C-48C0-9C34-E4CA555971EC}" type="datetimeFigureOut">
              <a:rPr lang="en-US" smtClean="0"/>
              <a:t>1/25/2024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1222192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5EBD1-C83C-48C0-9C34-E4CA555971E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1258869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E5EBD1-C83C-48C0-9C34-E4CA555971E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349495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0E5EBD1-C83C-48C0-9C34-E4CA555971E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9689147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5EBD1-C83C-48C0-9C34-E4CA555971E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2391745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E5EBD1-C83C-48C0-9C34-E4CA555971EC}"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2013255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E5EBD1-C83C-48C0-9C34-E4CA555971EC}" type="datetimeFigureOut">
              <a:rPr lang="en-US" smtClean="0"/>
              <a:t>1/25/2024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1837125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0E5EBD1-C83C-48C0-9C34-E4CA555971E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169257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0E5EBD1-C83C-48C0-9C34-E4CA555971E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17258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5EBD1-C83C-48C0-9C34-E4CA555971E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4176236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E5EBD1-C83C-48C0-9C34-E4CA555971E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301945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E5EBD1-C83C-48C0-9C34-E4CA555971E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1789442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E5EBD1-C83C-48C0-9C34-E4CA555971EC}"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99175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E5EBD1-C83C-48C0-9C34-E4CA555971EC}"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3792511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E5EBD1-C83C-48C0-9C34-E4CA555971EC}"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288325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5EBD1-C83C-48C0-9C34-E4CA555971E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3425099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E5EBD1-C83C-48C0-9C34-E4CA555971E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8C94E9A-5FB0-4028-AE63-AA4094E44D78}" type="slidenum">
              <a:rPr lang="en-US" smtClean="0"/>
              <a:t>‹#›</a:t>
            </a:fld>
            <a:endParaRPr lang="en-US"/>
          </a:p>
        </p:txBody>
      </p:sp>
    </p:spTree>
    <p:extLst>
      <p:ext uri="{BB962C8B-B14F-4D97-AF65-F5344CB8AC3E}">
        <p14:creationId xmlns:p14="http://schemas.microsoft.com/office/powerpoint/2010/main" val="3448496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0E5EBD1-C83C-48C0-9C34-E4CA555971EC}" type="datetimeFigureOut">
              <a:rPr lang="en-US" smtClean="0"/>
              <a:t>1/25/2024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8C94E9A-5FB0-4028-AE63-AA4094E44D78}" type="slidenum">
              <a:rPr lang="en-US" smtClean="0"/>
              <a:t>‹#›</a:t>
            </a:fld>
            <a:endParaRPr lang="en-US"/>
          </a:p>
        </p:txBody>
      </p:sp>
    </p:spTree>
    <p:extLst>
      <p:ext uri="{BB962C8B-B14F-4D97-AF65-F5344CB8AC3E}">
        <p14:creationId xmlns:p14="http://schemas.microsoft.com/office/powerpoint/2010/main" val="1935829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729837-EB5C-7464-AF21-60117C7138E9}"/>
              </a:ext>
            </a:extLst>
          </p:cNvPr>
          <p:cNvSpPr>
            <a:spLocks noGrp="1"/>
          </p:cNvSpPr>
          <p:nvPr>
            <p:ph type="title"/>
          </p:nvPr>
        </p:nvSpPr>
        <p:spPr/>
        <p:txBody>
          <a:bodyPr/>
          <a:lstStyle/>
          <a:p>
            <a:r>
              <a:rPr lang="en-US" dirty="0"/>
              <a:t>Recap</a:t>
            </a:r>
          </a:p>
        </p:txBody>
      </p:sp>
      <p:sp>
        <p:nvSpPr>
          <p:cNvPr id="7" name="Content Placeholder 6">
            <a:extLst>
              <a:ext uri="{FF2B5EF4-FFF2-40B4-BE49-F238E27FC236}">
                <a16:creationId xmlns:a16="http://schemas.microsoft.com/office/drawing/2014/main" id="{9DF58A87-1D5D-3ECC-783A-68162C9A8399}"/>
              </a:ext>
            </a:extLst>
          </p:cNvPr>
          <p:cNvSpPr>
            <a:spLocks noGrp="1"/>
          </p:cNvSpPr>
          <p:nvPr>
            <p:ph idx="1"/>
          </p:nvPr>
        </p:nvSpPr>
        <p:spPr/>
        <p:txBody>
          <a:bodyPr/>
          <a:lstStyle/>
          <a:p>
            <a:pPr marL="0" indent="0">
              <a:buNone/>
            </a:pPr>
            <a:r>
              <a:rPr lang="en-US" dirty="0"/>
              <a:t>Google’s  Material Design:</a:t>
            </a:r>
          </a:p>
          <a:p>
            <a:pPr marL="0" indent="0">
              <a:buNone/>
            </a:pPr>
            <a:r>
              <a:rPr lang="en-US" dirty="0"/>
              <a:t>Material Design is a design language developed by Google in 2014. It is a comprehensive design system that provides guidelines for creating consistent and visually appealing user interfaces across various platforms and devices. Material Design is characterized by its use of realistic lighting, shadows, and motion, providing a tactile and intuitive user experience.</a:t>
            </a:r>
          </a:p>
        </p:txBody>
      </p:sp>
    </p:spTree>
    <p:extLst>
      <p:ext uri="{BB962C8B-B14F-4D97-AF65-F5344CB8AC3E}">
        <p14:creationId xmlns:p14="http://schemas.microsoft.com/office/powerpoint/2010/main" val="26948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FD92-5F3F-DD85-FBB0-ED8EC09FCA96}"/>
              </a:ext>
            </a:extLst>
          </p:cNvPr>
          <p:cNvSpPr>
            <a:spLocks noGrp="1"/>
          </p:cNvSpPr>
          <p:nvPr>
            <p:ph type="title"/>
          </p:nvPr>
        </p:nvSpPr>
        <p:spPr/>
        <p:txBody>
          <a:bodyPr/>
          <a:lstStyle/>
          <a:p>
            <a:r>
              <a:rPr lang="en-US" dirty="0"/>
              <a:t>How the build Method Works</a:t>
            </a:r>
          </a:p>
        </p:txBody>
      </p:sp>
      <p:sp>
        <p:nvSpPr>
          <p:cNvPr id="3" name="Content Placeholder 2">
            <a:extLst>
              <a:ext uri="{FF2B5EF4-FFF2-40B4-BE49-F238E27FC236}">
                <a16:creationId xmlns:a16="http://schemas.microsoft.com/office/drawing/2014/main" id="{3ED32356-1BE6-5241-F51D-D232BDF83EF2}"/>
              </a:ext>
            </a:extLst>
          </p:cNvPr>
          <p:cNvSpPr>
            <a:spLocks noGrp="1"/>
          </p:cNvSpPr>
          <p:nvPr>
            <p:ph idx="1"/>
          </p:nvPr>
        </p:nvSpPr>
        <p:spPr/>
        <p:txBody>
          <a:bodyPr>
            <a:normAutofit/>
          </a:bodyPr>
          <a:lstStyle/>
          <a:p>
            <a:r>
              <a:rPr lang="en-US" dirty="0"/>
              <a:t>Initialization:</a:t>
            </a:r>
          </a:p>
          <a:p>
            <a:pPr lvl="1"/>
            <a:r>
              <a:rPr lang="en-US" dirty="0"/>
              <a:t>When a widget is created, the build method is called to construct the initial widget tree</a:t>
            </a:r>
          </a:p>
          <a:p>
            <a:pPr indent="-285750"/>
            <a:r>
              <a:rPr lang="en-US" dirty="0"/>
              <a:t>Rebuilding:</a:t>
            </a:r>
          </a:p>
          <a:p>
            <a:pPr marL="457200" lvl="1" indent="0">
              <a:buNone/>
            </a:pPr>
            <a:r>
              <a:rPr lang="en-US" dirty="0"/>
              <a:t>If the widget's state changes or it receives new data, the build method is called again.</a:t>
            </a:r>
          </a:p>
          <a:p>
            <a:pPr marL="457200" lvl="1" indent="0">
              <a:buNone/>
            </a:pPr>
            <a:r>
              <a:rPr lang="en-US" dirty="0"/>
              <a:t>The framework compares the new widget tree with the previous one and determines the differences.</a:t>
            </a:r>
          </a:p>
          <a:p>
            <a:pPr marL="457200" lvl="1" indent="0">
              <a:buNone/>
            </a:pPr>
            <a:r>
              <a:rPr lang="en-US" dirty="0"/>
              <a:t>It updates only the portions of the tree that have changed, optimizing performance.</a:t>
            </a:r>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56070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3A93-A093-A9ED-CF70-B30323023317}"/>
              </a:ext>
            </a:extLst>
          </p:cNvPr>
          <p:cNvSpPr>
            <a:spLocks noGrp="1"/>
          </p:cNvSpPr>
          <p:nvPr>
            <p:ph type="title"/>
          </p:nvPr>
        </p:nvSpPr>
        <p:spPr/>
        <p:txBody>
          <a:bodyPr/>
          <a:lstStyle/>
          <a:p>
            <a:r>
              <a:rPr lang="en-US" dirty="0"/>
              <a:t>Scaffold Widget</a:t>
            </a:r>
          </a:p>
        </p:txBody>
      </p:sp>
      <p:sp>
        <p:nvSpPr>
          <p:cNvPr id="3" name="Content Placeholder 2">
            <a:extLst>
              <a:ext uri="{FF2B5EF4-FFF2-40B4-BE49-F238E27FC236}">
                <a16:creationId xmlns:a16="http://schemas.microsoft.com/office/drawing/2014/main" id="{3AF7A9C6-6CC5-6160-9A3C-B4E7873465F0}"/>
              </a:ext>
            </a:extLst>
          </p:cNvPr>
          <p:cNvSpPr>
            <a:spLocks noGrp="1"/>
          </p:cNvSpPr>
          <p:nvPr>
            <p:ph idx="1"/>
          </p:nvPr>
        </p:nvSpPr>
        <p:spPr/>
        <p:txBody>
          <a:bodyPr/>
          <a:lstStyle/>
          <a:p>
            <a:pPr>
              <a:lnSpc>
                <a:spcPct val="150000"/>
              </a:lnSpc>
            </a:pPr>
            <a:r>
              <a:rPr lang="en-US" dirty="0"/>
              <a:t>The Scaffold widget is a basic structural element used to implement the basic visual structure of a Material Design app. It provides a framework for the common elements of a UI, such as the app bar, body, and bottom navigation, making it easier to create consistent and standard app layouts. The Scaffold widget is commonly used as the top-level container for building the user interface in a Flutter application</a:t>
            </a:r>
          </a:p>
        </p:txBody>
      </p:sp>
    </p:spTree>
    <p:extLst>
      <p:ext uri="{BB962C8B-B14F-4D97-AF65-F5344CB8AC3E}">
        <p14:creationId xmlns:p14="http://schemas.microsoft.com/office/powerpoint/2010/main" val="176844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D7A8-D932-41BD-0864-CD45F005C940}"/>
              </a:ext>
            </a:extLst>
          </p:cNvPr>
          <p:cNvSpPr>
            <a:spLocks noGrp="1"/>
          </p:cNvSpPr>
          <p:nvPr>
            <p:ph type="title"/>
          </p:nvPr>
        </p:nvSpPr>
        <p:spPr/>
        <p:txBody>
          <a:bodyPr/>
          <a:lstStyle/>
          <a:p>
            <a:r>
              <a:rPr lang="en-US" dirty="0"/>
              <a:t>Usage of the Scaffold Widget</a:t>
            </a:r>
          </a:p>
        </p:txBody>
      </p:sp>
      <p:sp>
        <p:nvSpPr>
          <p:cNvPr id="3" name="Content Placeholder 2">
            <a:extLst>
              <a:ext uri="{FF2B5EF4-FFF2-40B4-BE49-F238E27FC236}">
                <a16:creationId xmlns:a16="http://schemas.microsoft.com/office/drawing/2014/main" id="{11652058-BEA7-DAEA-55CD-E7F82A1889B1}"/>
              </a:ext>
            </a:extLst>
          </p:cNvPr>
          <p:cNvSpPr>
            <a:spLocks noGrp="1"/>
          </p:cNvSpPr>
          <p:nvPr>
            <p:ph idx="1"/>
          </p:nvPr>
        </p:nvSpPr>
        <p:spPr/>
        <p:txBody>
          <a:bodyPr/>
          <a:lstStyle/>
          <a:p>
            <a:r>
              <a:rPr lang="en-US" dirty="0"/>
              <a:t>Scaffold contains various child widgets that define the layout and structure of the app.</a:t>
            </a:r>
          </a:p>
          <a:p>
            <a:r>
              <a:rPr lang="en-US" dirty="0"/>
              <a:t>Example:</a:t>
            </a:r>
          </a:p>
          <a:p>
            <a:r>
              <a:rPr lang="en-US" dirty="0"/>
              <a:t>import '</a:t>
            </a:r>
            <a:r>
              <a:rPr lang="en-US" dirty="0" err="1"/>
              <a:t>package:flutter</a:t>
            </a:r>
            <a:r>
              <a:rPr lang="en-US" dirty="0"/>
              <a:t>/</a:t>
            </a:r>
            <a:r>
              <a:rPr lang="en-US" dirty="0" err="1"/>
              <a:t>material.dart</a:t>
            </a:r>
            <a:r>
              <a:rPr lang="en-US" dirty="0"/>
              <a:t>';</a:t>
            </a:r>
          </a:p>
          <a:p>
            <a:endParaRPr lang="en-US" dirty="0"/>
          </a:p>
          <a:p>
            <a:r>
              <a:rPr lang="en-US" dirty="0"/>
              <a:t>void main() {</a:t>
            </a:r>
          </a:p>
          <a:p>
            <a:r>
              <a:rPr lang="en-US" dirty="0"/>
              <a:t>  </a:t>
            </a:r>
            <a:r>
              <a:rPr lang="en-US" dirty="0" err="1"/>
              <a:t>runApp</a:t>
            </a:r>
            <a:r>
              <a:rPr lang="en-US" dirty="0"/>
              <a:t>(MyApp());</a:t>
            </a:r>
          </a:p>
          <a:p>
            <a:r>
              <a:rPr lang="en-US" dirty="0"/>
              <a:t>}</a:t>
            </a:r>
          </a:p>
          <a:p>
            <a:endParaRPr lang="en-US" dirty="0"/>
          </a:p>
        </p:txBody>
      </p:sp>
    </p:spTree>
    <p:extLst>
      <p:ext uri="{BB962C8B-B14F-4D97-AF65-F5344CB8AC3E}">
        <p14:creationId xmlns:p14="http://schemas.microsoft.com/office/powerpoint/2010/main" val="83697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23ED-9292-DAF2-5833-1B26EBF3A79D}"/>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43A2FF49-8D68-A8B7-B04D-AABA8219F401}"/>
              </a:ext>
            </a:extLst>
          </p:cNvPr>
          <p:cNvSpPr>
            <a:spLocks noGrp="1"/>
          </p:cNvSpPr>
          <p:nvPr>
            <p:ph idx="1"/>
          </p:nvPr>
        </p:nvSpPr>
        <p:spPr/>
        <p:txBody>
          <a:bodyPr/>
          <a:lstStyle/>
          <a:p>
            <a:r>
              <a:rPr lang="en-US" dirty="0"/>
              <a:t>class MyApp extends </a:t>
            </a:r>
            <a:r>
              <a:rPr lang="en-US" dirty="0" err="1"/>
              <a:t>StatelessWidget</a:t>
            </a:r>
            <a:r>
              <a:rPr lang="en-US" dirty="0"/>
              <a:t> {</a:t>
            </a:r>
          </a:p>
          <a:p>
            <a:r>
              <a:rPr lang="en-US" dirty="0"/>
              <a:t>  @override</a:t>
            </a:r>
          </a:p>
          <a:p>
            <a:r>
              <a:rPr lang="en-US" dirty="0"/>
              <a:t>  Widget build(</a:t>
            </a:r>
            <a:r>
              <a:rPr lang="en-US" dirty="0" err="1"/>
              <a:t>BuildContext</a:t>
            </a:r>
            <a:r>
              <a:rPr lang="en-US" dirty="0"/>
              <a:t> context) {</a:t>
            </a:r>
          </a:p>
          <a:p>
            <a:r>
              <a:rPr lang="en-US" dirty="0"/>
              <a:t>    return MaterialApp(</a:t>
            </a:r>
          </a:p>
          <a:p>
            <a:r>
              <a:rPr lang="en-US" dirty="0"/>
              <a:t>      home: MyHomePage(),</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107093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00C7-B7D0-9AA5-656F-E3BB5D2FD056}"/>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972363B7-5679-5F5E-CF59-B093A32E3A75}"/>
              </a:ext>
            </a:extLst>
          </p:cNvPr>
          <p:cNvSpPr>
            <a:spLocks noGrp="1"/>
          </p:cNvSpPr>
          <p:nvPr>
            <p:ph idx="1"/>
          </p:nvPr>
        </p:nvSpPr>
        <p:spPr/>
        <p:txBody>
          <a:bodyPr/>
          <a:lstStyle/>
          <a:p>
            <a:r>
              <a:rPr lang="en-US" dirty="0"/>
              <a:t>class MyHomePage extends </a:t>
            </a:r>
            <a:r>
              <a:rPr lang="en-US" dirty="0" err="1"/>
              <a:t>StatelessWidget</a:t>
            </a:r>
            <a:r>
              <a:rPr lang="en-US" dirty="0"/>
              <a:t> {</a:t>
            </a:r>
          </a:p>
          <a:p>
            <a:r>
              <a:rPr lang="en-US" dirty="0"/>
              <a:t>  @override</a:t>
            </a:r>
          </a:p>
          <a:p>
            <a:r>
              <a:rPr lang="en-US" dirty="0"/>
              <a:t>  Widget build(</a:t>
            </a:r>
            <a:r>
              <a:rPr lang="en-US" dirty="0" err="1"/>
              <a:t>BuildContext</a:t>
            </a:r>
            <a:r>
              <a:rPr lang="en-US" dirty="0"/>
              <a:t> context) {</a:t>
            </a:r>
          </a:p>
          <a:p>
            <a:r>
              <a:rPr lang="en-US" dirty="0"/>
              <a:t>    return Scaffold(</a:t>
            </a:r>
          </a:p>
          <a:p>
            <a:r>
              <a:rPr lang="en-US" dirty="0"/>
              <a:t>      appBar: AppBar(</a:t>
            </a:r>
          </a:p>
          <a:p>
            <a:r>
              <a:rPr lang="en-US" dirty="0"/>
              <a:t>        title: Text('My App'),</a:t>
            </a:r>
          </a:p>
          <a:p>
            <a:r>
              <a:rPr lang="en-US" dirty="0"/>
              <a:t>      ),</a:t>
            </a:r>
          </a:p>
          <a:p>
            <a:endParaRPr lang="en-US" dirty="0"/>
          </a:p>
        </p:txBody>
      </p:sp>
    </p:spTree>
    <p:extLst>
      <p:ext uri="{BB962C8B-B14F-4D97-AF65-F5344CB8AC3E}">
        <p14:creationId xmlns:p14="http://schemas.microsoft.com/office/powerpoint/2010/main" val="358552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201C-112C-4936-E891-BDE2BC206633}"/>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BCDA9DB0-C54A-0C93-308A-F2CFC248EF55}"/>
              </a:ext>
            </a:extLst>
          </p:cNvPr>
          <p:cNvSpPr>
            <a:spLocks noGrp="1"/>
          </p:cNvSpPr>
          <p:nvPr>
            <p:ph idx="1"/>
          </p:nvPr>
        </p:nvSpPr>
        <p:spPr/>
        <p:txBody>
          <a:bodyPr>
            <a:normAutofit fontScale="70000" lnSpcReduction="20000"/>
          </a:bodyPr>
          <a:lstStyle/>
          <a:p>
            <a:r>
              <a:rPr lang="en-US" dirty="0"/>
              <a:t>body: Center(</a:t>
            </a:r>
          </a:p>
          <a:p>
            <a:r>
              <a:rPr lang="en-US" dirty="0"/>
              <a:t>        child: Text('Hello, Flutter!'),</a:t>
            </a:r>
          </a:p>
          <a:p>
            <a:r>
              <a:rPr lang="en-US" dirty="0"/>
              <a:t>      ),</a:t>
            </a:r>
          </a:p>
          <a:p>
            <a:r>
              <a:rPr lang="en-US" dirty="0"/>
              <a:t>      floatingActionButton: FloatingActionButton(</a:t>
            </a:r>
          </a:p>
          <a:p>
            <a:r>
              <a:rPr lang="en-US" dirty="0"/>
              <a:t>        </a:t>
            </a:r>
            <a:r>
              <a:rPr lang="en-US" dirty="0" err="1"/>
              <a:t>onPressed</a:t>
            </a:r>
            <a:r>
              <a:rPr lang="en-US" dirty="0"/>
              <a:t>: () {</a:t>
            </a:r>
          </a:p>
          <a:p>
            <a:r>
              <a:rPr lang="en-US" dirty="0"/>
              <a:t>          // Add </a:t>
            </a:r>
            <a:r>
              <a:rPr lang="en-US" dirty="0" err="1"/>
              <a:t>onPressed</a:t>
            </a:r>
            <a:r>
              <a:rPr lang="en-US" dirty="0"/>
              <a:t> logic for the FloatingActionButton</a:t>
            </a:r>
          </a:p>
          <a:p>
            <a:r>
              <a:rPr lang="en-US" dirty="0"/>
              <a:t>        },</a:t>
            </a:r>
          </a:p>
          <a:p>
            <a:r>
              <a:rPr lang="en-US" dirty="0"/>
              <a:t>        child: Icon(</a:t>
            </a:r>
            <a:r>
              <a:rPr lang="en-US" dirty="0" err="1"/>
              <a:t>Icons.add</a:t>
            </a:r>
            <a:r>
              <a:rPr lang="en-US" dirty="0"/>
              <a:t>),</a:t>
            </a:r>
          </a:p>
          <a:p>
            <a:r>
              <a:rPr lang="en-US" dirty="0"/>
              <a:t>      ),</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230837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1BAA-8ACB-0B10-D352-F71F42BC73AD}"/>
              </a:ext>
            </a:extLst>
          </p:cNvPr>
          <p:cNvSpPr>
            <a:spLocks noGrp="1"/>
          </p:cNvSpPr>
          <p:nvPr>
            <p:ph type="title"/>
          </p:nvPr>
        </p:nvSpPr>
        <p:spPr/>
        <p:txBody>
          <a:bodyPr/>
          <a:lstStyle/>
          <a:p>
            <a:r>
              <a:rPr lang="en-US" dirty="0"/>
              <a:t>In the example above:</a:t>
            </a:r>
          </a:p>
        </p:txBody>
      </p:sp>
      <p:sp>
        <p:nvSpPr>
          <p:cNvPr id="3" name="Content Placeholder 2">
            <a:extLst>
              <a:ext uri="{FF2B5EF4-FFF2-40B4-BE49-F238E27FC236}">
                <a16:creationId xmlns:a16="http://schemas.microsoft.com/office/drawing/2014/main" id="{73BCF881-B8AA-C823-A48C-C5E3891715F0}"/>
              </a:ext>
            </a:extLst>
          </p:cNvPr>
          <p:cNvSpPr>
            <a:spLocks noGrp="1"/>
          </p:cNvSpPr>
          <p:nvPr>
            <p:ph idx="1"/>
          </p:nvPr>
        </p:nvSpPr>
        <p:spPr/>
        <p:txBody>
          <a:bodyPr>
            <a:normAutofit fontScale="92500" lnSpcReduction="10000"/>
          </a:bodyPr>
          <a:lstStyle/>
          <a:p>
            <a:r>
              <a:rPr lang="en-US" dirty="0"/>
              <a:t>The MyApp widget is the top-level widget of the application, and it uses a MaterialApp to define the overall structure of the app.</a:t>
            </a:r>
          </a:p>
          <a:p>
            <a:r>
              <a:rPr lang="en-US" dirty="0"/>
              <a:t>The MyHomePage widget is a stateless widget that represents the content of the home screen.</a:t>
            </a:r>
          </a:p>
          <a:p>
            <a:r>
              <a:rPr lang="en-US" dirty="0"/>
              <a:t>The Scaffold widget is used to define the overall structure of the screen, including the app bar, body, and a floating action button.</a:t>
            </a:r>
          </a:p>
          <a:p>
            <a:r>
              <a:rPr lang="en-US" dirty="0"/>
              <a:t>The appBar parameter is used to define the app bar, which typically contains a title and, optionally, actions.</a:t>
            </a:r>
          </a:p>
          <a:p>
            <a:r>
              <a:rPr lang="en-US" dirty="0"/>
              <a:t>The body parameter is used to define the main content of the screen.</a:t>
            </a:r>
          </a:p>
          <a:p>
            <a:r>
              <a:rPr lang="en-US" dirty="0"/>
              <a:t>The floatingActionButton parameter is used to define a floating action button, often used for primary actions.</a:t>
            </a:r>
          </a:p>
          <a:p>
            <a:endParaRPr lang="en-US" dirty="0"/>
          </a:p>
        </p:txBody>
      </p:sp>
    </p:spTree>
    <p:extLst>
      <p:ext uri="{BB962C8B-B14F-4D97-AF65-F5344CB8AC3E}">
        <p14:creationId xmlns:p14="http://schemas.microsoft.com/office/powerpoint/2010/main" val="144171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B57A-7ED0-8960-126B-6AC20DAE90E8}"/>
              </a:ext>
            </a:extLst>
          </p:cNvPr>
          <p:cNvSpPr>
            <a:spLocks noGrp="1"/>
          </p:cNvSpPr>
          <p:nvPr>
            <p:ph type="title"/>
          </p:nvPr>
        </p:nvSpPr>
        <p:spPr/>
        <p:txBody>
          <a:bodyPr/>
          <a:lstStyle/>
          <a:p>
            <a:r>
              <a:rPr lang="en-US" dirty="0"/>
              <a:t>Key Components of Scaffold Widget</a:t>
            </a:r>
          </a:p>
        </p:txBody>
      </p:sp>
      <p:sp>
        <p:nvSpPr>
          <p:cNvPr id="3" name="Content Placeholder 2">
            <a:extLst>
              <a:ext uri="{FF2B5EF4-FFF2-40B4-BE49-F238E27FC236}">
                <a16:creationId xmlns:a16="http://schemas.microsoft.com/office/drawing/2014/main" id="{AE97D325-82C0-66B4-97B2-915167704CA2}"/>
              </a:ext>
            </a:extLst>
          </p:cNvPr>
          <p:cNvSpPr>
            <a:spLocks noGrp="1"/>
          </p:cNvSpPr>
          <p:nvPr>
            <p:ph idx="1"/>
          </p:nvPr>
        </p:nvSpPr>
        <p:spPr/>
        <p:txBody>
          <a:bodyPr>
            <a:normAutofit fontScale="92500" lnSpcReduction="20000"/>
          </a:bodyPr>
          <a:lstStyle/>
          <a:p>
            <a:r>
              <a:rPr lang="en-US" dirty="0"/>
              <a:t>AppBar (appBar):</a:t>
            </a:r>
          </a:p>
          <a:p>
            <a:pPr marL="0" indent="0">
              <a:buNone/>
            </a:pPr>
            <a:r>
              <a:rPr lang="en-US" dirty="0"/>
              <a:t>Defines the app bar at the top of the screen. Typically contains a title, leading and trailing widgets, and optional actions.</a:t>
            </a:r>
          </a:p>
          <a:p>
            <a:r>
              <a:rPr lang="en-US" dirty="0"/>
              <a:t>Body (body):</a:t>
            </a:r>
          </a:p>
          <a:p>
            <a:pPr marL="0" indent="0">
              <a:buNone/>
            </a:pPr>
            <a:r>
              <a:rPr lang="en-US" dirty="0"/>
              <a:t>Defines the main content of the screen.</a:t>
            </a:r>
          </a:p>
          <a:p>
            <a:pPr lvl="1"/>
            <a:r>
              <a:rPr lang="en-US" dirty="0"/>
              <a:t>Can contain various widgets, such as text, images, lists, or other custom widgets.</a:t>
            </a:r>
          </a:p>
          <a:p>
            <a:pPr lvl="1"/>
            <a:endParaRPr lang="en-US" dirty="0"/>
          </a:p>
          <a:p>
            <a:pPr indent="-285750"/>
            <a:r>
              <a:rPr lang="en-US" dirty="0"/>
              <a:t>FloatingActionButton (floatingActionButton):</a:t>
            </a:r>
          </a:p>
          <a:p>
            <a:pPr lvl="1"/>
            <a:r>
              <a:rPr lang="en-US" dirty="0"/>
              <a:t>Defines a floating action button that is typically used for primary and high-priority actions.</a:t>
            </a:r>
          </a:p>
          <a:p>
            <a:pPr lvl="1"/>
            <a:r>
              <a:rPr lang="en-US" dirty="0"/>
              <a:t>Positioned at the bottom-right corner by default</a:t>
            </a:r>
          </a:p>
          <a:p>
            <a:endParaRPr lang="en-US" dirty="0"/>
          </a:p>
        </p:txBody>
      </p:sp>
    </p:spTree>
    <p:extLst>
      <p:ext uri="{BB962C8B-B14F-4D97-AF65-F5344CB8AC3E}">
        <p14:creationId xmlns:p14="http://schemas.microsoft.com/office/powerpoint/2010/main" val="2324498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3ADB-BFF1-FD89-2CCE-CC859B8380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7CCCA7-04ED-6717-DF81-CDC80C9714D0}"/>
              </a:ext>
            </a:extLst>
          </p:cNvPr>
          <p:cNvSpPr>
            <a:spLocks noGrp="1"/>
          </p:cNvSpPr>
          <p:nvPr>
            <p:ph idx="1"/>
          </p:nvPr>
        </p:nvSpPr>
        <p:spPr/>
        <p:txBody>
          <a:bodyPr>
            <a:normAutofit fontScale="92500" lnSpcReduction="20000"/>
          </a:bodyPr>
          <a:lstStyle/>
          <a:p>
            <a:r>
              <a:rPr lang="en-US" dirty="0"/>
              <a:t>BottomNavigationBar (bottomNavigationBar):</a:t>
            </a:r>
          </a:p>
          <a:p>
            <a:pPr lvl="1"/>
            <a:r>
              <a:rPr lang="en-US" dirty="0"/>
              <a:t>Defines a bottom navigation bar for navigating between different sections of the app.</a:t>
            </a:r>
          </a:p>
          <a:p>
            <a:r>
              <a:rPr lang="en-US" dirty="0"/>
              <a:t>Drawer (drawer):</a:t>
            </a:r>
          </a:p>
          <a:p>
            <a:pPr lvl="1"/>
            <a:r>
              <a:rPr lang="en-US" dirty="0"/>
              <a:t>Defines a drawer that can slide in from the left, providing additional navigation options.</a:t>
            </a:r>
          </a:p>
          <a:p>
            <a:r>
              <a:rPr lang="en-US" dirty="0"/>
              <a:t>SnackBar (snackBar):</a:t>
            </a:r>
          </a:p>
          <a:p>
            <a:pPr lvl="1"/>
            <a:r>
              <a:rPr lang="en-US" dirty="0"/>
              <a:t>Defines a snack bar at the bottom of the screen, typically used for displaying temporary messages or notifications.</a:t>
            </a:r>
          </a:p>
          <a:p>
            <a:r>
              <a:rPr lang="en-US" dirty="0"/>
              <a:t>BottomSheet (</a:t>
            </a:r>
            <a:r>
              <a:rPr lang="en-US" dirty="0" err="1"/>
              <a:t>bottomSheet</a:t>
            </a:r>
            <a:r>
              <a:rPr lang="en-US" dirty="0"/>
              <a:t>):</a:t>
            </a:r>
          </a:p>
          <a:p>
            <a:pPr lvl="1"/>
            <a:r>
              <a:rPr lang="en-US" dirty="0"/>
              <a:t>Defines a bottom sheet that can slide up from the bottom, often used for additional options or actions.</a:t>
            </a:r>
          </a:p>
          <a:p>
            <a:endParaRPr lang="en-US" dirty="0"/>
          </a:p>
        </p:txBody>
      </p:sp>
    </p:spTree>
    <p:extLst>
      <p:ext uri="{BB962C8B-B14F-4D97-AF65-F5344CB8AC3E}">
        <p14:creationId xmlns:p14="http://schemas.microsoft.com/office/powerpoint/2010/main" val="1884040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3358-15D8-9CAE-48B7-800CDE3ED096}"/>
              </a:ext>
            </a:extLst>
          </p:cNvPr>
          <p:cNvSpPr>
            <a:spLocks noGrp="1"/>
          </p:cNvSpPr>
          <p:nvPr>
            <p:ph type="title"/>
          </p:nvPr>
        </p:nvSpPr>
        <p:spPr/>
        <p:txBody>
          <a:bodyPr/>
          <a:lstStyle/>
          <a:p>
            <a:r>
              <a:rPr lang="en-US" dirty="0"/>
              <a:t>Summary Scaffold</a:t>
            </a:r>
          </a:p>
        </p:txBody>
      </p:sp>
      <p:sp>
        <p:nvSpPr>
          <p:cNvPr id="3" name="Content Placeholder 2">
            <a:extLst>
              <a:ext uri="{FF2B5EF4-FFF2-40B4-BE49-F238E27FC236}">
                <a16:creationId xmlns:a16="http://schemas.microsoft.com/office/drawing/2014/main" id="{CE1D18AA-AE07-BAE0-6BFE-7D08030443EF}"/>
              </a:ext>
            </a:extLst>
          </p:cNvPr>
          <p:cNvSpPr>
            <a:spLocks noGrp="1"/>
          </p:cNvSpPr>
          <p:nvPr>
            <p:ph idx="1"/>
          </p:nvPr>
        </p:nvSpPr>
        <p:spPr/>
        <p:txBody>
          <a:bodyPr>
            <a:normAutofit/>
          </a:bodyPr>
          <a:lstStyle/>
          <a:p>
            <a:r>
              <a:rPr lang="en-US" dirty="0"/>
              <a:t>It is usually recommended to use a Scaffold widget as the root widget for your screen.</a:t>
            </a:r>
          </a:p>
          <a:p>
            <a:r>
              <a:rPr lang="en-US" dirty="0"/>
              <a:t> You generally use a Scaffold widget when you want to create a screen. Widgets that do not begin with Scaffold are intended to be components used to compose  screens.</a:t>
            </a:r>
          </a:p>
          <a:p>
            <a:pPr marL="0" indent="0">
              <a:buNone/>
            </a:pPr>
            <a:endParaRPr lang="en-US" dirty="0"/>
          </a:p>
        </p:txBody>
      </p:sp>
    </p:spTree>
    <p:extLst>
      <p:ext uri="{BB962C8B-B14F-4D97-AF65-F5344CB8AC3E}">
        <p14:creationId xmlns:p14="http://schemas.microsoft.com/office/powerpoint/2010/main" val="408187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7343-AD91-D842-5D9B-13B5A7C3F74B}"/>
              </a:ext>
            </a:extLst>
          </p:cNvPr>
          <p:cNvSpPr>
            <a:spLocks noGrp="1"/>
          </p:cNvSpPr>
          <p:nvPr>
            <p:ph type="title"/>
          </p:nvPr>
        </p:nvSpPr>
        <p:spPr/>
        <p:txBody>
          <a:bodyPr/>
          <a:lstStyle/>
          <a:p>
            <a:r>
              <a:rPr lang="en-US" dirty="0"/>
              <a:t>key principles of Material Design:</a:t>
            </a:r>
          </a:p>
        </p:txBody>
      </p:sp>
      <p:sp>
        <p:nvSpPr>
          <p:cNvPr id="3" name="Content Placeholder 2">
            <a:extLst>
              <a:ext uri="{FF2B5EF4-FFF2-40B4-BE49-F238E27FC236}">
                <a16:creationId xmlns:a16="http://schemas.microsoft.com/office/drawing/2014/main" id="{395F22F9-8BEF-9F33-25CD-91AFB8F21693}"/>
              </a:ext>
            </a:extLst>
          </p:cNvPr>
          <p:cNvSpPr>
            <a:spLocks noGrp="1"/>
          </p:cNvSpPr>
          <p:nvPr>
            <p:ph idx="1"/>
          </p:nvPr>
        </p:nvSpPr>
        <p:spPr/>
        <p:txBody>
          <a:bodyPr>
            <a:normAutofit/>
          </a:bodyPr>
          <a:lstStyle/>
          <a:p>
            <a:r>
              <a:rPr lang="en-US" dirty="0"/>
              <a:t>Bold Graphics:</a:t>
            </a:r>
          </a:p>
          <a:p>
            <a:pPr marL="0" indent="0">
              <a:buNone/>
            </a:pPr>
            <a:r>
              <a:rPr lang="en-US" dirty="0"/>
              <a:t>Material Design encourages the use of bold colors, graphics, and edge-to-edge imagery to create visually engaging and vibrant interfaces.</a:t>
            </a:r>
          </a:p>
          <a:p>
            <a:r>
              <a:rPr lang="en-US" dirty="0"/>
              <a:t>Responsive Animation:</a:t>
            </a:r>
          </a:p>
          <a:p>
            <a:pPr marL="0" indent="0">
              <a:buNone/>
            </a:pPr>
            <a:r>
              <a:rPr lang="en-US" dirty="0"/>
              <a:t>Animation is an integral part of Material Design. It is used to provide feedback, convey transitions, and create a seamless user experience.</a:t>
            </a:r>
          </a:p>
          <a:p>
            <a:r>
              <a:rPr lang="en-US" dirty="0"/>
              <a:t>Grid-Based Layouts:</a:t>
            </a:r>
          </a:p>
          <a:p>
            <a:pPr marL="0" indent="0">
              <a:buNone/>
            </a:pPr>
            <a:r>
              <a:rPr lang="en-US" dirty="0"/>
              <a:t>Material Design employs a grid-based layout system, promoting consistency and alignment throughout the user interface.</a:t>
            </a:r>
          </a:p>
        </p:txBody>
      </p:sp>
    </p:spTree>
    <p:extLst>
      <p:ext uri="{BB962C8B-B14F-4D97-AF65-F5344CB8AC3E}">
        <p14:creationId xmlns:p14="http://schemas.microsoft.com/office/powerpoint/2010/main" val="20339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F5E2-E863-43C1-9DD3-9ECE4EA15C4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4B91953-7AE5-AB0C-BA40-EE03FDAD17B7}"/>
              </a:ext>
            </a:extLst>
          </p:cNvPr>
          <p:cNvSpPr>
            <a:spLocks noGrp="1"/>
          </p:cNvSpPr>
          <p:nvPr>
            <p:ph idx="1"/>
          </p:nvPr>
        </p:nvSpPr>
        <p:spPr/>
        <p:txBody>
          <a:bodyPr/>
          <a:lstStyle/>
          <a:p>
            <a:pPr marL="0" indent="0">
              <a:buNone/>
            </a:pPr>
            <a:r>
              <a:rPr lang="en-US" dirty="0"/>
              <a:t>NOTE:</a:t>
            </a:r>
          </a:p>
          <a:p>
            <a:pPr marL="0" indent="0">
              <a:buNone/>
            </a:pPr>
            <a:r>
              <a:rPr lang="en-US" dirty="0"/>
              <a:t>Scaffolds are also aware of your device’s specifics. AppBar will render</a:t>
            </a:r>
          </a:p>
          <a:p>
            <a:pPr marL="0" indent="0">
              <a:buNone/>
            </a:pPr>
            <a:r>
              <a:rPr lang="en-US" dirty="0"/>
              <a:t>differently depending on whether you are on iOS or Android. These are</a:t>
            </a:r>
          </a:p>
          <a:p>
            <a:pPr marL="0" indent="0">
              <a:buNone/>
            </a:pPr>
            <a:r>
              <a:rPr lang="en-US" dirty="0"/>
              <a:t>known as </a:t>
            </a:r>
            <a:r>
              <a:rPr lang="en-US" i="1" dirty="0">
                <a:solidFill>
                  <a:srgbClr val="FF0000"/>
                </a:solidFill>
              </a:rPr>
              <a:t>platform-aware widgets</a:t>
            </a:r>
            <a:r>
              <a:rPr lang="en-US" dirty="0"/>
              <a:t>. When you add an app bar and you run</a:t>
            </a:r>
          </a:p>
          <a:p>
            <a:pPr marL="0" indent="0">
              <a:buNone/>
            </a:pPr>
            <a:r>
              <a:rPr lang="en-US" dirty="0"/>
              <a:t>your app on iOS, AppBar formats itself to avoid the iPhone’s notch. If you</a:t>
            </a:r>
          </a:p>
          <a:p>
            <a:pPr marL="0" indent="0">
              <a:buNone/>
            </a:pPr>
            <a:r>
              <a:rPr lang="en-US" dirty="0"/>
              <a:t>run the app on an iOS device that doesn’t have a notch, like the iPhone 8 or</a:t>
            </a:r>
          </a:p>
          <a:p>
            <a:pPr marL="0" indent="0">
              <a:buNone/>
            </a:pPr>
            <a:r>
              <a:rPr lang="en-US" dirty="0"/>
              <a:t>an iPad, the extra spacing added for the notch is automatically removed.</a:t>
            </a:r>
          </a:p>
          <a:p>
            <a:pPr marL="0" indent="0">
              <a:buNone/>
            </a:pPr>
            <a:endParaRPr lang="en-US" dirty="0"/>
          </a:p>
        </p:txBody>
      </p:sp>
    </p:spTree>
    <p:extLst>
      <p:ext uri="{BB962C8B-B14F-4D97-AF65-F5344CB8AC3E}">
        <p14:creationId xmlns:p14="http://schemas.microsoft.com/office/powerpoint/2010/main" val="2542168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F400-D377-2946-FB23-A53A90912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E02F65-4D7A-73C0-2F2C-BF3389F1D4CF}"/>
              </a:ext>
            </a:extLst>
          </p:cNvPr>
          <p:cNvSpPr>
            <a:spLocks noGrp="1"/>
          </p:cNvSpPr>
          <p:nvPr>
            <p:ph idx="1"/>
          </p:nvPr>
        </p:nvSpPr>
        <p:spPr/>
        <p:txBody>
          <a:bodyPr/>
          <a:lstStyle/>
          <a:p>
            <a:pPr>
              <a:lnSpc>
                <a:spcPct val="150000"/>
              </a:lnSpc>
            </a:pPr>
            <a:r>
              <a:rPr lang="en-US" dirty="0"/>
              <a:t>A Center widget centers its child both horizontally and vertically.</a:t>
            </a:r>
          </a:p>
          <a:p>
            <a:pPr>
              <a:lnSpc>
                <a:spcPct val="150000"/>
              </a:lnSpc>
            </a:pPr>
            <a:r>
              <a:rPr lang="en-US" dirty="0"/>
              <a:t>You can use the AspectRatio widget when you want to size a widget</a:t>
            </a:r>
          </a:p>
          <a:p>
            <a:pPr marL="0" indent="0">
              <a:lnSpc>
                <a:spcPct val="150000"/>
              </a:lnSpc>
              <a:buNone/>
            </a:pPr>
            <a:r>
              <a:rPr lang="en-US" dirty="0"/>
              <a:t>      following a specific aspect ratio. </a:t>
            </a:r>
          </a:p>
          <a:p>
            <a:pPr>
              <a:lnSpc>
                <a:spcPct val="150000"/>
              </a:lnSpc>
            </a:pPr>
            <a:r>
              <a:rPr lang="en-US" dirty="0"/>
              <a:t>The AspectRatio widget tries the largest width possible in its context, and then sets the height, applying the chosen aspect ratio to the width. For instance, an AspectRatio of 1 will set the height to be equal to the width.</a:t>
            </a:r>
          </a:p>
        </p:txBody>
      </p:sp>
    </p:spTree>
    <p:extLst>
      <p:ext uri="{BB962C8B-B14F-4D97-AF65-F5344CB8AC3E}">
        <p14:creationId xmlns:p14="http://schemas.microsoft.com/office/powerpoint/2010/main" val="424553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062C-1E78-C226-3FC9-82FBDCC49FA2}"/>
              </a:ext>
            </a:extLst>
          </p:cNvPr>
          <p:cNvSpPr>
            <a:spLocks noGrp="1"/>
          </p:cNvSpPr>
          <p:nvPr>
            <p:ph type="title"/>
          </p:nvPr>
        </p:nvSpPr>
        <p:spPr/>
        <p:txBody>
          <a:bodyPr/>
          <a:lstStyle/>
          <a:p>
            <a:r>
              <a:rPr lang="en-US" dirty="0"/>
              <a:t>State Management</a:t>
            </a:r>
          </a:p>
        </p:txBody>
      </p:sp>
      <p:sp>
        <p:nvSpPr>
          <p:cNvPr id="3" name="Content Placeholder 2">
            <a:extLst>
              <a:ext uri="{FF2B5EF4-FFF2-40B4-BE49-F238E27FC236}">
                <a16:creationId xmlns:a16="http://schemas.microsoft.com/office/drawing/2014/main" id="{271B233B-F494-B158-676F-D4AA60ABFF28}"/>
              </a:ext>
            </a:extLst>
          </p:cNvPr>
          <p:cNvSpPr>
            <a:spLocks noGrp="1"/>
          </p:cNvSpPr>
          <p:nvPr>
            <p:ph idx="1"/>
          </p:nvPr>
        </p:nvSpPr>
        <p:spPr/>
        <p:txBody>
          <a:bodyPr/>
          <a:lstStyle/>
          <a:p>
            <a:pPr>
              <a:lnSpc>
                <a:spcPct val="150000"/>
              </a:lnSpc>
            </a:pPr>
            <a:r>
              <a:rPr lang="en-US" dirty="0"/>
              <a:t>State management in Flutter refers to the process of managing the data and the UI state of a Flutter application. A widget's state can change dynamically based on user interactions, network requests, or other factors. </a:t>
            </a:r>
          </a:p>
          <a:p>
            <a:pPr>
              <a:lnSpc>
                <a:spcPct val="150000"/>
              </a:lnSpc>
            </a:pPr>
            <a:endParaRPr lang="en-US" dirty="0"/>
          </a:p>
        </p:txBody>
      </p:sp>
    </p:spTree>
    <p:extLst>
      <p:ext uri="{BB962C8B-B14F-4D97-AF65-F5344CB8AC3E}">
        <p14:creationId xmlns:p14="http://schemas.microsoft.com/office/powerpoint/2010/main" val="41371834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D11B-A6BC-2DBF-3BDA-A5CECC8B760E}"/>
              </a:ext>
            </a:extLst>
          </p:cNvPr>
          <p:cNvSpPr>
            <a:spLocks noGrp="1"/>
          </p:cNvSpPr>
          <p:nvPr>
            <p:ph type="title"/>
          </p:nvPr>
        </p:nvSpPr>
        <p:spPr/>
        <p:txBody>
          <a:bodyPr/>
          <a:lstStyle/>
          <a:p>
            <a:r>
              <a:rPr lang="en-US" dirty="0"/>
              <a:t>What is “State” in Flutter</a:t>
            </a:r>
          </a:p>
        </p:txBody>
      </p:sp>
      <p:sp>
        <p:nvSpPr>
          <p:cNvPr id="3" name="Content Placeholder 2">
            <a:extLst>
              <a:ext uri="{FF2B5EF4-FFF2-40B4-BE49-F238E27FC236}">
                <a16:creationId xmlns:a16="http://schemas.microsoft.com/office/drawing/2014/main" id="{973B8261-B867-0042-FF22-664F4DF7BD7B}"/>
              </a:ext>
            </a:extLst>
          </p:cNvPr>
          <p:cNvSpPr>
            <a:spLocks noGrp="1"/>
          </p:cNvSpPr>
          <p:nvPr>
            <p:ph idx="1"/>
          </p:nvPr>
        </p:nvSpPr>
        <p:spPr/>
        <p:txBody>
          <a:bodyPr/>
          <a:lstStyle/>
          <a:p>
            <a:r>
              <a:rPr lang="en-US" dirty="0"/>
              <a:t>In Flutter, the term "state" refers to the information that can be read synchronously when a widget is built, and it can change during the lifetime of the widget.</a:t>
            </a:r>
          </a:p>
        </p:txBody>
      </p:sp>
    </p:spTree>
    <p:extLst>
      <p:ext uri="{BB962C8B-B14F-4D97-AF65-F5344CB8AC3E}">
        <p14:creationId xmlns:p14="http://schemas.microsoft.com/office/powerpoint/2010/main" val="988435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191A-085F-1C9C-B472-AD96384A8A8A}"/>
              </a:ext>
            </a:extLst>
          </p:cNvPr>
          <p:cNvSpPr>
            <a:spLocks noGrp="1"/>
          </p:cNvSpPr>
          <p:nvPr>
            <p:ph type="title"/>
          </p:nvPr>
        </p:nvSpPr>
        <p:spPr/>
        <p:txBody>
          <a:bodyPr/>
          <a:lstStyle/>
          <a:p>
            <a:r>
              <a:rPr lang="en-US" dirty="0"/>
              <a:t>Immutable State:</a:t>
            </a:r>
            <a:br>
              <a:rPr lang="en-US" dirty="0"/>
            </a:br>
            <a:endParaRPr lang="en-US" dirty="0"/>
          </a:p>
        </p:txBody>
      </p:sp>
      <p:sp>
        <p:nvSpPr>
          <p:cNvPr id="3" name="Content Placeholder 2">
            <a:extLst>
              <a:ext uri="{FF2B5EF4-FFF2-40B4-BE49-F238E27FC236}">
                <a16:creationId xmlns:a16="http://schemas.microsoft.com/office/drawing/2014/main" id="{E4DCC763-839D-142A-6688-AFFA2296A815}"/>
              </a:ext>
            </a:extLst>
          </p:cNvPr>
          <p:cNvSpPr>
            <a:spLocks noGrp="1"/>
          </p:cNvSpPr>
          <p:nvPr>
            <p:ph idx="1"/>
          </p:nvPr>
        </p:nvSpPr>
        <p:spPr/>
        <p:txBody>
          <a:bodyPr>
            <a:normAutofit lnSpcReduction="10000"/>
          </a:bodyPr>
          <a:lstStyle/>
          <a:p>
            <a:pPr marL="0" indent="0">
              <a:lnSpc>
                <a:spcPct val="150000"/>
              </a:lnSpc>
              <a:buNone/>
            </a:pPr>
            <a:r>
              <a:rPr lang="en-US" sz="2000" dirty="0"/>
              <a:t>Immutable state is state that cannot be changed after it's initially set. Widgets with immutable state are typically created with the const keyword. These widgets don't change their appearance during their lifetime.</a:t>
            </a:r>
          </a:p>
          <a:p>
            <a:pPr marL="0" indent="0">
              <a:lnSpc>
                <a:spcPct val="150000"/>
              </a:lnSpc>
              <a:buNone/>
            </a:pPr>
            <a:r>
              <a:rPr lang="en-US" sz="2000" dirty="0"/>
              <a:t>Example:</a:t>
            </a:r>
          </a:p>
          <a:p>
            <a:pPr marL="0" indent="0">
              <a:lnSpc>
                <a:spcPct val="150000"/>
              </a:lnSpc>
              <a:buNone/>
            </a:pPr>
            <a:r>
              <a:rPr lang="en-US" sz="2000" dirty="0"/>
              <a:t>Imagine you have a static information card displaying the app version</a:t>
            </a:r>
            <a:r>
              <a:rPr lang="en-US" dirty="0"/>
              <a:t>.</a:t>
            </a:r>
          </a:p>
        </p:txBody>
      </p:sp>
    </p:spTree>
    <p:extLst>
      <p:ext uri="{BB962C8B-B14F-4D97-AF65-F5344CB8AC3E}">
        <p14:creationId xmlns:p14="http://schemas.microsoft.com/office/powerpoint/2010/main" val="3829178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CA0E8-178E-0324-F0F5-2D5128D70B33}"/>
              </a:ext>
            </a:extLst>
          </p:cNvPr>
          <p:cNvSpPr>
            <a:spLocks noGrp="1"/>
          </p:cNvSpPr>
          <p:nvPr>
            <p:ph type="title"/>
          </p:nvPr>
        </p:nvSpPr>
        <p:spPr/>
        <p:txBody>
          <a:bodyPr/>
          <a:lstStyle/>
          <a:p>
            <a:r>
              <a:rPr lang="en-US" dirty="0"/>
              <a:t>Mutable State:</a:t>
            </a:r>
            <a:br>
              <a:rPr lang="en-US" dirty="0"/>
            </a:br>
            <a:endParaRPr lang="en-US" dirty="0"/>
          </a:p>
        </p:txBody>
      </p:sp>
      <p:sp>
        <p:nvSpPr>
          <p:cNvPr id="3" name="Content Placeholder 2">
            <a:extLst>
              <a:ext uri="{FF2B5EF4-FFF2-40B4-BE49-F238E27FC236}">
                <a16:creationId xmlns:a16="http://schemas.microsoft.com/office/drawing/2014/main" id="{0543B500-7356-21B5-4E77-DCE188230327}"/>
              </a:ext>
            </a:extLst>
          </p:cNvPr>
          <p:cNvSpPr>
            <a:spLocks noGrp="1"/>
          </p:cNvSpPr>
          <p:nvPr>
            <p:ph idx="1"/>
          </p:nvPr>
        </p:nvSpPr>
        <p:spPr/>
        <p:txBody>
          <a:bodyPr/>
          <a:lstStyle/>
          <a:p>
            <a:pPr marL="0" indent="0">
              <a:lnSpc>
                <a:spcPct val="150000"/>
              </a:lnSpc>
              <a:buNone/>
            </a:pPr>
            <a:r>
              <a:rPr lang="en-US" sz="2000" dirty="0"/>
              <a:t>Mutable state is state that can change during the lifetime of a widget. Widgets with mutable state are created without the const keyword. Changes to mutable state often trigger a rebuild of the widget.</a:t>
            </a:r>
          </a:p>
          <a:p>
            <a:pPr>
              <a:lnSpc>
                <a:spcPct val="150000"/>
              </a:lnSpc>
            </a:pPr>
            <a:r>
              <a:rPr lang="en-US" sz="2000" dirty="0"/>
              <a:t>Example:</a:t>
            </a:r>
          </a:p>
          <a:p>
            <a:pPr>
              <a:lnSpc>
                <a:spcPct val="150000"/>
              </a:lnSpc>
            </a:pPr>
            <a:r>
              <a:rPr lang="en-US" sz="2000" dirty="0"/>
              <a:t>Consider a counter app where you can increment or decrement a counter.</a:t>
            </a:r>
          </a:p>
          <a:p>
            <a:pPr>
              <a:lnSpc>
                <a:spcPct val="150000"/>
              </a:lnSpc>
            </a:pPr>
            <a:endParaRPr lang="en-US" sz="2000" dirty="0"/>
          </a:p>
          <a:p>
            <a:endParaRPr lang="en-US" dirty="0"/>
          </a:p>
        </p:txBody>
      </p:sp>
    </p:spTree>
    <p:extLst>
      <p:ext uri="{BB962C8B-B14F-4D97-AF65-F5344CB8AC3E}">
        <p14:creationId xmlns:p14="http://schemas.microsoft.com/office/powerpoint/2010/main" val="2410286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E2AB-E0E4-29BB-CAFF-4716671D0E4E}"/>
              </a:ext>
            </a:extLst>
          </p:cNvPr>
          <p:cNvSpPr>
            <a:spLocks noGrp="1"/>
          </p:cNvSpPr>
          <p:nvPr>
            <p:ph type="title"/>
          </p:nvPr>
        </p:nvSpPr>
        <p:spPr/>
        <p:txBody>
          <a:bodyPr/>
          <a:lstStyle/>
          <a:p>
            <a:r>
              <a:rPr lang="en-US" dirty="0"/>
              <a:t>Ephemeral State:</a:t>
            </a:r>
            <a:br>
              <a:rPr lang="en-US" dirty="0"/>
            </a:br>
            <a:endParaRPr lang="en-US" dirty="0"/>
          </a:p>
        </p:txBody>
      </p:sp>
      <p:sp>
        <p:nvSpPr>
          <p:cNvPr id="3" name="Content Placeholder 2">
            <a:extLst>
              <a:ext uri="{FF2B5EF4-FFF2-40B4-BE49-F238E27FC236}">
                <a16:creationId xmlns:a16="http://schemas.microsoft.com/office/drawing/2014/main" id="{A3F9663B-3D12-4560-989E-9259B6101CD5}"/>
              </a:ext>
            </a:extLst>
          </p:cNvPr>
          <p:cNvSpPr>
            <a:spLocks noGrp="1"/>
          </p:cNvSpPr>
          <p:nvPr>
            <p:ph idx="1"/>
          </p:nvPr>
        </p:nvSpPr>
        <p:spPr>
          <a:xfrm>
            <a:off x="1154954" y="2249905"/>
            <a:ext cx="8825659" cy="3769895"/>
          </a:xfrm>
        </p:spPr>
        <p:txBody>
          <a:bodyPr>
            <a:normAutofit/>
          </a:bodyPr>
          <a:lstStyle/>
          <a:p>
            <a:pPr>
              <a:lnSpc>
                <a:spcPct val="150000"/>
              </a:lnSpc>
            </a:pPr>
            <a:endParaRPr lang="en-US" dirty="0"/>
          </a:p>
          <a:p>
            <a:pPr>
              <a:lnSpc>
                <a:spcPct val="150000"/>
              </a:lnSpc>
            </a:pPr>
            <a:r>
              <a:rPr lang="en-US" sz="2000" dirty="0"/>
              <a:t>Ephemeral state is local state that exists only for the duration of the widget's lifetime. It is typically used for UI-specific logic and does not persist between rebuilds. Ephemeral state is often managed using the State class and the </a:t>
            </a:r>
            <a:r>
              <a:rPr lang="en-US" sz="2000" dirty="0" err="1"/>
              <a:t>setState</a:t>
            </a:r>
            <a:r>
              <a:rPr lang="en-US" sz="2000" dirty="0"/>
              <a:t> method.</a:t>
            </a:r>
          </a:p>
          <a:p>
            <a:pPr>
              <a:lnSpc>
                <a:spcPct val="150000"/>
              </a:lnSpc>
            </a:pPr>
            <a:r>
              <a:rPr lang="en-US" sz="2000" dirty="0"/>
              <a:t>Example: In a form, you want to temporarily store user input before submission.</a:t>
            </a:r>
          </a:p>
        </p:txBody>
      </p:sp>
    </p:spTree>
    <p:extLst>
      <p:ext uri="{BB962C8B-B14F-4D97-AF65-F5344CB8AC3E}">
        <p14:creationId xmlns:p14="http://schemas.microsoft.com/office/powerpoint/2010/main" val="17233746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85D9-4B39-173E-F5B6-640D15A4F13B}"/>
              </a:ext>
            </a:extLst>
          </p:cNvPr>
          <p:cNvSpPr>
            <a:spLocks noGrp="1"/>
          </p:cNvSpPr>
          <p:nvPr>
            <p:ph type="title"/>
          </p:nvPr>
        </p:nvSpPr>
        <p:spPr>
          <a:xfrm>
            <a:off x="1154954" y="649705"/>
            <a:ext cx="8761413" cy="1030927"/>
          </a:xfrm>
        </p:spPr>
        <p:txBody>
          <a:bodyPr/>
          <a:lstStyle/>
          <a:p>
            <a:r>
              <a:rPr lang="en-US" dirty="0"/>
              <a:t>App State:</a:t>
            </a:r>
            <a:br>
              <a:rPr lang="en-US" dirty="0"/>
            </a:br>
            <a:endParaRPr lang="en-US" dirty="0"/>
          </a:p>
        </p:txBody>
      </p:sp>
      <p:sp>
        <p:nvSpPr>
          <p:cNvPr id="3" name="Content Placeholder 2">
            <a:extLst>
              <a:ext uri="{FF2B5EF4-FFF2-40B4-BE49-F238E27FC236}">
                <a16:creationId xmlns:a16="http://schemas.microsoft.com/office/drawing/2014/main" id="{E7ED85CD-F464-413E-E405-68E81C4CE618}"/>
              </a:ext>
            </a:extLst>
          </p:cNvPr>
          <p:cNvSpPr>
            <a:spLocks noGrp="1"/>
          </p:cNvSpPr>
          <p:nvPr>
            <p:ph idx="1"/>
          </p:nvPr>
        </p:nvSpPr>
        <p:spPr>
          <a:xfrm>
            <a:off x="1154954" y="2045368"/>
            <a:ext cx="8825659" cy="3974432"/>
          </a:xfrm>
        </p:spPr>
        <p:txBody>
          <a:bodyPr/>
          <a:lstStyle/>
          <a:p>
            <a:pPr marL="0" indent="0">
              <a:buNone/>
            </a:pPr>
            <a:endParaRPr lang="en-US" dirty="0"/>
          </a:p>
          <a:p>
            <a:r>
              <a:rPr lang="en-US" sz="2000" dirty="0"/>
              <a:t>App state refers to the global state of the entire application. It is often used to manage data that needs to persist across different parts of the app. App state can be managed using state management solutions like Provider, </a:t>
            </a:r>
            <a:r>
              <a:rPr lang="en-US" sz="2000" dirty="0" err="1"/>
              <a:t>BLoC</a:t>
            </a:r>
            <a:r>
              <a:rPr lang="en-US" sz="2000" dirty="0"/>
              <a:t>, </a:t>
            </a:r>
            <a:r>
              <a:rPr lang="en-US" sz="2000" dirty="0" err="1"/>
              <a:t>Riverpod</a:t>
            </a:r>
            <a:r>
              <a:rPr lang="en-US" sz="2000" dirty="0"/>
              <a:t>, Redux, or other third-party libraries.</a:t>
            </a:r>
          </a:p>
          <a:p>
            <a:r>
              <a:rPr lang="en-US" sz="2000" dirty="0"/>
              <a:t>Example: For a shopping app, you want to keep track of the user's shopping cart across different screens.</a:t>
            </a:r>
          </a:p>
          <a:p>
            <a:endParaRPr lang="en-US" dirty="0"/>
          </a:p>
        </p:txBody>
      </p:sp>
    </p:spTree>
    <p:extLst>
      <p:ext uri="{BB962C8B-B14F-4D97-AF65-F5344CB8AC3E}">
        <p14:creationId xmlns:p14="http://schemas.microsoft.com/office/powerpoint/2010/main" val="15841732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DFB3-6DD7-CDBB-5CF9-7BAC6B9C2F0A}"/>
              </a:ext>
            </a:extLst>
          </p:cNvPr>
          <p:cNvSpPr>
            <a:spLocks noGrp="1"/>
          </p:cNvSpPr>
          <p:nvPr>
            <p:ph type="title"/>
          </p:nvPr>
        </p:nvSpPr>
        <p:spPr/>
        <p:txBody>
          <a:bodyPr/>
          <a:lstStyle/>
          <a:p>
            <a:r>
              <a:rPr lang="en-US" dirty="0"/>
              <a:t>Global Keys</a:t>
            </a:r>
          </a:p>
        </p:txBody>
      </p:sp>
      <p:sp>
        <p:nvSpPr>
          <p:cNvPr id="3" name="Content Placeholder 2">
            <a:extLst>
              <a:ext uri="{FF2B5EF4-FFF2-40B4-BE49-F238E27FC236}">
                <a16:creationId xmlns:a16="http://schemas.microsoft.com/office/drawing/2014/main" id="{E99E7036-7053-4D5D-F5E7-79450744EC10}"/>
              </a:ext>
            </a:extLst>
          </p:cNvPr>
          <p:cNvSpPr>
            <a:spLocks noGrp="1"/>
          </p:cNvSpPr>
          <p:nvPr>
            <p:ph idx="1"/>
          </p:nvPr>
        </p:nvSpPr>
        <p:spPr/>
        <p:txBody>
          <a:bodyPr>
            <a:normAutofit/>
          </a:bodyPr>
          <a:lstStyle/>
          <a:p>
            <a:r>
              <a:rPr lang="en-US" dirty="0"/>
              <a:t>Global keys are used to uniquely identify widgets. They allow Flutter to maintain state across widget rebuilds. Global key state is often used in situations where you need to access or modify the state of a widget directly.</a:t>
            </a:r>
          </a:p>
          <a:p>
            <a:r>
              <a:rPr lang="en-US" dirty="0"/>
              <a:t>Example; In a form, you want to validate and access the entire form's state from outside its widget tree.</a:t>
            </a:r>
          </a:p>
        </p:txBody>
      </p:sp>
    </p:spTree>
    <p:extLst>
      <p:ext uri="{BB962C8B-B14F-4D97-AF65-F5344CB8AC3E}">
        <p14:creationId xmlns:p14="http://schemas.microsoft.com/office/powerpoint/2010/main" val="2158998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06E79-7087-31F4-6C62-E65E9BDD65DD}"/>
              </a:ext>
            </a:extLst>
          </p:cNvPr>
          <p:cNvSpPr>
            <a:spLocks noGrp="1"/>
          </p:cNvSpPr>
          <p:nvPr>
            <p:ph type="title"/>
          </p:nvPr>
        </p:nvSpPr>
        <p:spPr/>
        <p:txBody>
          <a:bodyPr/>
          <a:lstStyle/>
          <a:p>
            <a:r>
              <a:rPr lang="en-US" dirty="0"/>
              <a:t>Local key</a:t>
            </a:r>
          </a:p>
        </p:txBody>
      </p:sp>
      <p:sp>
        <p:nvSpPr>
          <p:cNvPr id="3" name="Content Placeholder 2">
            <a:extLst>
              <a:ext uri="{FF2B5EF4-FFF2-40B4-BE49-F238E27FC236}">
                <a16:creationId xmlns:a16="http://schemas.microsoft.com/office/drawing/2014/main" id="{B9BED39E-56EF-5622-C747-36C1D5642054}"/>
              </a:ext>
            </a:extLst>
          </p:cNvPr>
          <p:cNvSpPr>
            <a:spLocks noGrp="1"/>
          </p:cNvSpPr>
          <p:nvPr>
            <p:ph idx="1"/>
          </p:nvPr>
        </p:nvSpPr>
        <p:spPr/>
        <p:txBody>
          <a:bodyPr/>
          <a:lstStyle/>
          <a:p>
            <a:r>
              <a:rPr lang="en-US" dirty="0"/>
              <a:t>Local key state is used to uniquely identify widgets within a local context, such as within a subtree of the widget tree.</a:t>
            </a:r>
          </a:p>
          <a:p>
            <a:r>
              <a:rPr lang="en-US" dirty="0"/>
              <a:t>Example:</a:t>
            </a:r>
          </a:p>
          <a:p>
            <a:r>
              <a:rPr lang="en-US" dirty="0"/>
              <a:t>Inside a list view, you want to uniquely identify and update individual items.</a:t>
            </a:r>
          </a:p>
        </p:txBody>
      </p:sp>
    </p:spTree>
    <p:extLst>
      <p:ext uri="{BB962C8B-B14F-4D97-AF65-F5344CB8AC3E}">
        <p14:creationId xmlns:p14="http://schemas.microsoft.com/office/powerpoint/2010/main" val="233246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AA53-5203-A601-C1ED-B7BC64D2FD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288697-EF36-2763-A7C9-4413C49A84FA}"/>
              </a:ext>
            </a:extLst>
          </p:cNvPr>
          <p:cNvSpPr>
            <a:spLocks noGrp="1"/>
          </p:cNvSpPr>
          <p:nvPr>
            <p:ph idx="1"/>
          </p:nvPr>
        </p:nvSpPr>
        <p:spPr/>
        <p:txBody>
          <a:bodyPr>
            <a:normAutofit/>
          </a:bodyPr>
          <a:lstStyle/>
          <a:p>
            <a:r>
              <a:rPr lang="en-US" dirty="0"/>
              <a:t>Typography(Formatting):</a:t>
            </a:r>
          </a:p>
          <a:p>
            <a:pPr marL="0" indent="0">
              <a:buNone/>
            </a:pPr>
            <a:r>
              <a:rPr lang="en-US" dirty="0"/>
              <a:t>A specific set of typography guidelines is provided, emphasizing readable and consistent text styles.</a:t>
            </a:r>
          </a:p>
          <a:p>
            <a:r>
              <a:rPr lang="en-US" dirty="0"/>
              <a:t>Elevation and Shadows:</a:t>
            </a:r>
          </a:p>
          <a:p>
            <a:pPr marL="0" indent="0">
              <a:buNone/>
            </a:pPr>
            <a:r>
              <a:rPr lang="en-US" dirty="0"/>
              <a:t>Material Design utilizes shadows and elevation to create a sense of depth, helping users understand the hierarchy and relationships between elements.</a:t>
            </a:r>
          </a:p>
          <a:p>
            <a:r>
              <a:rPr lang="en-US" dirty="0"/>
              <a:t>Consistent UI Components:</a:t>
            </a:r>
          </a:p>
          <a:p>
            <a:pPr marL="0" indent="0">
              <a:buNone/>
            </a:pPr>
            <a:r>
              <a:rPr lang="en-US" dirty="0"/>
              <a:t>Material Design defines a set of UI components like buttons, cards, and sliders, ensuring a consistent and familiar experience across different applications.</a:t>
            </a:r>
          </a:p>
        </p:txBody>
      </p:sp>
    </p:spTree>
    <p:extLst>
      <p:ext uri="{BB962C8B-B14F-4D97-AF65-F5344CB8AC3E}">
        <p14:creationId xmlns:p14="http://schemas.microsoft.com/office/powerpoint/2010/main" val="1694896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07584-64A8-F093-E1C1-82D2F302BC61}"/>
              </a:ext>
            </a:extLst>
          </p:cNvPr>
          <p:cNvSpPr>
            <a:spLocks noGrp="1"/>
          </p:cNvSpPr>
          <p:nvPr>
            <p:ph type="title"/>
          </p:nvPr>
        </p:nvSpPr>
        <p:spPr/>
        <p:txBody>
          <a:bodyPr/>
          <a:lstStyle/>
          <a:p>
            <a:r>
              <a:rPr lang="en-US" dirty="0"/>
              <a:t>Future State</a:t>
            </a:r>
          </a:p>
        </p:txBody>
      </p:sp>
      <p:sp>
        <p:nvSpPr>
          <p:cNvPr id="3" name="Content Placeholder 2">
            <a:extLst>
              <a:ext uri="{FF2B5EF4-FFF2-40B4-BE49-F238E27FC236}">
                <a16:creationId xmlns:a16="http://schemas.microsoft.com/office/drawing/2014/main" id="{04E4F193-D8CE-4B91-3FD9-0A9246DB4A67}"/>
              </a:ext>
            </a:extLst>
          </p:cNvPr>
          <p:cNvSpPr>
            <a:spLocks noGrp="1"/>
          </p:cNvSpPr>
          <p:nvPr>
            <p:ph idx="1"/>
          </p:nvPr>
        </p:nvSpPr>
        <p:spPr/>
        <p:txBody>
          <a:bodyPr/>
          <a:lstStyle/>
          <a:p>
            <a:r>
              <a:rPr lang="en-US" dirty="0"/>
              <a:t>Future state represents a value that may not be available yet. It is used with asynchronous operations.</a:t>
            </a:r>
          </a:p>
          <a:p>
            <a:r>
              <a:rPr lang="en-US" dirty="0"/>
              <a:t>Example:</a:t>
            </a:r>
          </a:p>
          <a:p>
            <a:r>
              <a:rPr lang="en-US" dirty="0"/>
              <a:t>Fetching and displaying data from an API.</a:t>
            </a:r>
          </a:p>
        </p:txBody>
      </p:sp>
    </p:spTree>
    <p:extLst>
      <p:ext uri="{BB962C8B-B14F-4D97-AF65-F5344CB8AC3E}">
        <p14:creationId xmlns:p14="http://schemas.microsoft.com/office/powerpoint/2010/main" val="2038779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2060-CA0A-4C9F-3A3C-5A5A15976270}"/>
              </a:ext>
            </a:extLst>
          </p:cNvPr>
          <p:cNvSpPr>
            <a:spLocks noGrp="1"/>
          </p:cNvSpPr>
          <p:nvPr>
            <p:ph type="title"/>
          </p:nvPr>
        </p:nvSpPr>
        <p:spPr/>
        <p:txBody>
          <a:bodyPr/>
          <a:lstStyle/>
          <a:p>
            <a:r>
              <a:rPr lang="en-US" dirty="0"/>
              <a:t>Stream State</a:t>
            </a:r>
          </a:p>
        </p:txBody>
      </p:sp>
      <p:sp>
        <p:nvSpPr>
          <p:cNvPr id="3" name="Content Placeholder 2">
            <a:extLst>
              <a:ext uri="{FF2B5EF4-FFF2-40B4-BE49-F238E27FC236}">
                <a16:creationId xmlns:a16="http://schemas.microsoft.com/office/drawing/2014/main" id="{8BAF595E-29E7-3361-8FFD-BD4564DA7806}"/>
              </a:ext>
            </a:extLst>
          </p:cNvPr>
          <p:cNvSpPr>
            <a:spLocks noGrp="1"/>
          </p:cNvSpPr>
          <p:nvPr>
            <p:ph idx="1"/>
          </p:nvPr>
        </p:nvSpPr>
        <p:spPr/>
        <p:txBody>
          <a:bodyPr/>
          <a:lstStyle/>
          <a:p>
            <a:endParaRPr lang="en-US" dirty="0"/>
          </a:p>
          <a:p>
            <a:r>
              <a:rPr lang="en-US"/>
              <a:t>Stream state is used to represent a sequence of values over time, commonly used with asynchronous programming.</a:t>
            </a:r>
            <a:endParaRPr lang="en-US" dirty="0"/>
          </a:p>
          <a:p>
            <a:r>
              <a:rPr lang="en-US" dirty="0"/>
              <a:t>Example:</a:t>
            </a:r>
          </a:p>
          <a:p>
            <a:r>
              <a:rPr lang="en-US" b="0" i="0" dirty="0">
                <a:solidFill>
                  <a:srgbClr val="374151"/>
                </a:solidFill>
                <a:effectLst/>
                <a:latin typeface="Söhne"/>
              </a:rPr>
              <a:t>Real-time updates in a chat application.</a:t>
            </a:r>
            <a:endParaRPr lang="en-US" dirty="0"/>
          </a:p>
        </p:txBody>
      </p:sp>
    </p:spTree>
    <p:extLst>
      <p:ext uri="{BB962C8B-B14F-4D97-AF65-F5344CB8AC3E}">
        <p14:creationId xmlns:p14="http://schemas.microsoft.com/office/powerpoint/2010/main" val="1852418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2321-35C6-64F9-C974-3B408B1522B1}"/>
              </a:ext>
            </a:extLst>
          </p:cNvPr>
          <p:cNvSpPr>
            <a:spLocks noGrp="1"/>
          </p:cNvSpPr>
          <p:nvPr>
            <p:ph type="title"/>
          </p:nvPr>
        </p:nvSpPr>
        <p:spPr/>
        <p:txBody>
          <a:bodyPr/>
          <a:lstStyle/>
          <a:p>
            <a:r>
              <a:rPr lang="en-US" dirty="0"/>
              <a:t>Material App Widget</a:t>
            </a:r>
          </a:p>
        </p:txBody>
      </p:sp>
      <p:sp>
        <p:nvSpPr>
          <p:cNvPr id="3" name="Content Placeholder 2">
            <a:extLst>
              <a:ext uri="{FF2B5EF4-FFF2-40B4-BE49-F238E27FC236}">
                <a16:creationId xmlns:a16="http://schemas.microsoft.com/office/drawing/2014/main" id="{61CA6CE4-8289-8F08-ABBA-CEA31A533DF3}"/>
              </a:ext>
            </a:extLst>
          </p:cNvPr>
          <p:cNvSpPr>
            <a:spLocks noGrp="1"/>
          </p:cNvSpPr>
          <p:nvPr>
            <p:ph idx="1"/>
          </p:nvPr>
        </p:nvSpPr>
        <p:spPr>
          <a:xfrm>
            <a:off x="1154954" y="2304661"/>
            <a:ext cx="8825659" cy="3715139"/>
          </a:xfrm>
        </p:spPr>
        <p:txBody>
          <a:bodyPr/>
          <a:lstStyle/>
          <a:p>
            <a:r>
              <a:rPr lang="en-US" dirty="0"/>
              <a:t>Material App Widgets are components used in Android applications to display information and provide interactive elements on the home screen or within the app. These widgets adhere to the Material Design principles and contribute to a cohesive user experience.</a:t>
            </a:r>
          </a:p>
          <a:p>
            <a:r>
              <a:rPr lang="en-US" dirty="0"/>
              <a:t>the MaterialApp widget is a fundamental widget that provides the basic structure for building Material Design applications</a:t>
            </a:r>
          </a:p>
        </p:txBody>
      </p:sp>
    </p:spTree>
    <p:extLst>
      <p:ext uri="{BB962C8B-B14F-4D97-AF65-F5344CB8AC3E}">
        <p14:creationId xmlns:p14="http://schemas.microsoft.com/office/powerpoint/2010/main" val="374373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4DDA-7DEE-2133-F757-615111265CCA}"/>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B4B3AD25-EB75-B5B0-7AD5-4E70D201C70B}"/>
              </a:ext>
            </a:extLst>
          </p:cNvPr>
          <p:cNvSpPr>
            <a:spLocks noGrp="1"/>
          </p:cNvSpPr>
          <p:nvPr>
            <p:ph idx="1"/>
          </p:nvPr>
        </p:nvSpPr>
        <p:spPr/>
        <p:txBody>
          <a:bodyPr/>
          <a:lstStyle/>
          <a:p>
            <a:r>
              <a:rPr lang="en-US" dirty="0"/>
              <a:t>import '</a:t>
            </a:r>
            <a:r>
              <a:rPr lang="en-US" dirty="0" err="1"/>
              <a:t>package:flutter</a:t>
            </a:r>
            <a:r>
              <a:rPr lang="en-US" dirty="0"/>
              <a:t>/</a:t>
            </a:r>
            <a:r>
              <a:rPr lang="en-US" dirty="0" err="1"/>
              <a:t>material.dart</a:t>
            </a:r>
            <a:r>
              <a:rPr lang="en-US" dirty="0"/>
              <a:t>';</a:t>
            </a:r>
          </a:p>
          <a:p>
            <a:endParaRPr lang="en-US" dirty="0"/>
          </a:p>
          <a:p>
            <a:r>
              <a:rPr lang="en-US" dirty="0"/>
              <a:t>void main() {</a:t>
            </a:r>
          </a:p>
          <a:p>
            <a:r>
              <a:rPr lang="en-US" dirty="0"/>
              <a:t>  </a:t>
            </a:r>
            <a:r>
              <a:rPr lang="en-US" dirty="0" err="1"/>
              <a:t>runApp</a:t>
            </a:r>
            <a:r>
              <a:rPr lang="en-US" dirty="0"/>
              <a:t>(MyApp());</a:t>
            </a:r>
          </a:p>
          <a:p>
            <a:r>
              <a:rPr lang="en-US" dirty="0"/>
              <a:t>}</a:t>
            </a:r>
          </a:p>
          <a:p>
            <a:endParaRPr lang="en-US" dirty="0"/>
          </a:p>
        </p:txBody>
      </p:sp>
    </p:spTree>
    <p:extLst>
      <p:ext uri="{BB962C8B-B14F-4D97-AF65-F5344CB8AC3E}">
        <p14:creationId xmlns:p14="http://schemas.microsoft.com/office/powerpoint/2010/main" val="305960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4101-7163-8BC2-0AEC-84EF16FCD397}"/>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7E48F9BF-7CD4-49F4-C069-1927C48E08FD}"/>
              </a:ext>
            </a:extLst>
          </p:cNvPr>
          <p:cNvSpPr>
            <a:spLocks noGrp="1"/>
          </p:cNvSpPr>
          <p:nvPr>
            <p:ph idx="1"/>
          </p:nvPr>
        </p:nvSpPr>
        <p:spPr/>
        <p:txBody>
          <a:bodyPr>
            <a:normAutofit lnSpcReduction="10000"/>
          </a:bodyPr>
          <a:lstStyle/>
          <a:p>
            <a:r>
              <a:rPr lang="en-US" dirty="0"/>
              <a:t>class MyApp extends </a:t>
            </a:r>
            <a:r>
              <a:rPr lang="en-US" dirty="0" err="1"/>
              <a:t>StatelessWidget</a:t>
            </a:r>
            <a:r>
              <a:rPr lang="en-US" dirty="0"/>
              <a:t> {</a:t>
            </a:r>
          </a:p>
          <a:p>
            <a:r>
              <a:rPr lang="en-US" dirty="0"/>
              <a:t>  @override</a:t>
            </a:r>
          </a:p>
          <a:p>
            <a:r>
              <a:rPr lang="en-US" dirty="0"/>
              <a:t>  Widget build(</a:t>
            </a:r>
            <a:r>
              <a:rPr lang="en-US" dirty="0" err="1"/>
              <a:t>BuildContext</a:t>
            </a:r>
            <a:r>
              <a:rPr lang="en-US" dirty="0"/>
              <a:t> context) {</a:t>
            </a:r>
          </a:p>
          <a:p>
            <a:r>
              <a:rPr lang="en-US" dirty="0"/>
              <a:t>    return MaterialApp(</a:t>
            </a:r>
          </a:p>
          <a:p>
            <a:r>
              <a:rPr lang="en-US" dirty="0"/>
              <a:t>      title: 'My Material App',</a:t>
            </a:r>
          </a:p>
          <a:p>
            <a:r>
              <a:rPr lang="en-US" dirty="0"/>
              <a:t>      home: MyHomePage(),</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11512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94C6-CF33-AD61-3978-EECE60758A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9B0FD-EC44-238F-898E-0F77F4CD73CD}"/>
              </a:ext>
            </a:extLst>
          </p:cNvPr>
          <p:cNvSpPr>
            <a:spLocks noGrp="1"/>
          </p:cNvSpPr>
          <p:nvPr>
            <p:ph idx="1"/>
          </p:nvPr>
        </p:nvSpPr>
        <p:spPr>
          <a:xfrm>
            <a:off x="1154954" y="2313991"/>
            <a:ext cx="8825659" cy="3705809"/>
          </a:xfrm>
        </p:spPr>
        <p:txBody>
          <a:bodyPr>
            <a:normAutofit fontScale="70000" lnSpcReduction="20000"/>
          </a:bodyPr>
          <a:lstStyle/>
          <a:p>
            <a:r>
              <a:rPr lang="en-US" dirty="0"/>
              <a:t>class MyHomePage extends </a:t>
            </a:r>
            <a:r>
              <a:rPr lang="en-US" dirty="0" err="1"/>
              <a:t>StatelessWidget</a:t>
            </a:r>
            <a:r>
              <a:rPr lang="en-US" dirty="0"/>
              <a:t> {</a:t>
            </a:r>
          </a:p>
          <a:p>
            <a:r>
              <a:rPr lang="en-US" dirty="0"/>
              <a:t>  @override</a:t>
            </a:r>
          </a:p>
          <a:p>
            <a:r>
              <a:rPr lang="en-US" dirty="0"/>
              <a:t>  Widget build(</a:t>
            </a:r>
            <a:r>
              <a:rPr lang="en-US" dirty="0" err="1"/>
              <a:t>BuildContext</a:t>
            </a:r>
            <a:r>
              <a:rPr lang="en-US" dirty="0"/>
              <a:t> context) {</a:t>
            </a:r>
          </a:p>
          <a:p>
            <a:r>
              <a:rPr lang="en-US" dirty="0"/>
              <a:t>    return Scaffold(</a:t>
            </a:r>
          </a:p>
          <a:p>
            <a:r>
              <a:rPr lang="en-US" dirty="0"/>
              <a:t>      appBar: AppBar(</a:t>
            </a:r>
          </a:p>
          <a:p>
            <a:r>
              <a:rPr lang="en-US" dirty="0"/>
              <a:t>        title: Text('Home Page'),</a:t>
            </a:r>
          </a:p>
          <a:p>
            <a:r>
              <a:rPr lang="en-US" dirty="0"/>
              <a:t>      ),</a:t>
            </a:r>
          </a:p>
          <a:p>
            <a:r>
              <a:rPr lang="en-US" dirty="0"/>
              <a:t>      body: Center(</a:t>
            </a:r>
          </a:p>
          <a:p>
            <a:r>
              <a:rPr lang="en-US" dirty="0"/>
              <a:t>        child: Text('Welcome to my Material App!'),</a:t>
            </a:r>
          </a:p>
          <a:p>
            <a:r>
              <a:rPr lang="en-US" dirty="0"/>
              <a:t>      ),</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126507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1CA2-E412-B4EA-654C-5D8394FEC8B7}"/>
              </a:ext>
            </a:extLst>
          </p:cNvPr>
          <p:cNvSpPr>
            <a:spLocks noGrp="1"/>
          </p:cNvSpPr>
          <p:nvPr>
            <p:ph type="title"/>
          </p:nvPr>
        </p:nvSpPr>
        <p:spPr/>
        <p:txBody>
          <a:bodyPr/>
          <a:lstStyle/>
          <a:p>
            <a:r>
              <a:rPr lang="en-US" dirty="0"/>
              <a:t>Explaining the Example</a:t>
            </a:r>
          </a:p>
        </p:txBody>
      </p:sp>
      <p:sp>
        <p:nvSpPr>
          <p:cNvPr id="3" name="Content Placeholder 2">
            <a:extLst>
              <a:ext uri="{FF2B5EF4-FFF2-40B4-BE49-F238E27FC236}">
                <a16:creationId xmlns:a16="http://schemas.microsoft.com/office/drawing/2014/main" id="{4C58C36E-4B44-3821-9F92-E7EF54A4E513}"/>
              </a:ext>
            </a:extLst>
          </p:cNvPr>
          <p:cNvSpPr>
            <a:spLocks noGrp="1"/>
          </p:cNvSpPr>
          <p:nvPr>
            <p:ph idx="1"/>
          </p:nvPr>
        </p:nvSpPr>
        <p:spPr/>
        <p:txBody>
          <a:bodyPr>
            <a:normAutofit lnSpcReduction="10000"/>
          </a:bodyPr>
          <a:lstStyle/>
          <a:p>
            <a:r>
              <a:rPr lang="en-US" dirty="0"/>
              <a:t>The MyApp class is a </a:t>
            </a:r>
            <a:r>
              <a:rPr lang="en-US" dirty="0" err="1"/>
              <a:t>StatelessWidget</a:t>
            </a:r>
            <a:r>
              <a:rPr lang="en-US" dirty="0"/>
              <a:t> that represents the root of the application.</a:t>
            </a:r>
          </a:p>
          <a:p>
            <a:r>
              <a:rPr lang="en-US" dirty="0"/>
              <a:t>MaterialApp is used to define the top-level MaterialApp widget. It takes the title parameter, which is displayed in the device's app switcher or task manager.</a:t>
            </a:r>
          </a:p>
          <a:p>
            <a:r>
              <a:rPr lang="en-US" dirty="0"/>
              <a:t>The home parameter is set to MyHomePage(), which is the default screen when the app starts.</a:t>
            </a:r>
          </a:p>
          <a:p>
            <a:r>
              <a:rPr lang="en-US" dirty="0"/>
              <a:t>MyHomePage is another </a:t>
            </a:r>
            <a:r>
              <a:rPr lang="en-US" dirty="0" err="1"/>
              <a:t>StatelessWidget</a:t>
            </a:r>
            <a:r>
              <a:rPr lang="en-US" dirty="0"/>
              <a:t> representing the home page of the app.</a:t>
            </a:r>
          </a:p>
          <a:p>
            <a:r>
              <a:rPr lang="en-US" dirty="0"/>
              <a:t>The Scaffold widget provides the basic structure for the visual interface, including an AppBar and a body for the main content</a:t>
            </a:r>
          </a:p>
          <a:p>
            <a:endParaRPr lang="en-US" dirty="0"/>
          </a:p>
        </p:txBody>
      </p:sp>
    </p:spTree>
    <p:extLst>
      <p:ext uri="{BB962C8B-B14F-4D97-AF65-F5344CB8AC3E}">
        <p14:creationId xmlns:p14="http://schemas.microsoft.com/office/powerpoint/2010/main" val="43794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0536-ABC1-7DC4-0F5A-FAF2546803EC}"/>
              </a:ext>
            </a:extLst>
          </p:cNvPr>
          <p:cNvSpPr>
            <a:spLocks noGrp="1"/>
          </p:cNvSpPr>
          <p:nvPr>
            <p:ph type="title"/>
          </p:nvPr>
        </p:nvSpPr>
        <p:spPr/>
        <p:txBody>
          <a:bodyPr/>
          <a:lstStyle/>
          <a:p>
            <a:r>
              <a:rPr lang="en-US" dirty="0"/>
              <a:t>The Build Method</a:t>
            </a:r>
          </a:p>
        </p:txBody>
      </p:sp>
      <p:sp>
        <p:nvSpPr>
          <p:cNvPr id="3" name="Content Placeholder 2">
            <a:extLst>
              <a:ext uri="{FF2B5EF4-FFF2-40B4-BE49-F238E27FC236}">
                <a16:creationId xmlns:a16="http://schemas.microsoft.com/office/drawing/2014/main" id="{CE3D7ADD-CAB2-13F0-4FBC-2DFF8E5E9C04}"/>
              </a:ext>
            </a:extLst>
          </p:cNvPr>
          <p:cNvSpPr>
            <a:spLocks noGrp="1"/>
          </p:cNvSpPr>
          <p:nvPr>
            <p:ph idx="1"/>
          </p:nvPr>
        </p:nvSpPr>
        <p:spPr/>
        <p:txBody>
          <a:bodyPr/>
          <a:lstStyle/>
          <a:p>
            <a:pPr>
              <a:lnSpc>
                <a:spcPct val="150000"/>
              </a:lnSpc>
            </a:pPr>
            <a:r>
              <a:rPr lang="en-US" dirty="0"/>
              <a:t>The build method is a crucial part of the widget lifecycle. Every widget in Flutter must implement the build method, as it is responsible for constructing and returning the widget tree that represents the visual elements of the user interface. The build method is called whenever the widget needs to be updated or rebuilt due to changes in its state or the state of its parent.</a:t>
            </a:r>
          </a:p>
          <a:p>
            <a:pPr>
              <a:lnSpc>
                <a:spcPct val="150000"/>
              </a:lnSpc>
            </a:pPr>
            <a:endParaRPr lang="en-US" dirty="0"/>
          </a:p>
        </p:txBody>
      </p:sp>
    </p:spTree>
    <p:extLst>
      <p:ext uri="{BB962C8B-B14F-4D97-AF65-F5344CB8AC3E}">
        <p14:creationId xmlns:p14="http://schemas.microsoft.com/office/powerpoint/2010/main" val="261462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141</TotalTime>
  <Words>1934</Words>
  <Application>Microsoft Office PowerPoint</Application>
  <PresentationFormat>Widescreen</PresentationFormat>
  <Paragraphs>183</Paragraphs>
  <Slides>31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Aptos</vt:lpstr>
      <vt:lpstr>Arial</vt:lpstr>
      <vt:lpstr>Century Gothic</vt:lpstr>
      <vt:lpstr>CourierNewPSMT</vt:lpstr>
      <vt:lpstr>Söhne</vt:lpstr>
      <vt:lpstr>TimesNewRomanPSMT</vt:lpstr>
      <vt:lpstr>Wingdings 3</vt:lpstr>
      <vt:lpstr>Ion Boardroom</vt:lpstr>
      <vt:lpstr>Recap</vt:lpstr>
      <vt:lpstr>key principles of Material Design:</vt:lpstr>
      <vt:lpstr>PowerPoint Presentation</vt:lpstr>
      <vt:lpstr>Material App Widget</vt:lpstr>
      <vt:lpstr>An Example</vt:lpstr>
      <vt:lpstr>Contd.</vt:lpstr>
      <vt:lpstr>PowerPoint Presentation</vt:lpstr>
      <vt:lpstr>Explaining the Example</vt:lpstr>
      <vt:lpstr>The Build Method</vt:lpstr>
      <vt:lpstr>How the build Method Works</vt:lpstr>
      <vt:lpstr>Scaffold Widget</vt:lpstr>
      <vt:lpstr>Usage of the Scaffold Widget</vt:lpstr>
      <vt:lpstr>Example Contd.</vt:lpstr>
      <vt:lpstr>Example Contd.</vt:lpstr>
      <vt:lpstr>Example Contd.</vt:lpstr>
      <vt:lpstr>In the example above:</vt:lpstr>
      <vt:lpstr>Key Components of Scaffold Widget</vt:lpstr>
      <vt:lpstr>PowerPoint Presentation</vt:lpstr>
      <vt:lpstr>Summary Scaffold</vt:lpstr>
      <vt:lpstr>PowerPoint Presentation</vt:lpstr>
      <vt:lpstr>PowerPoint Presentation</vt:lpstr>
      <vt:lpstr>State Management</vt:lpstr>
      <vt:lpstr>What is “State” in Flutter</vt:lpstr>
      <vt:lpstr>Immutable State: </vt:lpstr>
      <vt:lpstr>Mutable State: </vt:lpstr>
      <vt:lpstr>Ephemeral State: </vt:lpstr>
      <vt:lpstr>App State: </vt:lpstr>
      <vt:lpstr>Global Keys</vt:lpstr>
      <vt:lpstr>Local key</vt:lpstr>
      <vt:lpstr>Future State</vt:lpstr>
      <vt:lpstr>Stream State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Nana Ama Johnson</dc:creator>
  <cp:lastModifiedBy>Lorraine Nana Ama Johnson</cp:lastModifiedBy>
  <cp:revision>4</cp:revision>
  <dcterms:created xsi:type="dcterms:W3CDTF">2024-01-24T21:57:01Z</dcterms:created>
  <dcterms:modified xsi:type="dcterms:W3CDTF">2024-01-25T00:33:49Z</dcterms:modified>
</cp:coreProperties>
</file>