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53"/>
  </p:notesMasterIdLst>
  <p:sldIdLst>
    <p:sldId id="257" r:id="rId2"/>
    <p:sldId id="258" r:id="rId3"/>
    <p:sldId id="259" r:id="rId4"/>
    <p:sldId id="260" r:id="rId5"/>
    <p:sldId id="261" r:id="rId6"/>
    <p:sldId id="262" r:id="rId7"/>
    <p:sldId id="263" r:id="rId8"/>
    <p:sldId id="264" r:id="rId9"/>
    <p:sldId id="266" r:id="rId10"/>
    <p:sldId id="267" r:id="rId11"/>
    <p:sldId id="265" r:id="rId12"/>
    <p:sldId id="268" r:id="rId13"/>
    <p:sldId id="269" r:id="rId14"/>
    <p:sldId id="274" r:id="rId15"/>
    <p:sldId id="275" r:id="rId16"/>
    <p:sldId id="270" r:id="rId17"/>
    <p:sldId id="271" r:id="rId18"/>
    <p:sldId id="272" r:id="rId19"/>
    <p:sldId id="273" r:id="rId20"/>
    <p:sldId id="276" r:id="rId21"/>
    <p:sldId id="277" r:id="rId22"/>
    <p:sldId id="287" r:id="rId23"/>
    <p:sldId id="288" r:id="rId24"/>
    <p:sldId id="289" r:id="rId25"/>
    <p:sldId id="290" r:id="rId26"/>
    <p:sldId id="291" r:id="rId27"/>
    <p:sldId id="292" r:id="rId28"/>
    <p:sldId id="307" r:id="rId29"/>
    <p:sldId id="306" r:id="rId30"/>
    <p:sldId id="308" r:id="rId31"/>
    <p:sldId id="293" r:id="rId32"/>
    <p:sldId id="309" r:id="rId33"/>
    <p:sldId id="281" r:id="rId34"/>
    <p:sldId id="282" r:id="rId35"/>
    <p:sldId id="310" r:id="rId36"/>
    <p:sldId id="311" r:id="rId37"/>
    <p:sldId id="294" r:id="rId38"/>
    <p:sldId id="295" r:id="rId39"/>
    <p:sldId id="296" r:id="rId40"/>
    <p:sldId id="297" r:id="rId41"/>
    <p:sldId id="298" r:id="rId42"/>
    <p:sldId id="299" r:id="rId43"/>
    <p:sldId id="300" r:id="rId44"/>
    <p:sldId id="301" r:id="rId45"/>
    <p:sldId id="302" r:id="rId46"/>
    <p:sldId id="303" r:id="rId47"/>
    <p:sldId id="304" r:id="rId48"/>
    <p:sldId id="305" r:id="rId49"/>
    <p:sldId id="313" r:id="rId50"/>
    <p:sldId id="314" r:id="rId51"/>
    <p:sldId id="312" r:id="rId5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651" autoAdjust="0"/>
    <p:restoredTop sz="74510" autoAdjust="0"/>
  </p:normalViewPr>
  <p:slideViewPr>
    <p:cSldViewPr snapToGrid="0">
      <p:cViewPr>
        <p:scale>
          <a:sx n="50" d="100"/>
          <a:sy n="50" d="100"/>
        </p:scale>
        <p:origin x="2088" y="2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089A5AC-357C-4548-851B-D4E7F984D71D}" type="datetimeFigureOut">
              <a:rPr lang="en-US" smtClean="0"/>
              <a:t>1/23/2025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0D6C93-0F61-46E4-A7A0-D23688F0A051}" type="slidenum">
              <a:rPr lang="en-US" smtClean="0"/>
              <a:t>‹#›</a:t>
            </a:fld>
            <a:endParaRPr lang="en-US"/>
          </a:p>
        </p:txBody>
      </p:sp>
    </p:spTree>
    <p:extLst>
      <p:ext uri="{BB962C8B-B14F-4D97-AF65-F5344CB8AC3E}">
        <p14:creationId xmlns:p14="http://schemas.microsoft.com/office/powerpoint/2010/main" val="23608379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
            </a:r>
            <a:r>
              <a:rPr lang="en-US" b="1" dirty="0" err="1"/>
              <a:t>MaterialApp</a:t>
            </a:r>
            <a:r>
              <a:rPr lang="en-US" dirty="0"/>
              <a:t> widget is a fundamental widget in Flutter that acts as the entry point for a Material Design application. It provides essential functionalities and configurations to set up the structure and design of your app, adhering to Material Design principles.</a:t>
            </a:r>
          </a:p>
        </p:txBody>
      </p:sp>
      <p:sp>
        <p:nvSpPr>
          <p:cNvPr id="4" name="Slide Number Placeholder 3"/>
          <p:cNvSpPr>
            <a:spLocks noGrp="1"/>
          </p:cNvSpPr>
          <p:nvPr>
            <p:ph type="sldNum" sz="quarter" idx="5"/>
          </p:nvPr>
        </p:nvSpPr>
        <p:spPr/>
        <p:txBody>
          <a:bodyPr/>
          <a:lstStyle/>
          <a:p>
            <a:fld id="{5981A9F2-D5EC-4323-AA81-D5AC7B71D247}" type="slidenum">
              <a:rPr lang="en-US" smtClean="0"/>
              <a:t>4</a:t>
            </a:fld>
            <a:endParaRPr lang="en-US"/>
          </a:p>
        </p:txBody>
      </p:sp>
    </p:spTree>
    <p:extLst>
      <p:ext uri="{BB962C8B-B14F-4D97-AF65-F5344CB8AC3E}">
        <p14:creationId xmlns:p14="http://schemas.microsoft.com/office/powerpoint/2010/main" val="42523558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It’s important to note that widgets in Flutter are immutable. When a widget’s state changes, Flutter rebuilds the widget tree, creating a new set of widgets with the updated state. This approach allows for efficient UI updates and helps maintain a declarative programming style.</a:t>
            </a:r>
          </a:p>
        </p:txBody>
      </p:sp>
      <p:sp>
        <p:nvSpPr>
          <p:cNvPr id="4" name="Slide Number Placeholder 3"/>
          <p:cNvSpPr>
            <a:spLocks noGrp="1"/>
          </p:cNvSpPr>
          <p:nvPr>
            <p:ph type="sldNum" sz="quarter" idx="5"/>
          </p:nvPr>
        </p:nvSpPr>
        <p:spPr/>
        <p:txBody>
          <a:bodyPr/>
          <a:lstStyle/>
          <a:p>
            <a:fld id="{5981A9F2-D5EC-4323-AA81-D5AC7B71D247}" type="slidenum">
              <a:rPr lang="en-US" smtClean="0"/>
              <a:t>40</a:t>
            </a:fld>
            <a:endParaRPr lang="en-US"/>
          </a:p>
        </p:txBody>
      </p:sp>
    </p:spTree>
    <p:extLst>
      <p:ext uri="{BB962C8B-B14F-4D97-AF65-F5344CB8AC3E}">
        <p14:creationId xmlns:p14="http://schemas.microsoft.com/office/powerpoint/2010/main" val="39968181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Widget Initialized Counter: 0</a:t>
            </a:r>
          </a:p>
          <a:p>
            <a:pPr marL="228600" indent="-228600">
              <a:buAutoNum type="arabicPeriod"/>
            </a:pPr>
            <a:endParaRPr lang="en-US" dirty="0"/>
          </a:p>
          <a:p>
            <a:pPr marL="228600" indent="-228600">
              <a:buAutoNum type="arabicPeriod"/>
            </a:pPr>
            <a:r>
              <a:rPr lang="en-US" dirty="0"/>
              <a:t>When Navigating to second screen:</a:t>
            </a:r>
          </a:p>
          <a:p>
            <a:pPr marL="685800" lvl="1" indent="-228600">
              <a:buAutoNum type="arabicPeriod"/>
            </a:pPr>
            <a:r>
              <a:rPr lang="en-US" dirty="0"/>
              <a:t>deactivate called</a:t>
            </a:r>
          </a:p>
          <a:p>
            <a:pPr marL="685800" lvl="1" indent="-228600">
              <a:buAutoNum type="arabicPeriod"/>
            </a:pPr>
            <a:r>
              <a:rPr lang="en-US" dirty="0"/>
              <a:t>dispose called (First screen is removed from memory, and the timer is cleaned up.)</a:t>
            </a:r>
          </a:p>
          <a:p>
            <a:pPr marL="685800" lvl="1" indent="-228600">
              <a:buAutoNum type="arabicPeriod"/>
            </a:pPr>
            <a:endParaRPr lang="en-US" dirty="0"/>
          </a:p>
          <a:p>
            <a:pPr marL="685800" lvl="1" indent="-228600">
              <a:buAutoNum type="arabicPeriod"/>
            </a:pPr>
            <a:endParaRPr lang="en-US" dirty="0"/>
          </a:p>
          <a:p>
            <a:pPr marL="457200" lvl="1" indent="0">
              <a:buNone/>
            </a:pPr>
            <a:r>
              <a:rPr lang="en-US" dirty="0"/>
              <a:t>When Returning from Second Screen:</a:t>
            </a:r>
          </a:p>
          <a:p>
            <a:pPr marL="457200" lvl="1" indent="0">
              <a:buNone/>
            </a:pPr>
            <a:r>
              <a:rPr lang="en-US" dirty="0" err="1"/>
              <a:t>initState</a:t>
            </a:r>
            <a:r>
              <a:rPr lang="en-US" dirty="0"/>
              <a:t> called build called</a:t>
            </a:r>
          </a:p>
        </p:txBody>
      </p:sp>
      <p:sp>
        <p:nvSpPr>
          <p:cNvPr id="4" name="Slide Number Placeholder 3"/>
          <p:cNvSpPr>
            <a:spLocks noGrp="1"/>
          </p:cNvSpPr>
          <p:nvPr>
            <p:ph type="sldNum" sz="quarter" idx="5"/>
          </p:nvPr>
        </p:nvSpPr>
        <p:spPr/>
        <p:txBody>
          <a:bodyPr/>
          <a:lstStyle/>
          <a:p>
            <a:fld id="{290D6C93-0F61-46E4-A7A0-D23688F0A051}" type="slidenum">
              <a:rPr lang="en-US" smtClean="0"/>
              <a:t>49</a:t>
            </a:fld>
            <a:endParaRPr lang="en-US"/>
          </a:p>
        </p:txBody>
      </p:sp>
    </p:spTree>
    <p:extLst>
      <p:ext uri="{BB962C8B-B14F-4D97-AF65-F5344CB8AC3E}">
        <p14:creationId xmlns:p14="http://schemas.microsoft.com/office/powerpoint/2010/main" val="34641510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 Tip:</a:t>
            </a:r>
          </a:p>
          <a:p>
            <a:pPr algn="l"/>
            <a:r>
              <a:rPr lang="en-US" sz="1800" b="0" i="0" u="none" strike="noStrike" baseline="0" dirty="0">
                <a:latin typeface="TimesNewRomanPSMT"/>
              </a:rPr>
              <a:t>Even if you don’t plan on using any of the components</a:t>
            </a:r>
          </a:p>
          <a:p>
            <a:pPr algn="l"/>
            <a:r>
              <a:rPr lang="en-US" sz="1800" b="0" i="0" u="none" strike="noStrike" baseline="0" dirty="0">
                <a:latin typeface="TimesNewRomanPSMT"/>
              </a:rPr>
              <a:t>that </a:t>
            </a:r>
            <a:r>
              <a:rPr lang="en-US" sz="1800" b="0" i="0" u="none" strike="noStrike" baseline="0" dirty="0">
                <a:latin typeface="CourierNewPSMT"/>
              </a:rPr>
              <a:t>Scaffold </a:t>
            </a:r>
            <a:r>
              <a:rPr lang="en-US" sz="1800" b="0" i="0" u="none" strike="noStrike" baseline="0" dirty="0">
                <a:latin typeface="TimesNewRomanPSMT"/>
              </a:rPr>
              <a:t>provides, it is recommended to start.</a:t>
            </a:r>
            <a:endParaRPr lang="en-US" dirty="0"/>
          </a:p>
        </p:txBody>
      </p:sp>
      <p:sp>
        <p:nvSpPr>
          <p:cNvPr id="4" name="Slide Number Placeholder 3"/>
          <p:cNvSpPr>
            <a:spLocks noGrp="1"/>
          </p:cNvSpPr>
          <p:nvPr>
            <p:ph type="sldNum" sz="quarter" idx="5"/>
          </p:nvPr>
        </p:nvSpPr>
        <p:spPr/>
        <p:txBody>
          <a:bodyPr/>
          <a:lstStyle/>
          <a:p>
            <a:fld id="{5981A9F2-D5EC-4323-AA81-D5AC7B71D247}" type="slidenum">
              <a:rPr lang="en-US" smtClean="0"/>
              <a:t>20</a:t>
            </a:fld>
            <a:endParaRPr lang="en-US"/>
          </a:p>
        </p:txBody>
      </p:sp>
    </p:spTree>
    <p:extLst>
      <p:ext uri="{BB962C8B-B14F-4D97-AF65-F5344CB8AC3E}">
        <p14:creationId xmlns:p14="http://schemas.microsoft.com/office/powerpoint/2010/main" val="12416983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Column widget is the parent, representing a vertical arrangement of its children.</a:t>
            </a:r>
          </a:p>
          <a:p>
            <a:endParaRPr lang="en-US" dirty="0"/>
          </a:p>
          <a:p>
            <a:r>
              <a:rPr lang="en-US" dirty="0"/>
              <a:t>The Text widget and the RaisedButton widget are both direct children of the Column widget.</a:t>
            </a:r>
          </a:p>
        </p:txBody>
      </p:sp>
      <p:sp>
        <p:nvSpPr>
          <p:cNvPr id="4" name="Slide Number Placeholder 3"/>
          <p:cNvSpPr>
            <a:spLocks noGrp="1"/>
          </p:cNvSpPr>
          <p:nvPr>
            <p:ph type="sldNum" sz="quarter" idx="5"/>
          </p:nvPr>
        </p:nvSpPr>
        <p:spPr/>
        <p:txBody>
          <a:bodyPr/>
          <a:lstStyle/>
          <a:p>
            <a:fld id="{5981A9F2-D5EC-4323-AA81-D5AC7B71D247}" type="slidenum">
              <a:rPr lang="en-US" smtClean="0"/>
              <a:t>26</a:t>
            </a:fld>
            <a:endParaRPr lang="en-US"/>
          </a:p>
        </p:txBody>
      </p:sp>
    </p:spTree>
    <p:extLst>
      <p:ext uri="{BB962C8B-B14F-4D97-AF65-F5344CB8AC3E}">
        <p14:creationId xmlns:p14="http://schemas.microsoft.com/office/powerpoint/2010/main" val="34415866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42424"/>
                </a:solidFill>
                <a:effectLst/>
                <a:latin typeface="source-serif-pro"/>
              </a:rPr>
              <a:t>For instance, in a simple application tapping on the button will change the color of a box from red to green. Here red and green colors are mentioned as state.</a:t>
            </a:r>
            <a:endParaRPr lang="en-US" dirty="0"/>
          </a:p>
        </p:txBody>
      </p:sp>
      <p:sp>
        <p:nvSpPr>
          <p:cNvPr id="4" name="Slide Number Placeholder 3"/>
          <p:cNvSpPr>
            <a:spLocks noGrp="1"/>
          </p:cNvSpPr>
          <p:nvPr>
            <p:ph type="sldNum" sz="quarter" idx="5"/>
          </p:nvPr>
        </p:nvSpPr>
        <p:spPr/>
        <p:txBody>
          <a:bodyPr/>
          <a:lstStyle/>
          <a:p>
            <a:fld id="{5981A9F2-D5EC-4323-AA81-D5AC7B71D247}" type="slidenum">
              <a:rPr lang="en-US" smtClean="0"/>
              <a:t>27</a:t>
            </a:fld>
            <a:endParaRPr lang="en-US"/>
          </a:p>
        </p:txBody>
      </p:sp>
    </p:spTree>
    <p:extLst>
      <p:ext uri="{BB962C8B-B14F-4D97-AF65-F5344CB8AC3E}">
        <p14:creationId xmlns:p14="http://schemas.microsoft.com/office/powerpoint/2010/main" val="15665673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42424"/>
                </a:solidFill>
                <a:effectLst/>
                <a:latin typeface="source-serif-pro"/>
              </a:rPr>
              <a:t>In the example above, you can see we have reassigned all the variables with different name, </a:t>
            </a:r>
            <a:r>
              <a:rPr lang="en-US" b="0" i="0" dirty="0" err="1">
                <a:solidFill>
                  <a:srgbClr val="242424"/>
                </a:solidFill>
                <a:effectLst/>
                <a:latin typeface="source-serif-pro"/>
              </a:rPr>
              <a:t>isBoy</a:t>
            </a:r>
            <a:r>
              <a:rPr lang="en-US" b="0" i="0" dirty="0">
                <a:solidFill>
                  <a:srgbClr val="242424"/>
                </a:solidFill>
                <a:effectLst/>
                <a:latin typeface="source-serif-pro"/>
              </a:rPr>
              <a:t>, and age. So, basically, we have changed the state of the application and printed it in the console.</a:t>
            </a:r>
            <a:endParaRPr lang="en-US" dirty="0"/>
          </a:p>
        </p:txBody>
      </p:sp>
      <p:sp>
        <p:nvSpPr>
          <p:cNvPr id="4" name="Slide Number Placeholder 3"/>
          <p:cNvSpPr>
            <a:spLocks noGrp="1"/>
          </p:cNvSpPr>
          <p:nvPr>
            <p:ph type="sldNum" sz="quarter" idx="5"/>
          </p:nvPr>
        </p:nvSpPr>
        <p:spPr/>
        <p:txBody>
          <a:bodyPr/>
          <a:lstStyle/>
          <a:p>
            <a:fld id="{5981A9F2-D5EC-4323-AA81-D5AC7B71D247}" type="slidenum">
              <a:rPr lang="en-US" smtClean="0"/>
              <a:t>29</a:t>
            </a:fld>
            <a:endParaRPr lang="en-US"/>
          </a:p>
        </p:txBody>
      </p:sp>
    </p:spTree>
    <p:extLst>
      <p:ext uri="{BB962C8B-B14F-4D97-AF65-F5344CB8AC3E}">
        <p14:creationId xmlns:p14="http://schemas.microsoft.com/office/powerpoint/2010/main" val="9508605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Temporary state that is local to a widget and doesn’t need to be shared.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Examples include the current tab in a </a:t>
            </a:r>
            <a:r>
              <a:rPr lang="en-US" dirty="0" err="1"/>
              <a:t>TabBar</a:t>
            </a:r>
            <a:r>
              <a:rPr lang="en-US" dirty="0"/>
              <a:t> or the state of a checkbox.</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333333"/>
                </a:solidFill>
                <a:effectLst/>
                <a:latin typeface="Montserrat" panose="00000500000000000000" pitchFamily="2" charset="0"/>
              </a:rPr>
              <a:t>This state is also known as UI State or local state. It is a type of state which is related to the </a:t>
            </a:r>
            <a:r>
              <a:rPr lang="en-US" b="1" i="0" dirty="0">
                <a:solidFill>
                  <a:srgbClr val="333333"/>
                </a:solidFill>
                <a:effectLst/>
                <a:latin typeface="Montserrat" panose="00000500000000000000" pitchFamily="2" charset="0"/>
              </a:rPr>
              <a:t>specific widget,</a:t>
            </a:r>
            <a:r>
              <a:rPr lang="en-US" b="0" i="0" dirty="0">
                <a:solidFill>
                  <a:srgbClr val="333333"/>
                </a:solidFill>
                <a:effectLst/>
                <a:latin typeface="Montserrat" panose="00000500000000000000" pitchFamily="2" charset="0"/>
              </a:rPr>
              <a:t> or you can say that it is a state that contains in a single widget.</a:t>
            </a:r>
            <a:endParaRPr lang="en-US" dirty="0"/>
          </a:p>
          <a:p>
            <a:endParaRPr lang="en-US" dirty="0"/>
          </a:p>
        </p:txBody>
      </p:sp>
      <p:sp>
        <p:nvSpPr>
          <p:cNvPr id="4" name="Slide Number Placeholder 3"/>
          <p:cNvSpPr>
            <a:spLocks noGrp="1"/>
          </p:cNvSpPr>
          <p:nvPr>
            <p:ph type="sldNum" sz="quarter" idx="5"/>
          </p:nvPr>
        </p:nvSpPr>
        <p:spPr/>
        <p:txBody>
          <a:bodyPr/>
          <a:lstStyle/>
          <a:p>
            <a:fld id="{5981A9F2-D5EC-4323-AA81-D5AC7B71D247}" type="slidenum">
              <a:rPr lang="en-US" smtClean="0"/>
              <a:t>33</a:t>
            </a:fld>
            <a:endParaRPr lang="en-US"/>
          </a:p>
        </p:txBody>
      </p:sp>
    </p:spTree>
    <p:extLst>
      <p:ext uri="{BB962C8B-B14F-4D97-AF65-F5344CB8AC3E}">
        <p14:creationId xmlns:p14="http://schemas.microsoft.com/office/powerpoint/2010/main" val="9938710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33333"/>
                </a:solidFill>
                <a:effectLst/>
                <a:latin typeface="Montserrat" panose="00000500000000000000" pitchFamily="2" charset="0"/>
              </a:rPr>
              <a:t>It is a type of state that we want to </a:t>
            </a:r>
            <a:r>
              <a:rPr lang="en-US" b="1" i="0" dirty="0">
                <a:solidFill>
                  <a:srgbClr val="333333"/>
                </a:solidFill>
                <a:effectLst/>
                <a:latin typeface="Montserrat" panose="00000500000000000000" pitchFamily="2" charset="0"/>
              </a:rPr>
              <a:t>share</a:t>
            </a:r>
            <a:r>
              <a:rPr lang="en-US" b="0" i="0" dirty="0">
                <a:solidFill>
                  <a:srgbClr val="333333"/>
                </a:solidFill>
                <a:effectLst/>
                <a:latin typeface="Montserrat" panose="00000500000000000000" pitchFamily="2" charset="0"/>
              </a:rPr>
              <a:t> across various parts of our app and want to keep between user sessions. Thus, this type of state can be used globally. Sometimes it is also known as application state or shared state.</a:t>
            </a:r>
          </a:p>
          <a:p>
            <a:r>
              <a:rPr lang="en-US" b="0" i="0" dirty="0">
                <a:solidFill>
                  <a:srgbClr val="333333"/>
                </a:solidFill>
                <a:effectLst/>
                <a:latin typeface="Montserrat" panose="00000500000000000000" pitchFamily="2" charset="0"/>
              </a:rPr>
              <a:t>Some of the examples of this state are User preferences, Login info, notifications in a social networking app, the shopping cart in an e-commerce app, read/unread state of articles in a news app, etc.</a:t>
            </a:r>
            <a:endParaRPr lang="en-US" dirty="0"/>
          </a:p>
        </p:txBody>
      </p:sp>
      <p:sp>
        <p:nvSpPr>
          <p:cNvPr id="4" name="Slide Number Placeholder 3"/>
          <p:cNvSpPr>
            <a:spLocks noGrp="1"/>
          </p:cNvSpPr>
          <p:nvPr>
            <p:ph type="sldNum" sz="quarter" idx="5"/>
          </p:nvPr>
        </p:nvSpPr>
        <p:spPr/>
        <p:txBody>
          <a:bodyPr/>
          <a:lstStyle/>
          <a:p>
            <a:fld id="{290D6C93-0F61-46E4-A7A0-D23688F0A051}" type="slidenum">
              <a:rPr lang="en-US" smtClean="0"/>
              <a:t>34</a:t>
            </a:fld>
            <a:endParaRPr lang="en-US"/>
          </a:p>
        </p:txBody>
      </p:sp>
    </p:spTree>
    <p:extLst>
      <p:ext uri="{BB962C8B-B14F-4D97-AF65-F5344CB8AC3E}">
        <p14:creationId xmlns:p14="http://schemas.microsoft.com/office/powerpoint/2010/main" val="40210110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90D6C93-0F61-46E4-A7A0-D23688F0A051}" type="slidenum">
              <a:rPr lang="en-US" smtClean="0"/>
              <a:t>36</a:t>
            </a:fld>
            <a:endParaRPr lang="en-US"/>
          </a:p>
        </p:txBody>
      </p:sp>
    </p:spTree>
    <p:extLst>
      <p:ext uri="{BB962C8B-B14F-4D97-AF65-F5344CB8AC3E}">
        <p14:creationId xmlns:p14="http://schemas.microsoft.com/office/powerpoint/2010/main" val="37396816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a:t>
            </a:r>
            <a:r>
              <a:rPr lang="en-US" b="1" dirty="0"/>
              <a:t>constructor</a:t>
            </a:r>
            <a:r>
              <a:rPr lang="en-US" dirty="0"/>
              <a:t> in Flutter is a special function used to create and initialize an object of a class. In Dart (the language behind Flutter), constructors are defined within a class and typically share the same name as the class itself.</a:t>
            </a:r>
          </a:p>
          <a:p>
            <a:r>
              <a:rPr lang="en-US" dirty="0"/>
              <a:t>In Flutter, constructors are commonly used when creating widgets, allowing you to pass initial values or configurations into a widget when it is created.</a:t>
            </a:r>
          </a:p>
          <a:p>
            <a:endParaRPr lang="en-US" dirty="0"/>
          </a:p>
        </p:txBody>
      </p:sp>
      <p:sp>
        <p:nvSpPr>
          <p:cNvPr id="4" name="Slide Number Placeholder 3"/>
          <p:cNvSpPr>
            <a:spLocks noGrp="1"/>
          </p:cNvSpPr>
          <p:nvPr>
            <p:ph type="sldNum" sz="quarter" idx="5"/>
          </p:nvPr>
        </p:nvSpPr>
        <p:spPr/>
        <p:txBody>
          <a:bodyPr/>
          <a:lstStyle/>
          <a:p>
            <a:fld id="{290D6C93-0F61-46E4-A7A0-D23688F0A051}" type="slidenum">
              <a:rPr lang="en-US" smtClean="0"/>
              <a:t>37</a:t>
            </a:fld>
            <a:endParaRPr lang="en-US"/>
          </a:p>
        </p:txBody>
      </p:sp>
    </p:spTree>
    <p:extLst>
      <p:ext uri="{BB962C8B-B14F-4D97-AF65-F5344CB8AC3E}">
        <p14:creationId xmlns:p14="http://schemas.microsoft.com/office/powerpoint/2010/main" val="390518594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C24812D1-EF90-4911-B3AE-AAD2B60F07F0}" type="datetimeFigureOut">
              <a:rPr lang="en-US" smtClean="0"/>
              <a:t>1/23/2025</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6EEB44ED-2CCA-43E1-BF25-EF2B05C9F2CE}" type="slidenum">
              <a:rPr lang="en-US" smtClean="0"/>
              <a:t>‹#›</a:t>
            </a:fld>
            <a:endParaRPr lang="en-US"/>
          </a:p>
        </p:txBody>
      </p:sp>
    </p:spTree>
    <p:extLst>
      <p:ext uri="{BB962C8B-B14F-4D97-AF65-F5344CB8AC3E}">
        <p14:creationId xmlns:p14="http://schemas.microsoft.com/office/powerpoint/2010/main" val="246076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24812D1-EF90-4911-B3AE-AAD2B60F07F0}" type="datetimeFigureOut">
              <a:rPr lang="en-US" smtClean="0"/>
              <a:t>1/23/2025</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EEB44ED-2CCA-43E1-BF25-EF2B05C9F2CE}" type="slidenum">
              <a:rPr lang="en-US" smtClean="0"/>
              <a:t>‹#›</a:t>
            </a:fld>
            <a:endParaRPr lang="en-US"/>
          </a:p>
        </p:txBody>
      </p:sp>
    </p:spTree>
    <p:extLst>
      <p:ext uri="{BB962C8B-B14F-4D97-AF65-F5344CB8AC3E}">
        <p14:creationId xmlns:p14="http://schemas.microsoft.com/office/powerpoint/2010/main" val="38940750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24812D1-EF90-4911-B3AE-AAD2B60F07F0}" type="datetimeFigureOut">
              <a:rPr lang="en-US" smtClean="0"/>
              <a:t>1/23/2025</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EEB44ED-2CCA-43E1-BF25-EF2B05C9F2CE}" type="slidenum">
              <a:rPr lang="en-US" smtClean="0"/>
              <a:t>‹#›</a:t>
            </a:fld>
            <a:endParaRPr lang="en-US"/>
          </a:p>
        </p:txBody>
      </p:sp>
    </p:spTree>
    <p:extLst>
      <p:ext uri="{BB962C8B-B14F-4D97-AF65-F5344CB8AC3E}">
        <p14:creationId xmlns:p14="http://schemas.microsoft.com/office/powerpoint/2010/main" val="42362405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24812D1-EF90-4911-B3AE-AAD2B60F07F0}" type="datetimeFigureOut">
              <a:rPr lang="en-US" smtClean="0"/>
              <a:t>1/23/2025</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EEB44ED-2CCA-43E1-BF25-EF2B05C9F2CE}" type="slidenum">
              <a:rPr lang="en-US" smtClean="0"/>
              <a:t>‹#›</a:t>
            </a:fld>
            <a:endParaRPr lang="en-US"/>
          </a:p>
        </p:txBody>
      </p:sp>
    </p:spTree>
    <p:extLst>
      <p:ext uri="{BB962C8B-B14F-4D97-AF65-F5344CB8AC3E}">
        <p14:creationId xmlns:p14="http://schemas.microsoft.com/office/powerpoint/2010/main" val="27245619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24812D1-EF90-4911-B3AE-AAD2B60F07F0}" type="datetimeFigureOut">
              <a:rPr lang="en-US" smtClean="0"/>
              <a:t>1/23/2025</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EEB44ED-2CCA-43E1-BF25-EF2B05C9F2CE}" type="slidenum">
              <a:rPr lang="en-US" smtClean="0"/>
              <a:t>‹#›</a:t>
            </a:fld>
            <a:endParaRPr lang="en-US"/>
          </a:p>
        </p:txBody>
      </p:sp>
    </p:spTree>
    <p:extLst>
      <p:ext uri="{BB962C8B-B14F-4D97-AF65-F5344CB8AC3E}">
        <p14:creationId xmlns:p14="http://schemas.microsoft.com/office/powerpoint/2010/main" val="14038309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C24812D1-EF90-4911-B3AE-AAD2B60F07F0}" type="datetimeFigureOut">
              <a:rPr lang="en-US" smtClean="0"/>
              <a:t>1/23/2025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EEB44ED-2CCA-43E1-BF25-EF2B05C9F2CE}" type="slidenum">
              <a:rPr lang="en-US" smtClean="0"/>
              <a:t>‹#›</a:t>
            </a:fld>
            <a:endParaRPr lang="en-US"/>
          </a:p>
        </p:txBody>
      </p:sp>
    </p:spTree>
    <p:extLst>
      <p:ext uri="{BB962C8B-B14F-4D97-AF65-F5344CB8AC3E}">
        <p14:creationId xmlns:p14="http://schemas.microsoft.com/office/powerpoint/2010/main" val="10188609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C24812D1-EF90-4911-B3AE-AAD2B60F07F0}" type="datetimeFigureOut">
              <a:rPr lang="en-US" smtClean="0"/>
              <a:t>1/23/2025</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6EEB44ED-2CCA-43E1-BF25-EF2B05C9F2CE}" type="slidenum">
              <a:rPr lang="en-US" smtClean="0"/>
              <a:t>‹#›</a:t>
            </a:fld>
            <a:endParaRPr lang="en-US"/>
          </a:p>
        </p:txBody>
      </p:sp>
    </p:spTree>
    <p:extLst>
      <p:ext uri="{BB962C8B-B14F-4D97-AF65-F5344CB8AC3E}">
        <p14:creationId xmlns:p14="http://schemas.microsoft.com/office/powerpoint/2010/main" val="24548518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C24812D1-EF90-4911-B3AE-AAD2B60F07F0}" type="datetimeFigureOut">
              <a:rPr lang="en-US" smtClean="0"/>
              <a:t>1/23/2025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EB44ED-2CCA-43E1-BF25-EF2B05C9F2CE}" type="slidenum">
              <a:rPr lang="en-US" smtClean="0"/>
              <a:t>‹#›</a:t>
            </a:fld>
            <a:endParaRPr lang="en-US"/>
          </a:p>
        </p:txBody>
      </p:sp>
    </p:spTree>
    <p:extLst>
      <p:ext uri="{BB962C8B-B14F-4D97-AF65-F5344CB8AC3E}">
        <p14:creationId xmlns:p14="http://schemas.microsoft.com/office/powerpoint/2010/main" val="42274805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24812D1-EF90-4911-B3AE-AAD2B60F07F0}" type="datetimeFigureOut">
              <a:rPr lang="en-US" smtClean="0"/>
              <a:t>1/23/2025</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EEB44ED-2CCA-43E1-BF25-EF2B05C9F2CE}" type="slidenum">
              <a:rPr lang="en-US" smtClean="0"/>
              <a:t>‹#›</a:t>
            </a:fld>
            <a:endParaRPr lang="en-US"/>
          </a:p>
        </p:txBody>
      </p:sp>
    </p:spTree>
    <p:extLst>
      <p:ext uri="{BB962C8B-B14F-4D97-AF65-F5344CB8AC3E}">
        <p14:creationId xmlns:p14="http://schemas.microsoft.com/office/powerpoint/2010/main" val="32689188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24812D1-EF90-4911-B3AE-AAD2B60F07F0}" type="datetimeFigureOut">
              <a:rPr lang="en-US" smtClean="0"/>
              <a:t>1/23/2025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EB44ED-2CCA-43E1-BF25-EF2B05C9F2CE}" type="slidenum">
              <a:rPr lang="en-US" smtClean="0"/>
              <a:t>‹#›</a:t>
            </a:fld>
            <a:endParaRPr lang="en-US"/>
          </a:p>
        </p:txBody>
      </p:sp>
    </p:spTree>
    <p:extLst>
      <p:ext uri="{BB962C8B-B14F-4D97-AF65-F5344CB8AC3E}">
        <p14:creationId xmlns:p14="http://schemas.microsoft.com/office/powerpoint/2010/main" val="11762121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24812D1-EF90-4911-B3AE-AAD2B60F07F0}" type="datetimeFigureOut">
              <a:rPr lang="en-US" smtClean="0"/>
              <a:t>1/23/2025</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EEB44ED-2CCA-43E1-BF25-EF2B05C9F2CE}" type="slidenum">
              <a:rPr lang="en-US" smtClean="0"/>
              <a:t>‹#›</a:t>
            </a:fld>
            <a:endParaRPr lang="en-US"/>
          </a:p>
        </p:txBody>
      </p:sp>
    </p:spTree>
    <p:extLst>
      <p:ext uri="{BB962C8B-B14F-4D97-AF65-F5344CB8AC3E}">
        <p14:creationId xmlns:p14="http://schemas.microsoft.com/office/powerpoint/2010/main" val="10616541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24812D1-EF90-4911-B3AE-AAD2B60F07F0}" type="datetimeFigureOut">
              <a:rPr lang="en-US" smtClean="0"/>
              <a:t>1/23/2025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EB44ED-2CCA-43E1-BF25-EF2B05C9F2CE}" type="slidenum">
              <a:rPr lang="en-US" smtClean="0"/>
              <a:t>‹#›</a:t>
            </a:fld>
            <a:endParaRPr lang="en-US"/>
          </a:p>
        </p:txBody>
      </p:sp>
    </p:spTree>
    <p:extLst>
      <p:ext uri="{BB962C8B-B14F-4D97-AF65-F5344CB8AC3E}">
        <p14:creationId xmlns:p14="http://schemas.microsoft.com/office/powerpoint/2010/main" val="26453845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24812D1-EF90-4911-B3AE-AAD2B60F07F0}" type="datetimeFigureOut">
              <a:rPr lang="en-US" smtClean="0"/>
              <a:t>1/23/2025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EEB44ED-2CCA-43E1-BF25-EF2B05C9F2CE}" type="slidenum">
              <a:rPr lang="en-US" smtClean="0"/>
              <a:t>‹#›</a:t>
            </a:fld>
            <a:endParaRPr lang="en-US"/>
          </a:p>
        </p:txBody>
      </p:sp>
    </p:spTree>
    <p:extLst>
      <p:ext uri="{BB962C8B-B14F-4D97-AF65-F5344CB8AC3E}">
        <p14:creationId xmlns:p14="http://schemas.microsoft.com/office/powerpoint/2010/main" val="30894587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24812D1-EF90-4911-B3AE-AAD2B60F07F0}" type="datetimeFigureOut">
              <a:rPr lang="en-US" smtClean="0"/>
              <a:t>1/23/2025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EEB44ED-2CCA-43E1-BF25-EF2B05C9F2CE}" type="slidenum">
              <a:rPr lang="en-US" smtClean="0"/>
              <a:t>‹#›</a:t>
            </a:fld>
            <a:endParaRPr lang="en-US"/>
          </a:p>
        </p:txBody>
      </p:sp>
    </p:spTree>
    <p:extLst>
      <p:ext uri="{BB962C8B-B14F-4D97-AF65-F5344CB8AC3E}">
        <p14:creationId xmlns:p14="http://schemas.microsoft.com/office/powerpoint/2010/main" val="3787935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4812D1-EF90-4911-B3AE-AAD2B60F07F0}" type="datetimeFigureOut">
              <a:rPr lang="en-US" smtClean="0"/>
              <a:t>1/23/2025</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6EEB44ED-2CCA-43E1-BF25-EF2B05C9F2CE}" type="slidenum">
              <a:rPr lang="en-US" smtClean="0"/>
              <a:t>‹#›</a:t>
            </a:fld>
            <a:endParaRPr lang="en-US"/>
          </a:p>
        </p:txBody>
      </p:sp>
    </p:spTree>
    <p:extLst>
      <p:ext uri="{BB962C8B-B14F-4D97-AF65-F5344CB8AC3E}">
        <p14:creationId xmlns:p14="http://schemas.microsoft.com/office/powerpoint/2010/main" val="546660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24812D1-EF90-4911-B3AE-AAD2B60F07F0}" type="datetimeFigureOut">
              <a:rPr lang="en-US" smtClean="0"/>
              <a:t>1/23/2025</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EEB44ED-2CCA-43E1-BF25-EF2B05C9F2CE}" type="slidenum">
              <a:rPr lang="en-US" smtClean="0"/>
              <a:t>‹#›</a:t>
            </a:fld>
            <a:endParaRPr lang="en-US"/>
          </a:p>
        </p:txBody>
      </p:sp>
    </p:spTree>
    <p:extLst>
      <p:ext uri="{BB962C8B-B14F-4D97-AF65-F5344CB8AC3E}">
        <p14:creationId xmlns:p14="http://schemas.microsoft.com/office/powerpoint/2010/main" val="28785207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24812D1-EF90-4911-B3AE-AAD2B60F07F0}" type="datetimeFigureOut">
              <a:rPr lang="en-US" smtClean="0"/>
              <a:t>1/23/2025</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EEB44ED-2CCA-43E1-BF25-EF2B05C9F2CE}" type="slidenum">
              <a:rPr lang="en-US" smtClean="0"/>
              <a:t>‹#›</a:t>
            </a:fld>
            <a:endParaRPr lang="en-US"/>
          </a:p>
        </p:txBody>
      </p:sp>
    </p:spTree>
    <p:extLst>
      <p:ext uri="{BB962C8B-B14F-4D97-AF65-F5344CB8AC3E}">
        <p14:creationId xmlns:p14="http://schemas.microsoft.com/office/powerpoint/2010/main" val="11361864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C24812D1-EF90-4911-B3AE-AAD2B60F07F0}" type="datetimeFigureOut">
              <a:rPr lang="en-US" smtClean="0"/>
              <a:t>1/23/2025</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6EEB44ED-2CCA-43E1-BF25-EF2B05C9F2CE}" type="slidenum">
              <a:rPr lang="en-US" smtClean="0"/>
              <a:t>‹#›</a:t>
            </a:fld>
            <a:endParaRPr lang="en-US"/>
          </a:p>
        </p:txBody>
      </p:sp>
    </p:spTree>
    <p:extLst>
      <p:ext uri="{BB962C8B-B14F-4D97-AF65-F5344CB8AC3E}">
        <p14:creationId xmlns:p14="http://schemas.microsoft.com/office/powerpoint/2010/main" val="72244030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2729837-EB5C-7464-AF21-60117C7138E9}"/>
              </a:ext>
            </a:extLst>
          </p:cNvPr>
          <p:cNvSpPr>
            <a:spLocks noGrp="1"/>
          </p:cNvSpPr>
          <p:nvPr>
            <p:ph type="title"/>
          </p:nvPr>
        </p:nvSpPr>
        <p:spPr/>
        <p:txBody>
          <a:bodyPr/>
          <a:lstStyle/>
          <a:p>
            <a:r>
              <a:rPr lang="en-US" dirty="0"/>
              <a:t>Recap</a:t>
            </a:r>
          </a:p>
        </p:txBody>
      </p:sp>
      <p:sp>
        <p:nvSpPr>
          <p:cNvPr id="7" name="Content Placeholder 6">
            <a:extLst>
              <a:ext uri="{FF2B5EF4-FFF2-40B4-BE49-F238E27FC236}">
                <a16:creationId xmlns:a16="http://schemas.microsoft.com/office/drawing/2014/main" id="{9DF58A87-1D5D-3ECC-783A-68162C9A8399}"/>
              </a:ext>
            </a:extLst>
          </p:cNvPr>
          <p:cNvSpPr>
            <a:spLocks noGrp="1"/>
          </p:cNvSpPr>
          <p:nvPr>
            <p:ph idx="1"/>
          </p:nvPr>
        </p:nvSpPr>
        <p:spPr/>
        <p:txBody>
          <a:bodyPr/>
          <a:lstStyle/>
          <a:p>
            <a:pPr marL="0" indent="0">
              <a:buNone/>
            </a:pPr>
            <a:r>
              <a:rPr lang="en-US" dirty="0"/>
              <a:t>Google’s  Material Design:</a:t>
            </a:r>
          </a:p>
          <a:p>
            <a:pPr marL="0" indent="0">
              <a:buNone/>
            </a:pPr>
            <a:r>
              <a:rPr lang="en-US" dirty="0"/>
              <a:t>Material Design is a design language developed by Google in 2014. It is a comprehensive design system that provides guidelines for creating consistent and visually appealing user interfaces across various platforms and devices. Material Design is characterized by its use of realistic lighting, shadows, and motion, providing a tactile and intuitive user experience.</a:t>
            </a:r>
          </a:p>
        </p:txBody>
      </p:sp>
    </p:spTree>
    <p:extLst>
      <p:ext uri="{BB962C8B-B14F-4D97-AF65-F5344CB8AC3E}">
        <p14:creationId xmlns:p14="http://schemas.microsoft.com/office/powerpoint/2010/main" val="2694889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08FD92-5F3F-DD85-FBB0-ED8EC09FCA96}"/>
              </a:ext>
            </a:extLst>
          </p:cNvPr>
          <p:cNvSpPr>
            <a:spLocks noGrp="1"/>
          </p:cNvSpPr>
          <p:nvPr>
            <p:ph type="title"/>
          </p:nvPr>
        </p:nvSpPr>
        <p:spPr/>
        <p:txBody>
          <a:bodyPr/>
          <a:lstStyle/>
          <a:p>
            <a:r>
              <a:rPr lang="en-US" dirty="0"/>
              <a:t>How the build Method Works</a:t>
            </a:r>
          </a:p>
        </p:txBody>
      </p:sp>
      <p:sp>
        <p:nvSpPr>
          <p:cNvPr id="3" name="Content Placeholder 2">
            <a:extLst>
              <a:ext uri="{FF2B5EF4-FFF2-40B4-BE49-F238E27FC236}">
                <a16:creationId xmlns:a16="http://schemas.microsoft.com/office/drawing/2014/main" id="{3ED32356-1BE6-5241-F51D-D232BDF83EF2}"/>
              </a:ext>
            </a:extLst>
          </p:cNvPr>
          <p:cNvSpPr>
            <a:spLocks noGrp="1"/>
          </p:cNvSpPr>
          <p:nvPr>
            <p:ph idx="1"/>
          </p:nvPr>
        </p:nvSpPr>
        <p:spPr/>
        <p:txBody>
          <a:bodyPr>
            <a:normAutofit/>
          </a:bodyPr>
          <a:lstStyle/>
          <a:p>
            <a:r>
              <a:rPr lang="en-US" dirty="0"/>
              <a:t>Initialization:</a:t>
            </a:r>
          </a:p>
          <a:p>
            <a:pPr lvl="1"/>
            <a:r>
              <a:rPr lang="en-US" dirty="0"/>
              <a:t>When a widget is created, the build method is called to construct the initial widget tree</a:t>
            </a:r>
          </a:p>
          <a:p>
            <a:pPr indent="-285750"/>
            <a:r>
              <a:rPr lang="en-US" dirty="0"/>
              <a:t>Rebuilding:</a:t>
            </a:r>
          </a:p>
          <a:p>
            <a:pPr marL="457200" lvl="1" indent="0">
              <a:buNone/>
            </a:pPr>
            <a:r>
              <a:rPr lang="en-US" dirty="0"/>
              <a:t>If the widget's state changes or it receives new data, the build method is called again.</a:t>
            </a:r>
          </a:p>
          <a:p>
            <a:pPr marL="457200" lvl="1" indent="0">
              <a:buNone/>
            </a:pPr>
            <a:r>
              <a:rPr lang="en-US" dirty="0"/>
              <a:t>The framework compares the new widget tree with the previous one and determines the differences.</a:t>
            </a:r>
          </a:p>
          <a:p>
            <a:pPr marL="457200" lvl="1" indent="0">
              <a:buNone/>
            </a:pPr>
            <a:r>
              <a:rPr lang="en-US" dirty="0"/>
              <a:t>It updates only the portions of the tree that have changed, optimizing performance.</a:t>
            </a:r>
          </a:p>
          <a:p>
            <a:pPr marL="457200" lvl="1" indent="0">
              <a:buNone/>
            </a:pPr>
            <a:endParaRPr lang="en-US" dirty="0"/>
          </a:p>
          <a:p>
            <a:endParaRPr lang="en-US" dirty="0"/>
          </a:p>
          <a:p>
            <a:endParaRPr lang="en-US" dirty="0"/>
          </a:p>
        </p:txBody>
      </p:sp>
    </p:spTree>
    <p:extLst>
      <p:ext uri="{BB962C8B-B14F-4D97-AF65-F5344CB8AC3E}">
        <p14:creationId xmlns:p14="http://schemas.microsoft.com/office/powerpoint/2010/main" val="25607055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5D3A93-A093-A9ED-CF70-B30323023317}"/>
              </a:ext>
            </a:extLst>
          </p:cNvPr>
          <p:cNvSpPr>
            <a:spLocks noGrp="1"/>
          </p:cNvSpPr>
          <p:nvPr>
            <p:ph type="title"/>
          </p:nvPr>
        </p:nvSpPr>
        <p:spPr/>
        <p:txBody>
          <a:bodyPr/>
          <a:lstStyle/>
          <a:p>
            <a:r>
              <a:rPr lang="en-US" dirty="0"/>
              <a:t>Scaffold Widget</a:t>
            </a:r>
          </a:p>
        </p:txBody>
      </p:sp>
      <p:sp>
        <p:nvSpPr>
          <p:cNvPr id="3" name="Content Placeholder 2">
            <a:extLst>
              <a:ext uri="{FF2B5EF4-FFF2-40B4-BE49-F238E27FC236}">
                <a16:creationId xmlns:a16="http://schemas.microsoft.com/office/drawing/2014/main" id="{3AF7A9C6-6CC5-6160-9A3C-B4E7873465F0}"/>
              </a:ext>
            </a:extLst>
          </p:cNvPr>
          <p:cNvSpPr>
            <a:spLocks noGrp="1"/>
          </p:cNvSpPr>
          <p:nvPr>
            <p:ph idx="1"/>
          </p:nvPr>
        </p:nvSpPr>
        <p:spPr/>
        <p:txBody>
          <a:bodyPr>
            <a:normAutofit/>
          </a:bodyPr>
          <a:lstStyle/>
          <a:p>
            <a:pPr>
              <a:lnSpc>
                <a:spcPct val="150000"/>
              </a:lnSpc>
            </a:pPr>
            <a:r>
              <a:rPr lang="en-US" dirty="0"/>
              <a:t>The Scaffold widget is a basic structural element used to implement the basic visual structure of a Material Design app. It provides a framework for the common elements of a UI, such as the app bar, body, and bottom navigation, making it easier to create consistent and standard app layouts. The Scaffold widget is commonly used as the top-level container for building the user interface in a Flutter application</a:t>
            </a:r>
          </a:p>
        </p:txBody>
      </p:sp>
    </p:spTree>
    <p:extLst>
      <p:ext uri="{BB962C8B-B14F-4D97-AF65-F5344CB8AC3E}">
        <p14:creationId xmlns:p14="http://schemas.microsoft.com/office/powerpoint/2010/main" val="17684443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4D7A8-D932-41BD-0864-CD45F005C940}"/>
              </a:ext>
            </a:extLst>
          </p:cNvPr>
          <p:cNvSpPr>
            <a:spLocks noGrp="1"/>
          </p:cNvSpPr>
          <p:nvPr>
            <p:ph type="title"/>
          </p:nvPr>
        </p:nvSpPr>
        <p:spPr/>
        <p:txBody>
          <a:bodyPr/>
          <a:lstStyle/>
          <a:p>
            <a:r>
              <a:rPr lang="en-US" dirty="0"/>
              <a:t>Usage of the Scaffold Widget</a:t>
            </a:r>
          </a:p>
        </p:txBody>
      </p:sp>
      <p:sp>
        <p:nvSpPr>
          <p:cNvPr id="3" name="Content Placeholder 2">
            <a:extLst>
              <a:ext uri="{FF2B5EF4-FFF2-40B4-BE49-F238E27FC236}">
                <a16:creationId xmlns:a16="http://schemas.microsoft.com/office/drawing/2014/main" id="{11652058-BEA7-DAEA-55CD-E7F82A1889B1}"/>
              </a:ext>
            </a:extLst>
          </p:cNvPr>
          <p:cNvSpPr>
            <a:spLocks noGrp="1"/>
          </p:cNvSpPr>
          <p:nvPr>
            <p:ph idx="1"/>
          </p:nvPr>
        </p:nvSpPr>
        <p:spPr/>
        <p:txBody>
          <a:bodyPr/>
          <a:lstStyle/>
          <a:p>
            <a:r>
              <a:rPr lang="en-US" dirty="0"/>
              <a:t>Scaffold contains various child widgets that define the layout and structure of the app.</a:t>
            </a:r>
          </a:p>
          <a:p>
            <a:r>
              <a:rPr lang="en-US" dirty="0"/>
              <a:t>Example:</a:t>
            </a:r>
          </a:p>
          <a:p>
            <a:r>
              <a:rPr lang="en-US" dirty="0"/>
              <a:t>import '</a:t>
            </a:r>
            <a:r>
              <a:rPr lang="en-US" dirty="0" err="1"/>
              <a:t>package:flutter</a:t>
            </a:r>
            <a:r>
              <a:rPr lang="en-US" dirty="0"/>
              <a:t>/</a:t>
            </a:r>
            <a:r>
              <a:rPr lang="en-US" dirty="0" err="1"/>
              <a:t>material.dart</a:t>
            </a:r>
            <a:r>
              <a:rPr lang="en-US" dirty="0"/>
              <a:t>';</a:t>
            </a:r>
          </a:p>
          <a:p>
            <a:endParaRPr lang="en-US" dirty="0"/>
          </a:p>
          <a:p>
            <a:r>
              <a:rPr lang="en-US" dirty="0"/>
              <a:t>void main() {</a:t>
            </a:r>
          </a:p>
          <a:p>
            <a:r>
              <a:rPr lang="en-US" dirty="0"/>
              <a:t>  </a:t>
            </a:r>
            <a:r>
              <a:rPr lang="en-US" dirty="0" err="1"/>
              <a:t>runApp</a:t>
            </a:r>
            <a:r>
              <a:rPr lang="en-US" dirty="0"/>
              <a:t>(MyApp());</a:t>
            </a:r>
          </a:p>
          <a:p>
            <a:r>
              <a:rPr lang="en-US" dirty="0"/>
              <a:t>}</a:t>
            </a:r>
          </a:p>
          <a:p>
            <a:endParaRPr lang="en-US" dirty="0"/>
          </a:p>
        </p:txBody>
      </p:sp>
    </p:spTree>
    <p:extLst>
      <p:ext uri="{BB962C8B-B14F-4D97-AF65-F5344CB8AC3E}">
        <p14:creationId xmlns:p14="http://schemas.microsoft.com/office/powerpoint/2010/main" val="8369744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B23ED-9292-DAF2-5833-1B26EBF3A79D}"/>
              </a:ext>
            </a:extLst>
          </p:cNvPr>
          <p:cNvSpPr>
            <a:spLocks noGrp="1"/>
          </p:cNvSpPr>
          <p:nvPr>
            <p:ph type="title"/>
          </p:nvPr>
        </p:nvSpPr>
        <p:spPr/>
        <p:txBody>
          <a:bodyPr/>
          <a:lstStyle/>
          <a:p>
            <a:r>
              <a:rPr lang="en-US" dirty="0"/>
              <a:t>Example Contd.</a:t>
            </a:r>
          </a:p>
        </p:txBody>
      </p:sp>
      <p:sp>
        <p:nvSpPr>
          <p:cNvPr id="3" name="Content Placeholder 2">
            <a:extLst>
              <a:ext uri="{FF2B5EF4-FFF2-40B4-BE49-F238E27FC236}">
                <a16:creationId xmlns:a16="http://schemas.microsoft.com/office/drawing/2014/main" id="{43A2FF49-8D68-A8B7-B04D-AABA8219F401}"/>
              </a:ext>
            </a:extLst>
          </p:cNvPr>
          <p:cNvSpPr>
            <a:spLocks noGrp="1"/>
          </p:cNvSpPr>
          <p:nvPr>
            <p:ph idx="1"/>
          </p:nvPr>
        </p:nvSpPr>
        <p:spPr/>
        <p:txBody>
          <a:bodyPr>
            <a:normAutofit/>
          </a:bodyPr>
          <a:lstStyle/>
          <a:p>
            <a:r>
              <a:rPr lang="en-US" dirty="0"/>
              <a:t>class MyApp extends </a:t>
            </a:r>
            <a:r>
              <a:rPr lang="en-US" dirty="0" err="1"/>
              <a:t>StatelessWidget</a:t>
            </a:r>
            <a:r>
              <a:rPr lang="en-US" dirty="0"/>
              <a:t> {</a:t>
            </a:r>
          </a:p>
          <a:p>
            <a:r>
              <a:rPr lang="en-US" dirty="0"/>
              <a:t>  @override</a:t>
            </a:r>
          </a:p>
          <a:p>
            <a:r>
              <a:rPr lang="en-US" dirty="0"/>
              <a:t>  Widget build(</a:t>
            </a:r>
            <a:r>
              <a:rPr lang="en-US" dirty="0" err="1"/>
              <a:t>BuildContext</a:t>
            </a:r>
            <a:r>
              <a:rPr lang="en-US" dirty="0"/>
              <a:t> context) {</a:t>
            </a:r>
          </a:p>
          <a:p>
            <a:r>
              <a:rPr lang="en-US" dirty="0"/>
              <a:t>    return MaterialApp(</a:t>
            </a:r>
          </a:p>
          <a:p>
            <a:r>
              <a:rPr lang="en-US" dirty="0"/>
              <a:t>      home: MyHomePage(),</a:t>
            </a:r>
          </a:p>
          <a:p>
            <a:r>
              <a:rPr lang="en-US" dirty="0"/>
              <a:t>    );</a:t>
            </a:r>
          </a:p>
          <a:p>
            <a:r>
              <a:rPr lang="en-US" dirty="0"/>
              <a:t>  }</a:t>
            </a:r>
          </a:p>
          <a:p>
            <a:r>
              <a:rPr lang="en-US" dirty="0"/>
              <a:t>}</a:t>
            </a:r>
          </a:p>
          <a:p>
            <a:endParaRPr lang="en-US" dirty="0"/>
          </a:p>
        </p:txBody>
      </p:sp>
    </p:spTree>
    <p:extLst>
      <p:ext uri="{BB962C8B-B14F-4D97-AF65-F5344CB8AC3E}">
        <p14:creationId xmlns:p14="http://schemas.microsoft.com/office/powerpoint/2010/main" val="10709326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F00C7-B7D0-9AA5-656F-E3BB5D2FD056}"/>
              </a:ext>
            </a:extLst>
          </p:cNvPr>
          <p:cNvSpPr>
            <a:spLocks noGrp="1"/>
          </p:cNvSpPr>
          <p:nvPr>
            <p:ph type="title"/>
          </p:nvPr>
        </p:nvSpPr>
        <p:spPr/>
        <p:txBody>
          <a:bodyPr/>
          <a:lstStyle/>
          <a:p>
            <a:r>
              <a:rPr lang="en-US" dirty="0"/>
              <a:t>Example Contd.</a:t>
            </a:r>
          </a:p>
        </p:txBody>
      </p:sp>
      <p:sp>
        <p:nvSpPr>
          <p:cNvPr id="3" name="Content Placeholder 2">
            <a:extLst>
              <a:ext uri="{FF2B5EF4-FFF2-40B4-BE49-F238E27FC236}">
                <a16:creationId xmlns:a16="http://schemas.microsoft.com/office/drawing/2014/main" id="{972363B7-5679-5F5E-CF59-B093A32E3A75}"/>
              </a:ext>
            </a:extLst>
          </p:cNvPr>
          <p:cNvSpPr>
            <a:spLocks noGrp="1"/>
          </p:cNvSpPr>
          <p:nvPr>
            <p:ph idx="1"/>
          </p:nvPr>
        </p:nvSpPr>
        <p:spPr/>
        <p:txBody>
          <a:bodyPr/>
          <a:lstStyle/>
          <a:p>
            <a:r>
              <a:rPr lang="en-US" dirty="0"/>
              <a:t>class MyHomePage extends </a:t>
            </a:r>
            <a:r>
              <a:rPr lang="en-US" dirty="0" err="1"/>
              <a:t>StatelessWidget</a:t>
            </a:r>
            <a:r>
              <a:rPr lang="en-US" dirty="0"/>
              <a:t> {</a:t>
            </a:r>
          </a:p>
          <a:p>
            <a:r>
              <a:rPr lang="en-US" dirty="0"/>
              <a:t>  @override</a:t>
            </a:r>
          </a:p>
          <a:p>
            <a:r>
              <a:rPr lang="en-US" dirty="0"/>
              <a:t>  Widget build(</a:t>
            </a:r>
            <a:r>
              <a:rPr lang="en-US" dirty="0" err="1"/>
              <a:t>BuildContext</a:t>
            </a:r>
            <a:r>
              <a:rPr lang="en-US" dirty="0"/>
              <a:t> context) {</a:t>
            </a:r>
          </a:p>
          <a:p>
            <a:r>
              <a:rPr lang="en-US" dirty="0"/>
              <a:t>    return Scaffold(</a:t>
            </a:r>
          </a:p>
          <a:p>
            <a:r>
              <a:rPr lang="en-US" dirty="0"/>
              <a:t>      appBar: AppBar(</a:t>
            </a:r>
          </a:p>
          <a:p>
            <a:r>
              <a:rPr lang="en-US" dirty="0"/>
              <a:t>        title: Text('My App'),</a:t>
            </a:r>
          </a:p>
          <a:p>
            <a:r>
              <a:rPr lang="en-US" dirty="0"/>
              <a:t>      ),</a:t>
            </a:r>
          </a:p>
          <a:p>
            <a:endParaRPr lang="en-US" dirty="0"/>
          </a:p>
        </p:txBody>
      </p:sp>
    </p:spTree>
    <p:extLst>
      <p:ext uri="{BB962C8B-B14F-4D97-AF65-F5344CB8AC3E}">
        <p14:creationId xmlns:p14="http://schemas.microsoft.com/office/powerpoint/2010/main" val="35855231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7201C-112C-4936-E891-BDE2BC206633}"/>
              </a:ext>
            </a:extLst>
          </p:cNvPr>
          <p:cNvSpPr>
            <a:spLocks noGrp="1"/>
          </p:cNvSpPr>
          <p:nvPr>
            <p:ph type="title"/>
          </p:nvPr>
        </p:nvSpPr>
        <p:spPr/>
        <p:txBody>
          <a:bodyPr/>
          <a:lstStyle/>
          <a:p>
            <a:r>
              <a:rPr lang="en-US" dirty="0"/>
              <a:t>Example Contd.</a:t>
            </a:r>
          </a:p>
        </p:txBody>
      </p:sp>
      <p:sp>
        <p:nvSpPr>
          <p:cNvPr id="3" name="Content Placeholder 2">
            <a:extLst>
              <a:ext uri="{FF2B5EF4-FFF2-40B4-BE49-F238E27FC236}">
                <a16:creationId xmlns:a16="http://schemas.microsoft.com/office/drawing/2014/main" id="{BCDA9DB0-C54A-0C93-308A-F2CFC248EF55}"/>
              </a:ext>
            </a:extLst>
          </p:cNvPr>
          <p:cNvSpPr>
            <a:spLocks noGrp="1"/>
          </p:cNvSpPr>
          <p:nvPr>
            <p:ph idx="1"/>
          </p:nvPr>
        </p:nvSpPr>
        <p:spPr/>
        <p:txBody>
          <a:bodyPr>
            <a:normAutofit fontScale="70000" lnSpcReduction="20000"/>
          </a:bodyPr>
          <a:lstStyle/>
          <a:p>
            <a:r>
              <a:rPr lang="en-US" dirty="0"/>
              <a:t>body: Center(</a:t>
            </a:r>
          </a:p>
          <a:p>
            <a:r>
              <a:rPr lang="en-US" dirty="0"/>
              <a:t>        child: Text('Hello, Flutter!'),</a:t>
            </a:r>
          </a:p>
          <a:p>
            <a:r>
              <a:rPr lang="en-US" dirty="0"/>
              <a:t>      ),</a:t>
            </a:r>
          </a:p>
          <a:p>
            <a:r>
              <a:rPr lang="en-US" dirty="0"/>
              <a:t>      floatingActionButton: FloatingActionButton(</a:t>
            </a:r>
          </a:p>
          <a:p>
            <a:r>
              <a:rPr lang="en-US" dirty="0"/>
              <a:t>        </a:t>
            </a:r>
            <a:r>
              <a:rPr lang="en-US" dirty="0" err="1"/>
              <a:t>onPressed</a:t>
            </a:r>
            <a:r>
              <a:rPr lang="en-US" dirty="0"/>
              <a:t>: () {</a:t>
            </a:r>
          </a:p>
          <a:p>
            <a:r>
              <a:rPr lang="en-US" dirty="0"/>
              <a:t>          // Add </a:t>
            </a:r>
            <a:r>
              <a:rPr lang="en-US" dirty="0" err="1"/>
              <a:t>onPressed</a:t>
            </a:r>
            <a:r>
              <a:rPr lang="en-US" dirty="0"/>
              <a:t> logic for the FloatingActionButton</a:t>
            </a:r>
          </a:p>
          <a:p>
            <a:r>
              <a:rPr lang="en-US" dirty="0"/>
              <a:t>        },</a:t>
            </a:r>
          </a:p>
          <a:p>
            <a:r>
              <a:rPr lang="en-US" dirty="0"/>
              <a:t>        child: Icon(</a:t>
            </a:r>
            <a:r>
              <a:rPr lang="en-US" dirty="0" err="1"/>
              <a:t>Icons.add</a:t>
            </a:r>
            <a:r>
              <a:rPr lang="en-US" dirty="0"/>
              <a:t>),</a:t>
            </a:r>
          </a:p>
          <a:p>
            <a:r>
              <a:rPr lang="en-US" dirty="0"/>
              <a:t>      ),</a:t>
            </a:r>
          </a:p>
          <a:p>
            <a:r>
              <a:rPr lang="en-US" dirty="0"/>
              <a:t>    );</a:t>
            </a:r>
          </a:p>
          <a:p>
            <a:r>
              <a:rPr lang="en-US" dirty="0"/>
              <a:t>  }</a:t>
            </a:r>
          </a:p>
          <a:p>
            <a:r>
              <a:rPr lang="en-US" dirty="0"/>
              <a:t>}</a:t>
            </a:r>
          </a:p>
          <a:p>
            <a:endParaRPr lang="en-US" dirty="0"/>
          </a:p>
        </p:txBody>
      </p:sp>
    </p:spTree>
    <p:extLst>
      <p:ext uri="{BB962C8B-B14F-4D97-AF65-F5344CB8AC3E}">
        <p14:creationId xmlns:p14="http://schemas.microsoft.com/office/powerpoint/2010/main" val="23083724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11BAA-8ACB-0B10-D352-F71F42BC73AD}"/>
              </a:ext>
            </a:extLst>
          </p:cNvPr>
          <p:cNvSpPr>
            <a:spLocks noGrp="1"/>
          </p:cNvSpPr>
          <p:nvPr>
            <p:ph type="title"/>
          </p:nvPr>
        </p:nvSpPr>
        <p:spPr/>
        <p:txBody>
          <a:bodyPr/>
          <a:lstStyle/>
          <a:p>
            <a:r>
              <a:rPr lang="en-US" dirty="0"/>
              <a:t>In the example above:</a:t>
            </a:r>
          </a:p>
        </p:txBody>
      </p:sp>
      <p:sp>
        <p:nvSpPr>
          <p:cNvPr id="3" name="Content Placeholder 2">
            <a:extLst>
              <a:ext uri="{FF2B5EF4-FFF2-40B4-BE49-F238E27FC236}">
                <a16:creationId xmlns:a16="http://schemas.microsoft.com/office/drawing/2014/main" id="{73BCF881-B8AA-C823-A48C-C5E3891715F0}"/>
              </a:ext>
            </a:extLst>
          </p:cNvPr>
          <p:cNvSpPr>
            <a:spLocks noGrp="1"/>
          </p:cNvSpPr>
          <p:nvPr>
            <p:ph idx="1"/>
          </p:nvPr>
        </p:nvSpPr>
        <p:spPr/>
        <p:txBody>
          <a:bodyPr>
            <a:normAutofit fontScale="92500" lnSpcReduction="10000"/>
          </a:bodyPr>
          <a:lstStyle/>
          <a:p>
            <a:r>
              <a:rPr lang="en-US" dirty="0"/>
              <a:t>The MyApp widget is the top-level widget of the application, and it uses a MaterialApp to define the overall structure of the app.</a:t>
            </a:r>
          </a:p>
          <a:p>
            <a:r>
              <a:rPr lang="en-US" dirty="0"/>
              <a:t>The MyHomePage widget is a stateless widget that represents the content of the home screen.</a:t>
            </a:r>
          </a:p>
          <a:p>
            <a:r>
              <a:rPr lang="en-US" dirty="0"/>
              <a:t>The Scaffold widget is used to define the overall structure of the screen, including the app bar, body, and a floating action button.</a:t>
            </a:r>
          </a:p>
          <a:p>
            <a:r>
              <a:rPr lang="en-US" dirty="0"/>
              <a:t>The appBar parameter is used to define the app bar, which typically contains a title and, optionally, actions.</a:t>
            </a:r>
          </a:p>
          <a:p>
            <a:r>
              <a:rPr lang="en-US" dirty="0"/>
              <a:t>The body parameter is used to define the main content of the screen.</a:t>
            </a:r>
          </a:p>
          <a:p>
            <a:r>
              <a:rPr lang="en-US" dirty="0"/>
              <a:t>The floatingActionButton parameter is used to define a floating action button, often used for primary actions.</a:t>
            </a:r>
          </a:p>
          <a:p>
            <a:endParaRPr lang="en-US" dirty="0"/>
          </a:p>
        </p:txBody>
      </p:sp>
    </p:spTree>
    <p:extLst>
      <p:ext uri="{BB962C8B-B14F-4D97-AF65-F5344CB8AC3E}">
        <p14:creationId xmlns:p14="http://schemas.microsoft.com/office/powerpoint/2010/main" val="14417162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F4B57A-7ED0-8960-126B-6AC20DAE90E8}"/>
              </a:ext>
            </a:extLst>
          </p:cNvPr>
          <p:cNvSpPr>
            <a:spLocks noGrp="1"/>
          </p:cNvSpPr>
          <p:nvPr>
            <p:ph type="title"/>
          </p:nvPr>
        </p:nvSpPr>
        <p:spPr/>
        <p:txBody>
          <a:bodyPr/>
          <a:lstStyle/>
          <a:p>
            <a:r>
              <a:rPr lang="en-US" dirty="0"/>
              <a:t>Key Components of Scaffold Widget</a:t>
            </a:r>
          </a:p>
        </p:txBody>
      </p:sp>
      <p:sp>
        <p:nvSpPr>
          <p:cNvPr id="3" name="Content Placeholder 2">
            <a:extLst>
              <a:ext uri="{FF2B5EF4-FFF2-40B4-BE49-F238E27FC236}">
                <a16:creationId xmlns:a16="http://schemas.microsoft.com/office/drawing/2014/main" id="{AE97D325-82C0-66B4-97B2-915167704CA2}"/>
              </a:ext>
            </a:extLst>
          </p:cNvPr>
          <p:cNvSpPr>
            <a:spLocks noGrp="1"/>
          </p:cNvSpPr>
          <p:nvPr>
            <p:ph idx="1"/>
          </p:nvPr>
        </p:nvSpPr>
        <p:spPr/>
        <p:txBody>
          <a:bodyPr>
            <a:normAutofit fontScale="92500" lnSpcReduction="20000"/>
          </a:bodyPr>
          <a:lstStyle/>
          <a:p>
            <a:r>
              <a:rPr lang="en-US" dirty="0"/>
              <a:t>AppBar (appBar):</a:t>
            </a:r>
          </a:p>
          <a:p>
            <a:pPr marL="0" indent="0">
              <a:buNone/>
            </a:pPr>
            <a:r>
              <a:rPr lang="en-US" dirty="0"/>
              <a:t>Defines the app bar at the top of the screen. Typically contains a title, leading and trailing widgets, and optional actions.</a:t>
            </a:r>
          </a:p>
          <a:p>
            <a:r>
              <a:rPr lang="en-US" dirty="0"/>
              <a:t>Body (body):</a:t>
            </a:r>
          </a:p>
          <a:p>
            <a:pPr marL="0" indent="0">
              <a:buNone/>
            </a:pPr>
            <a:r>
              <a:rPr lang="en-US" dirty="0"/>
              <a:t>Defines the main content of the screen.</a:t>
            </a:r>
          </a:p>
          <a:p>
            <a:pPr lvl="1"/>
            <a:r>
              <a:rPr lang="en-US" dirty="0"/>
              <a:t>Can contain various widgets, such as text, images, lists, or other custom widgets.</a:t>
            </a:r>
          </a:p>
          <a:p>
            <a:pPr lvl="1"/>
            <a:endParaRPr lang="en-US" dirty="0"/>
          </a:p>
          <a:p>
            <a:pPr indent="-285750"/>
            <a:r>
              <a:rPr lang="en-US" dirty="0"/>
              <a:t>FloatingActionButton (floatingActionButton):</a:t>
            </a:r>
          </a:p>
          <a:p>
            <a:pPr lvl="1"/>
            <a:r>
              <a:rPr lang="en-US" dirty="0"/>
              <a:t>Defines a floating action button that is typically used for primary and high-priority actions.</a:t>
            </a:r>
          </a:p>
          <a:p>
            <a:pPr lvl="1"/>
            <a:r>
              <a:rPr lang="en-US" dirty="0"/>
              <a:t>Positioned at the bottom-right corner by default</a:t>
            </a:r>
          </a:p>
          <a:p>
            <a:endParaRPr lang="en-US" dirty="0"/>
          </a:p>
        </p:txBody>
      </p:sp>
    </p:spTree>
    <p:extLst>
      <p:ext uri="{BB962C8B-B14F-4D97-AF65-F5344CB8AC3E}">
        <p14:creationId xmlns:p14="http://schemas.microsoft.com/office/powerpoint/2010/main" val="23244984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53ADB-BFF1-FD89-2CCE-CC859B83807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D7CCCA7-04ED-6717-DF81-CDC80C9714D0}"/>
              </a:ext>
            </a:extLst>
          </p:cNvPr>
          <p:cNvSpPr>
            <a:spLocks noGrp="1"/>
          </p:cNvSpPr>
          <p:nvPr>
            <p:ph idx="1"/>
          </p:nvPr>
        </p:nvSpPr>
        <p:spPr/>
        <p:txBody>
          <a:bodyPr>
            <a:normAutofit fontScale="92500" lnSpcReduction="20000"/>
          </a:bodyPr>
          <a:lstStyle/>
          <a:p>
            <a:r>
              <a:rPr lang="en-US" dirty="0"/>
              <a:t>BottomNavigationBar (bottomNavigationBar):</a:t>
            </a:r>
          </a:p>
          <a:p>
            <a:pPr lvl="1"/>
            <a:r>
              <a:rPr lang="en-US" dirty="0"/>
              <a:t>Defines a bottom navigation bar for navigating between different sections of the app.</a:t>
            </a:r>
          </a:p>
          <a:p>
            <a:r>
              <a:rPr lang="en-US" dirty="0"/>
              <a:t>Drawer (drawer):</a:t>
            </a:r>
          </a:p>
          <a:p>
            <a:pPr lvl="1"/>
            <a:r>
              <a:rPr lang="en-US" dirty="0"/>
              <a:t>Defines a drawer that can slide in from the left, providing additional navigation options.</a:t>
            </a:r>
          </a:p>
          <a:p>
            <a:r>
              <a:rPr lang="en-US" dirty="0"/>
              <a:t>SnackBar (snackBar):</a:t>
            </a:r>
          </a:p>
          <a:p>
            <a:pPr lvl="1"/>
            <a:r>
              <a:rPr lang="en-US" dirty="0"/>
              <a:t>Defines a snack bar at the bottom of the screen, typically used for displaying temporary messages or notifications.</a:t>
            </a:r>
          </a:p>
          <a:p>
            <a:r>
              <a:rPr lang="en-US" dirty="0"/>
              <a:t>BottomSheet (</a:t>
            </a:r>
            <a:r>
              <a:rPr lang="en-US" dirty="0" err="1"/>
              <a:t>bottomSheet</a:t>
            </a:r>
            <a:r>
              <a:rPr lang="en-US" dirty="0"/>
              <a:t>):</a:t>
            </a:r>
          </a:p>
          <a:p>
            <a:pPr lvl="1"/>
            <a:r>
              <a:rPr lang="en-US" dirty="0"/>
              <a:t>Defines a bottom sheet that can slide up from the bottom, often used for additional options or actions.</a:t>
            </a:r>
          </a:p>
          <a:p>
            <a:endParaRPr lang="en-US" dirty="0"/>
          </a:p>
        </p:txBody>
      </p:sp>
    </p:spTree>
    <p:extLst>
      <p:ext uri="{BB962C8B-B14F-4D97-AF65-F5344CB8AC3E}">
        <p14:creationId xmlns:p14="http://schemas.microsoft.com/office/powerpoint/2010/main" val="18840407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A3358-15D8-9CAE-48B7-800CDE3ED096}"/>
              </a:ext>
            </a:extLst>
          </p:cNvPr>
          <p:cNvSpPr>
            <a:spLocks noGrp="1"/>
          </p:cNvSpPr>
          <p:nvPr>
            <p:ph type="title"/>
          </p:nvPr>
        </p:nvSpPr>
        <p:spPr/>
        <p:txBody>
          <a:bodyPr/>
          <a:lstStyle/>
          <a:p>
            <a:r>
              <a:rPr lang="en-US" dirty="0"/>
              <a:t>Summary Scaffold</a:t>
            </a:r>
          </a:p>
        </p:txBody>
      </p:sp>
      <p:sp>
        <p:nvSpPr>
          <p:cNvPr id="3" name="Content Placeholder 2">
            <a:extLst>
              <a:ext uri="{FF2B5EF4-FFF2-40B4-BE49-F238E27FC236}">
                <a16:creationId xmlns:a16="http://schemas.microsoft.com/office/drawing/2014/main" id="{CE1D18AA-AE07-BAE0-6BFE-7D08030443EF}"/>
              </a:ext>
            </a:extLst>
          </p:cNvPr>
          <p:cNvSpPr>
            <a:spLocks noGrp="1"/>
          </p:cNvSpPr>
          <p:nvPr>
            <p:ph idx="1"/>
          </p:nvPr>
        </p:nvSpPr>
        <p:spPr/>
        <p:txBody>
          <a:bodyPr>
            <a:normAutofit/>
          </a:bodyPr>
          <a:lstStyle/>
          <a:p>
            <a:r>
              <a:rPr lang="en-US" dirty="0"/>
              <a:t>It is usually recommended to use a Scaffold widget as the root widget for your screen.</a:t>
            </a:r>
          </a:p>
          <a:p>
            <a:r>
              <a:rPr lang="en-US" dirty="0"/>
              <a:t> You generally use a Scaffold widget when you want to create a screen. Widgets that do not begin with Scaffold are intended to be components used to compose  screens.</a:t>
            </a:r>
          </a:p>
          <a:p>
            <a:pPr marL="0" indent="0">
              <a:buNone/>
            </a:pPr>
            <a:endParaRPr lang="en-US" dirty="0"/>
          </a:p>
        </p:txBody>
      </p:sp>
    </p:spTree>
    <p:extLst>
      <p:ext uri="{BB962C8B-B14F-4D97-AF65-F5344CB8AC3E}">
        <p14:creationId xmlns:p14="http://schemas.microsoft.com/office/powerpoint/2010/main" val="40818728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A7343-AD91-D842-5D9B-13B5A7C3F74B}"/>
              </a:ext>
            </a:extLst>
          </p:cNvPr>
          <p:cNvSpPr>
            <a:spLocks noGrp="1"/>
          </p:cNvSpPr>
          <p:nvPr>
            <p:ph type="title"/>
          </p:nvPr>
        </p:nvSpPr>
        <p:spPr/>
        <p:txBody>
          <a:bodyPr/>
          <a:lstStyle/>
          <a:p>
            <a:r>
              <a:rPr lang="en-US" dirty="0"/>
              <a:t>key principles of Material Design:</a:t>
            </a:r>
          </a:p>
        </p:txBody>
      </p:sp>
      <p:sp>
        <p:nvSpPr>
          <p:cNvPr id="3" name="Content Placeholder 2">
            <a:extLst>
              <a:ext uri="{FF2B5EF4-FFF2-40B4-BE49-F238E27FC236}">
                <a16:creationId xmlns:a16="http://schemas.microsoft.com/office/drawing/2014/main" id="{395F22F9-8BEF-9F33-25CD-91AFB8F21693}"/>
              </a:ext>
            </a:extLst>
          </p:cNvPr>
          <p:cNvSpPr>
            <a:spLocks noGrp="1"/>
          </p:cNvSpPr>
          <p:nvPr>
            <p:ph idx="1"/>
          </p:nvPr>
        </p:nvSpPr>
        <p:spPr/>
        <p:txBody>
          <a:bodyPr>
            <a:normAutofit/>
          </a:bodyPr>
          <a:lstStyle/>
          <a:p>
            <a:r>
              <a:rPr lang="en-US" dirty="0"/>
              <a:t>Bold Graphics:</a:t>
            </a:r>
          </a:p>
          <a:p>
            <a:pPr marL="0" indent="0">
              <a:buNone/>
            </a:pPr>
            <a:r>
              <a:rPr lang="en-US" dirty="0"/>
              <a:t>Material Design encourages the use of bold colors, graphics, and edge-to-edge imagery to create visually engaging and vibrant interfaces.</a:t>
            </a:r>
          </a:p>
          <a:p>
            <a:r>
              <a:rPr lang="en-US" dirty="0"/>
              <a:t>Responsive Animation:</a:t>
            </a:r>
          </a:p>
          <a:p>
            <a:pPr marL="0" indent="0">
              <a:buNone/>
            </a:pPr>
            <a:r>
              <a:rPr lang="en-US" dirty="0"/>
              <a:t>Animation is an integral part of Material Design. It is used to provide feedback, convey transitions, and create a seamless user experience.</a:t>
            </a:r>
          </a:p>
          <a:p>
            <a:r>
              <a:rPr lang="en-US" dirty="0"/>
              <a:t>Grid-Based Layouts:</a:t>
            </a:r>
          </a:p>
          <a:p>
            <a:pPr marL="0" indent="0">
              <a:buNone/>
            </a:pPr>
            <a:r>
              <a:rPr lang="en-US" dirty="0"/>
              <a:t>Material Design employs a grid-based layout system, promoting consistency and alignment throughout the user interface.</a:t>
            </a:r>
          </a:p>
        </p:txBody>
      </p:sp>
    </p:spTree>
    <p:extLst>
      <p:ext uri="{BB962C8B-B14F-4D97-AF65-F5344CB8AC3E}">
        <p14:creationId xmlns:p14="http://schemas.microsoft.com/office/powerpoint/2010/main" val="20339407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14F5E2-E863-43C1-9DD3-9ECE4EA15C49}"/>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94B91953-7AE5-AB0C-BA40-EE03FDAD17B7}"/>
              </a:ext>
            </a:extLst>
          </p:cNvPr>
          <p:cNvSpPr>
            <a:spLocks noGrp="1"/>
          </p:cNvSpPr>
          <p:nvPr>
            <p:ph idx="1"/>
          </p:nvPr>
        </p:nvSpPr>
        <p:spPr/>
        <p:txBody>
          <a:bodyPr>
            <a:normAutofit/>
          </a:bodyPr>
          <a:lstStyle/>
          <a:p>
            <a:pPr marL="0" indent="0">
              <a:buNone/>
            </a:pPr>
            <a:r>
              <a:rPr lang="en-US" dirty="0"/>
              <a:t>NOTE:</a:t>
            </a:r>
          </a:p>
          <a:p>
            <a:pPr marL="0" indent="0">
              <a:buNone/>
            </a:pPr>
            <a:r>
              <a:rPr lang="en-US" dirty="0"/>
              <a:t>Scaffolds are also aware of your device’s specifics. AppBar will render</a:t>
            </a:r>
          </a:p>
          <a:p>
            <a:pPr marL="0" indent="0">
              <a:buNone/>
            </a:pPr>
            <a:r>
              <a:rPr lang="en-US" dirty="0"/>
              <a:t>differently depending on whether you are on iOS or Android. These are</a:t>
            </a:r>
          </a:p>
          <a:p>
            <a:pPr marL="0" indent="0">
              <a:buNone/>
            </a:pPr>
            <a:r>
              <a:rPr lang="en-US" dirty="0"/>
              <a:t>known as </a:t>
            </a:r>
            <a:r>
              <a:rPr lang="en-US" i="1" dirty="0">
                <a:solidFill>
                  <a:srgbClr val="FF0000"/>
                </a:solidFill>
              </a:rPr>
              <a:t>platform-aware widgets</a:t>
            </a:r>
            <a:r>
              <a:rPr lang="en-US" dirty="0"/>
              <a:t>. When you add an app bar and you run</a:t>
            </a:r>
          </a:p>
          <a:p>
            <a:pPr marL="0" indent="0">
              <a:buNone/>
            </a:pPr>
            <a:r>
              <a:rPr lang="en-US" dirty="0"/>
              <a:t>your app on iOS, AppBar formats itself to avoid the iPhone’s notch. If you</a:t>
            </a:r>
          </a:p>
          <a:p>
            <a:pPr marL="0" indent="0">
              <a:buNone/>
            </a:pPr>
            <a:r>
              <a:rPr lang="en-US" dirty="0"/>
              <a:t>run the app on an iOS device that doesn’t have a notch, like the iPhone 8 or</a:t>
            </a:r>
          </a:p>
          <a:p>
            <a:pPr marL="0" indent="0">
              <a:buNone/>
            </a:pPr>
            <a:r>
              <a:rPr lang="en-US" dirty="0"/>
              <a:t>an iPad, the extra spacing added for the notch is automatically removed.</a:t>
            </a:r>
          </a:p>
          <a:p>
            <a:pPr marL="0" indent="0">
              <a:buNone/>
            </a:pPr>
            <a:endParaRPr lang="en-US" dirty="0"/>
          </a:p>
        </p:txBody>
      </p:sp>
    </p:spTree>
    <p:extLst>
      <p:ext uri="{BB962C8B-B14F-4D97-AF65-F5344CB8AC3E}">
        <p14:creationId xmlns:p14="http://schemas.microsoft.com/office/powerpoint/2010/main" val="25421686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15F400-D377-2946-FB23-A53A909122F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BE02F65-4D7A-73C0-2F2C-BF3389F1D4CF}"/>
              </a:ext>
            </a:extLst>
          </p:cNvPr>
          <p:cNvSpPr>
            <a:spLocks noGrp="1"/>
          </p:cNvSpPr>
          <p:nvPr>
            <p:ph idx="1"/>
          </p:nvPr>
        </p:nvSpPr>
        <p:spPr/>
        <p:txBody>
          <a:bodyPr>
            <a:normAutofit/>
          </a:bodyPr>
          <a:lstStyle/>
          <a:p>
            <a:pPr>
              <a:lnSpc>
                <a:spcPct val="150000"/>
              </a:lnSpc>
            </a:pPr>
            <a:r>
              <a:rPr lang="en-US" dirty="0"/>
              <a:t>A Center widget centers its child both horizontally and vertically.</a:t>
            </a:r>
          </a:p>
          <a:p>
            <a:pPr>
              <a:lnSpc>
                <a:spcPct val="150000"/>
              </a:lnSpc>
            </a:pPr>
            <a:r>
              <a:rPr lang="en-US" dirty="0"/>
              <a:t>You can use the AspectRatio widget when you want to size a widget</a:t>
            </a:r>
          </a:p>
          <a:p>
            <a:pPr marL="0" indent="0">
              <a:lnSpc>
                <a:spcPct val="150000"/>
              </a:lnSpc>
              <a:buNone/>
            </a:pPr>
            <a:r>
              <a:rPr lang="en-US" dirty="0"/>
              <a:t>      following a specific aspect ratio. </a:t>
            </a:r>
          </a:p>
          <a:p>
            <a:pPr>
              <a:lnSpc>
                <a:spcPct val="150000"/>
              </a:lnSpc>
            </a:pPr>
            <a:r>
              <a:rPr lang="en-US" dirty="0"/>
              <a:t>The AspectRatio widget tries the largest width possible in its context, and then sets the height, applying the chosen aspect ratio to the width. For instance, an AspectRatio of 1 will set the height to be equal to the width.</a:t>
            </a:r>
          </a:p>
        </p:txBody>
      </p:sp>
    </p:spTree>
    <p:extLst>
      <p:ext uri="{BB962C8B-B14F-4D97-AF65-F5344CB8AC3E}">
        <p14:creationId xmlns:p14="http://schemas.microsoft.com/office/powerpoint/2010/main" val="42455348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B83FE0-EE0E-744B-F070-D58322899791}"/>
              </a:ext>
            </a:extLst>
          </p:cNvPr>
          <p:cNvSpPr>
            <a:spLocks noGrp="1"/>
          </p:cNvSpPr>
          <p:nvPr>
            <p:ph type="title"/>
          </p:nvPr>
        </p:nvSpPr>
        <p:spPr/>
        <p:txBody>
          <a:bodyPr/>
          <a:lstStyle/>
          <a:p>
            <a:r>
              <a:rPr lang="en-US" dirty="0"/>
              <a:t>Understanding the Widget Tree</a:t>
            </a:r>
          </a:p>
        </p:txBody>
      </p:sp>
      <p:sp>
        <p:nvSpPr>
          <p:cNvPr id="3" name="Content Placeholder 2">
            <a:extLst>
              <a:ext uri="{FF2B5EF4-FFF2-40B4-BE49-F238E27FC236}">
                <a16:creationId xmlns:a16="http://schemas.microsoft.com/office/drawing/2014/main" id="{97E7DE05-0F1B-3851-F4F3-DDAF82FE0344}"/>
              </a:ext>
            </a:extLst>
          </p:cNvPr>
          <p:cNvSpPr>
            <a:spLocks noGrp="1"/>
          </p:cNvSpPr>
          <p:nvPr>
            <p:ph idx="1"/>
          </p:nvPr>
        </p:nvSpPr>
        <p:spPr/>
        <p:txBody>
          <a:bodyPr/>
          <a:lstStyle/>
          <a:p>
            <a:pPr marL="0" indent="0">
              <a:lnSpc>
                <a:spcPct val="150000"/>
              </a:lnSpc>
              <a:buNone/>
            </a:pPr>
            <a:r>
              <a:rPr lang="en-US" dirty="0"/>
              <a:t>Widget Tree:</a:t>
            </a:r>
          </a:p>
          <a:p>
            <a:pPr marL="0" indent="0">
              <a:lnSpc>
                <a:spcPct val="150000"/>
              </a:lnSpc>
              <a:buNone/>
            </a:pPr>
            <a:r>
              <a:rPr lang="en-US" dirty="0"/>
              <a:t>A widget tree refers to the hierarchical structure formed by the composition of individual widgets to create the user interface of an application. Each widget in the tree represents a part of the UI, and the arrangement of these widgets forms a tree-like structure.</a:t>
            </a:r>
          </a:p>
          <a:p>
            <a:endParaRPr lang="en-US" dirty="0"/>
          </a:p>
        </p:txBody>
      </p:sp>
    </p:spTree>
    <p:extLst>
      <p:ext uri="{BB962C8B-B14F-4D97-AF65-F5344CB8AC3E}">
        <p14:creationId xmlns:p14="http://schemas.microsoft.com/office/powerpoint/2010/main" val="41928772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3ABB7C9-84D2-C9E5-B350-DAAA3B3C3BB4}"/>
              </a:ext>
            </a:extLst>
          </p:cNvPr>
          <p:cNvSpPr>
            <a:spLocks noGrp="1"/>
          </p:cNvSpPr>
          <p:nvPr>
            <p:ph idx="4294967295"/>
          </p:nvPr>
        </p:nvSpPr>
        <p:spPr>
          <a:xfrm>
            <a:off x="2428875" y="171450"/>
            <a:ext cx="9763125" cy="6543675"/>
          </a:xfrm>
        </p:spPr>
        <p:txBody>
          <a:bodyPr>
            <a:normAutofit fontScale="25000" lnSpcReduction="20000"/>
          </a:bodyPr>
          <a:lstStyle/>
          <a:p>
            <a:r>
              <a:rPr lang="en-US" sz="3000" dirty="0"/>
              <a:t>Consider this:</a:t>
            </a:r>
          </a:p>
          <a:p>
            <a:pPr marL="0" indent="0">
              <a:buNone/>
            </a:pPr>
            <a:r>
              <a:rPr lang="en-US" sz="3000" dirty="0"/>
              <a:t>void main() {</a:t>
            </a:r>
          </a:p>
          <a:p>
            <a:pPr marL="0" indent="0">
              <a:buNone/>
            </a:pPr>
            <a:r>
              <a:rPr lang="en-US" sz="3000" dirty="0"/>
              <a:t>  </a:t>
            </a:r>
            <a:r>
              <a:rPr lang="en-US" sz="3000" dirty="0" err="1"/>
              <a:t>runApp</a:t>
            </a:r>
            <a:r>
              <a:rPr lang="en-US" sz="3000" dirty="0"/>
              <a:t>(MyApp());</a:t>
            </a:r>
          </a:p>
          <a:p>
            <a:pPr marL="0" indent="0">
              <a:buNone/>
            </a:pPr>
            <a:r>
              <a:rPr lang="en-US" sz="3000" dirty="0"/>
              <a:t>}</a:t>
            </a:r>
          </a:p>
          <a:p>
            <a:pPr marL="0" indent="0">
              <a:buNone/>
            </a:pPr>
            <a:endParaRPr lang="en-US" sz="3000" dirty="0"/>
          </a:p>
          <a:p>
            <a:pPr marL="0" indent="0">
              <a:buNone/>
            </a:pPr>
            <a:r>
              <a:rPr lang="en-US" sz="3000" dirty="0"/>
              <a:t>class MyApp extends </a:t>
            </a:r>
            <a:r>
              <a:rPr lang="en-US" sz="3000" dirty="0" err="1"/>
              <a:t>StatelessWidget</a:t>
            </a:r>
            <a:r>
              <a:rPr lang="en-US" sz="3000" dirty="0"/>
              <a:t> {</a:t>
            </a:r>
          </a:p>
          <a:p>
            <a:pPr marL="0" indent="0">
              <a:buNone/>
            </a:pPr>
            <a:r>
              <a:rPr lang="en-US" sz="3000" dirty="0"/>
              <a:t>  @override</a:t>
            </a:r>
          </a:p>
          <a:p>
            <a:pPr marL="0" indent="0">
              <a:buNone/>
            </a:pPr>
            <a:r>
              <a:rPr lang="en-US" sz="3000" dirty="0"/>
              <a:t>  Widget build(</a:t>
            </a:r>
            <a:r>
              <a:rPr lang="en-US" sz="3000" dirty="0" err="1"/>
              <a:t>BuildContext</a:t>
            </a:r>
            <a:r>
              <a:rPr lang="en-US" sz="3000" dirty="0"/>
              <a:t> context) {</a:t>
            </a:r>
          </a:p>
          <a:p>
            <a:pPr marL="0" indent="0">
              <a:buNone/>
            </a:pPr>
            <a:r>
              <a:rPr lang="en-US" sz="3000" dirty="0"/>
              <a:t>    return MaterialApp(</a:t>
            </a:r>
          </a:p>
          <a:p>
            <a:pPr marL="0" indent="0">
              <a:buNone/>
            </a:pPr>
            <a:r>
              <a:rPr lang="en-US" sz="3000" dirty="0"/>
              <a:t>      home: Scaffold(</a:t>
            </a:r>
          </a:p>
          <a:p>
            <a:pPr marL="0" indent="0">
              <a:buNone/>
            </a:pPr>
            <a:r>
              <a:rPr lang="en-US" sz="3000" dirty="0"/>
              <a:t>        appBar: AppBar(</a:t>
            </a:r>
          </a:p>
          <a:p>
            <a:pPr marL="0" indent="0">
              <a:buNone/>
            </a:pPr>
            <a:r>
              <a:rPr lang="en-US" sz="3000" dirty="0"/>
              <a:t>          title: Text('My Flutter App'),</a:t>
            </a:r>
          </a:p>
          <a:p>
            <a:pPr marL="0" indent="0">
              <a:buNone/>
            </a:pPr>
            <a:r>
              <a:rPr lang="en-US" sz="3000" dirty="0"/>
              <a:t>        ),</a:t>
            </a:r>
          </a:p>
          <a:p>
            <a:pPr marL="0" indent="0">
              <a:buNone/>
            </a:pPr>
            <a:r>
              <a:rPr lang="en-US" sz="3000" dirty="0"/>
              <a:t>        body: Column(</a:t>
            </a:r>
          </a:p>
          <a:p>
            <a:pPr marL="0" indent="0">
              <a:buNone/>
            </a:pPr>
            <a:r>
              <a:rPr lang="en-US" sz="3000" dirty="0"/>
              <a:t>          children: [</a:t>
            </a:r>
          </a:p>
          <a:p>
            <a:pPr marL="0" indent="0">
              <a:buNone/>
            </a:pPr>
            <a:r>
              <a:rPr lang="en-US" sz="3000" dirty="0"/>
              <a:t>            Text('Hello, Flutter!'),</a:t>
            </a:r>
          </a:p>
          <a:p>
            <a:pPr marL="0" indent="0">
              <a:buNone/>
            </a:pPr>
            <a:r>
              <a:rPr lang="en-US" sz="3000" dirty="0"/>
              <a:t>            RaisedButton(</a:t>
            </a:r>
          </a:p>
          <a:p>
            <a:pPr marL="0" indent="0">
              <a:buNone/>
            </a:pPr>
            <a:r>
              <a:rPr lang="en-US" sz="3000" dirty="0"/>
              <a:t>              </a:t>
            </a:r>
            <a:r>
              <a:rPr lang="en-US" sz="3000" dirty="0" err="1"/>
              <a:t>onPressed</a:t>
            </a:r>
            <a:r>
              <a:rPr lang="en-US" sz="3000" dirty="0"/>
              <a:t>: () {</a:t>
            </a:r>
          </a:p>
          <a:p>
            <a:pPr marL="0" indent="0">
              <a:buNone/>
            </a:pPr>
            <a:r>
              <a:rPr lang="en-US" sz="3000" dirty="0"/>
              <a:t>                // Button Pressed</a:t>
            </a:r>
          </a:p>
          <a:p>
            <a:pPr marL="0" indent="0">
              <a:buNone/>
            </a:pPr>
            <a:r>
              <a:rPr lang="en-US" sz="3000" dirty="0"/>
              <a:t>              },</a:t>
            </a:r>
          </a:p>
          <a:p>
            <a:pPr marL="0" indent="0">
              <a:buNone/>
            </a:pPr>
            <a:r>
              <a:rPr lang="en-US" sz="3000" dirty="0"/>
              <a:t>              child: Text('Press Me'),</a:t>
            </a:r>
          </a:p>
          <a:p>
            <a:pPr marL="0" indent="0">
              <a:buNone/>
            </a:pPr>
            <a:r>
              <a:rPr lang="en-US" sz="3000" dirty="0"/>
              <a:t>            ),</a:t>
            </a:r>
          </a:p>
          <a:p>
            <a:pPr marL="0" indent="0">
              <a:buNone/>
            </a:pPr>
            <a:r>
              <a:rPr lang="en-US" sz="3000" dirty="0"/>
              <a:t>          ],</a:t>
            </a:r>
          </a:p>
          <a:p>
            <a:pPr marL="0" indent="0">
              <a:buNone/>
            </a:pPr>
            <a:r>
              <a:rPr lang="en-US" sz="3000" dirty="0"/>
              <a:t>        ),</a:t>
            </a:r>
          </a:p>
          <a:p>
            <a:pPr marL="0" indent="0">
              <a:buNone/>
            </a:pPr>
            <a:r>
              <a:rPr lang="en-US" sz="3000" dirty="0"/>
              <a:t>      ),</a:t>
            </a:r>
          </a:p>
          <a:p>
            <a:pPr marL="0" indent="0">
              <a:buNone/>
            </a:pPr>
            <a:r>
              <a:rPr lang="en-US" sz="3000" dirty="0"/>
              <a:t>    );</a:t>
            </a:r>
          </a:p>
          <a:p>
            <a:pPr marL="0" indent="0">
              <a:buNone/>
            </a:pPr>
            <a:r>
              <a:rPr lang="en-US" sz="3000" dirty="0"/>
              <a:t>  }</a:t>
            </a:r>
          </a:p>
          <a:p>
            <a:pPr marL="0" indent="0">
              <a:buNone/>
            </a:pPr>
            <a:r>
              <a:rPr lang="en-US" sz="3000" dirty="0"/>
              <a:t>}</a:t>
            </a:r>
          </a:p>
          <a:p>
            <a:pPr marL="0" indent="0">
              <a:buNone/>
            </a:pPr>
            <a:endParaRPr lang="en-US" dirty="0"/>
          </a:p>
        </p:txBody>
      </p:sp>
    </p:spTree>
    <p:extLst>
      <p:ext uri="{BB962C8B-B14F-4D97-AF65-F5344CB8AC3E}">
        <p14:creationId xmlns:p14="http://schemas.microsoft.com/office/powerpoint/2010/main" val="20773871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F011C7-5786-832F-A0B0-2D80C87AE33E}"/>
              </a:ext>
            </a:extLst>
          </p:cNvPr>
          <p:cNvSpPr>
            <a:spLocks noGrp="1"/>
          </p:cNvSpPr>
          <p:nvPr>
            <p:ph type="title"/>
          </p:nvPr>
        </p:nvSpPr>
        <p:spPr/>
        <p:txBody>
          <a:bodyPr/>
          <a:lstStyle/>
          <a:p>
            <a:r>
              <a:rPr lang="en-US" dirty="0"/>
              <a:t>The tree structure of Example above</a:t>
            </a:r>
          </a:p>
        </p:txBody>
      </p:sp>
      <p:sp>
        <p:nvSpPr>
          <p:cNvPr id="6" name="TextBox 5">
            <a:extLst>
              <a:ext uri="{FF2B5EF4-FFF2-40B4-BE49-F238E27FC236}">
                <a16:creationId xmlns:a16="http://schemas.microsoft.com/office/drawing/2014/main" id="{3018205D-F8B8-422B-B587-DE0D040D97F9}"/>
              </a:ext>
            </a:extLst>
          </p:cNvPr>
          <p:cNvSpPr txBox="1"/>
          <p:nvPr/>
        </p:nvSpPr>
        <p:spPr>
          <a:xfrm>
            <a:off x="1558211" y="2542505"/>
            <a:ext cx="9088017" cy="1754326"/>
          </a:xfrm>
          <a:prstGeom prst="rect">
            <a:avLst/>
          </a:prstGeom>
          <a:noFill/>
        </p:spPr>
        <p:txBody>
          <a:bodyPr wrap="square">
            <a:spAutoFit/>
          </a:bodyPr>
          <a:lstStyle/>
          <a:p>
            <a:r>
              <a:rPr lang="en-US" dirty="0"/>
              <a:t>MyApp (MaterialApp)</a:t>
            </a:r>
          </a:p>
          <a:p>
            <a:r>
              <a:rPr lang="en-US" dirty="0"/>
              <a:t>└── Scaffold</a:t>
            </a:r>
          </a:p>
          <a:p>
            <a:r>
              <a:rPr lang="en-US" dirty="0"/>
              <a:t>    ├── AppBar</a:t>
            </a:r>
          </a:p>
          <a:p>
            <a:r>
              <a:rPr lang="en-US" dirty="0"/>
              <a:t>    └── body (Column)</a:t>
            </a:r>
          </a:p>
          <a:p>
            <a:r>
              <a:rPr lang="en-US" dirty="0"/>
              <a:t>        ├── Text</a:t>
            </a:r>
          </a:p>
          <a:p>
            <a:r>
              <a:rPr lang="en-US" dirty="0"/>
              <a:t>        └── RaisedButton</a:t>
            </a:r>
          </a:p>
        </p:txBody>
      </p:sp>
    </p:spTree>
    <p:extLst>
      <p:ext uri="{BB962C8B-B14F-4D97-AF65-F5344CB8AC3E}">
        <p14:creationId xmlns:p14="http://schemas.microsoft.com/office/powerpoint/2010/main" val="33584720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22585A00-8FA2-01F8-0481-55233CED3C9F}"/>
              </a:ext>
            </a:extLst>
          </p:cNvPr>
          <p:cNvSpPr>
            <a:spLocks noGrp="1"/>
          </p:cNvSpPr>
          <p:nvPr>
            <p:ph type="title"/>
          </p:nvPr>
        </p:nvSpPr>
        <p:spPr/>
        <p:txBody>
          <a:bodyPr/>
          <a:lstStyle/>
          <a:p>
            <a:r>
              <a:rPr lang="en-US" dirty="0"/>
              <a:t>Explaining the above Example</a:t>
            </a:r>
          </a:p>
        </p:txBody>
      </p:sp>
      <p:sp>
        <p:nvSpPr>
          <p:cNvPr id="11" name="Content Placeholder 10">
            <a:extLst>
              <a:ext uri="{FF2B5EF4-FFF2-40B4-BE49-F238E27FC236}">
                <a16:creationId xmlns:a16="http://schemas.microsoft.com/office/drawing/2014/main" id="{3EFC8339-303B-2141-2AA8-21615132A7DC}"/>
              </a:ext>
            </a:extLst>
          </p:cNvPr>
          <p:cNvSpPr>
            <a:spLocks noGrp="1"/>
          </p:cNvSpPr>
          <p:nvPr>
            <p:ph idx="1"/>
          </p:nvPr>
        </p:nvSpPr>
        <p:spPr/>
        <p:txBody>
          <a:bodyPr>
            <a:normAutofit fontScale="92500" lnSpcReduction="20000"/>
          </a:bodyPr>
          <a:lstStyle/>
          <a:p>
            <a:r>
              <a:rPr lang="en-US" dirty="0"/>
              <a:t>MyApp (MaterialApp): Is  the root of the widget tree. It represents the entire application and contains the MaterialApp widget, which provides the basic structure for a Material Design app.</a:t>
            </a:r>
          </a:p>
          <a:p>
            <a:endParaRPr lang="en-US" dirty="0"/>
          </a:p>
          <a:p>
            <a:r>
              <a:rPr lang="en-US" dirty="0"/>
              <a:t>Scaffold: A widget representing the basic skeletal structure of the app's UI, providing an AppBar and a body.</a:t>
            </a:r>
          </a:p>
          <a:p>
            <a:endParaRPr lang="en-US" dirty="0"/>
          </a:p>
          <a:p>
            <a:r>
              <a:rPr lang="en-US" dirty="0"/>
              <a:t>AppBar: Displays a material design app bar at the top of the screen with a title ("My Flutter App" in this case).</a:t>
            </a:r>
          </a:p>
          <a:p>
            <a:endParaRPr lang="en-US" dirty="0"/>
          </a:p>
          <a:p>
            <a:r>
              <a:rPr lang="en-US" dirty="0"/>
              <a:t>body (Column): The body of the Scaffold widget, which is a Column in this example. The Column arranges its children in a single column.</a:t>
            </a:r>
          </a:p>
          <a:p>
            <a:endParaRPr lang="en-US" dirty="0"/>
          </a:p>
        </p:txBody>
      </p:sp>
    </p:spTree>
    <p:extLst>
      <p:ext uri="{BB962C8B-B14F-4D97-AF65-F5344CB8AC3E}">
        <p14:creationId xmlns:p14="http://schemas.microsoft.com/office/powerpoint/2010/main" val="6455994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45C3F57-01DD-F724-50DD-3B51F64941B3}"/>
              </a:ext>
            </a:extLst>
          </p:cNvPr>
          <p:cNvSpPr>
            <a:spLocks noGrp="1"/>
          </p:cNvSpPr>
          <p:nvPr>
            <p:ph type="title"/>
          </p:nvPr>
        </p:nvSpPr>
        <p:spPr/>
        <p:txBody>
          <a:bodyPr/>
          <a:lstStyle/>
          <a:p>
            <a:endParaRPr lang="en-US"/>
          </a:p>
        </p:txBody>
      </p:sp>
      <p:sp>
        <p:nvSpPr>
          <p:cNvPr id="8" name="Content Placeholder 7">
            <a:extLst>
              <a:ext uri="{FF2B5EF4-FFF2-40B4-BE49-F238E27FC236}">
                <a16:creationId xmlns:a16="http://schemas.microsoft.com/office/drawing/2014/main" id="{CAB0EB7E-DD97-836E-B52B-C914E6CC9631}"/>
              </a:ext>
            </a:extLst>
          </p:cNvPr>
          <p:cNvSpPr>
            <a:spLocks noGrp="1"/>
          </p:cNvSpPr>
          <p:nvPr>
            <p:ph idx="1"/>
          </p:nvPr>
        </p:nvSpPr>
        <p:spPr>
          <a:xfrm>
            <a:off x="782054" y="2370221"/>
            <a:ext cx="9198560" cy="3649579"/>
          </a:xfrm>
        </p:spPr>
        <p:txBody>
          <a:bodyPr/>
          <a:lstStyle/>
          <a:p>
            <a:r>
              <a:rPr lang="en-US" sz="2000" dirty="0"/>
              <a:t>Text: Displays a piece of text ("Hello, Flutter!") within the Column.</a:t>
            </a:r>
          </a:p>
          <a:p>
            <a:endParaRPr lang="en-US" sz="2000" dirty="0"/>
          </a:p>
          <a:p>
            <a:r>
              <a:rPr lang="en-US" sz="2000" dirty="0"/>
              <a:t>RaisedButton: A material design raised button that can trigger an action when pressed. It is also child of the Column.</a:t>
            </a:r>
          </a:p>
          <a:p>
            <a:pPr marL="0" indent="0">
              <a:buNone/>
            </a:pPr>
            <a:r>
              <a:rPr lang="en-US" sz="2000" dirty="0"/>
              <a:t>The hierarchy in the widget tree determines the layout and rendering order of the widgets on the screen</a:t>
            </a:r>
          </a:p>
          <a:p>
            <a:endParaRPr lang="en-US" dirty="0"/>
          </a:p>
        </p:txBody>
      </p:sp>
    </p:spTree>
    <p:extLst>
      <p:ext uri="{BB962C8B-B14F-4D97-AF65-F5344CB8AC3E}">
        <p14:creationId xmlns:p14="http://schemas.microsoft.com/office/powerpoint/2010/main" val="9067497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9062C-1E78-C226-3FC9-82FBDCC49FA2}"/>
              </a:ext>
            </a:extLst>
          </p:cNvPr>
          <p:cNvSpPr>
            <a:spLocks noGrp="1"/>
          </p:cNvSpPr>
          <p:nvPr>
            <p:ph type="title"/>
          </p:nvPr>
        </p:nvSpPr>
        <p:spPr/>
        <p:txBody>
          <a:bodyPr/>
          <a:lstStyle/>
          <a:p>
            <a:r>
              <a:rPr lang="en-US" dirty="0"/>
              <a:t>State Management</a:t>
            </a:r>
          </a:p>
        </p:txBody>
      </p:sp>
      <p:sp>
        <p:nvSpPr>
          <p:cNvPr id="3" name="Content Placeholder 2">
            <a:extLst>
              <a:ext uri="{FF2B5EF4-FFF2-40B4-BE49-F238E27FC236}">
                <a16:creationId xmlns:a16="http://schemas.microsoft.com/office/drawing/2014/main" id="{271B233B-F494-B158-676F-D4AA60ABFF28}"/>
              </a:ext>
            </a:extLst>
          </p:cNvPr>
          <p:cNvSpPr>
            <a:spLocks noGrp="1"/>
          </p:cNvSpPr>
          <p:nvPr>
            <p:ph idx="1"/>
          </p:nvPr>
        </p:nvSpPr>
        <p:spPr>
          <a:xfrm>
            <a:off x="685800" y="2603500"/>
            <a:ext cx="10599821" cy="3416300"/>
          </a:xfrm>
        </p:spPr>
        <p:txBody>
          <a:bodyPr>
            <a:normAutofit fontScale="92500" lnSpcReduction="20000"/>
          </a:bodyPr>
          <a:lstStyle/>
          <a:p>
            <a:pPr>
              <a:lnSpc>
                <a:spcPct val="150000"/>
              </a:lnSpc>
            </a:pPr>
            <a:r>
              <a:rPr lang="en-US" sz="2400" dirty="0"/>
              <a:t>State management in Flutter refers to the process of managing the data and the UI state of a Flutter application. A widget's state can change dynamically based on user interactions, network requests, or other factors. </a:t>
            </a:r>
          </a:p>
          <a:p>
            <a:pPr>
              <a:lnSpc>
                <a:spcPct val="150000"/>
              </a:lnSpc>
            </a:pPr>
            <a:r>
              <a:rPr lang="en-US" sz="2400" dirty="0"/>
              <a:t>The term "state" refers to the information that can be read synchronously when a widget is built, and it can change during the lifetime of the widget.</a:t>
            </a:r>
          </a:p>
          <a:p>
            <a:pPr>
              <a:lnSpc>
                <a:spcPct val="150000"/>
              </a:lnSpc>
            </a:pPr>
            <a:r>
              <a:rPr lang="en-US" sz="2400" dirty="0"/>
              <a:t>In Simple terms, it refers to </a:t>
            </a:r>
            <a:r>
              <a:rPr lang="en-US" sz="2400" b="0" i="0" dirty="0">
                <a:solidFill>
                  <a:srgbClr val="242424"/>
                </a:solidFill>
                <a:effectLst/>
                <a:latin typeface="source-serif-pro"/>
              </a:rPr>
              <a:t>any </a:t>
            </a:r>
            <a:r>
              <a:rPr lang="en-US" sz="2400" b="1" i="0" dirty="0">
                <a:solidFill>
                  <a:srgbClr val="242424"/>
                </a:solidFill>
                <a:effectLst/>
                <a:latin typeface="source-serif-pro"/>
              </a:rPr>
              <a:t>data</a:t>
            </a:r>
            <a:r>
              <a:rPr lang="en-US" sz="2400" b="0" i="0" dirty="0">
                <a:solidFill>
                  <a:srgbClr val="242424"/>
                </a:solidFill>
                <a:effectLst/>
                <a:latin typeface="source-serif-pro"/>
              </a:rPr>
              <a:t> that will change with some condition.</a:t>
            </a:r>
            <a:endParaRPr lang="en-US" sz="2400" dirty="0"/>
          </a:p>
          <a:p>
            <a:pPr>
              <a:lnSpc>
                <a:spcPct val="150000"/>
              </a:lnSpc>
            </a:pPr>
            <a:endParaRPr lang="en-US" dirty="0"/>
          </a:p>
        </p:txBody>
      </p:sp>
    </p:spTree>
    <p:extLst>
      <p:ext uri="{BB962C8B-B14F-4D97-AF65-F5344CB8AC3E}">
        <p14:creationId xmlns:p14="http://schemas.microsoft.com/office/powerpoint/2010/main" val="41371834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48417-A5D6-9C54-5E4D-2F74DD3C30B1}"/>
              </a:ext>
            </a:extLst>
          </p:cNvPr>
          <p:cNvSpPr>
            <a:spLocks noGrp="1"/>
          </p:cNvSpPr>
          <p:nvPr>
            <p:ph type="title"/>
          </p:nvPr>
        </p:nvSpPr>
        <p:spPr/>
        <p:txBody>
          <a:bodyPr/>
          <a:lstStyle/>
          <a:p>
            <a:r>
              <a:rPr lang="en-US" dirty="0"/>
              <a:t>Example </a:t>
            </a:r>
          </a:p>
        </p:txBody>
      </p:sp>
      <p:sp>
        <p:nvSpPr>
          <p:cNvPr id="3" name="Content Placeholder 2">
            <a:extLst>
              <a:ext uri="{FF2B5EF4-FFF2-40B4-BE49-F238E27FC236}">
                <a16:creationId xmlns:a16="http://schemas.microsoft.com/office/drawing/2014/main" id="{743BCDE3-2B00-80EC-730E-869B0904ACAF}"/>
              </a:ext>
            </a:extLst>
          </p:cNvPr>
          <p:cNvSpPr>
            <a:spLocks noGrp="1"/>
          </p:cNvSpPr>
          <p:nvPr>
            <p:ph idx="1"/>
          </p:nvPr>
        </p:nvSpPr>
        <p:spPr>
          <a:xfrm>
            <a:off x="1154954" y="2622884"/>
            <a:ext cx="8825659" cy="3396916"/>
          </a:xfrm>
        </p:spPr>
        <p:txBody>
          <a:bodyPr>
            <a:normAutofit fontScale="85000" lnSpcReduction="10000"/>
          </a:bodyPr>
          <a:lstStyle/>
          <a:p>
            <a:pPr marL="0" indent="0">
              <a:buNone/>
            </a:pPr>
            <a:r>
              <a:rPr lang="en-US" dirty="0"/>
              <a:t>Consider a shopping cart Application</a:t>
            </a:r>
          </a:p>
          <a:p>
            <a:r>
              <a:rPr lang="en-US" dirty="0"/>
              <a:t>User will login using their credentials into the application.</a:t>
            </a:r>
          </a:p>
          <a:p>
            <a:endParaRPr lang="en-US" dirty="0"/>
          </a:p>
          <a:p>
            <a:r>
              <a:rPr lang="en-US" dirty="0"/>
              <a:t>Once user is logged in, the application should persist the logged in user detail in all the screen.</a:t>
            </a:r>
          </a:p>
          <a:p>
            <a:endParaRPr lang="en-US" dirty="0"/>
          </a:p>
          <a:p>
            <a:r>
              <a:rPr lang="en-US" dirty="0"/>
              <a:t>Again, when the user selects a product and saved into a cart, the cart information should persist between the pages until the user checked out the cart.</a:t>
            </a:r>
          </a:p>
          <a:p>
            <a:endParaRPr lang="en-US" dirty="0"/>
          </a:p>
          <a:p>
            <a:r>
              <a:rPr lang="en-US" dirty="0"/>
              <a:t>User and their cart information at any instance is called the state of the application at that instance.</a:t>
            </a:r>
          </a:p>
        </p:txBody>
      </p:sp>
    </p:spTree>
    <p:extLst>
      <p:ext uri="{BB962C8B-B14F-4D97-AF65-F5344CB8AC3E}">
        <p14:creationId xmlns:p14="http://schemas.microsoft.com/office/powerpoint/2010/main" val="336827590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318CA-8BAA-C203-7EF7-649E88BDBFA6}"/>
              </a:ext>
            </a:extLst>
          </p:cNvPr>
          <p:cNvSpPr>
            <a:spLocks noGrp="1"/>
          </p:cNvSpPr>
          <p:nvPr>
            <p:ph type="title"/>
          </p:nvPr>
        </p:nvSpPr>
        <p:spPr/>
        <p:txBody>
          <a:bodyPr/>
          <a:lstStyle/>
          <a:p>
            <a:r>
              <a:rPr lang="en-US" dirty="0"/>
              <a:t>Example: </a:t>
            </a:r>
          </a:p>
        </p:txBody>
      </p:sp>
      <p:sp>
        <p:nvSpPr>
          <p:cNvPr id="3" name="Content Placeholder 2">
            <a:extLst>
              <a:ext uri="{FF2B5EF4-FFF2-40B4-BE49-F238E27FC236}">
                <a16:creationId xmlns:a16="http://schemas.microsoft.com/office/drawing/2014/main" id="{4B21C6E2-E8C1-654E-7DAC-FD13FE27EE89}"/>
              </a:ext>
            </a:extLst>
          </p:cNvPr>
          <p:cNvSpPr>
            <a:spLocks noGrp="1"/>
          </p:cNvSpPr>
          <p:nvPr>
            <p:ph sz="half" idx="1"/>
          </p:nvPr>
        </p:nvSpPr>
        <p:spPr/>
        <p:txBody>
          <a:bodyPr>
            <a:normAutofit fontScale="92500" lnSpcReduction="20000"/>
          </a:bodyPr>
          <a:lstStyle/>
          <a:p>
            <a:r>
              <a:rPr lang="en-US" dirty="0"/>
              <a:t>E.g. 1</a:t>
            </a:r>
          </a:p>
          <a:p>
            <a:r>
              <a:rPr lang="en-US" b="0" i="0" dirty="0">
                <a:solidFill>
                  <a:srgbClr val="AA0D91"/>
                </a:solidFill>
                <a:effectLst/>
                <a:latin typeface="source-code-pro"/>
              </a:rPr>
              <a:t>void</a:t>
            </a:r>
            <a:r>
              <a:rPr lang="en-US" b="0" i="0" dirty="0">
                <a:solidFill>
                  <a:srgbClr val="242424"/>
                </a:solidFill>
                <a:effectLst/>
                <a:latin typeface="source-code-pro"/>
              </a:rPr>
              <a:t> main() {</a:t>
            </a:r>
            <a:br>
              <a:rPr lang="en-US" dirty="0"/>
            </a:br>
            <a:r>
              <a:rPr lang="en-US" b="0" i="0" dirty="0">
                <a:solidFill>
                  <a:srgbClr val="5C2699"/>
                </a:solidFill>
                <a:effectLst/>
                <a:latin typeface="source-code-pro"/>
              </a:rPr>
              <a:t>dynamic</a:t>
            </a:r>
            <a:r>
              <a:rPr lang="en-US" b="0" i="0" dirty="0">
                <a:solidFill>
                  <a:srgbClr val="242424"/>
                </a:solidFill>
                <a:effectLst/>
                <a:latin typeface="source-code-pro"/>
              </a:rPr>
              <a:t> name = </a:t>
            </a:r>
            <a:r>
              <a:rPr lang="en-US" b="0" i="0" dirty="0">
                <a:solidFill>
                  <a:srgbClr val="C41A16"/>
                </a:solidFill>
                <a:effectLst/>
                <a:latin typeface="source-code-pro"/>
              </a:rPr>
              <a:t>"Ram"</a:t>
            </a:r>
            <a:r>
              <a:rPr lang="en-US" b="0" i="0" dirty="0">
                <a:solidFill>
                  <a:srgbClr val="242424"/>
                </a:solidFill>
                <a:effectLst/>
                <a:latin typeface="source-code-pro"/>
              </a:rPr>
              <a:t>;</a:t>
            </a:r>
            <a:br>
              <a:rPr lang="en-US" dirty="0"/>
            </a:br>
            <a:r>
              <a:rPr lang="en-US" b="0" i="0" dirty="0">
                <a:solidFill>
                  <a:srgbClr val="AA0D91"/>
                </a:solidFill>
                <a:effectLst/>
                <a:latin typeface="source-code-pro"/>
              </a:rPr>
              <a:t>var</a:t>
            </a:r>
            <a:r>
              <a:rPr lang="en-US" b="0" i="0" dirty="0">
                <a:solidFill>
                  <a:srgbClr val="242424"/>
                </a:solidFill>
                <a:effectLst/>
                <a:latin typeface="source-code-pro"/>
              </a:rPr>
              <a:t> </a:t>
            </a:r>
            <a:r>
              <a:rPr lang="en-US" b="0" i="0" dirty="0" err="1">
                <a:solidFill>
                  <a:srgbClr val="242424"/>
                </a:solidFill>
                <a:effectLst/>
                <a:latin typeface="source-code-pro"/>
              </a:rPr>
              <a:t>isBoy</a:t>
            </a:r>
            <a:r>
              <a:rPr lang="en-US" b="0" i="0" dirty="0">
                <a:solidFill>
                  <a:srgbClr val="242424"/>
                </a:solidFill>
                <a:effectLst/>
                <a:latin typeface="source-code-pro"/>
              </a:rPr>
              <a:t> = </a:t>
            </a:r>
            <a:r>
              <a:rPr lang="en-US" b="0" i="0" dirty="0">
                <a:solidFill>
                  <a:srgbClr val="AA0D91"/>
                </a:solidFill>
                <a:effectLst/>
                <a:latin typeface="source-code-pro"/>
              </a:rPr>
              <a:t>true</a:t>
            </a:r>
            <a:r>
              <a:rPr lang="en-US" b="0" i="0" dirty="0">
                <a:solidFill>
                  <a:srgbClr val="242424"/>
                </a:solidFill>
                <a:effectLst/>
                <a:latin typeface="source-code-pro"/>
              </a:rPr>
              <a:t>;</a:t>
            </a:r>
            <a:br>
              <a:rPr lang="en-US" dirty="0"/>
            </a:br>
            <a:r>
              <a:rPr lang="en-US" b="0" i="0" dirty="0">
                <a:solidFill>
                  <a:srgbClr val="5C2699"/>
                </a:solidFill>
                <a:effectLst/>
                <a:latin typeface="source-code-pro"/>
              </a:rPr>
              <a:t>int</a:t>
            </a:r>
            <a:r>
              <a:rPr lang="en-US" b="0" i="0" dirty="0">
                <a:solidFill>
                  <a:srgbClr val="242424"/>
                </a:solidFill>
                <a:effectLst/>
                <a:latin typeface="source-code-pro"/>
              </a:rPr>
              <a:t> age = </a:t>
            </a:r>
            <a:r>
              <a:rPr lang="en-US" b="0" i="0" dirty="0">
                <a:solidFill>
                  <a:srgbClr val="1C00CF"/>
                </a:solidFill>
                <a:effectLst/>
                <a:latin typeface="source-code-pro"/>
              </a:rPr>
              <a:t>29</a:t>
            </a:r>
            <a:r>
              <a:rPr lang="en-US" b="0" i="0" dirty="0">
                <a:solidFill>
                  <a:srgbClr val="242424"/>
                </a:solidFill>
                <a:effectLst/>
                <a:latin typeface="source-code-pro"/>
              </a:rPr>
              <a:t>;</a:t>
            </a:r>
            <a:br>
              <a:rPr lang="en-US" dirty="0"/>
            </a:br>
            <a:br>
              <a:rPr lang="en-US" dirty="0"/>
            </a:br>
            <a:r>
              <a:rPr lang="en-US" b="0" i="0" dirty="0">
                <a:solidFill>
                  <a:srgbClr val="5C2699"/>
                </a:solidFill>
                <a:effectLst/>
                <a:latin typeface="source-code-pro"/>
              </a:rPr>
              <a:t>print</a:t>
            </a:r>
            <a:r>
              <a:rPr lang="en-US" b="0" i="0" dirty="0">
                <a:solidFill>
                  <a:srgbClr val="242424"/>
                </a:solidFill>
                <a:effectLst/>
                <a:latin typeface="source-code-pro"/>
              </a:rPr>
              <a:t>(</a:t>
            </a:r>
            <a:r>
              <a:rPr lang="en-US" b="0" i="0" dirty="0">
                <a:solidFill>
                  <a:srgbClr val="C41A16"/>
                </a:solidFill>
                <a:effectLst/>
                <a:latin typeface="source-code-pro"/>
              </a:rPr>
              <a:t>"Name = </a:t>
            </a:r>
            <a:r>
              <a:rPr lang="en-US" b="0" i="0" dirty="0">
                <a:solidFill>
                  <a:srgbClr val="000000"/>
                </a:solidFill>
                <a:effectLst/>
                <a:latin typeface="source-code-pro"/>
              </a:rPr>
              <a:t>$name</a:t>
            </a:r>
            <a:r>
              <a:rPr lang="en-US" b="0" i="0" dirty="0">
                <a:solidFill>
                  <a:srgbClr val="C41A16"/>
                </a:solidFill>
                <a:effectLst/>
                <a:latin typeface="source-code-pro"/>
              </a:rPr>
              <a:t>"</a:t>
            </a:r>
            <a:r>
              <a:rPr lang="en-US" b="0" i="0" dirty="0">
                <a:solidFill>
                  <a:srgbClr val="242424"/>
                </a:solidFill>
                <a:effectLst/>
                <a:latin typeface="source-code-pro"/>
              </a:rPr>
              <a:t>);</a:t>
            </a:r>
            <a:br>
              <a:rPr lang="en-US" dirty="0"/>
            </a:br>
            <a:r>
              <a:rPr lang="en-US" b="0" i="0" dirty="0">
                <a:solidFill>
                  <a:srgbClr val="5C2699"/>
                </a:solidFill>
                <a:effectLst/>
                <a:latin typeface="source-code-pro"/>
              </a:rPr>
              <a:t>print</a:t>
            </a:r>
            <a:r>
              <a:rPr lang="en-US" b="0" i="0" dirty="0">
                <a:solidFill>
                  <a:srgbClr val="242424"/>
                </a:solidFill>
                <a:effectLst/>
                <a:latin typeface="source-code-pro"/>
              </a:rPr>
              <a:t>(</a:t>
            </a:r>
            <a:r>
              <a:rPr lang="en-US" b="0" i="0" dirty="0">
                <a:solidFill>
                  <a:srgbClr val="C41A16"/>
                </a:solidFill>
                <a:effectLst/>
                <a:latin typeface="source-code-pro"/>
              </a:rPr>
              <a:t>"Boy = </a:t>
            </a:r>
            <a:r>
              <a:rPr lang="en-US" b="0" i="0" dirty="0">
                <a:solidFill>
                  <a:srgbClr val="000000"/>
                </a:solidFill>
                <a:effectLst/>
                <a:latin typeface="source-code-pro"/>
              </a:rPr>
              <a:t>$</a:t>
            </a:r>
            <a:r>
              <a:rPr lang="en-US" b="0" i="0" dirty="0" err="1">
                <a:solidFill>
                  <a:srgbClr val="000000"/>
                </a:solidFill>
                <a:effectLst/>
                <a:latin typeface="source-code-pro"/>
              </a:rPr>
              <a:t>isBoy</a:t>
            </a:r>
            <a:r>
              <a:rPr lang="en-US" b="0" i="0" dirty="0">
                <a:solidFill>
                  <a:srgbClr val="C41A16"/>
                </a:solidFill>
                <a:effectLst/>
                <a:latin typeface="source-code-pro"/>
              </a:rPr>
              <a:t>"</a:t>
            </a:r>
            <a:r>
              <a:rPr lang="en-US" b="0" i="0" dirty="0">
                <a:solidFill>
                  <a:srgbClr val="242424"/>
                </a:solidFill>
                <a:effectLst/>
                <a:latin typeface="source-code-pro"/>
              </a:rPr>
              <a:t>);</a:t>
            </a:r>
            <a:br>
              <a:rPr lang="en-US" dirty="0"/>
            </a:br>
            <a:r>
              <a:rPr lang="en-US" b="0" i="0" dirty="0">
                <a:solidFill>
                  <a:srgbClr val="5C2699"/>
                </a:solidFill>
                <a:effectLst/>
                <a:latin typeface="source-code-pro"/>
              </a:rPr>
              <a:t>print</a:t>
            </a:r>
            <a:r>
              <a:rPr lang="en-US" b="0" i="0" dirty="0">
                <a:solidFill>
                  <a:srgbClr val="242424"/>
                </a:solidFill>
                <a:effectLst/>
                <a:latin typeface="source-code-pro"/>
              </a:rPr>
              <a:t>(</a:t>
            </a:r>
            <a:r>
              <a:rPr lang="en-US" b="0" i="0" dirty="0">
                <a:solidFill>
                  <a:srgbClr val="C41A16"/>
                </a:solidFill>
                <a:effectLst/>
                <a:latin typeface="source-code-pro"/>
              </a:rPr>
              <a:t>"Age = </a:t>
            </a:r>
            <a:r>
              <a:rPr lang="en-US" b="0" i="0" dirty="0">
                <a:solidFill>
                  <a:srgbClr val="000000"/>
                </a:solidFill>
                <a:effectLst/>
                <a:latin typeface="source-code-pro"/>
              </a:rPr>
              <a:t>$age</a:t>
            </a:r>
            <a:r>
              <a:rPr lang="en-US" b="0" i="0" dirty="0">
                <a:solidFill>
                  <a:srgbClr val="C41A16"/>
                </a:solidFill>
                <a:effectLst/>
                <a:latin typeface="source-code-pro"/>
              </a:rPr>
              <a:t>"</a:t>
            </a:r>
            <a:r>
              <a:rPr lang="en-US" b="0" i="0" dirty="0">
                <a:solidFill>
                  <a:srgbClr val="242424"/>
                </a:solidFill>
                <a:effectLst/>
                <a:latin typeface="source-code-pro"/>
              </a:rPr>
              <a:t>);</a:t>
            </a:r>
            <a:br>
              <a:rPr lang="en-US" dirty="0"/>
            </a:br>
            <a:r>
              <a:rPr lang="en-US" b="0" i="0" dirty="0">
                <a:solidFill>
                  <a:srgbClr val="242424"/>
                </a:solidFill>
                <a:effectLst/>
                <a:latin typeface="source-code-pro"/>
              </a:rPr>
              <a:t>}</a:t>
            </a:r>
            <a:endParaRPr lang="en-US" dirty="0"/>
          </a:p>
        </p:txBody>
      </p:sp>
      <p:sp>
        <p:nvSpPr>
          <p:cNvPr id="4" name="Content Placeholder 3">
            <a:extLst>
              <a:ext uri="{FF2B5EF4-FFF2-40B4-BE49-F238E27FC236}">
                <a16:creationId xmlns:a16="http://schemas.microsoft.com/office/drawing/2014/main" id="{F02AD76D-D127-9041-32D1-D410955B4F51}"/>
              </a:ext>
            </a:extLst>
          </p:cNvPr>
          <p:cNvSpPr>
            <a:spLocks noGrp="1"/>
          </p:cNvSpPr>
          <p:nvPr>
            <p:ph sz="half" idx="2"/>
          </p:nvPr>
        </p:nvSpPr>
        <p:spPr/>
        <p:txBody>
          <a:bodyPr>
            <a:normAutofit fontScale="92500" lnSpcReduction="20000"/>
          </a:bodyPr>
          <a:lstStyle/>
          <a:p>
            <a:r>
              <a:rPr lang="en-US" dirty="0"/>
              <a:t>E.g. 2</a:t>
            </a:r>
          </a:p>
          <a:p>
            <a:r>
              <a:rPr lang="en-US" b="0" i="0" dirty="0">
                <a:solidFill>
                  <a:srgbClr val="AA0D91"/>
                </a:solidFill>
                <a:effectLst/>
                <a:latin typeface="source-code-pro"/>
              </a:rPr>
              <a:t>void</a:t>
            </a:r>
            <a:r>
              <a:rPr lang="en-US" b="0" i="0" dirty="0">
                <a:solidFill>
                  <a:srgbClr val="242424"/>
                </a:solidFill>
                <a:effectLst/>
                <a:latin typeface="source-code-pro"/>
              </a:rPr>
              <a:t> main() {</a:t>
            </a:r>
            <a:br>
              <a:rPr lang="en-US" dirty="0"/>
            </a:br>
            <a:r>
              <a:rPr lang="en-US" b="0" i="0" dirty="0">
                <a:solidFill>
                  <a:srgbClr val="5C2699"/>
                </a:solidFill>
                <a:effectLst/>
                <a:latin typeface="source-code-pro"/>
              </a:rPr>
              <a:t>dynamic</a:t>
            </a:r>
            <a:r>
              <a:rPr lang="en-US" b="0" i="0" dirty="0">
                <a:solidFill>
                  <a:srgbClr val="242424"/>
                </a:solidFill>
                <a:effectLst/>
                <a:latin typeface="source-code-pro"/>
              </a:rPr>
              <a:t> name = </a:t>
            </a:r>
            <a:r>
              <a:rPr lang="en-US" b="0" i="0" dirty="0">
                <a:solidFill>
                  <a:srgbClr val="C41A16"/>
                </a:solidFill>
                <a:effectLst/>
                <a:latin typeface="source-code-pro"/>
              </a:rPr>
              <a:t>"Ram"</a:t>
            </a:r>
            <a:r>
              <a:rPr lang="en-US" b="0" i="0" dirty="0">
                <a:solidFill>
                  <a:srgbClr val="242424"/>
                </a:solidFill>
                <a:effectLst/>
                <a:latin typeface="source-code-pro"/>
              </a:rPr>
              <a:t>;</a:t>
            </a:r>
            <a:br>
              <a:rPr lang="en-US" dirty="0"/>
            </a:br>
            <a:r>
              <a:rPr lang="en-US" b="0" i="0" dirty="0">
                <a:solidFill>
                  <a:srgbClr val="AA0D91"/>
                </a:solidFill>
                <a:effectLst/>
                <a:latin typeface="source-code-pro"/>
              </a:rPr>
              <a:t>var</a:t>
            </a:r>
            <a:r>
              <a:rPr lang="en-US" b="0" i="0" dirty="0">
                <a:solidFill>
                  <a:srgbClr val="242424"/>
                </a:solidFill>
                <a:effectLst/>
                <a:latin typeface="source-code-pro"/>
              </a:rPr>
              <a:t> </a:t>
            </a:r>
            <a:r>
              <a:rPr lang="en-US" b="0" i="0" dirty="0" err="1">
                <a:solidFill>
                  <a:srgbClr val="242424"/>
                </a:solidFill>
                <a:effectLst/>
                <a:latin typeface="source-code-pro"/>
              </a:rPr>
              <a:t>isBoy</a:t>
            </a:r>
            <a:r>
              <a:rPr lang="en-US" b="0" i="0" dirty="0">
                <a:solidFill>
                  <a:srgbClr val="242424"/>
                </a:solidFill>
                <a:effectLst/>
                <a:latin typeface="source-code-pro"/>
              </a:rPr>
              <a:t> = </a:t>
            </a:r>
            <a:r>
              <a:rPr lang="en-US" b="0" i="0" dirty="0">
                <a:solidFill>
                  <a:srgbClr val="AA0D91"/>
                </a:solidFill>
                <a:effectLst/>
                <a:latin typeface="source-code-pro"/>
              </a:rPr>
              <a:t>true</a:t>
            </a:r>
            <a:r>
              <a:rPr lang="en-US" b="0" i="0" dirty="0">
                <a:solidFill>
                  <a:srgbClr val="242424"/>
                </a:solidFill>
                <a:effectLst/>
                <a:latin typeface="source-code-pro"/>
              </a:rPr>
              <a:t>;</a:t>
            </a:r>
            <a:br>
              <a:rPr lang="en-US" dirty="0"/>
            </a:br>
            <a:r>
              <a:rPr lang="en-US" b="0" i="0" dirty="0">
                <a:solidFill>
                  <a:srgbClr val="5C2699"/>
                </a:solidFill>
                <a:effectLst/>
                <a:latin typeface="source-code-pro"/>
              </a:rPr>
              <a:t>int</a:t>
            </a:r>
            <a:r>
              <a:rPr lang="en-US" b="0" i="0" dirty="0">
                <a:solidFill>
                  <a:srgbClr val="242424"/>
                </a:solidFill>
                <a:effectLst/>
                <a:latin typeface="source-code-pro"/>
              </a:rPr>
              <a:t> age = </a:t>
            </a:r>
            <a:r>
              <a:rPr lang="en-US" b="0" i="0" dirty="0">
                <a:solidFill>
                  <a:srgbClr val="1C00CF"/>
                </a:solidFill>
                <a:effectLst/>
                <a:latin typeface="source-code-pro"/>
              </a:rPr>
              <a:t>29</a:t>
            </a:r>
            <a:r>
              <a:rPr lang="en-US" b="0" i="0" dirty="0">
                <a:solidFill>
                  <a:srgbClr val="242424"/>
                </a:solidFill>
                <a:effectLst/>
                <a:latin typeface="source-code-pro"/>
              </a:rPr>
              <a:t>;</a:t>
            </a:r>
            <a:br>
              <a:rPr lang="en-US" dirty="0"/>
            </a:br>
            <a:br>
              <a:rPr lang="en-US" dirty="0"/>
            </a:br>
            <a:r>
              <a:rPr lang="en-US" b="0" i="0" dirty="0">
                <a:solidFill>
                  <a:srgbClr val="242424"/>
                </a:solidFill>
                <a:effectLst/>
                <a:latin typeface="source-code-pro"/>
              </a:rPr>
              <a:t>name = </a:t>
            </a:r>
            <a:r>
              <a:rPr lang="en-US" b="0" i="0" dirty="0">
                <a:solidFill>
                  <a:srgbClr val="C41A16"/>
                </a:solidFill>
                <a:effectLst/>
                <a:latin typeface="source-code-pro"/>
              </a:rPr>
              <a:t>"Kiran"</a:t>
            </a:r>
            <a:r>
              <a:rPr lang="en-US" b="0" i="0" dirty="0">
                <a:solidFill>
                  <a:srgbClr val="242424"/>
                </a:solidFill>
                <a:effectLst/>
                <a:latin typeface="source-code-pro"/>
              </a:rPr>
              <a:t>;</a:t>
            </a:r>
            <a:br>
              <a:rPr lang="en-US" dirty="0"/>
            </a:br>
            <a:r>
              <a:rPr lang="en-US" b="0" i="0" dirty="0" err="1">
                <a:solidFill>
                  <a:srgbClr val="242424"/>
                </a:solidFill>
                <a:effectLst/>
                <a:latin typeface="source-code-pro"/>
              </a:rPr>
              <a:t>isBoy</a:t>
            </a:r>
            <a:r>
              <a:rPr lang="en-US" b="0" i="0" dirty="0">
                <a:solidFill>
                  <a:srgbClr val="242424"/>
                </a:solidFill>
                <a:effectLst/>
                <a:latin typeface="source-code-pro"/>
              </a:rPr>
              <a:t> = </a:t>
            </a:r>
            <a:r>
              <a:rPr lang="en-US" b="0" i="0" dirty="0">
                <a:solidFill>
                  <a:srgbClr val="AA0D91"/>
                </a:solidFill>
                <a:effectLst/>
                <a:latin typeface="source-code-pro"/>
              </a:rPr>
              <a:t>false</a:t>
            </a:r>
            <a:r>
              <a:rPr lang="en-US" b="0" i="0" dirty="0">
                <a:solidFill>
                  <a:srgbClr val="242424"/>
                </a:solidFill>
                <a:effectLst/>
                <a:latin typeface="source-code-pro"/>
              </a:rPr>
              <a:t>;</a:t>
            </a:r>
            <a:br>
              <a:rPr lang="en-US" dirty="0"/>
            </a:br>
            <a:r>
              <a:rPr lang="en-US" b="0" i="0" dirty="0">
                <a:solidFill>
                  <a:srgbClr val="242424"/>
                </a:solidFill>
                <a:effectLst/>
                <a:latin typeface="source-code-pro"/>
              </a:rPr>
              <a:t>age = </a:t>
            </a:r>
            <a:r>
              <a:rPr lang="en-US" b="0" i="0" dirty="0">
                <a:solidFill>
                  <a:srgbClr val="1C00CF"/>
                </a:solidFill>
                <a:effectLst/>
                <a:latin typeface="source-code-pro"/>
              </a:rPr>
              <a:t>34</a:t>
            </a:r>
            <a:r>
              <a:rPr lang="en-US" b="0" i="0" dirty="0">
                <a:solidFill>
                  <a:srgbClr val="242424"/>
                </a:solidFill>
                <a:effectLst/>
                <a:latin typeface="source-code-pro"/>
              </a:rPr>
              <a:t>;</a:t>
            </a:r>
            <a:br>
              <a:rPr lang="en-US" dirty="0"/>
            </a:br>
            <a:br>
              <a:rPr lang="en-US" dirty="0"/>
            </a:br>
            <a:r>
              <a:rPr lang="en-US" b="0" i="0" dirty="0">
                <a:solidFill>
                  <a:srgbClr val="5C2699"/>
                </a:solidFill>
                <a:effectLst/>
                <a:latin typeface="source-code-pro"/>
              </a:rPr>
              <a:t>print</a:t>
            </a:r>
            <a:r>
              <a:rPr lang="en-US" b="0" i="0" dirty="0">
                <a:solidFill>
                  <a:srgbClr val="242424"/>
                </a:solidFill>
                <a:effectLst/>
                <a:latin typeface="source-code-pro"/>
              </a:rPr>
              <a:t>(</a:t>
            </a:r>
            <a:r>
              <a:rPr lang="en-US" b="0" i="0" dirty="0">
                <a:solidFill>
                  <a:srgbClr val="C41A16"/>
                </a:solidFill>
                <a:effectLst/>
                <a:latin typeface="source-code-pro"/>
              </a:rPr>
              <a:t>"Name = </a:t>
            </a:r>
            <a:r>
              <a:rPr lang="en-US" b="0" i="0" dirty="0">
                <a:solidFill>
                  <a:srgbClr val="000000"/>
                </a:solidFill>
                <a:effectLst/>
                <a:latin typeface="source-code-pro"/>
              </a:rPr>
              <a:t>$name</a:t>
            </a:r>
            <a:r>
              <a:rPr lang="en-US" b="0" i="0" dirty="0">
                <a:solidFill>
                  <a:srgbClr val="C41A16"/>
                </a:solidFill>
                <a:effectLst/>
                <a:latin typeface="source-code-pro"/>
              </a:rPr>
              <a:t>"</a:t>
            </a:r>
            <a:r>
              <a:rPr lang="en-US" b="0" i="0" dirty="0">
                <a:solidFill>
                  <a:srgbClr val="242424"/>
                </a:solidFill>
                <a:effectLst/>
                <a:latin typeface="source-code-pro"/>
              </a:rPr>
              <a:t>);</a:t>
            </a:r>
            <a:br>
              <a:rPr lang="en-US" dirty="0"/>
            </a:br>
            <a:r>
              <a:rPr lang="en-US" b="0" i="0" dirty="0">
                <a:solidFill>
                  <a:srgbClr val="5C2699"/>
                </a:solidFill>
                <a:effectLst/>
                <a:latin typeface="source-code-pro"/>
              </a:rPr>
              <a:t>print</a:t>
            </a:r>
            <a:r>
              <a:rPr lang="en-US" b="0" i="0" dirty="0">
                <a:solidFill>
                  <a:srgbClr val="242424"/>
                </a:solidFill>
                <a:effectLst/>
                <a:latin typeface="source-code-pro"/>
              </a:rPr>
              <a:t>(</a:t>
            </a:r>
            <a:r>
              <a:rPr lang="en-US" b="0" i="0" dirty="0">
                <a:solidFill>
                  <a:srgbClr val="C41A16"/>
                </a:solidFill>
                <a:effectLst/>
                <a:latin typeface="source-code-pro"/>
              </a:rPr>
              <a:t>"Boy = </a:t>
            </a:r>
            <a:r>
              <a:rPr lang="en-US" b="0" i="0" dirty="0">
                <a:solidFill>
                  <a:srgbClr val="000000"/>
                </a:solidFill>
                <a:effectLst/>
                <a:latin typeface="source-code-pro"/>
              </a:rPr>
              <a:t>$</a:t>
            </a:r>
            <a:r>
              <a:rPr lang="en-US" b="0" i="0" dirty="0" err="1">
                <a:solidFill>
                  <a:srgbClr val="000000"/>
                </a:solidFill>
                <a:effectLst/>
                <a:latin typeface="source-code-pro"/>
              </a:rPr>
              <a:t>isBoy</a:t>
            </a:r>
            <a:r>
              <a:rPr lang="en-US" b="0" i="0" dirty="0">
                <a:solidFill>
                  <a:srgbClr val="C41A16"/>
                </a:solidFill>
                <a:effectLst/>
                <a:latin typeface="source-code-pro"/>
              </a:rPr>
              <a:t>"</a:t>
            </a:r>
            <a:r>
              <a:rPr lang="en-US" b="0" i="0" dirty="0">
                <a:solidFill>
                  <a:srgbClr val="242424"/>
                </a:solidFill>
                <a:effectLst/>
                <a:latin typeface="source-code-pro"/>
              </a:rPr>
              <a:t>);</a:t>
            </a:r>
            <a:br>
              <a:rPr lang="en-US" dirty="0"/>
            </a:br>
            <a:r>
              <a:rPr lang="en-US" b="0" i="0" dirty="0">
                <a:solidFill>
                  <a:srgbClr val="5C2699"/>
                </a:solidFill>
                <a:effectLst/>
                <a:latin typeface="source-code-pro"/>
              </a:rPr>
              <a:t>print</a:t>
            </a:r>
            <a:r>
              <a:rPr lang="en-US" b="0" i="0" dirty="0">
                <a:solidFill>
                  <a:srgbClr val="242424"/>
                </a:solidFill>
                <a:effectLst/>
                <a:latin typeface="source-code-pro"/>
              </a:rPr>
              <a:t>(</a:t>
            </a:r>
            <a:r>
              <a:rPr lang="en-US" b="0" i="0" dirty="0">
                <a:solidFill>
                  <a:srgbClr val="C41A16"/>
                </a:solidFill>
                <a:effectLst/>
                <a:latin typeface="source-code-pro"/>
              </a:rPr>
              <a:t>"Age = </a:t>
            </a:r>
            <a:r>
              <a:rPr lang="en-US" b="0" i="0" dirty="0">
                <a:solidFill>
                  <a:srgbClr val="000000"/>
                </a:solidFill>
                <a:effectLst/>
                <a:latin typeface="source-code-pro"/>
              </a:rPr>
              <a:t>$age</a:t>
            </a:r>
            <a:r>
              <a:rPr lang="en-US" b="0" i="0" dirty="0">
                <a:solidFill>
                  <a:srgbClr val="C41A16"/>
                </a:solidFill>
                <a:effectLst/>
                <a:latin typeface="source-code-pro"/>
              </a:rPr>
              <a:t>"</a:t>
            </a:r>
            <a:r>
              <a:rPr lang="en-US" b="0" i="0" dirty="0">
                <a:solidFill>
                  <a:srgbClr val="242424"/>
                </a:solidFill>
                <a:effectLst/>
                <a:latin typeface="source-code-pro"/>
              </a:rPr>
              <a:t>);</a:t>
            </a:r>
            <a:br>
              <a:rPr lang="en-US" dirty="0"/>
            </a:br>
            <a:r>
              <a:rPr lang="en-US" b="0" i="0" dirty="0">
                <a:solidFill>
                  <a:srgbClr val="242424"/>
                </a:solidFill>
                <a:effectLst/>
                <a:latin typeface="source-code-pro"/>
              </a:rPr>
              <a:t>}</a:t>
            </a:r>
            <a:endParaRPr lang="en-US" dirty="0"/>
          </a:p>
        </p:txBody>
      </p:sp>
    </p:spTree>
    <p:extLst>
      <p:ext uri="{BB962C8B-B14F-4D97-AF65-F5344CB8AC3E}">
        <p14:creationId xmlns:p14="http://schemas.microsoft.com/office/powerpoint/2010/main" val="38730965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2AAA53-5203-A601-C1ED-B7BC64D2FDE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7288697-EF36-2763-A7C9-4413C49A84FA}"/>
              </a:ext>
            </a:extLst>
          </p:cNvPr>
          <p:cNvSpPr>
            <a:spLocks noGrp="1"/>
          </p:cNvSpPr>
          <p:nvPr>
            <p:ph idx="1"/>
          </p:nvPr>
        </p:nvSpPr>
        <p:spPr/>
        <p:txBody>
          <a:bodyPr>
            <a:normAutofit/>
          </a:bodyPr>
          <a:lstStyle/>
          <a:p>
            <a:r>
              <a:rPr lang="en-US" dirty="0"/>
              <a:t>Typography(Formatting):</a:t>
            </a:r>
          </a:p>
          <a:p>
            <a:pPr marL="0" indent="0">
              <a:buNone/>
            </a:pPr>
            <a:r>
              <a:rPr lang="en-US" dirty="0"/>
              <a:t>A specific set of typography guidelines is provided, emphasizing readable and consistent text styles.</a:t>
            </a:r>
          </a:p>
          <a:p>
            <a:r>
              <a:rPr lang="en-US" dirty="0"/>
              <a:t>Elevation and Shadows:</a:t>
            </a:r>
          </a:p>
          <a:p>
            <a:pPr marL="0" indent="0">
              <a:buNone/>
            </a:pPr>
            <a:r>
              <a:rPr lang="en-US" dirty="0"/>
              <a:t>Material Design utilizes shadows and elevation to create a sense of depth, helping users understand the hierarchy and relationships between elements.</a:t>
            </a:r>
          </a:p>
          <a:p>
            <a:r>
              <a:rPr lang="en-US" dirty="0"/>
              <a:t>Consistent UI Components:</a:t>
            </a:r>
          </a:p>
          <a:p>
            <a:pPr marL="0" indent="0">
              <a:buNone/>
            </a:pPr>
            <a:r>
              <a:rPr lang="en-US" dirty="0"/>
              <a:t>Material Design defines a set of UI components like buttons, cards, and sliders, ensuring a consistent and familiar experience across different applications.</a:t>
            </a:r>
          </a:p>
        </p:txBody>
      </p:sp>
    </p:spTree>
    <p:extLst>
      <p:ext uri="{BB962C8B-B14F-4D97-AF65-F5344CB8AC3E}">
        <p14:creationId xmlns:p14="http://schemas.microsoft.com/office/powerpoint/2010/main" val="16948961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4F4269-B32F-9775-DFC9-60EDCEAF2B28}"/>
              </a:ext>
            </a:extLst>
          </p:cNvPr>
          <p:cNvSpPr>
            <a:spLocks noGrp="1"/>
          </p:cNvSpPr>
          <p:nvPr>
            <p:ph type="title"/>
          </p:nvPr>
        </p:nvSpPr>
        <p:spPr/>
        <p:txBody>
          <a:bodyPr/>
          <a:lstStyle/>
          <a:p>
            <a:r>
              <a:rPr lang="en-US" dirty="0"/>
              <a:t>Benefits of State Management</a:t>
            </a:r>
          </a:p>
        </p:txBody>
      </p:sp>
      <p:sp>
        <p:nvSpPr>
          <p:cNvPr id="3" name="Content Placeholder 2">
            <a:extLst>
              <a:ext uri="{FF2B5EF4-FFF2-40B4-BE49-F238E27FC236}">
                <a16:creationId xmlns:a16="http://schemas.microsoft.com/office/drawing/2014/main" id="{205B8D73-5B2C-83AF-6E2E-3AEC6A537272}"/>
              </a:ext>
            </a:extLst>
          </p:cNvPr>
          <p:cNvSpPr>
            <a:spLocks noGrp="1"/>
          </p:cNvSpPr>
          <p:nvPr>
            <p:ph idx="1"/>
          </p:nvPr>
        </p:nvSpPr>
        <p:spPr/>
        <p:txBody>
          <a:bodyPr/>
          <a:lstStyle/>
          <a:p>
            <a:pPr marL="0" indent="0">
              <a:buNone/>
            </a:pPr>
            <a:r>
              <a:rPr lang="en-US" dirty="0"/>
              <a:t>Maintain App State</a:t>
            </a:r>
          </a:p>
          <a:p>
            <a:r>
              <a:rPr lang="en-US" dirty="0"/>
              <a:t>State is the data that your application needs to render correctly, respond to user input, and perform any necessary actions. Efficient state management ensures your app displays the right information at the right time.</a:t>
            </a:r>
          </a:p>
          <a:p>
            <a:pPr marL="0" indent="0">
              <a:buNone/>
            </a:pPr>
            <a:r>
              <a:rPr lang="en-US" dirty="0"/>
              <a:t>Improve User Experience</a:t>
            </a:r>
          </a:p>
          <a:p>
            <a:r>
              <a:rPr lang="en-US" dirty="0"/>
              <a:t>Responsive and well-managed state can lead to a smoother and more engaging user experience. When users interact with your app, they expect it to react promptly and accurately.</a:t>
            </a:r>
          </a:p>
        </p:txBody>
      </p:sp>
    </p:spTree>
    <p:extLst>
      <p:ext uri="{BB962C8B-B14F-4D97-AF65-F5344CB8AC3E}">
        <p14:creationId xmlns:p14="http://schemas.microsoft.com/office/powerpoint/2010/main" val="340330135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C15879-D2CB-F5E3-CB3F-DC148145DD22}"/>
              </a:ext>
            </a:extLst>
          </p:cNvPr>
          <p:cNvSpPr>
            <a:spLocks noGrp="1"/>
          </p:cNvSpPr>
          <p:nvPr>
            <p:ph type="title"/>
          </p:nvPr>
        </p:nvSpPr>
        <p:spPr>
          <a:xfrm>
            <a:off x="1154954" y="838201"/>
            <a:ext cx="8761413" cy="1147010"/>
          </a:xfrm>
        </p:spPr>
        <p:txBody>
          <a:bodyPr>
            <a:normAutofit fontScale="90000"/>
          </a:bodyPr>
          <a:lstStyle/>
          <a:p>
            <a:r>
              <a:rPr lang="en-US" dirty="0"/>
              <a:t>Why does State Management Matter Contd.</a:t>
            </a:r>
          </a:p>
        </p:txBody>
      </p:sp>
      <p:sp>
        <p:nvSpPr>
          <p:cNvPr id="3" name="Content Placeholder 2">
            <a:extLst>
              <a:ext uri="{FF2B5EF4-FFF2-40B4-BE49-F238E27FC236}">
                <a16:creationId xmlns:a16="http://schemas.microsoft.com/office/drawing/2014/main" id="{D42177D5-AD45-9606-A7D6-7093F8F3F5C5}"/>
              </a:ext>
            </a:extLst>
          </p:cNvPr>
          <p:cNvSpPr>
            <a:spLocks noGrp="1"/>
          </p:cNvSpPr>
          <p:nvPr>
            <p:ph idx="1"/>
          </p:nvPr>
        </p:nvSpPr>
        <p:spPr>
          <a:xfrm>
            <a:off x="1154954" y="2261937"/>
            <a:ext cx="8825659" cy="3757863"/>
          </a:xfrm>
        </p:spPr>
        <p:txBody>
          <a:bodyPr/>
          <a:lstStyle/>
          <a:p>
            <a:r>
              <a:rPr lang="en-US" dirty="0"/>
              <a:t>Organize Your Code</a:t>
            </a:r>
          </a:p>
          <a:p>
            <a:r>
              <a:rPr lang="en-US" dirty="0"/>
              <a:t>Good state management helps you structure your codebase logically. It separates concerns, making your code easier to read, maintain, and scale as your app grows.</a:t>
            </a:r>
          </a:p>
        </p:txBody>
      </p:sp>
    </p:spTree>
    <p:extLst>
      <p:ext uri="{BB962C8B-B14F-4D97-AF65-F5344CB8AC3E}">
        <p14:creationId xmlns:p14="http://schemas.microsoft.com/office/powerpoint/2010/main" val="308584544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07D48-F0D0-C120-7E08-52CB5F3CD0A7}"/>
              </a:ext>
            </a:extLst>
          </p:cNvPr>
          <p:cNvSpPr>
            <a:spLocks noGrp="1"/>
          </p:cNvSpPr>
          <p:nvPr>
            <p:ph type="title"/>
          </p:nvPr>
        </p:nvSpPr>
        <p:spPr/>
        <p:txBody>
          <a:bodyPr/>
          <a:lstStyle/>
          <a:p>
            <a:r>
              <a:rPr lang="en-US" dirty="0"/>
              <a:t>Categorizations of State Management</a:t>
            </a:r>
          </a:p>
        </p:txBody>
      </p:sp>
      <p:sp>
        <p:nvSpPr>
          <p:cNvPr id="3" name="Content Placeholder 2">
            <a:extLst>
              <a:ext uri="{FF2B5EF4-FFF2-40B4-BE49-F238E27FC236}">
                <a16:creationId xmlns:a16="http://schemas.microsoft.com/office/drawing/2014/main" id="{A501849D-5A93-03C1-DC8F-CD35CB44FBF4}"/>
              </a:ext>
            </a:extLst>
          </p:cNvPr>
          <p:cNvSpPr>
            <a:spLocks noGrp="1"/>
          </p:cNvSpPr>
          <p:nvPr>
            <p:ph idx="1"/>
          </p:nvPr>
        </p:nvSpPr>
        <p:spPr/>
        <p:txBody>
          <a:bodyPr/>
          <a:lstStyle/>
          <a:p>
            <a:r>
              <a:rPr lang="en-US" dirty="0"/>
              <a:t>the state management categorizes into two conceptual types, which are given below:</a:t>
            </a:r>
          </a:p>
          <a:p>
            <a:endParaRPr lang="en-US" dirty="0"/>
          </a:p>
          <a:p>
            <a:r>
              <a:rPr lang="en-US" dirty="0"/>
              <a:t>Ephemeral State</a:t>
            </a:r>
          </a:p>
          <a:p>
            <a:r>
              <a:rPr lang="en-US" dirty="0"/>
              <a:t>App State</a:t>
            </a:r>
          </a:p>
        </p:txBody>
      </p:sp>
    </p:spTree>
    <p:extLst>
      <p:ext uri="{BB962C8B-B14F-4D97-AF65-F5344CB8AC3E}">
        <p14:creationId xmlns:p14="http://schemas.microsoft.com/office/powerpoint/2010/main" val="47777807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EE2AB-E0E4-29BB-CAFF-4716671D0E4E}"/>
              </a:ext>
            </a:extLst>
          </p:cNvPr>
          <p:cNvSpPr>
            <a:spLocks noGrp="1"/>
          </p:cNvSpPr>
          <p:nvPr>
            <p:ph type="title"/>
          </p:nvPr>
        </p:nvSpPr>
        <p:spPr/>
        <p:txBody>
          <a:bodyPr/>
          <a:lstStyle/>
          <a:p>
            <a:r>
              <a:rPr lang="en-US" dirty="0"/>
              <a:t>Ephemeral State:</a:t>
            </a:r>
            <a:br>
              <a:rPr lang="en-US" dirty="0"/>
            </a:br>
            <a:endParaRPr lang="en-US" dirty="0"/>
          </a:p>
        </p:txBody>
      </p:sp>
      <p:sp>
        <p:nvSpPr>
          <p:cNvPr id="3" name="Content Placeholder 2">
            <a:extLst>
              <a:ext uri="{FF2B5EF4-FFF2-40B4-BE49-F238E27FC236}">
                <a16:creationId xmlns:a16="http://schemas.microsoft.com/office/drawing/2014/main" id="{A3F9663B-3D12-4560-989E-9259B6101CD5}"/>
              </a:ext>
            </a:extLst>
          </p:cNvPr>
          <p:cNvSpPr>
            <a:spLocks noGrp="1"/>
          </p:cNvSpPr>
          <p:nvPr>
            <p:ph idx="1"/>
          </p:nvPr>
        </p:nvSpPr>
        <p:spPr>
          <a:xfrm>
            <a:off x="1154954" y="2249905"/>
            <a:ext cx="10563804" cy="4403558"/>
          </a:xfrm>
        </p:spPr>
        <p:txBody>
          <a:bodyPr>
            <a:normAutofit/>
          </a:bodyPr>
          <a:lstStyle/>
          <a:p>
            <a:pPr>
              <a:lnSpc>
                <a:spcPct val="150000"/>
              </a:lnSpc>
            </a:pPr>
            <a:endParaRPr lang="en-US" dirty="0"/>
          </a:p>
          <a:p>
            <a:pPr>
              <a:lnSpc>
                <a:spcPct val="150000"/>
              </a:lnSpc>
            </a:pPr>
            <a:r>
              <a:rPr lang="en-US" sz="2000" dirty="0"/>
              <a:t>Ephemeral state is local state that exists only for the duration of the widget's lifetime. It is typically used for UI-specific logic and does not persist between rebuilds. Ephemeral state is often managed using the State class and the </a:t>
            </a:r>
            <a:r>
              <a:rPr lang="en-US" sz="2000" dirty="0" err="1"/>
              <a:t>setState</a:t>
            </a:r>
            <a:r>
              <a:rPr lang="en-US" sz="2000" dirty="0"/>
              <a:t> method.</a:t>
            </a:r>
          </a:p>
          <a:p>
            <a:pPr>
              <a:lnSpc>
                <a:spcPct val="150000"/>
              </a:lnSpc>
            </a:pPr>
            <a:r>
              <a:rPr lang="en-US" sz="2000" dirty="0"/>
              <a:t>Example: In a form, you want to temporarily store user input before submission.</a:t>
            </a:r>
          </a:p>
          <a:p>
            <a:pPr>
              <a:lnSpc>
                <a:spcPct val="150000"/>
              </a:lnSpc>
            </a:pPr>
            <a:r>
              <a:rPr lang="en-US" sz="2000" dirty="0"/>
              <a:t>The current tab in a </a:t>
            </a:r>
            <a:r>
              <a:rPr lang="en-US" sz="2000" dirty="0" err="1"/>
              <a:t>TabBar</a:t>
            </a:r>
            <a:r>
              <a:rPr lang="en-US" sz="2000" dirty="0"/>
              <a:t> or the state of a checkbox.</a:t>
            </a:r>
          </a:p>
          <a:p>
            <a:pPr>
              <a:lnSpc>
                <a:spcPct val="150000"/>
              </a:lnSpc>
            </a:pPr>
            <a:endParaRPr lang="en-US" sz="2000" dirty="0"/>
          </a:p>
        </p:txBody>
      </p:sp>
    </p:spTree>
    <p:extLst>
      <p:ext uri="{BB962C8B-B14F-4D97-AF65-F5344CB8AC3E}">
        <p14:creationId xmlns:p14="http://schemas.microsoft.com/office/powerpoint/2010/main" val="172337462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AD85D9-4B39-173E-F5B6-640D15A4F13B}"/>
              </a:ext>
            </a:extLst>
          </p:cNvPr>
          <p:cNvSpPr>
            <a:spLocks noGrp="1"/>
          </p:cNvSpPr>
          <p:nvPr>
            <p:ph type="title"/>
          </p:nvPr>
        </p:nvSpPr>
        <p:spPr>
          <a:xfrm>
            <a:off x="1154954" y="649705"/>
            <a:ext cx="8761413" cy="1030927"/>
          </a:xfrm>
        </p:spPr>
        <p:txBody>
          <a:bodyPr>
            <a:normAutofit fontScale="90000"/>
          </a:bodyPr>
          <a:lstStyle/>
          <a:p>
            <a:r>
              <a:rPr lang="en-US" dirty="0"/>
              <a:t>App State:</a:t>
            </a:r>
            <a:br>
              <a:rPr lang="en-US" dirty="0"/>
            </a:br>
            <a:endParaRPr lang="en-US" dirty="0"/>
          </a:p>
        </p:txBody>
      </p:sp>
      <p:sp>
        <p:nvSpPr>
          <p:cNvPr id="3" name="Content Placeholder 2">
            <a:extLst>
              <a:ext uri="{FF2B5EF4-FFF2-40B4-BE49-F238E27FC236}">
                <a16:creationId xmlns:a16="http://schemas.microsoft.com/office/drawing/2014/main" id="{E7ED85CD-F464-413E-E405-68E81C4CE618}"/>
              </a:ext>
            </a:extLst>
          </p:cNvPr>
          <p:cNvSpPr>
            <a:spLocks noGrp="1"/>
          </p:cNvSpPr>
          <p:nvPr>
            <p:ph idx="1"/>
          </p:nvPr>
        </p:nvSpPr>
        <p:spPr>
          <a:xfrm>
            <a:off x="1154954" y="2045368"/>
            <a:ext cx="8825659" cy="3974432"/>
          </a:xfrm>
        </p:spPr>
        <p:txBody>
          <a:bodyPr>
            <a:normAutofit lnSpcReduction="10000"/>
          </a:bodyPr>
          <a:lstStyle/>
          <a:p>
            <a:pPr marL="0" indent="0">
              <a:buNone/>
            </a:pPr>
            <a:endParaRPr lang="en-US" dirty="0"/>
          </a:p>
          <a:p>
            <a:r>
              <a:rPr lang="en-US" sz="2000" dirty="0"/>
              <a:t>App state refers to the global state of the entire application. </a:t>
            </a:r>
          </a:p>
          <a:p>
            <a:r>
              <a:rPr lang="en-US" sz="2000" dirty="0"/>
              <a:t>It refers to Data that needs to be shared across multiple parts of the app, </a:t>
            </a:r>
          </a:p>
          <a:p>
            <a:r>
              <a:rPr lang="en-US" sz="2000" dirty="0"/>
              <a:t>It is often used to manage data that needs to persist across different parts of the app. App state can be managed using state management solutions like Provider, </a:t>
            </a:r>
            <a:r>
              <a:rPr lang="en-US" sz="2000" dirty="0" err="1"/>
              <a:t>BLoC</a:t>
            </a:r>
            <a:r>
              <a:rPr lang="en-US" sz="2000" dirty="0"/>
              <a:t>, </a:t>
            </a:r>
            <a:r>
              <a:rPr lang="en-US" sz="2000" dirty="0" err="1"/>
              <a:t>Riverpod</a:t>
            </a:r>
            <a:r>
              <a:rPr lang="en-US" sz="2000" dirty="0"/>
              <a:t>, Redux, or other third-party libraries.</a:t>
            </a:r>
          </a:p>
          <a:p>
            <a:r>
              <a:rPr lang="en-US" sz="2000" dirty="0"/>
              <a:t>Example: For a shopping app, you want to keep track of the user's shopping cart across different screens.</a:t>
            </a:r>
          </a:p>
          <a:p>
            <a:r>
              <a:rPr lang="en-US" sz="2000"/>
              <a:t>user </a:t>
            </a:r>
            <a:r>
              <a:rPr lang="en-US" sz="2000" dirty="0"/>
              <a:t>authentication status or theme settings.</a:t>
            </a:r>
          </a:p>
          <a:p>
            <a:endParaRPr lang="en-US" sz="2000" dirty="0"/>
          </a:p>
          <a:p>
            <a:endParaRPr lang="en-US" sz="2000" dirty="0"/>
          </a:p>
          <a:p>
            <a:endParaRPr lang="en-US" dirty="0"/>
          </a:p>
        </p:txBody>
      </p:sp>
    </p:spTree>
    <p:extLst>
      <p:ext uri="{BB962C8B-B14F-4D97-AF65-F5344CB8AC3E}">
        <p14:creationId xmlns:p14="http://schemas.microsoft.com/office/powerpoint/2010/main" val="158417327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C01F37E-C153-FD18-3D40-5D3B26C721C9}"/>
              </a:ext>
            </a:extLst>
          </p:cNvPr>
          <p:cNvSpPr>
            <a:spLocks noGrp="1"/>
          </p:cNvSpPr>
          <p:nvPr>
            <p:ph type="title"/>
          </p:nvPr>
        </p:nvSpPr>
        <p:spPr>
          <a:xfrm>
            <a:off x="1154954" y="973667"/>
            <a:ext cx="9718992" cy="1164051"/>
          </a:xfrm>
        </p:spPr>
        <p:txBody>
          <a:bodyPr/>
          <a:lstStyle/>
          <a:p>
            <a:r>
              <a:rPr lang="en-US" dirty="0"/>
              <a:t>Difference between App and Ephemeral State</a:t>
            </a:r>
          </a:p>
        </p:txBody>
      </p:sp>
      <p:pic>
        <p:nvPicPr>
          <p:cNvPr id="7" name="Content Placeholder 6">
            <a:extLst>
              <a:ext uri="{FF2B5EF4-FFF2-40B4-BE49-F238E27FC236}">
                <a16:creationId xmlns:a16="http://schemas.microsoft.com/office/drawing/2014/main" id="{0ED7BDFB-F39A-AA56-3C1A-A1268D467E6F}"/>
              </a:ext>
            </a:extLst>
          </p:cNvPr>
          <p:cNvPicPr>
            <a:picLocks noGrp="1" noChangeAspect="1"/>
          </p:cNvPicPr>
          <p:nvPr>
            <p:ph idx="1"/>
          </p:nvPr>
        </p:nvPicPr>
        <p:blipFill>
          <a:blip r:embed="rId2"/>
          <a:stretch>
            <a:fillRect/>
          </a:stretch>
        </p:blipFill>
        <p:spPr>
          <a:xfrm>
            <a:off x="1470454" y="2421924"/>
            <a:ext cx="9045146" cy="3272876"/>
          </a:xfrm>
        </p:spPr>
      </p:pic>
    </p:spTree>
    <p:extLst>
      <p:ext uri="{BB962C8B-B14F-4D97-AF65-F5344CB8AC3E}">
        <p14:creationId xmlns:p14="http://schemas.microsoft.com/office/powerpoint/2010/main" val="308241628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5452FF-F037-27DD-1A9E-6C3FA8D9EA55}"/>
              </a:ext>
            </a:extLst>
          </p:cNvPr>
          <p:cNvSpPr>
            <a:spLocks noGrp="1"/>
          </p:cNvSpPr>
          <p:nvPr>
            <p:ph type="title"/>
          </p:nvPr>
        </p:nvSpPr>
        <p:spPr/>
        <p:txBody>
          <a:bodyPr/>
          <a:lstStyle/>
          <a:p>
            <a:r>
              <a:rPr lang="en-US" dirty="0"/>
              <a:t>The Widget Life Cycle</a:t>
            </a:r>
          </a:p>
        </p:txBody>
      </p:sp>
      <p:sp>
        <p:nvSpPr>
          <p:cNvPr id="3" name="Content Placeholder 2">
            <a:extLst>
              <a:ext uri="{FF2B5EF4-FFF2-40B4-BE49-F238E27FC236}">
                <a16:creationId xmlns:a16="http://schemas.microsoft.com/office/drawing/2014/main" id="{F0CACC6A-3877-EC59-B042-3B978F3D237C}"/>
              </a:ext>
            </a:extLst>
          </p:cNvPr>
          <p:cNvSpPr>
            <a:spLocks noGrp="1"/>
          </p:cNvSpPr>
          <p:nvPr>
            <p:ph idx="1"/>
          </p:nvPr>
        </p:nvSpPr>
        <p:spPr>
          <a:xfrm>
            <a:off x="1154954" y="2194560"/>
            <a:ext cx="10518886" cy="3825240"/>
          </a:xfrm>
        </p:spPr>
        <p:txBody>
          <a:bodyPr/>
          <a:lstStyle/>
          <a:p>
            <a:r>
              <a:rPr lang="en-US" sz="2400" dirty="0"/>
              <a:t>The </a:t>
            </a:r>
            <a:r>
              <a:rPr lang="en-US" sz="2400" b="1" dirty="0"/>
              <a:t>widget lifecycle</a:t>
            </a:r>
            <a:r>
              <a:rPr lang="en-US" sz="2400" dirty="0"/>
              <a:t> in  refers to the series of stages a widget goes through during its existence. </a:t>
            </a:r>
          </a:p>
          <a:p>
            <a:r>
              <a:rPr lang="en-US" sz="2400" dirty="0"/>
              <a:t>Widgets are divided into two main categories: </a:t>
            </a:r>
            <a:r>
              <a:rPr lang="en-US" sz="2400" b="1" dirty="0"/>
              <a:t>stateless widgets</a:t>
            </a:r>
            <a:r>
              <a:rPr lang="en-US" sz="2400" dirty="0"/>
              <a:t> and </a:t>
            </a:r>
            <a:r>
              <a:rPr lang="en-US" sz="2400" b="1" dirty="0"/>
              <a:t>stateful widgets</a:t>
            </a:r>
            <a:r>
              <a:rPr lang="en-US" sz="2400" dirty="0"/>
              <a:t>. Stateless widgets are immutable, so they do not have a lifecycle beyond their creation. However, </a:t>
            </a:r>
            <a:r>
              <a:rPr lang="en-US" sz="2400" b="1" dirty="0"/>
              <a:t>stateful widgets</a:t>
            </a:r>
            <a:r>
              <a:rPr lang="en-US" sz="2400" dirty="0"/>
              <a:t>, which </a:t>
            </a:r>
            <a:r>
              <a:rPr lang="en-US" dirty="0"/>
              <a:t>are mutable, go through a well-defined lifecycle.</a:t>
            </a:r>
          </a:p>
        </p:txBody>
      </p:sp>
    </p:spTree>
    <p:extLst>
      <p:ext uri="{BB962C8B-B14F-4D97-AF65-F5344CB8AC3E}">
        <p14:creationId xmlns:p14="http://schemas.microsoft.com/office/powerpoint/2010/main" val="257322140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B79E7E-8409-EF2F-3D51-4911073F91E6}"/>
              </a:ext>
            </a:extLst>
          </p:cNvPr>
          <p:cNvSpPr>
            <a:spLocks noGrp="1"/>
          </p:cNvSpPr>
          <p:nvPr>
            <p:ph type="title"/>
          </p:nvPr>
        </p:nvSpPr>
        <p:spPr/>
        <p:txBody>
          <a:bodyPr/>
          <a:lstStyle/>
          <a:p>
            <a:pPr marL="742950" indent="-742950" algn="l">
              <a:buFont typeface="+mj-lt"/>
              <a:buAutoNum type="arabicPeriod"/>
            </a:pPr>
            <a:r>
              <a:rPr lang="en-US" b="1" i="0" dirty="0">
                <a:solidFill>
                  <a:srgbClr val="171717"/>
                </a:solidFill>
                <a:effectLst/>
                <a:latin typeface="-apple-system"/>
              </a:rPr>
              <a:t>Phases in the Widget Lifecycle in Flutter</a:t>
            </a:r>
          </a:p>
        </p:txBody>
      </p:sp>
      <p:sp>
        <p:nvSpPr>
          <p:cNvPr id="3" name="Content Placeholder 2">
            <a:extLst>
              <a:ext uri="{FF2B5EF4-FFF2-40B4-BE49-F238E27FC236}">
                <a16:creationId xmlns:a16="http://schemas.microsoft.com/office/drawing/2014/main" id="{5F921932-AC88-2D1A-5C94-F0F3103338B3}"/>
              </a:ext>
            </a:extLst>
          </p:cNvPr>
          <p:cNvSpPr>
            <a:spLocks noGrp="1"/>
          </p:cNvSpPr>
          <p:nvPr>
            <p:ph idx="1"/>
          </p:nvPr>
        </p:nvSpPr>
        <p:spPr>
          <a:xfrm>
            <a:off x="1154954" y="1780673"/>
            <a:ext cx="8825659" cy="4993105"/>
          </a:xfrm>
        </p:spPr>
        <p:txBody>
          <a:bodyPr>
            <a:normAutofit fontScale="92500" lnSpcReduction="20000"/>
          </a:bodyPr>
          <a:lstStyle/>
          <a:p>
            <a:pPr>
              <a:lnSpc>
                <a:spcPct val="150000"/>
              </a:lnSpc>
            </a:pPr>
            <a:endParaRPr lang="en-US" dirty="0"/>
          </a:p>
          <a:p>
            <a:pPr>
              <a:lnSpc>
                <a:spcPct val="150000"/>
              </a:lnSpc>
            </a:pPr>
            <a:r>
              <a:rPr lang="en-US" dirty="0"/>
              <a:t>Construction</a:t>
            </a:r>
          </a:p>
          <a:p>
            <a:pPr marL="0" indent="0">
              <a:lnSpc>
                <a:spcPct val="150000"/>
              </a:lnSpc>
              <a:buNone/>
            </a:pPr>
            <a:r>
              <a:rPr lang="en-US" sz="1900" dirty="0"/>
              <a:t>When you instantiate a widget by calling its constructor, the widget is created. During construction, you typically provide any required parameters and initialize the widget’s state. The constructor is called once for each instance of the widget.</a:t>
            </a:r>
          </a:p>
          <a:p>
            <a:pPr>
              <a:lnSpc>
                <a:spcPct val="150000"/>
              </a:lnSpc>
            </a:pPr>
            <a:r>
              <a:rPr lang="en-US" sz="1900" dirty="0"/>
              <a:t>Initialization</a:t>
            </a:r>
          </a:p>
          <a:p>
            <a:pPr marL="0" indent="0">
              <a:lnSpc>
                <a:spcPct val="150000"/>
              </a:lnSpc>
              <a:buNone/>
            </a:pPr>
            <a:r>
              <a:rPr lang="en-US" sz="1900" dirty="0"/>
              <a:t>After construction, the framework calls the </a:t>
            </a:r>
            <a:r>
              <a:rPr lang="en-US" sz="1900" dirty="0" err="1"/>
              <a:t>initState</a:t>
            </a:r>
            <a:r>
              <a:rPr lang="en-US" sz="1900" dirty="0"/>
              <a:t>() method of the widget's corresponding State object. This is where you can perform any initialization tasks that require the widget to have access to its </a:t>
            </a:r>
            <a:r>
              <a:rPr lang="en-US" sz="1900" dirty="0" err="1"/>
              <a:t>BuildContext</a:t>
            </a:r>
            <a:r>
              <a:rPr lang="en-US" sz="1900" dirty="0"/>
              <a:t>. You can initialize variables, subscribe to streams, set up listeners, and perform other setup tasks</a:t>
            </a:r>
            <a:r>
              <a:rPr lang="en-US" dirty="0"/>
              <a:t>.</a:t>
            </a:r>
          </a:p>
        </p:txBody>
      </p:sp>
    </p:spTree>
    <p:extLst>
      <p:ext uri="{BB962C8B-B14F-4D97-AF65-F5344CB8AC3E}">
        <p14:creationId xmlns:p14="http://schemas.microsoft.com/office/powerpoint/2010/main" val="167315609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A9399-5FEE-5050-8022-1B54722E6CF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120B24C-0E85-004A-6C3A-D396BD5A8D18}"/>
              </a:ext>
            </a:extLst>
          </p:cNvPr>
          <p:cNvSpPr>
            <a:spLocks noGrp="1"/>
          </p:cNvSpPr>
          <p:nvPr>
            <p:ph idx="1"/>
          </p:nvPr>
        </p:nvSpPr>
        <p:spPr>
          <a:xfrm>
            <a:off x="1154954" y="2298032"/>
            <a:ext cx="8825659" cy="3721768"/>
          </a:xfrm>
        </p:spPr>
        <p:txBody>
          <a:bodyPr>
            <a:normAutofit/>
          </a:bodyPr>
          <a:lstStyle/>
          <a:p>
            <a:r>
              <a:rPr lang="en-US" b="1" dirty="0"/>
              <a:t>Build</a:t>
            </a:r>
          </a:p>
          <a:p>
            <a:pPr marL="0" indent="0" algn="just">
              <a:lnSpc>
                <a:spcPct val="150000"/>
              </a:lnSpc>
              <a:buNone/>
            </a:pPr>
            <a:r>
              <a:rPr lang="en-US" sz="2000" dirty="0"/>
              <a:t>The build() method is called whenever the widget needs to be rendered or updated. This method returns a widget tree, describing how the UI should look based on the current state of the widget. The framework invokes build() initially and subsequently whenever the widget's state changes or when its parent requests a rebuild.</a:t>
            </a:r>
          </a:p>
        </p:txBody>
      </p:sp>
    </p:spTree>
    <p:extLst>
      <p:ext uri="{BB962C8B-B14F-4D97-AF65-F5344CB8AC3E}">
        <p14:creationId xmlns:p14="http://schemas.microsoft.com/office/powerpoint/2010/main" val="408726668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1DB3F-0EB6-0C2A-25EC-0AAA166A2B6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64C351B-4994-C16F-8961-C0A8DFD8CAE2}"/>
              </a:ext>
            </a:extLst>
          </p:cNvPr>
          <p:cNvSpPr>
            <a:spLocks noGrp="1"/>
          </p:cNvSpPr>
          <p:nvPr>
            <p:ph idx="1"/>
          </p:nvPr>
        </p:nvSpPr>
        <p:spPr>
          <a:xfrm>
            <a:off x="1154954" y="2225842"/>
            <a:ext cx="8825659" cy="3793958"/>
          </a:xfrm>
        </p:spPr>
        <p:txBody>
          <a:bodyPr/>
          <a:lstStyle/>
          <a:p>
            <a:r>
              <a:rPr lang="en-US" b="1" dirty="0"/>
              <a:t>Rebuilding</a:t>
            </a:r>
          </a:p>
          <a:p>
            <a:pPr marL="0" indent="0" algn="just">
              <a:lnSpc>
                <a:spcPct val="150000"/>
              </a:lnSpc>
              <a:buNone/>
            </a:pPr>
            <a:r>
              <a:rPr lang="en-US" sz="2000" dirty="0"/>
              <a:t>When the framework determines that a widget needs to be rebuilt, it calls the build() method to obtain a new widget tree. The new tree is compared to the previous tree, and the framework applies the necessary updates to the UI to reflect the changes. The rebuild process is efficient because Flutter uses a diffing algorithm to determine the minimal changes required to update the UI.</a:t>
            </a:r>
          </a:p>
          <a:p>
            <a:pPr marL="0" indent="0">
              <a:buNone/>
            </a:pPr>
            <a:endParaRPr lang="en-US" dirty="0"/>
          </a:p>
        </p:txBody>
      </p:sp>
    </p:spTree>
    <p:extLst>
      <p:ext uri="{BB962C8B-B14F-4D97-AF65-F5344CB8AC3E}">
        <p14:creationId xmlns:p14="http://schemas.microsoft.com/office/powerpoint/2010/main" val="40119318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12321-35C6-64F9-C974-3B408B1522B1}"/>
              </a:ext>
            </a:extLst>
          </p:cNvPr>
          <p:cNvSpPr>
            <a:spLocks noGrp="1"/>
          </p:cNvSpPr>
          <p:nvPr>
            <p:ph type="title"/>
          </p:nvPr>
        </p:nvSpPr>
        <p:spPr/>
        <p:txBody>
          <a:bodyPr/>
          <a:lstStyle/>
          <a:p>
            <a:r>
              <a:rPr lang="en-US" dirty="0"/>
              <a:t>Material App Widget</a:t>
            </a:r>
          </a:p>
        </p:txBody>
      </p:sp>
      <p:sp>
        <p:nvSpPr>
          <p:cNvPr id="3" name="Content Placeholder 2">
            <a:extLst>
              <a:ext uri="{FF2B5EF4-FFF2-40B4-BE49-F238E27FC236}">
                <a16:creationId xmlns:a16="http://schemas.microsoft.com/office/drawing/2014/main" id="{61CA6CE4-8289-8F08-ABBA-CEA31A533DF3}"/>
              </a:ext>
            </a:extLst>
          </p:cNvPr>
          <p:cNvSpPr>
            <a:spLocks noGrp="1"/>
          </p:cNvSpPr>
          <p:nvPr>
            <p:ph idx="1"/>
          </p:nvPr>
        </p:nvSpPr>
        <p:spPr>
          <a:xfrm>
            <a:off x="1154954" y="2304661"/>
            <a:ext cx="8825659" cy="3715139"/>
          </a:xfrm>
        </p:spPr>
        <p:txBody>
          <a:bodyPr/>
          <a:lstStyle/>
          <a:p>
            <a:r>
              <a:rPr lang="en-US" dirty="0"/>
              <a:t>Material App Widgets are components used in Android applications to display information and provide interactive elements on the home screen or within the app. These widgets adhere to the Material Design principles and contribute to a cohesive user experience.</a:t>
            </a:r>
          </a:p>
          <a:p>
            <a:r>
              <a:rPr lang="en-US" dirty="0"/>
              <a:t>the MaterialApp widget is a fundamental widget that provides the basic structure for building Material Design applications</a:t>
            </a:r>
          </a:p>
        </p:txBody>
      </p:sp>
    </p:spTree>
    <p:extLst>
      <p:ext uri="{BB962C8B-B14F-4D97-AF65-F5344CB8AC3E}">
        <p14:creationId xmlns:p14="http://schemas.microsoft.com/office/powerpoint/2010/main" val="374373966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CB70D3-AF15-0A12-ABEB-54E0C2895C6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91AEF40-9A0B-F270-E909-B0E34408FCD3}"/>
              </a:ext>
            </a:extLst>
          </p:cNvPr>
          <p:cNvSpPr>
            <a:spLocks noGrp="1"/>
          </p:cNvSpPr>
          <p:nvPr>
            <p:ph idx="1"/>
          </p:nvPr>
        </p:nvSpPr>
        <p:spPr>
          <a:xfrm>
            <a:off x="721895" y="2603500"/>
            <a:ext cx="10996863" cy="3416300"/>
          </a:xfrm>
        </p:spPr>
        <p:txBody>
          <a:bodyPr/>
          <a:lstStyle/>
          <a:p>
            <a:r>
              <a:rPr lang="en-US" b="1" dirty="0"/>
              <a:t>Disposal</a:t>
            </a:r>
          </a:p>
          <a:p>
            <a:pPr marL="0" indent="0">
              <a:lnSpc>
                <a:spcPct val="150000"/>
              </a:lnSpc>
              <a:buNone/>
            </a:pPr>
            <a:r>
              <a:rPr lang="en-US" sz="2000" dirty="0"/>
              <a:t>When a widget is removed from the widget tree permanently, the framework calls the dispose() method of the widget's State object. This is the final opportunity for the widget to release resources, cancel subscriptions, or perform any cleanup tasks. After dispose() is called, the widget and its state are no longer usable.</a:t>
            </a:r>
          </a:p>
        </p:txBody>
      </p:sp>
    </p:spTree>
    <p:extLst>
      <p:ext uri="{BB962C8B-B14F-4D97-AF65-F5344CB8AC3E}">
        <p14:creationId xmlns:p14="http://schemas.microsoft.com/office/powerpoint/2010/main" val="164689257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3009F1-88FF-121E-AA14-D4A7C17D3F54}"/>
              </a:ext>
            </a:extLst>
          </p:cNvPr>
          <p:cNvSpPr>
            <a:spLocks noGrp="1"/>
          </p:cNvSpPr>
          <p:nvPr>
            <p:ph type="title"/>
          </p:nvPr>
        </p:nvSpPr>
        <p:spPr/>
        <p:txBody>
          <a:bodyPr/>
          <a:lstStyle/>
          <a:p>
            <a:r>
              <a:rPr lang="en-US" dirty="0"/>
              <a:t>The  lifecycles  Widget State</a:t>
            </a:r>
          </a:p>
        </p:txBody>
      </p:sp>
      <p:sp>
        <p:nvSpPr>
          <p:cNvPr id="3" name="Content Placeholder 2">
            <a:extLst>
              <a:ext uri="{FF2B5EF4-FFF2-40B4-BE49-F238E27FC236}">
                <a16:creationId xmlns:a16="http://schemas.microsoft.com/office/drawing/2014/main" id="{16256AD2-BE43-0E6E-10D6-3B3D9BCDB057}"/>
              </a:ext>
            </a:extLst>
          </p:cNvPr>
          <p:cNvSpPr>
            <a:spLocks noGrp="1"/>
          </p:cNvSpPr>
          <p:nvPr>
            <p:ph idx="1"/>
          </p:nvPr>
        </p:nvSpPr>
        <p:spPr>
          <a:xfrm>
            <a:off x="577516" y="2033336"/>
            <a:ext cx="10996863" cy="4656221"/>
          </a:xfrm>
        </p:spPr>
        <p:txBody>
          <a:bodyPr>
            <a:noAutofit/>
          </a:bodyPr>
          <a:lstStyle/>
          <a:p>
            <a:pPr>
              <a:lnSpc>
                <a:spcPct val="150000"/>
              </a:lnSpc>
            </a:pPr>
            <a:r>
              <a:rPr lang="en-US" sz="2000" b="1" dirty="0"/>
              <a:t>Initialization: </a:t>
            </a:r>
            <a:r>
              <a:rPr lang="en-US" sz="2000" b="1" dirty="0" err="1"/>
              <a:t>createState</a:t>
            </a:r>
            <a:r>
              <a:rPr lang="en-US" sz="2000" b="1" dirty="0"/>
              <a:t>(): </a:t>
            </a:r>
            <a:r>
              <a:rPr lang="en-US" sz="2000" dirty="0"/>
              <a:t>This method is required and creates a State object for the widget. It holds all the mutable state for that widget. The State object is associated with the </a:t>
            </a:r>
            <a:r>
              <a:rPr lang="en-US" sz="2000" dirty="0" err="1"/>
              <a:t>BuildContext</a:t>
            </a:r>
            <a:r>
              <a:rPr lang="en-US" sz="2000" dirty="0"/>
              <a:t> by setting the mounted property to true.</a:t>
            </a:r>
          </a:p>
          <a:p>
            <a:pPr>
              <a:lnSpc>
                <a:spcPct val="150000"/>
              </a:lnSpc>
            </a:pPr>
            <a:r>
              <a:rPr lang="en-US" sz="2000" dirty="0"/>
              <a:t>.Example:</a:t>
            </a:r>
          </a:p>
          <a:p>
            <a:pPr marL="0" indent="0">
              <a:lnSpc>
                <a:spcPct val="150000"/>
              </a:lnSpc>
              <a:buNone/>
            </a:pPr>
            <a:r>
              <a:rPr lang="en-US" sz="2000" dirty="0"/>
              <a:t>App Startup</a:t>
            </a:r>
          </a:p>
          <a:p>
            <a:pPr marL="0" indent="0">
              <a:lnSpc>
                <a:spcPct val="150000"/>
              </a:lnSpc>
              <a:buNone/>
            </a:pPr>
            <a:r>
              <a:rPr lang="en-US" sz="2000" dirty="0"/>
              <a:t>When the app is launched, the </a:t>
            </a:r>
            <a:r>
              <a:rPr lang="en-US" sz="2000" dirty="0" err="1"/>
              <a:t>createState</a:t>
            </a:r>
            <a:r>
              <a:rPr lang="en-US" sz="2000" dirty="0"/>
              <a:t> method is called. This is where the state object is created for a stateful widget. For example, during app initialization, you might create a state object for a widget responsible for managing the app's global state.</a:t>
            </a:r>
          </a:p>
        </p:txBody>
      </p:sp>
    </p:spTree>
    <p:extLst>
      <p:ext uri="{BB962C8B-B14F-4D97-AF65-F5344CB8AC3E}">
        <p14:creationId xmlns:p14="http://schemas.microsoft.com/office/powerpoint/2010/main" val="37619493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5ACD8-D883-34F8-2B13-491F74C7688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27BEF87-6492-CEFE-2178-C1C6B1998232}"/>
              </a:ext>
            </a:extLst>
          </p:cNvPr>
          <p:cNvSpPr>
            <a:spLocks noGrp="1"/>
          </p:cNvSpPr>
          <p:nvPr>
            <p:ph idx="1"/>
          </p:nvPr>
        </p:nvSpPr>
        <p:spPr/>
        <p:txBody>
          <a:bodyPr>
            <a:normAutofit/>
          </a:bodyPr>
          <a:lstStyle/>
          <a:p>
            <a:pPr marL="0" indent="0">
              <a:buNone/>
            </a:pPr>
            <a:r>
              <a:rPr lang="en-US" sz="2000" b="1" dirty="0"/>
              <a:t>Initialization:  </a:t>
            </a:r>
            <a:r>
              <a:rPr lang="en-US" sz="2000" dirty="0" err="1"/>
              <a:t>initState</a:t>
            </a:r>
            <a:r>
              <a:rPr lang="en-US" sz="2000" dirty="0"/>
              <a:t>(): This method is automatically called after the widget is inserted into the tree. It is executed only once when the state object is created for the first time. This method is used for initializing variables and subscribing to data sources.</a:t>
            </a:r>
          </a:p>
          <a:p>
            <a:pPr marL="0" indent="0">
              <a:buNone/>
            </a:pPr>
            <a:r>
              <a:rPr lang="en-US" sz="2000" b="1" dirty="0"/>
              <a:t>Example: </a:t>
            </a:r>
          </a:p>
          <a:p>
            <a:pPr marL="0" indent="0">
              <a:buNone/>
            </a:pPr>
            <a:r>
              <a:rPr lang="en-US" sz="2000" dirty="0"/>
              <a:t>This is a good place to perform one-time initialization tasks, such as setting up controllers, initializing variables, or subscribing to streams. For instance, initializing a controller for managing user authentication status.</a:t>
            </a:r>
          </a:p>
        </p:txBody>
      </p:sp>
    </p:spTree>
    <p:extLst>
      <p:ext uri="{BB962C8B-B14F-4D97-AF65-F5344CB8AC3E}">
        <p14:creationId xmlns:p14="http://schemas.microsoft.com/office/powerpoint/2010/main" val="331036769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A92AB1-0FE6-5506-1F06-9273A007A9E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BD5FA55-5161-B01A-11FC-975650D227C3}"/>
              </a:ext>
            </a:extLst>
          </p:cNvPr>
          <p:cNvSpPr>
            <a:spLocks noGrp="1"/>
          </p:cNvSpPr>
          <p:nvPr>
            <p:ph idx="1"/>
          </p:nvPr>
        </p:nvSpPr>
        <p:spPr/>
        <p:txBody>
          <a:bodyPr/>
          <a:lstStyle/>
          <a:p>
            <a:r>
              <a:rPr lang="en-US" b="1" dirty="0" err="1"/>
              <a:t>didChangeDependencies</a:t>
            </a:r>
            <a:r>
              <a:rPr lang="en-US" b="1" dirty="0"/>
              <a:t>(): </a:t>
            </a:r>
            <a:r>
              <a:rPr lang="en-US" dirty="0"/>
              <a:t>The framework calls this method immediately after </a:t>
            </a:r>
            <a:r>
              <a:rPr lang="en-US" dirty="0" err="1"/>
              <a:t>initState</a:t>
            </a:r>
            <a:r>
              <a:rPr lang="en-US" dirty="0"/>
              <a:t>(). It is also called when an object that the widget depends on changes. This method is  to handle changes in dependencies, but it is rarely needed as the build method is always called after this.</a:t>
            </a:r>
          </a:p>
          <a:p>
            <a:r>
              <a:rPr lang="en-US" dirty="0"/>
              <a:t>Example:</a:t>
            </a:r>
          </a:p>
          <a:p>
            <a:pPr marL="0" indent="0">
              <a:buNone/>
            </a:pPr>
            <a:r>
              <a:rPr lang="en-US" dirty="0"/>
              <a:t>This can be used to respond to changes in the widget's context or inherited widgets. For example, updating the UI when the app's theme</a:t>
            </a:r>
          </a:p>
        </p:txBody>
      </p:sp>
    </p:spTree>
    <p:extLst>
      <p:ext uri="{BB962C8B-B14F-4D97-AF65-F5344CB8AC3E}">
        <p14:creationId xmlns:p14="http://schemas.microsoft.com/office/powerpoint/2010/main" val="238059988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46FBAC-CB45-6AA4-434E-FC112AD5E81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EBCD9B0-3C9D-C833-B526-4880518186C8}"/>
              </a:ext>
            </a:extLst>
          </p:cNvPr>
          <p:cNvSpPr>
            <a:spLocks noGrp="1"/>
          </p:cNvSpPr>
          <p:nvPr>
            <p:ph idx="1"/>
          </p:nvPr>
        </p:nvSpPr>
        <p:spPr>
          <a:xfrm>
            <a:off x="1154954" y="2603500"/>
            <a:ext cx="8825659" cy="4025900"/>
          </a:xfrm>
        </p:spPr>
        <p:txBody>
          <a:bodyPr>
            <a:normAutofit fontScale="92500" lnSpcReduction="10000"/>
          </a:bodyPr>
          <a:lstStyle/>
          <a:p>
            <a:pPr>
              <a:lnSpc>
                <a:spcPct val="150000"/>
              </a:lnSpc>
            </a:pPr>
            <a:r>
              <a:rPr lang="en-US" sz="2000" dirty="0"/>
              <a:t>build(): This method is required and is called many times during the lifecycle. It is called after </a:t>
            </a:r>
            <a:r>
              <a:rPr lang="en-US" sz="2000" dirty="0" err="1"/>
              <a:t>didChangeDependencies</a:t>
            </a:r>
            <a:r>
              <a:rPr lang="en-US" sz="2000" dirty="0"/>
              <a:t>() and whenever the widget needs to be rebuilt. Update the UI of the widget in this method.</a:t>
            </a:r>
          </a:p>
          <a:p>
            <a:pPr>
              <a:lnSpc>
                <a:spcPct val="150000"/>
              </a:lnSpc>
            </a:pPr>
            <a:r>
              <a:rPr lang="en-US" sz="2000" dirty="0"/>
              <a:t>Example:</a:t>
            </a:r>
          </a:p>
          <a:p>
            <a:pPr>
              <a:lnSpc>
                <a:spcPct val="150000"/>
              </a:lnSpc>
            </a:pPr>
            <a:r>
              <a:rPr lang="en-US" sz="2000" dirty="0"/>
              <a:t>The build method is called to construct the UI representation of the widget. This is where you return the widget tree that represents the visual appearance of the widget. For example, building a UI that displays user information and actions based on the current state.</a:t>
            </a:r>
          </a:p>
        </p:txBody>
      </p:sp>
    </p:spTree>
    <p:extLst>
      <p:ext uri="{BB962C8B-B14F-4D97-AF65-F5344CB8AC3E}">
        <p14:creationId xmlns:p14="http://schemas.microsoft.com/office/powerpoint/2010/main" val="205338639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E3365-1EB7-C84E-AA97-7BBA303BC71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90CB5E2-53B7-6871-4C95-E4E7C64A54A1}"/>
              </a:ext>
            </a:extLst>
          </p:cNvPr>
          <p:cNvSpPr>
            <a:spLocks noGrp="1"/>
          </p:cNvSpPr>
          <p:nvPr>
            <p:ph idx="1"/>
          </p:nvPr>
        </p:nvSpPr>
        <p:spPr/>
        <p:txBody>
          <a:bodyPr/>
          <a:lstStyle/>
          <a:p>
            <a:pPr algn="just"/>
            <a:r>
              <a:rPr lang="en-US" sz="2000" dirty="0" err="1"/>
              <a:t>didUpdateWidget</a:t>
            </a:r>
            <a:r>
              <a:rPr lang="en-US" sz="2000" dirty="0"/>
              <a:t>(): This method is called when the parent widget changes its configuration and requires the widget to rebuild. It receives the old widget as an argument, allowing you to compare it with the new widget. Use this method to handle changes in the widget's configuration</a:t>
            </a:r>
            <a:r>
              <a:rPr lang="en-US" dirty="0"/>
              <a:t>.</a:t>
            </a:r>
          </a:p>
          <a:p>
            <a:r>
              <a:rPr lang="en-US" dirty="0"/>
              <a:t>Example:</a:t>
            </a:r>
          </a:p>
          <a:p>
            <a:r>
              <a:rPr lang="en-US" dirty="0"/>
              <a:t>. If the parent widget is rebuilt with a new configuration, </a:t>
            </a:r>
            <a:r>
              <a:rPr lang="en-US" dirty="0" err="1"/>
              <a:t>didUpdateWidget</a:t>
            </a:r>
            <a:r>
              <a:rPr lang="en-US" dirty="0"/>
              <a:t> is called. This allows you to compare the old and new widget configurations and respond to changes. For example, adjusting the layout when the screen orientation changes.</a:t>
            </a:r>
          </a:p>
        </p:txBody>
      </p:sp>
    </p:spTree>
    <p:extLst>
      <p:ext uri="{BB962C8B-B14F-4D97-AF65-F5344CB8AC3E}">
        <p14:creationId xmlns:p14="http://schemas.microsoft.com/office/powerpoint/2010/main" val="348771266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CDCE4F-0681-BBD8-A7DC-A5CB29A1DB9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9EE8BFB-2885-19EF-3677-745AC9DC7EBD}"/>
              </a:ext>
            </a:extLst>
          </p:cNvPr>
          <p:cNvSpPr>
            <a:spLocks noGrp="1"/>
          </p:cNvSpPr>
          <p:nvPr>
            <p:ph idx="1"/>
          </p:nvPr>
        </p:nvSpPr>
        <p:spPr/>
        <p:txBody>
          <a:bodyPr>
            <a:normAutofit/>
          </a:bodyPr>
          <a:lstStyle/>
          <a:p>
            <a:pPr algn="just"/>
            <a:r>
              <a:rPr lang="en-US" sz="2000" dirty="0" err="1"/>
              <a:t>setState</a:t>
            </a:r>
            <a:r>
              <a:rPr lang="en-US" sz="2000" dirty="0"/>
              <a:t>(): The </a:t>
            </a:r>
            <a:r>
              <a:rPr lang="en-US" sz="2000" dirty="0" err="1"/>
              <a:t>setState</a:t>
            </a:r>
            <a:r>
              <a:rPr lang="en-US" sz="2000" dirty="0"/>
              <a:t>() method notifies the framework that the internal state of the widget has changed and needs to be updated. Whenever you modify the state, use this method to trigger a rebuild of the widget's UI</a:t>
            </a:r>
          </a:p>
          <a:p>
            <a:pPr algn="just"/>
            <a:r>
              <a:rPr lang="en-US" sz="2000" dirty="0"/>
              <a:t>Example: </a:t>
            </a:r>
          </a:p>
          <a:p>
            <a:pPr algn="just"/>
            <a:r>
              <a:rPr lang="en-US" sz="2000" dirty="0"/>
              <a:t>When there's a change in the widget's state (e.g., a button is clicked), the </a:t>
            </a:r>
            <a:r>
              <a:rPr lang="en-US" sz="2000" dirty="0" err="1"/>
              <a:t>setState</a:t>
            </a:r>
            <a:r>
              <a:rPr lang="en-US" sz="2000" dirty="0"/>
              <a:t> method is called. This triggers a rebuild of the widget, updating the UI to reflect the new state. For example, updating the UI to show a loading indicator after a button click.</a:t>
            </a:r>
          </a:p>
        </p:txBody>
      </p:sp>
    </p:spTree>
    <p:extLst>
      <p:ext uri="{BB962C8B-B14F-4D97-AF65-F5344CB8AC3E}">
        <p14:creationId xmlns:p14="http://schemas.microsoft.com/office/powerpoint/2010/main" val="363367194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3839D-3EAF-8B35-BF20-B560AA0EFB5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6BF16AB-4C99-2673-1429-9A0EE32656CE}"/>
              </a:ext>
            </a:extLst>
          </p:cNvPr>
          <p:cNvSpPr>
            <a:spLocks noGrp="1"/>
          </p:cNvSpPr>
          <p:nvPr>
            <p:ph idx="1"/>
          </p:nvPr>
        </p:nvSpPr>
        <p:spPr/>
        <p:txBody>
          <a:bodyPr/>
          <a:lstStyle/>
          <a:p>
            <a:pPr marL="0" indent="0">
              <a:buNone/>
            </a:pPr>
            <a:r>
              <a:rPr lang="en-US" sz="2000" dirty="0"/>
              <a:t>(Navigating away </a:t>
            </a:r>
            <a:r>
              <a:rPr lang="en-US" sz="2000"/>
              <a:t>or closing the app)</a:t>
            </a:r>
          </a:p>
          <a:p>
            <a:r>
              <a:rPr lang="en-US" sz="2000" dirty="0"/>
              <a:t>deactivate(): This method is called when the widget is removed from the widget tree but can be reinserted before the current frame changes are finished. Use this method for any cleanup or pausing ongoing operations.</a:t>
            </a:r>
          </a:p>
          <a:p>
            <a:r>
              <a:rPr lang="en-US" sz="2000" dirty="0"/>
              <a:t>. When a stateful widget is removed from the widget tree, the deactivate method is called. It provides an opportunity to perform cleanup tasks or stop unnecessary computations</a:t>
            </a:r>
            <a:r>
              <a:rPr lang="en-US" dirty="0"/>
              <a:t>. </a:t>
            </a:r>
          </a:p>
        </p:txBody>
      </p:sp>
    </p:spTree>
    <p:extLst>
      <p:ext uri="{BB962C8B-B14F-4D97-AF65-F5344CB8AC3E}">
        <p14:creationId xmlns:p14="http://schemas.microsoft.com/office/powerpoint/2010/main" val="354882892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2CC4FA-E41B-63E4-59C3-F3F6E0D4D2A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3EA251A-CA03-D6B0-843C-F42D5AA4EB39}"/>
              </a:ext>
            </a:extLst>
          </p:cNvPr>
          <p:cNvSpPr>
            <a:spLocks noGrp="1"/>
          </p:cNvSpPr>
          <p:nvPr>
            <p:ph idx="1"/>
          </p:nvPr>
        </p:nvSpPr>
        <p:spPr/>
        <p:txBody>
          <a:bodyPr/>
          <a:lstStyle/>
          <a:p>
            <a:r>
              <a:rPr lang="en-US" dirty="0"/>
              <a:t>dispose(): This method is called when the State object is permanently removed from the widget tree. Use this method for cleaning up resources, such as data listeners or closing connections.</a:t>
            </a:r>
          </a:p>
          <a:p>
            <a:r>
              <a:rPr lang="en-US" dirty="0"/>
              <a:t>If the widget is permanently removed, the dispose method is called, allowing for resource cleanup, such as canceling streams or releasing controllers.</a:t>
            </a:r>
          </a:p>
        </p:txBody>
      </p:sp>
    </p:spTree>
    <p:extLst>
      <p:ext uri="{BB962C8B-B14F-4D97-AF65-F5344CB8AC3E}">
        <p14:creationId xmlns:p14="http://schemas.microsoft.com/office/powerpoint/2010/main" val="80466807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9F0D05-922E-5824-7BE0-59E826669E1F}"/>
              </a:ext>
            </a:extLst>
          </p:cNvPr>
          <p:cNvSpPr>
            <a:spLocks noGrp="1"/>
          </p:cNvSpPr>
          <p:nvPr>
            <p:ph type="title"/>
          </p:nvPr>
        </p:nvSpPr>
        <p:spPr/>
        <p:txBody>
          <a:bodyPr/>
          <a:lstStyle/>
          <a:p>
            <a:r>
              <a:rPr lang="en-US" dirty="0"/>
              <a:t>Example Explained</a:t>
            </a:r>
          </a:p>
        </p:txBody>
      </p:sp>
      <p:sp>
        <p:nvSpPr>
          <p:cNvPr id="3" name="Content Placeholder 2">
            <a:extLst>
              <a:ext uri="{FF2B5EF4-FFF2-40B4-BE49-F238E27FC236}">
                <a16:creationId xmlns:a16="http://schemas.microsoft.com/office/drawing/2014/main" id="{02E24375-B625-C569-AC26-F3F6A72424A5}"/>
              </a:ext>
            </a:extLst>
          </p:cNvPr>
          <p:cNvSpPr>
            <a:spLocks noGrp="1"/>
          </p:cNvSpPr>
          <p:nvPr>
            <p:ph idx="1"/>
          </p:nvPr>
        </p:nvSpPr>
        <p:spPr>
          <a:xfrm>
            <a:off x="777240" y="2179320"/>
            <a:ext cx="9203373" cy="4404360"/>
          </a:xfrm>
        </p:spPr>
        <p:txBody>
          <a:bodyPr>
            <a:normAutofit/>
          </a:bodyPr>
          <a:lstStyle/>
          <a:p>
            <a:pPr marL="0" indent="0">
              <a:buNone/>
            </a:pPr>
            <a:r>
              <a:rPr lang="en-US" dirty="0"/>
              <a:t>On Launch:</a:t>
            </a:r>
          </a:p>
          <a:p>
            <a:r>
              <a:rPr lang="en-US" dirty="0"/>
              <a:t>The counter starts at 0 and increments every second. </a:t>
            </a:r>
          </a:p>
          <a:p>
            <a:r>
              <a:rPr lang="en-US" dirty="0"/>
              <a:t>Screen shows</a:t>
            </a:r>
          </a:p>
          <a:p>
            <a:pPr marL="0" indent="0">
              <a:buNone/>
            </a:pPr>
            <a:r>
              <a:rPr lang="en-US" dirty="0"/>
              <a:t>When "Update State" Button is Pressed: Text updates to State Updated. Counter continues to increment every second.</a:t>
            </a:r>
          </a:p>
          <a:p>
            <a:pPr marL="0" indent="0">
              <a:buNone/>
            </a:pPr>
            <a:r>
              <a:rPr lang="en-US" dirty="0"/>
              <a:t>When Navigating to Second Screen</a:t>
            </a:r>
          </a:p>
          <a:p>
            <a:pPr marL="0" indent="0">
              <a:buNone/>
            </a:pPr>
            <a:r>
              <a:rPr lang="en-US" dirty="0"/>
              <a:t>First screen is removed from memory, and the timer is cleaned up.</a:t>
            </a:r>
          </a:p>
          <a:p>
            <a:pPr marL="0" indent="0">
              <a:buNone/>
            </a:pPr>
            <a:r>
              <a:rPr lang="en-US" dirty="0"/>
              <a:t>When Returning from Second Screen:</a:t>
            </a:r>
          </a:p>
          <a:p>
            <a:pPr marL="0" indent="0">
              <a:buNone/>
            </a:pPr>
            <a:r>
              <a:rPr lang="en-US" dirty="0"/>
              <a:t>The app navigates back to the first screen, recreating it from scratch:</a:t>
            </a:r>
          </a:p>
        </p:txBody>
      </p:sp>
    </p:spTree>
    <p:extLst>
      <p:ext uri="{BB962C8B-B14F-4D97-AF65-F5344CB8AC3E}">
        <p14:creationId xmlns:p14="http://schemas.microsoft.com/office/powerpoint/2010/main" val="30629555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D4DDA-7DEE-2133-F757-615111265CCA}"/>
              </a:ext>
            </a:extLst>
          </p:cNvPr>
          <p:cNvSpPr>
            <a:spLocks noGrp="1"/>
          </p:cNvSpPr>
          <p:nvPr>
            <p:ph type="title"/>
          </p:nvPr>
        </p:nvSpPr>
        <p:spPr/>
        <p:txBody>
          <a:bodyPr/>
          <a:lstStyle/>
          <a:p>
            <a:r>
              <a:rPr lang="en-US" dirty="0"/>
              <a:t>An Example</a:t>
            </a:r>
          </a:p>
        </p:txBody>
      </p:sp>
      <p:sp>
        <p:nvSpPr>
          <p:cNvPr id="3" name="Content Placeholder 2">
            <a:extLst>
              <a:ext uri="{FF2B5EF4-FFF2-40B4-BE49-F238E27FC236}">
                <a16:creationId xmlns:a16="http://schemas.microsoft.com/office/drawing/2014/main" id="{B4B3AD25-EB75-B5B0-7AD5-4E70D201C70B}"/>
              </a:ext>
            </a:extLst>
          </p:cNvPr>
          <p:cNvSpPr>
            <a:spLocks noGrp="1"/>
          </p:cNvSpPr>
          <p:nvPr>
            <p:ph idx="1"/>
          </p:nvPr>
        </p:nvSpPr>
        <p:spPr/>
        <p:txBody>
          <a:bodyPr/>
          <a:lstStyle/>
          <a:p>
            <a:r>
              <a:rPr lang="en-US" dirty="0"/>
              <a:t>import '</a:t>
            </a:r>
            <a:r>
              <a:rPr lang="en-US" dirty="0" err="1"/>
              <a:t>package:flutter</a:t>
            </a:r>
            <a:r>
              <a:rPr lang="en-US" dirty="0"/>
              <a:t>/</a:t>
            </a:r>
            <a:r>
              <a:rPr lang="en-US" dirty="0" err="1"/>
              <a:t>material.dart</a:t>
            </a:r>
            <a:r>
              <a:rPr lang="en-US" dirty="0"/>
              <a:t>';</a:t>
            </a:r>
          </a:p>
          <a:p>
            <a:endParaRPr lang="en-US" dirty="0"/>
          </a:p>
          <a:p>
            <a:r>
              <a:rPr lang="en-US" dirty="0"/>
              <a:t>void main() {</a:t>
            </a:r>
          </a:p>
          <a:p>
            <a:r>
              <a:rPr lang="en-US" dirty="0"/>
              <a:t>  </a:t>
            </a:r>
            <a:r>
              <a:rPr lang="en-US" dirty="0" err="1"/>
              <a:t>runApp</a:t>
            </a:r>
            <a:r>
              <a:rPr lang="en-US" dirty="0"/>
              <a:t>(MyApp());</a:t>
            </a:r>
          </a:p>
          <a:p>
            <a:r>
              <a:rPr lang="en-US" dirty="0"/>
              <a:t>}</a:t>
            </a:r>
          </a:p>
          <a:p>
            <a:endParaRPr lang="en-US" dirty="0"/>
          </a:p>
        </p:txBody>
      </p:sp>
    </p:spTree>
    <p:extLst>
      <p:ext uri="{BB962C8B-B14F-4D97-AF65-F5344CB8AC3E}">
        <p14:creationId xmlns:p14="http://schemas.microsoft.com/office/powerpoint/2010/main" val="305960369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C46BE-CA88-A326-24DB-FF40E8F05947}"/>
              </a:ext>
            </a:extLst>
          </p:cNvPr>
          <p:cNvSpPr>
            <a:spLocks noGrp="1"/>
          </p:cNvSpPr>
          <p:nvPr>
            <p:ph type="title"/>
          </p:nvPr>
        </p:nvSpPr>
        <p:spPr/>
        <p:txBody>
          <a:bodyPr/>
          <a:lstStyle/>
          <a:p>
            <a:r>
              <a:rPr lang="en-US" dirty="0"/>
              <a:t>The lifecycle </a:t>
            </a:r>
            <a:r>
              <a:rPr lang="en-US"/>
              <a:t>Behaviour</a:t>
            </a:r>
          </a:p>
        </p:txBody>
      </p:sp>
      <p:sp>
        <p:nvSpPr>
          <p:cNvPr id="3" name="Content Placeholder 2">
            <a:extLst>
              <a:ext uri="{FF2B5EF4-FFF2-40B4-BE49-F238E27FC236}">
                <a16:creationId xmlns:a16="http://schemas.microsoft.com/office/drawing/2014/main" id="{F57A7780-9466-DD53-4010-870EE1E06221}"/>
              </a:ext>
            </a:extLst>
          </p:cNvPr>
          <p:cNvSpPr>
            <a:spLocks noGrp="1"/>
          </p:cNvSpPr>
          <p:nvPr>
            <p:ph idx="1"/>
          </p:nvPr>
        </p:nvSpPr>
        <p:spPr/>
        <p:txBody>
          <a:bodyPr/>
          <a:lstStyle/>
          <a:p>
            <a:r>
              <a:rPr lang="en-US" dirty="0"/>
              <a:t>:</a:t>
            </a:r>
            <a:r>
              <a:rPr lang="en-US" dirty="0" err="1"/>
              <a:t>initState</a:t>
            </a:r>
            <a:r>
              <a:rPr lang="en-US" dirty="0"/>
              <a:t>: Initializes the widget and starts the timer.</a:t>
            </a:r>
          </a:p>
          <a:p>
            <a:r>
              <a:rPr lang="en-US" dirty="0" err="1"/>
              <a:t>setState</a:t>
            </a:r>
            <a:r>
              <a:rPr lang="en-US" dirty="0"/>
              <a:t>: Updates the UI when the "Update State" button is pressed or the timer ticks.</a:t>
            </a:r>
          </a:p>
          <a:p>
            <a:r>
              <a:rPr lang="en-US" dirty="0"/>
              <a:t>deactivate: Triggered when navigating to the second screen.</a:t>
            </a:r>
          </a:p>
          <a:p>
            <a:r>
              <a:rPr lang="en-US" dirty="0"/>
              <a:t>dispose: Cleans up the timer when the first screen is removed..</a:t>
            </a:r>
          </a:p>
        </p:txBody>
      </p:sp>
    </p:spTree>
    <p:extLst>
      <p:ext uri="{BB962C8B-B14F-4D97-AF65-F5344CB8AC3E}">
        <p14:creationId xmlns:p14="http://schemas.microsoft.com/office/powerpoint/2010/main" val="20553930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44080-C4A7-5AD2-2D77-47B0A7ECEEF6}"/>
              </a:ext>
            </a:extLst>
          </p:cNvPr>
          <p:cNvSpPr>
            <a:spLocks noGrp="1"/>
          </p:cNvSpPr>
          <p:nvPr>
            <p:ph type="title"/>
          </p:nvPr>
        </p:nvSpPr>
        <p:spPr/>
        <p:txBody>
          <a:bodyPr/>
          <a:lstStyle/>
          <a:p>
            <a:r>
              <a:rPr lang="en-US" dirty="0"/>
              <a:t>State Management Techniques</a:t>
            </a:r>
          </a:p>
        </p:txBody>
      </p:sp>
      <p:sp>
        <p:nvSpPr>
          <p:cNvPr id="3" name="Content Placeholder 2">
            <a:extLst>
              <a:ext uri="{FF2B5EF4-FFF2-40B4-BE49-F238E27FC236}">
                <a16:creationId xmlns:a16="http://schemas.microsoft.com/office/drawing/2014/main" id="{962B6DD2-8B6C-7193-F154-93BA055E8C98}"/>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2348556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B4101-7163-8BC2-0AEC-84EF16FCD397}"/>
              </a:ext>
            </a:extLst>
          </p:cNvPr>
          <p:cNvSpPr>
            <a:spLocks noGrp="1"/>
          </p:cNvSpPr>
          <p:nvPr>
            <p:ph type="title"/>
          </p:nvPr>
        </p:nvSpPr>
        <p:spPr/>
        <p:txBody>
          <a:bodyPr/>
          <a:lstStyle/>
          <a:p>
            <a:r>
              <a:rPr lang="en-US" dirty="0"/>
              <a:t>Contd.</a:t>
            </a:r>
          </a:p>
        </p:txBody>
      </p:sp>
      <p:sp>
        <p:nvSpPr>
          <p:cNvPr id="3" name="Content Placeholder 2">
            <a:extLst>
              <a:ext uri="{FF2B5EF4-FFF2-40B4-BE49-F238E27FC236}">
                <a16:creationId xmlns:a16="http://schemas.microsoft.com/office/drawing/2014/main" id="{7E48F9BF-7CD4-49F4-C069-1927C48E08FD}"/>
              </a:ext>
            </a:extLst>
          </p:cNvPr>
          <p:cNvSpPr>
            <a:spLocks noGrp="1"/>
          </p:cNvSpPr>
          <p:nvPr>
            <p:ph idx="1"/>
          </p:nvPr>
        </p:nvSpPr>
        <p:spPr/>
        <p:txBody>
          <a:bodyPr>
            <a:normAutofit fontScale="92500" lnSpcReduction="10000"/>
          </a:bodyPr>
          <a:lstStyle/>
          <a:p>
            <a:r>
              <a:rPr lang="en-US" dirty="0"/>
              <a:t>class MyApp extends </a:t>
            </a:r>
            <a:r>
              <a:rPr lang="en-US" dirty="0" err="1"/>
              <a:t>StatelessWidget</a:t>
            </a:r>
            <a:r>
              <a:rPr lang="en-US" dirty="0"/>
              <a:t> {</a:t>
            </a:r>
          </a:p>
          <a:p>
            <a:r>
              <a:rPr lang="en-US" dirty="0"/>
              <a:t>  @override</a:t>
            </a:r>
          </a:p>
          <a:p>
            <a:r>
              <a:rPr lang="en-US" dirty="0"/>
              <a:t>  Widget build(</a:t>
            </a:r>
            <a:r>
              <a:rPr lang="en-US" dirty="0" err="1"/>
              <a:t>BuildContext</a:t>
            </a:r>
            <a:r>
              <a:rPr lang="en-US" dirty="0"/>
              <a:t> context) {</a:t>
            </a:r>
          </a:p>
          <a:p>
            <a:r>
              <a:rPr lang="en-US" dirty="0"/>
              <a:t>    return MaterialApp(</a:t>
            </a:r>
          </a:p>
          <a:p>
            <a:r>
              <a:rPr lang="en-US" dirty="0"/>
              <a:t>      title: 'My Material App',</a:t>
            </a:r>
          </a:p>
          <a:p>
            <a:r>
              <a:rPr lang="en-US" dirty="0"/>
              <a:t>      home: MyHomePage(),</a:t>
            </a:r>
          </a:p>
          <a:p>
            <a:r>
              <a:rPr lang="en-US" dirty="0"/>
              <a:t>    );</a:t>
            </a:r>
          </a:p>
          <a:p>
            <a:r>
              <a:rPr lang="en-US" dirty="0"/>
              <a:t>  }</a:t>
            </a:r>
          </a:p>
          <a:p>
            <a:r>
              <a:rPr lang="en-US" dirty="0"/>
              <a:t>}</a:t>
            </a:r>
          </a:p>
          <a:p>
            <a:endParaRPr lang="en-US" dirty="0"/>
          </a:p>
        </p:txBody>
      </p:sp>
    </p:spTree>
    <p:extLst>
      <p:ext uri="{BB962C8B-B14F-4D97-AF65-F5344CB8AC3E}">
        <p14:creationId xmlns:p14="http://schemas.microsoft.com/office/powerpoint/2010/main" val="1151282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594C6-CF33-AD61-3978-EECE60758AB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8C9B0FD-EC44-238F-898E-0F77F4CD73CD}"/>
              </a:ext>
            </a:extLst>
          </p:cNvPr>
          <p:cNvSpPr>
            <a:spLocks noGrp="1"/>
          </p:cNvSpPr>
          <p:nvPr>
            <p:ph idx="1"/>
          </p:nvPr>
        </p:nvSpPr>
        <p:spPr>
          <a:xfrm>
            <a:off x="1154954" y="2313991"/>
            <a:ext cx="8825659" cy="3705809"/>
          </a:xfrm>
        </p:spPr>
        <p:txBody>
          <a:bodyPr>
            <a:normAutofit fontScale="70000" lnSpcReduction="20000"/>
          </a:bodyPr>
          <a:lstStyle/>
          <a:p>
            <a:r>
              <a:rPr lang="en-US" dirty="0"/>
              <a:t>class MyHomePage extends </a:t>
            </a:r>
            <a:r>
              <a:rPr lang="en-US" dirty="0" err="1"/>
              <a:t>StatelessWidget</a:t>
            </a:r>
            <a:r>
              <a:rPr lang="en-US" dirty="0"/>
              <a:t> {</a:t>
            </a:r>
          </a:p>
          <a:p>
            <a:r>
              <a:rPr lang="en-US" dirty="0"/>
              <a:t>  @override</a:t>
            </a:r>
          </a:p>
          <a:p>
            <a:r>
              <a:rPr lang="en-US" dirty="0"/>
              <a:t>  Widget build(</a:t>
            </a:r>
            <a:r>
              <a:rPr lang="en-US" dirty="0" err="1"/>
              <a:t>BuildContext</a:t>
            </a:r>
            <a:r>
              <a:rPr lang="en-US" dirty="0"/>
              <a:t> context) {</a:t>
            </a:r>
          </a:p>
          <a:p>
            <a:r>
              <a:rPr lang="en-US" dirty="0"/>
              <a:t>    return Scaffold(</a:t>
            </a:r>
          </a:p>
          <a:p>
            <a:r>
              <a:rPr lang="en-US" dirty="0"/>
              <a:t>      appBar: AppBar(</a:t>
            </a:r>
          </a:p>
          <a:p>
            <a:r>
              <a:rPr lang="en-US" dirty="0"/>
              <a:t>        title: Text('Home Page'),</a:t>
            </a:r>
          </a:p>
          <a:p>
            <a:r>
              <a:rPr lang="en-US" dirty="0"/>
              <a:t>      ),</a:t>
            </a:r>
          </a:p>
          <a:p>
            <a:r>
              <a:rPr lang="en-US" dirty="0"/>
              <a:t>      body: Center(</a:t>
            </a:r>
          </a:p>
          <a:p>
            <a:r>
              <a:rPr lang="en-US" dirty="0"/>
              <a:t>        child: Text('Welcome to my Material App!'),</a:t>
            </a:r>
          </a:p>
          <a:p>
            <a:r>
              <a:rPr lang="en-US" dirty="0"/>
              <a:t>      ),</a:t>
            </a:r>
          </a:p>
          <a:p>
            <a:r>
              <a:rPr lang="en-US" dirty="0"/>
              <a:t>    );</a:t>
            </a:r>
          </a:p>
          <a:p>
            <a:r>
              <a:rPr lang="en-US" dirty="0"/>
              <a:t>  }</a:t>
            </a:r>
          </a:p>
          <a:p>
            <a:r>
              <a:rPr lang="en-US" dirty="0"/>
              <a:t>}</a:t>
            </a:r>
          </a:p>
          <a:p>
            <a:endParaRPr lang="en-US" dirty="0"/>
          </a:p>
        </p:txBody>
      </p:sp>
    </p:spTree>
    <p:extLst>
      <p:ext uri="{BB962C8B-B14F-4D97-AF65-F5344CB8AC3E}">
        <p14:creationId xmlns:p14="http://schemas.microsoft.com/office/powerpoint/2010/main" val="12650733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031CA2-E412-B4EA-654C-5D8394FEC8B7}"/>
              </a:ext>
            </a:extLst>
          </p:cNvPr>
          <p:cNvSpPr>
            <a:spLocks noGrp="1"/>
          </p:cNvSpPr>
          <p:nvPr>
            <p:ph type="title"/>
          </p:nvPr>
        </p:nvSpPr>
        <p:spPr/>
        <p:txBody>
          <a:bodyPr/>
          <a:lstStyle/>
          <a:p>
            <a:r>
              <a:rPr lang="en-US" dirty="0"/>
              <a:t>Explaining the Example</a:t>
            </a:r>
          </a:p>
        </p:txBody>
      </p:sp>
      <p:sp>
        <p:nvSpPr>
          <p:cNvPr id="3" name="Content Placeholder 2">
            <a:extLst>
              <a:ext uri="{FF2B5EF4-FFF2-40B4-BE49-F238E27FC236}">
                <a16:creationId xmlns:a16="http://schemas.microsoft.com/office/drawing/2014/main" id="{4C58C36E-4B44-3821-9F92-E7EF54A4E513}"/>
              </a:ext>
            </a:extLst>
          </p:cNvPr>
          <p:cNvSpPr>
            <a:spLocks noGrp="1"/>
          </p:cNvSpPr>
          <p:nvPr>
            <p:ph idx="1"/>
          </p:nvPr>
        </p:nvSpPr>
        <p:spPr/>
        <p:txBody>
          <a:bodyPr>
            <a:normAutofit lnSpcReduction="10000"/>
          </a:bodyPr>
          <a:lstStyle/>
          <a:p>
            <a:r>
              <a:rPr lang="en-US" dirty="0"/>
              <a:t>The MyApp class is a </a:t>
            </a:r>
            <a:r>
              <a:rPr lang="en-US" dirty="0" err="1"/>
              <a:t>StatelessWidget</a:t>
            </a:r>
            <a:r>
              <a:rPr lang="en-US" dirty="0"/>
              <a:t> that represents the root of the application.</a:t>
            </a:r>
          </a:p>
          <a:p>
            <a:r>
              <a:rPr lang="en-US" dirty="0"/>
              <a:t>MaterialApp is used to define the top-level MaterialApp widget. It takes the title parameter, which is displayed in the device's app switcher or task manager.</a:t>
            </a:r>
          </a:p>
          <a:p>
            <a:r>
              <a:rPr lang="en-US" dirty="0"/>
              <a:t>The home parameter is set to MyHomePage(), which is the default screen when the app starts.</a:t>
            </a:r>
          </a:p>
          <a:p>
            <a:r>
              <a:rPr lang="en-US" dirty="0"/>
              <a:t>MyHomePage is another </a:t>
            </a:r>
            <a:r>
              <a:rPr lang="en-US" dirty="0" err="1"/>
              <a:t>StatelessWidget</a:t>
            </a:r>
            <a:r>
              <a:rPr lang="en-US" dirty="0"/>
              <a:t> representing the home page of the app.</a:t>
            </a:r>
          </a:p>
          <a:p>
            <a:r>
              <a:rPr lang="en-US" dirty="0"/>
              <a:t>The Scaffold widget provides the basic structure for the visual interface, including an AppBar and a body for the main content</a:t>
            </a:r>
          </a:p>
          <a:p>
            <a:endParaRPr lang="en-US" dirty="0"/>
          </a:p>
        </p:txBody>
      </p:sp>
    </p:spTree>
    <p:extLst>
      <p:ext uri="{BB962C8B-B14F-4D97-AF65-F5344CB8AC3E}">
        <p14:creationId xmlns:p14="http://schemas.microsoft.com/office/powerpoint/2010/main" val="4379426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C0536-ABC1-7DC4-0F5A-FAF2546803EC}"/>
              </a:ext>
            </a:extLst>
          </p:cNvPr>
          <p:cNvSpPr>
            <a:spLocks noGrp="1"/>
          </p:cNvSpPr>
          <p:nvPr>
            <p:ph type="title"/>
          </p:nvPr>
        </p:nvSpPr>
        <p:spPr/>
        <p:txBody>
          <a:bodyPr/>
          <a:lstStyle/>
          <a:p>
            <a:r>
              <a:rPr lang="en-US" dirty="0"/>
              <a:t>The Build Method</a:t>
            </a:r>
          </a:p>
        </p:txBody>
      </p:sp>
      <p:sp>
        <p:nvSpPr>
          <p:cNvPr id="3" name="Content Placeholder 2">
            <a:extLst>
              <a:ext uri="{FF2B5EF4-FFF2-40B4-BE49-F238E27FC236}">
                <a16:creationId xmlns:a16="http://schemas.microsoft.com/office/drawing/2014/main" id="{CE3D7ADD-CAB2-13F0-4FBC-2DFF8E5E9C04}"/>
              </a:ext>
            </a:extLst>
          </p:cNvPr>
          <p:cNvSpPr>
            <a:spLocks noGrp="1"/>
          </p:cNvSpPr>
          <p:nvPr>
            <p:ph idx="1"/>
          </p:nvPr>
        </p:nvSpPr>
        <p:spPr/>
        <p:txBody>
          <a:bodyPr/>
          <a:lstStyle/>
          <a:p>
            <a:pPr>
              <a:lnSpc>
                <a:spcPct val="150000"/>
              </a:lnSpc>
            </a:pPr>
            <a:r>
              <a:rPr lang="en-US" dirty="0"/>
              <a:t>The build method is a crucial part of the widget lifecycle. Every widget in Flutter must implement the build method, as it is responsible for constructing and returning the widget tree that represents the visual elements of the user interface. The build method is called whenever the widget needs to be updated or rebuilt due to changes in its state or the state of its parent.</a:t>
            </a:r>
          </a:p>
          <a:p>
            <a:pPr>
              <a:lnSpc>
                <a:spcPct val="150000"/>
              </a:lnSpc>
            </a:pPr>
            <a:endParaRPr lang="en-US" dirty="0"/>
          </a:p>
        </p:txBody>
      </p:sp>
    </p:spTree>
    <p:extLst>
      <p:ext uri="{BB962C8B-B14F-4D97-AF65-F5344CB8AC3E}">
        <p14:creationId xmlns:p14="http://schemas.microsoft.com/office/powerpoint/2010/main" val="26146249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538</TotalTime>
  <Words>4092</Words>
  <Application>Microsoft Office PowerPoint</Application>
  <PresentationFormat>Widescreen</PresentationFormat>
  <Paragraphs>330</Paragraphs>
  <Slides>51</Slides>
  <Notes>11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51</vt:i4>
      </vt:variant>
    </vt:vector>
  </HeadingPairs>
  <TitlesOfParts>
    <vt:vector size="62" baseType="lpstr">
      <vt:lpstr>-apple-system</vt:lpstr>
      <vt:lpstr>Aptos</vt:lpstr>
      <vt:lpstr>Arial</vt:lpstr>
      <vt:lpstr>Century Gothic</vt:lpstr>
      <vt:lpstr>CourierNewPSMT</vt:lpstr>
      <vt:lpstr>Montserrat</vt:lpstr>
      <vt:lpstr>source-code-pro</vt:lpstr>
      <vt:lpstr>source-serif-pro</vt:lpstr>
      <vt:lpstr>TimesNewRomanPSMT</vt:lpstr>
      <vt:lpstr>Wingdings 3</vt:lpstr>
      <vt:lpstr>Ion Boardroom</vt:lpstr>
      <vt:lpstr>Recap</vt:lpstr>
      <vt:lpstr>key principles of Material Design:</vt:lpstr>
      <vt:lpstr>PowerPoint Presentation</vt:lpstr>
      <vt:lpstr>Material App Widget</vt:lpstr>
      <vt:lpstr>An Example</vt:lpstr>
      <vt:lpstr>Contd.</vt:lpstr>
      <vt:lpstr>PowerPoint Presentation</vt:lpstr>
      <vt:lpstr>Explaining the Example</vt:lpstr>
      <vt:lpstr>The Build Method</vt:lpstr>
      <vt:lpstr>How the build Method Works</vt:lpstr>
      <vt:lpstr>Scaffold Widget</vt:lpstr>
      <vt:lpstr>Usage of the Scaffold Widget</vt:lpstr>
      <vt:lpstr>Example Contd.</vt:lpstr>
      <vt:lpstr>Example Contd.</vt:lpstr>
      <vt:lpstr>Example Contd.</vt:lpstr>
      <vt:lpstr>In the example above:</vt:lpstr>
      <vt:lpstr>Key Components of Scaffold Widget</vt:lpstr>
      <vt:lpstr>PowerPoint Presentation</vt:lpstr>
      <vt:lpstr>Summary Scaffold</vt:lpstr>
      <vt:lpstr>PowerPoint Presentation</vt:lpstr>
      <vt:lpstr>PowerPoint Presentation</vt:lpstr>
      <vt:lpstr>Understanding the Widget Tree</vt:lpstr>
      <vt:lpstr>PowerPoint Presentation</vt:lpstr>
      <vt:lpstr>The tree structure of Example above</vt:lpstr>
      <vt:lpstr>Explaining the above Example</vt:lpstr>
      <vt:lpstr>PowerPoint Presentation</vt:lpstr>
      <vt:lpstr>State Management</vt:lpstr>
      <vt:lpstr>Example </vt:lpstr>
      <vt:lpstr>Example: </vt:lpstr>
      <vt:lpstr>Benefits of State Management</vt:lpstr>
      <vt:lpstr>Why does State Management Matter Contd.</vt:lpstr>
      <vt:lpstr>Categorizations of State Management</vt:lpstr>
      <vt:lpstr>Ephemeral State: </vt:lpstr>
      <vt:lpstr>App State: </vt:lpstr>
      <vt:lpstr>Difference between App and Ephemeral State</vt:lpstr>
      <vt:lpstr>The Widget Life Cycle</vt:lpstr>
      <vt:lpstr>Phases in the Widget Lifecycle in Flutter</vt:lpstr>
      <vt:lpstr>PowerPoint Presentation</vt:lpstr>
      <vt:lpstr>PowerPoint Presentation</vt:lpstr>
      <vt:lpstr>PowerPoint Presentation</vt:lpstr>
      <vt:lpstr>The  lifecycles  Widget State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Example Explained</vt:lpstr>
      <vt:lpstr>The lifecycle Behaviour</vt:lpstr>
      <vt:lpstr>State Management Techniques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Lorraine Nana Ama Johnson</dc:creator>
  <cp:lastModifiedBy>Lorraine Nana Ama Johnson</cp:lastModifiedBy>
  <cp:revision>4</cp:revision>
  <dcterms:created xsi:type="dcterms:W3CDTF">2025-01-23T01:24:42Z</dcterms:created>
  <dcterms:modified xsi:type="dcterms:W3CDTF">2025-01-23T10:23:40Z</dcterms:modified>
</cp:coreProperties>
</file>