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2" r:id="rId7"/>
    <p:sldId id="264" r:id="rId8"/>
    <p:sldId id="263"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791"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C20C3-FF8B-4B62-A1AB-4E6D641E33AB}"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7AE42-3D48-4942-89DA-13A0CE0DE1B2}" type="slidenum">
              <a:rPr lang="en-US" smtClean="0"/>
              <a:t>‹#›</a:t>
            </a:fld>
            <a:endParaRPr lang="en-US"/>
          </a:p>
        </p:txBody>
      </p:sp>
    </p:spTree>
    <p:extLst>
      <p:ext uri="{BB962C8B-B14F-4D97-AF65-F5344CB8AC3E}">
        <p14:creationId xmlns:p14="http://schemas.microsoft.com/office/powerpoint/2010/main" val="885053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1.Hot Reload is a feature in Flutter that allows developers to make changes to their code and see those changes reflected instantly in the running application without losing the app's current state.</a:t>
            </a:r>
          </a:p>
          <a:p>
            <a:r>
              <a:rPr lang="en-US" b="0" i="0" dirty="0">
                <a:solidFill>
                  <a:srgbClr val="374151"/>
                </a:solidFill>
                <a:effectLst/>
                <a:latin typeface="Söhne"/>
              </a:rPr>
              <a:t>2. After modifying the code in an IDE (Integrated Development Environment) like Visual Studio Code or Android Studio, developers can save the changes. Flutter's Hot Reload feature quickly injects the updated code into the running app.</a:t>
            </a:r>
          </a:p>
          <a:p>
            <a:r>
              <a:rPr lang="en-US" b="0" i="0" dirty="0">
                <a:solidFill>
                  <a:srgbClr val="374151"/>
                </a:solidFill>
                <a:effectLst/>
                <a:latin typeface="Söhne"/>
              </a:rPr>
              <a:t>3. It accelerates the development process by providing immediate feedback, allowing developers to experiment, tweak UI components, fix bugs, and iterate rapidly without restarting the entire application.</a:t>
            </a:r>
          </a:p>
          <a:p>
            <a:endParaRPr lang="en-US" b="0" i="0" dirty="0">
              <a:solidFill>
                <a:srgbClr val="374151"/>
              </a:solidFill>
              <a:effectLst/>
              <a:latin typeface="Söhne"/>
            </a:endParaRPr>
          </a:p>
          <a:p>
            <a:r>
              <a:rPr lang="en-US" b="0" i="0" dirty="0">
                <a:solidFill>
                  <a:srgbClr val="374151"/>
                </a:solidFill>
                <a:effectLst/>
                <a:latin typeface="Söhne"/>
              </a:rPr>
              <a:t>Hot Restart is another feature in Flutter that rebuilds the entire app from scratch, applying all the changes made in the code.</a:t>
            </a:r>
          </a:p>
          <a:p>
            <a:endParaRPr lang="en-US" b="0" i="0" dirty="0">
              <a:solidFill>
                <a:srgbClr val="374151"/>
              </a:solidFill>
              <a:effectLst/>
              <a:latin typeface="Söhne"/>
            </a:endParaRPr>
          </a:p>
          <a:p>
            <a:r>
              <a:rPr lang="en-US" b="0" i="0" dirty="0">
                <a:solidFill>
                  <a:srgbClr val="374151"/>
                </a:solidFill>
                <a:effectLst/>
                <a:latin typeface="Söhne"/>
              </a:rPr>
              <a:t>Sound Null Safety is a feature in Dart programming language that Flutter introduced to ensure more robust and safer code by preventing null reference errors during runtime.</a:t>
            </a:r>
          </a:p>
          <a:p>
            <a:r>
              <a:rPr lang="en-US" b="0" i="0" dirty="0">
                <a:solidFill>
                  <a:srgbClr val="374151"/>
                </a:solidFill>
                <a:effectLst/>
                <a:latin typeface="Söhne"/>
              </a:rPr>
              <a:t>In languages like Dart, handling null references is crucial to prevent runtime crashes. With Sound Null Safety, developers can annotate variables to indicate whether they can contain null values or not</a:t>
            </a:r>
          </a:p>
          <a:p>
            <a:r>
              <a:rPr lang="en-US" b="0" i="0" dirty="0">
                <a:solidFill>
                  <a:srgbClr val="374151"/>
                </a:solidFill>
                <a:effectLst/>
                <a:latin typeface="Söhne"/>
              </a:rPr>
              <a:t>A null reference error, also known as a null pointer exception or a null reference exception, occurs in programming when a piece of code attempts to access or use a reference that points to a null value or no object.</a:t>
            </a:r>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3</a:t>
            </a:fld>
            <a:endParaRPr lang="en-US"/>
          </a:p>
        </p:txBody>
      </p:sp>
    </p:spTree>
    <p:extLst>
      <p:ext uri="{BB962C8B-B14F-4D97-AF65-F5344CB8AC3E}">
        <p14:creationId xmlns:p14="http://schemas.microsoft.com/office/powerpoint/2010/main" val="3223288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The </a:t>
            </a:r>
            <a:r>
              <a:rPr lang="en-US" sz="1800" b="0" i="0" u="none" strike="noStrike" baseline="0" dirty="0">
                <a:latin typeface="CourierNewPSMT"/>
              </a:rPr>
              <a:t>android</a:t>
            </a:r>
            <a:r>
              <a:rPr lang="en-US" sz="1800" b="0" i="0" u="none" strike="noStrike" baseline="0" dirty="0">
                <a:latin typeface="TimesNewRomanPSMT"/>
              </a:rPr>
              <a:t>, </a:t>
            </a:r>
            <a:r>
              <a:rPr lang="en-US" sz="1800" b="0" i="0" u="none" strike="noStrike" baseline="0" dirty="0">
                <a:latin typeface="CourierNewPSMT"/>
              </a:rPr>
              <a:t>ios</a:t>
            </a:r>
            <a:r>
              <a:rPr lang="en-US" sz="1800" b="0" i="0" u="none" strike="noStrike" baseline="0" dirty="0">
                <a:latin typeface="TimesNewRomanPSMT"/>
              </a:rPr>
              <a:t>, </a:t>
            </a:r>
            <a:r>
              <a:rPr lang="en-US" sz="1800" b="0" i="0" u="none" strike="noStrike" baseline="0" dirty="0" err="1">
                <a:latin typeface="CourierNewPSMT"/>
              </a:rPr>
              <a:t>linux</a:t>
            </a:r>
            <a:r>
              <a:rPr lang="en-US" sz="1800" b="0" i="0" u="none" strike="noStrike" baseline="0" dirty="0">
                <a:latin typeface="TimesNewRomanPSMT"/>
              </a:rPr>
              <a:t>, </a:t>
            </a:r>
            <a:r>
              <a:rPr lang="en-US" sz="1800" b="0" i="0" u="none" strike="noStrike" baseline="0" dirty="0">
                <a:latin typeface="CourierNewPSMT"/>
              </a:rPr>
              <a:t>web</a:t>
            </a:r>
            <a:r>
              <a:rPr lang="en-US" sz="1800" b="0" i="0" u="none" strike="noStrike" baseline="0" dirty="0">
                <a:latin typeface="TimesNewRomanPSMT"/>
              </a:rPr>
              <a:t>, and </a:t>
            </a:r>
            <a:r>
              <a:rPr lang="en-US" sz="1800" b="0" i="0" u="none" strike="noStrike" baseline="0" dirty="0">
                <a:latin typeface="CourierNewPSMT"/>
              </a:rPr>
              <a:t>windows </a:t>
            </a:r>
            <a:r>
              <a:rPr lang="en-US" sz="1800" b="0" i="0" u="none" strike="noStrike" baseline="0" dirty="0">
                <a:latin typeface="TimesNewRomanPSMT"/>
              </a:rPr>
              <a:t>folders contain the platform</a:t>
            </a:r>
          </a:p>
          <a:p>
            <a:pPr algn="l"/>
            <a:r>
              <a:rPr lang="en-US" sz="1800" b="0" i="0" u="none" strike="noStrike" baseline="0" dirty="0">
                <a:latin typeface="TimesNewRomanPSMT"/>
              </a:rPr>
              <a:t>shell projects that host our Flutter code.</a:t>
            </a:r>
          </a:p>
          <a:p>
            <a:pPr algn="l"/>
            <a:r>
              <a:rPr lang="en-US" sz="1800" b="0" i="0" u="none" strike="noStrike" baseline="0" dirty="0">
                <a:latin typeface="TimesNewRomanPSMT"/>
              </a:rPr>
              <a:t>You can open the android folder in Android</a:t>
            </a:r>
          </a:p>
          <a:p>
            <a:pPr algn="l"/>
            <a:r>
              <a:rPr lang="en-US" sz="1800" b="0" i="0" u="none" strike="noStrike" baseline="0" dirty="0">
                <a:latin typeface="TimesNewRomanPSMT"/>
              </a:rPr>
              <a:t>Studio, and they should run just like normal native apps.</a:t>
            </a:r>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21</a:t>
            </a:fld>
            <a:endParaRPr lang="en-US"/>
          </a:p>
        </p:txBody>
      </p:sp>
    </p:spTree>
    <p:extLst>
      <p:ext uri="{BB962C8B-B14F-4D97-AF65-F5344CB8AC3E}">
        <p14:creationId xmlns:p14="http://schemas.microsoft.com/office/powerpoint/2010/main" val="3897112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Flutter combines these compilation approaches strategically to offer a balance between development speed and app performance, ensuring a smooth and efficient experience for developers during the development phase and delivering high-performance native-like apps for end-users during deployment.</a:t>
            </a:r>
          </a:p>
        </p:txBody>
      </p:sp>
      <p:sp>
        <p:nvSpPr>
          <p:cNvPr id="4" name="Slide Number Placeholder 3"/>
          <p:cNvSpPr>
            <a:spLocks noGrp="1"/>
          </p:cNvSpPr>
          <p:nvPr>
            <p:ph type="sldNum" sz="quarter" idx="5"/>
          </p:nvPr>
        </p:nvSpPr>
        <p:spPr/>
        <p:txBody>
          <a:bodyPr/>
          <a:lstStyle/>
          <a:p>
            <a:fld id="{D1B7AE42-3D48-4942-89DA-13A0CE0DE1B2}" type="slidenum">
              <a:rPr lang="en-US" smtClean="0"/>
              <a:t>26</a:t>
            </a:fld>
            <a:endParaRPr lang="en-US"/>
          </a:p>
        </p:txBody>
      </p:sp>
    </p:spTree>
    <p:extLst>
      <p:ext uri="{BB962C8B-B14F-4D97-AF65-F5344CB8AC3E}">
        <p14:creationId xmlns:p14="http://schemas.microsoft.com/office/powerpoint/2010/main" val="156454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Building mobile applications can be a taxing task for your computer. While</a:t>
            </a:r>
          </a:p>
          <a:p>
            <a:pPr algn="l"/>
            <a:r>
              <a:rPr lang="en-US" sz="1800" b="0" i="0" u="none" strike="noStrike" baseline="0" dirty="0">
                <a:latin typeface="TimesNewRomanPSMT"/>
              </a:rPr>
              <a:t>the minimum hardware requirements to develop a Flutter app are relatively</a:t>
            </a:r>
          </a:p>
          <a:p>
            <a:pPr algn="l"/>
            <a:r>
              <a:rPr lang="en-US" sz="1800" b="0" i="0" u="none" strike="noStrike" baseline="0" dirty="0">
                <a:latin typeface="TimesNewRomanPSMT"/>
              </a:rPr>
              <a:t>low, your developing experience will be greatly enhanced with the following</a:t>
            </a:r>
          </a:p>
          <a:p>
            <a:pPr algn="l"/>
            <a:r>
              <a:rPr lang="en-US" sz="1800" b="0" i="0" u="none" strike="noStrike" baseline="0" dirty="0">
                <a:latin typeface="TimesNewRomanPSMT"/>
              </a:rPr>
              <a:t>specs:</a:t>
            </a:r>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5</a:t>
            </a:fld>
            <a:endParaRPr lang="en-US"/>
          </a:p>
        </p:txBody>
      </p:sp>
    </p:spTree>
    <p:extLst>
      <p:ext uri="{BB962C8B-B14F-4D97-AF65-F5344CB8AC3E}">
        <p14:creationId xmlns:p14="http://schemas.microsoft.com/office/powerpoint/2010/main" val="3967510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you can build Flutter apps from Windows, macOS, </a:t>
            </a:r>
            <a:r>
              <a:rPr lang="en-US" dirty="0" err="1"/>
              <a:t>Linux,and</a:t>
            </a:r>
            <a:r>
              <a:rPr lang="en-US" dirty="0"/>
              <a:t> ChromeOS.</a:t>
            </a:r>
          </a:p>
          <a:p>
            <a:endParaRPr lang="en-US" dirty="0"/>
          </a:p>
          <a:p>
            <a:pPr algn="l"/>
            <a:r>
              <a:rPr lang="en-US" sz="1800" b="0" i="0" u="none" strike="noStrike" baseline="0" dirty="0">
                <a:solidFill>
                  <a:srgbClr val="454A55"/>
                </a:solidFill>
                <a:latin typeface="TimesNewRomanPSMT"/>
              </a:rPr>
              <a:t>Any supported device can build apps for Android and the web.</a:t>
            </a:r>
          </a:p>
          <a:p>
            <a:pPr algn="l"/>
            <a:r>
              <a:rPr lang="en-US" sz="1800" b="0" i="0" u="none" strike="noStrike" baseline="0" dirty="0">
                <a:solidFill>
                  <a:srgbClr val="454A55"/>
                </a:solidFill>
                <a:latin typeface="TimesNewRomanPSMT"/>
              </a:rPr>
              <a:t>You can build iOS apps only from a Mac.</a:t>
            </a:r>
          </a:p>
          <a:p>
            <a:pPr algn="l"/>
            <a:r>
              <a:rPr lang="en-US" sz="1800" b="0" i="0" u="none" strike="noStrike" baseline="0" dirty="0">
                <a:solidFill>
                  <a:srgbClr val="454A55"/>
                </a:solidFill>
                <a:latin typeface="TimesNewRomanPSMT"/>
              </a:rPr>
              <a:t>You can only build desktop apps when the origin and target are</a:t>
            </a:r>
          </a:p>
          <a:p>
            <a:pPr algn="l"/>
            <a:r>
              <a:rPr lang="en-US" sz="1800" b="0" i="0" u="none" strike="noStrike" baseline="0" dirty="0">
                <a:solidFill>
                  <a:srgbClr val="454A55"/>
                </a:solidFill>
                <a:latin typeface="TimesNewRomanPSMT"/>
              </a:rPr>
              <a:t>the same: a Windows app can only be built from a Windows</a:t>
            </a:r>
          </a:p>
          <a:p>
            <a:pPr algn="l"/>
            <a:r>
              <a:rPr lang="en-US" sz="1800" b="0" i="0" u="none" strike="noStrike" baseline="0" dirty="0">
                <a:solidFill>
                  <a:srgbClr val="454A55"/>
                </a:solidFill>
                <a:latin typeface="TimesNewRomanPSMT"/>
              </a:rPr>
              <a:t>desktop, a macOS app only from a macOS desktop, etc.</a:t>
            </a:r>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7</a:t>
            </a:fld>
            <a:endParaRPr lang="en-US"/>
          </a:p>
        </p:txBody>
      </p:sp>
    </p:spTree>
    <p:extLst>
      <p:ext uri="{BB962C8B-B14F-4D97-AF65-F5344CB8AC3E}">
        <p14:creationId xmlns:p14="http://schemas.microsoft.com/office/powerpoint/2010/main" val="300465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tool, called FVM (Flutter Version Management), that</a:t>
            </a:r>
          </a:p>
          <a:p>
            <a:r>
              <a:rPr lang="en-US" dirty="0"/>
              <a:t>allows managing multiple versions of Flutter SDKs on your development</a:t>
            </a:r>
          </a:p>
          <a:p>
            <a:r>
              <a:rPr lang="en-US" dirty="0"/>
              <a:t>machine.</a:t>
            </a:r>
          </a:p>
          <a:p>
            <a:r>
              <a:rPr lang="en-US" dirty="0"/>
              <a:t>Note</a:t>
            </a:r>
          </a:p>
          <a:p>
            <a:r>
              <a:rPr lang="en-US" dirty="0"/>
              <a:t>How to use Git to manage the</a:t>
            </a:r>
          </a:p>
          <a:p>
            <a:r>
              <a:rPr lang="en-US" dirty="0"/>
              <a:t>Flutter SDK</a:t>
            </a:r>
          </a:p>
          <a:p>
            <a:r>
              <a:rPr lang="en-US" dirty="0"/>
              <a:t>An alternative way to install the Flutter SDK is using Git.</a:t>
            </a:r>
          </a:p>
          <a:p>
            <a:r>
              <a:rPr lang="en-US" dirty="0"/>
              <a:t>Since Flutter is open source and hosted on GitHub, if you clone the main</a:t>
            </a:r>
          </a:p>
          <a:p>
            <a:r>
              <a:rPr lang="en-US" dirty="0"/>
              <a:t>Flutter repository, you’ll already have everything you need. As an added</a:t>
            </a:r>
          </a:p>
          <a:p>
            <a:r>
              <a:rPr lang="en-US" dirty="0"/>
              <a:t>bonus, you can easily change to different versions of the Flutter SDK when</a:t>
            </a:r>
          </a:p>
          <a:p>
            <a:r>
              <a:rPr lang="en-US" dirty="0"/>
              <a:t>needed.</a:t>
            </a:r>
          </a:p>
          <a:p>
            <a:r>
              <a:rPr lang="en-US" dirty="0"/>
              <a:t>The packages that are available to download on Flutter’s website are</a:t>
            </a:r>
          </a:p>
          <a:p>
            <a:r>
              <a:rPr lang="en-US" dirty="0"/>
              <a:t>snapshots from the Git repository. Flutter uses Git internally to manage its</a:t>
            </a:r>
          </a:p>
          <a:p>
            <a:r>
              <a:rPr lang="en-US" dirty="0"/>
              <a:t>versions, channels, and upgrades.</a:t>
            </a:r>
          </a:p>
          <a:p>
            <a:r>
              <a:rPr lang="en-US" dirty="0"/>
              <a:t>Installing Git</a:t>
            </a:r>
          </a:p>
          <a:p>
            <a:r>
              <a:rPr lang="en-US" dirty="0"/>
              <a:t>First, you need to make sure you have Git installed on your computer. Git is</a:t>
            </a:r>
          </a:p>
          <a:p>
            <a:r>
              <a:rPr lang="en-US" dirty="0"/>
              <a:t>installed by default on most Mac and Linux machines. For Windows, you can</a:t>
            </a:r>
          </a:p>
          <a:p>
            <a:r>
              <a:rPr lang="en-US" dirty="0"/>
              <a:t>download and install Git here: https://git-scm.com/download/win.</a:t>
            </a:r>
          </a:p>
          <a:p>
            <a:r>
              <a:rPr lang="en-US" dirty="0"/>
              <a:t>You can also download a Git client to make working with repositories a bit</a:t>
            </a:r>
          </a:p>
          <a:p>
            <a:r>
              <a:rPr lang="en-US" dirty="0"/>
              <a:t>easier. Tools such as </a:t>
            </a:r>
            <a:r>
              <a:rPr lang="en-US" dirty="0" err="1"/>
              <a:t>Sourcetree</a:t>
            </a:r>
            <a:r>
              <a:rPr lang="en-US" dirty="0"/>
              <a:t> (https://www.sourcetreeapp.com) or</a:t>
            </a:r>
          </a:p>
          <a:p>
            <a:r>
              <a:rPr lang="en-US" dirty="0"/>
              <a:t>GitHub Desktop (https://desktop.github.com) can simplify working with Git.</a:t>
            </a:r>
          </a:p>
          <a:p>
            <a:r>
              <a:rPr lang="en-US" dirty="0"/>
              <a:t>They are optional, however, and this book will stick to the command line</a:t>
            </a:r>
          </a:p>
          <a:p>
            <a:r>
              <a:rPr lang="en-US" dirty="0"/>
              <a:t>when referencing Git.</a:t>
            </a:r>
          </a:p>
          <a:p>
            <a:r>
              <a:rPr lang="en-US" dirty="0"/>
              <a:t>If you install it, you can switch between different versions of Flutter,</a:t>
            </a:r>
          </a:p>
          <a:p>
            <a:r>
              <a:rPr lang="en-US" dirty="0"/>
              <a:t>without having to manually download and install each version. This is</a:t>
            </a:r>
          </a:p>
          <a:p>
            <a:r>
              <a:rPr lang="en-US" dirty="0"/>
              <a:t>very useful when you work on projects that require different versions of</a:t>
            </a:r>
          </a:p>
          <a:p>
            <a:r>
              <a:rPr lang="en-US" dirty="0"/>
              <a:t>Flutter.</a:t>
            </a:r>
          </a:p>
          <a:p>
            <a:r>
              <a:rPr lang="en-US" dirty="0"/>
              <a:t>You’ll find FVM here: https://fvm.app/docs/getting_started/installation/.</a:t>
            </a:r>
          </a:p>
        </p:txBody>
      </p:sp>
      <p:sp>
        <p:nvSpPr>
          <p:cNvPr id="4" name="Slide Number Placeholder 3"/>
          <p:cNvSpPr>
            <a:spLocks noGrp="1"/>
          </p:cNvSpPr>
          <p:nvPr>
            <p:ph type="sldNum" sz="quarter" idx="5"/>
          </p:nvPr>
        </p:nvSpPr>
        <p:spPr/>
        <p:txBody>
          <a:bodyPr/>
          <a:lstStyle/>
          <a:p>
            <a:fld id="{D1B7AE42-3D48-4942-89DA-13A0CE0DE1B2}" type="slidenum">
              <a:rPr lang="en-US" smtClean="0"/>
              <a:t>8</a:t>
            </a:fld>
            <a:endParaRPr lang="en-US"/>
          </a:p>
        </p:txBody>
      </p:sp>
    </p:spTree>
    <p:extLst>
      <p:ext uri="{BB962C8B-B14F-4D97-AF65-F5344CB8AC3E}">
        <p14:creationId xmlns:p14="http://schemas.microsoft.com/office/powerpoint/2010/main" val="284278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Path Configuration: Environment variables ensure that your system knows where to locate the Flutter SDK and its associated tools. By adding the Flutter bin directory path to the system's PATH variable, you can execute Flutter commands globally from any terminal or command prompt window without specifying the full path each time.</a:t>
            </a:r>
          </a:p>
          <a:p>
            <a:endParaRPr lang="en-US" dirty="0"/>
          </a:p>
          <a:p>
            <a:r>
              <a:rPr lang="en-US" dirty="0"/>
              <a:t>Accessing Flutter Tools: Without proper environment variable setup, you'd need to navigate to the Flutter installation directory every time you want to run a Flutter command. This setup simplifies the process and allows you to access Flutter commands from any directory.</a:t>
            </a:r>
          </a:p>
        </p:txBody>
      </p:sp>
      <p:sp>
        <p:nvSpPr>
          <p:cNvPr id="4" name="Slide Number Placeholder 3"/>
          <p:cNvSpPr>
            <a:spLocks noGrp="1"/>
          </p:cNvSpPr>
          <p:nvPr>
            <p:ph type="sldNum" sz="quarter" idx="5"/>
          </p:nvPr>
        </p:nvSpPr>
        <p:spPr/>
        <p:txBody>
          <a:bodyPr/>
          <a:lstStyle/>
          <a:p>
            <a:fld id="{D1B7AE42-3D48-4942-89DA-13A0CE0DE1B2}" type="slidenum">
              <a:rPr lang="en-US" smtClean="0"/>
              <a:t>10</a:t>
            </a:fld>
            <a:endParaRPr lang="en-US"/>
          </a:p>
        </p:txBody>
      </p:sp>
    </p:spTree>
    <p:extLst>
      <p:ext uri="{BB962C8B-B14F-4D97-AF65-F5344CB8AC3E}">
        <p14:creationId xmlns:p14="http://schemas.microsoft.com/office/powerpoint/2010/main" val="185992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1.Select the Android Virtual Device Manager (AVD Manager) from</a:t>
            </a:r>
          </a:p>
          <a:p>
            <a:r>
              <a:rPr lang="en-US" dirty="0"/>
              <a:t>the toolbar in Android Studio:</a:t>
            </a:r>
          </a:p>
          <a:p>
            <a:r>
              <a:rPr lang="en-US" dirty="0"/>
              <a:t>2. The first time you open the AVD Manager, you’ll get a splash screen.</a:t>
            </a:r>
          </a:p>
          <a:p>
            <a:r>
              <a:rPr lang="en-US" dirty="0"/>
              <a:t>Select the Create Virtual Device... button in the middle to start</a:t>
            </a:r>
          </a:p>
          <a:p>
            <a:r>
              <a:rPr lang="en-US" dirty="0"/>
              <a:t>building your virtual device:</a:t>
            </a:r>
          </a:p>
          <a:p>
            <a:r>
              <a:rPr lang="en-US" dirty="0"/>
              <a:t>3. Click Next to create your emulator. You can launch the emulator if you</a:t>
            </a:r>
          </a:p>
          <a:p>
            <a:r>
              <a:rPr lang="en-US" dirty="0"/>
              <a:t>want, but this is not necessary</a:t>
            </a:r>
          </a:p>
          <a:p>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13</a:t>
            </a:fld>
            <a:endParaRPr lang="en-US"/>
          </a:p>
        </p:txBody>
      </p:sp>
    </p:spTree>
    <p:extLst>
      <p:ext uri="{BB962C8B-B14F-4D97-AF65-F5344CB8AC3E}">
        <p14:creationId xmlns:p14="http://schemas.microsoft.com/office/powerpoint/2010/main" val="2820021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There are two main ways to create a Flutter app: either via the command line</a:t>
            </a:r>
          </a:p>
          <a:p>
            <a:pPr algn="l"/>
            <a:r>
              <a:rPr lang="en-US" sz="1800" b="0" i="0" u="none" strike="noStrike" baseline="0" dirty="0">
                <a:latin typeface="TimesNewRomanPSMT"/>
              </a:rPr>
              <a:t>or in your preferred IDE.</a:t>
            </a:r>
          </a:p>
          <a:p>
            <a:pPr algn="l"/>
            <a:r>
              <a:rPr lang="en-US" sz="1800" b="0" i="0" u="none" strike="noStrike" baseline="0" dirty="0">
                <a:latin typeface="TimesNewRomanPSMT"/>
              </a:rPr>
              <a:t>Lets use command line</a:t>
            </a:r>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15</a:t>
            </a:fld>
            <a:endParaRPr lang="en-US"/>
          </a:p>
        </p:txBody>
      </p:sp>
    </p:spTree>
    <p:extLst>
      <p:ext uri="{BB962C8B-B14F-4D97-AF65-F5344CB8AC3E}">
        <p14:creationId xmlns:p14="http://schemas.microsoft.com/office/powerpoint/2010/main" val="57398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curious about what’s available for any Flutter command-line</a:t>
            </a:r>
          </a:p>
          <a:p>
            <a:r>
              <a:rPr lang="en-US" dirty="0"/>
              <a:t>tool, in your Terminal simply type flutter &lt;command&gt; --help. In this</a:t>
            </a:r>
          </a:p>
          <a:p>
            <a:r>
              <a:rPr lang="en-US" dirty="0"/>
              <a:t>case, it would be flutter create --help. This will print a list of all</a:t>
            </a:r>
          </a:p>
          <a:p>
            <a:r>
              <a:rPr lang="en-US" dirty="0"/>
              <a:t>the available options and examples of how to use them.</a:t>
            </a:r>
          </a:p>
          <a:p>
            <a:endParaRPr lang="en-US" dirty="0"/>
          </a:p>
          <a:p>
            <a:pPr algn="l"/>
            <a:r>
              <a:rPr lang="en-US" sz="1800" b="0" i="0" u="none" strike="noStrike" baseline="0" dirty="0">
                <a:solidFill>
                  <a:srgbClr val="454A55"/>
                </a:solidFill>
                <a:latin typeface="TimesNewRomanPSMT"/>
              </a:rPr>
              <a:t>This command assumes you have an internet connection since it will</a:t>
            </a:r>
          </a:p>
          <a:p>
            <a:pPr algn="l"/>
            <a:r>
              <a:rPr lang="en-US" sz="1800" b="0" i="0" u="none" strike="noStrike" baseline="0" dirty="0">
                <a:solidFill>
                  <a:srgbClr val="454A55"/>
                </a:solidFill>
                <a:latin typeface="TimesNewRomanPSMT"/>
              </a:rPr>
              <a:t>automatically reach out to the official repositories to download the</a:t>
            </a:r>
          </a:p>
          <a:p>
            <a:pPr algn="l"/>
            <a:r>
              <a:rPr lang="en-US" sz="1800" b="0" i="0" u="none" strike="noStrike" baseline="0" dirty="0">
                <a:solidFill>
                  <a:srgbClr val="454A55"/>
                </a:solidFill>
                <a:latin typeface="TimesNewRomanPSMT"/>
              </a:rPr>
              <a:t>project’s dependencies</a:t>
            </a:r>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16</a:t>
            </a:fld>
            <a:endParaRPr lang="en-US"/>
          </a:p>
        </p:txBody>
      </p:sp>
    </p:spTree>
    <p:extLst>
      <p:ext uri="{BB962C8B-B14F-4D97-AF65-F5344CB8AC3E}">
        <p14:creationId xmlns:p14="http://schemas.microsoft.com/office/powerpoint/2010/main" val="2482709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Both iOS and Android are currently in the middle of a revolution of sorts.</a:t>
            </a:r>
          </a:p>
          <a:p>
            <a:pPr algn="l"/>
            <a:r>
              <a:rPr lang="en-US" sz="1800" b="0" i="0" u="none" strike="noStrike" baseline="0" dirty="0">
                <a:latin typeface="TimesNewRomanPSMT"/>
              </a:rPr>
              <a:t>When both platforms started over 10 years ago, they used the Objective-C</a:t>
            </a:r>
          </a:p>
          <a:p>
            <a:pPr algn="l"/>
            <a:r>
              <a:rPr lang="en-US" sz="1800" b="0" i="0" u="none" strike="noStrike" baseline="0" dirty="0">
                <a:latin typeface="TimesNewRomanPSMT"/>
              </a:rPr>
              <a:t>programming language for iOS, and Java for Android. These are great</a:t>
            </a:r>
          </a:p>
          <a:p>
            <a:pPr algn="l"/>
            <a:r>
              <a:rPr lang="en-US" sz="1800" b="0" i="0" u="none" strike="noStrike" baseline="0" dirty="0">
                <a:latin typeface="TimesNewRomanPSMT"/>
              </a:rPr>
              <a:t>languages, but sometimes can be a little long and complex to work with.</a:t>
            </a:r>
          </a:p>
          <a:p>
            <a:pPr algn="l"/>
            <a:r>
              <a:rPr lang="en-US" sz="1800" b="0" i="0" u="none" strike="noStrike" baseline="0" dirty="0">
                <a:latin typeface="TimesNewRomanPSMT"/>
              </a:rPr>
              <a:t>To solve this, Apple has introduced Swift for iOS, and Google has adopted</a:t>
            </a:r>
          </a:p>
          <a:p>
            <a:pPr algn="l"/>
            <a:r>
              <a:rPr lang="en-US" sz="1800" b="0" i="0" u="none" strike="noStrike" baseline="0" dirty="0">
                <a:latin typeface="TimesNewRomanPSMT"/>
              </a:rPr>
              <a:t>Kotlin for Android.</a:t>
            </a:r>
          </a:p>
          <a:p>
            <a:pPr algn="l"/>
            <a:r>
              <a:rPr lang="en-US" sz="1800" b="0" i="0" u="none" strike="noStrike" baseline="0" dirty="0">
                <a:latin typeface="TimesNewRomanPSMT"/>
              </a:rPr>
              <a:t>These languages are currently automatically selected for new apps.</a:t>
            </a:r>
          </a:p>
          <a:p>
            <a:pPr algn="l"/>
            <a:endParaRPr lang="en-US" dirty="0"/>
          </a:p>
        </p:txBody>
      </p:sp>
      <p:sp>
        <p:nvSpPr>
          <p:cNvPr id="4" name="Slide Number Placeholder 3"/>
          <p:cNvSpPr>
            <a:spLocks noGrp="1"/>
          </p:cNvSpPr>
          <p:nvPr>
            <p:ph type="sldNum" sz="quarter" idx="5"/>
          </p:nvPr>
        </p:nvSpPr>
        <p:spPr/>
        <p:txBody>
          <a:bodyPr/>
          <a:lstStyle/>
          <a:p>
            <a:fld id="{D1B7AE42-3D48-4942-89DA-13A0CE0DE1B2}" type="slidenum">
              <a:rPr lang="en-US" smtClean="0"/>
              <a:t>20</a:t>
            </a:fld>
            <a:endParaRPr lang="en-US"/>
          </a:p>
        </p:txBody>
      </p:sp>
    </p:spTree>
    <p:extLst>
      <p:ext uri="{BB962C8B-B14F-4D97-AF65-F5344CB8AC3E}">
        <p14:creationId xmlns:p14="http://schemas.microsoft.com/office/powerpoint/2010/main" val="3423373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288472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4B9B9-D33D-4BE4-AFA0-34E89B609207}"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313000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248061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15869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33199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B4B9B9-D33D-4BE4-AFA0-34E89B609207}"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131012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B4B9B9-D33D-4BE4-AFA0-34E89B609207}" type="datetimeFigureOut">
              <a:rPr lang="en-US" smtClean="0"/>
              <a:t>11/14/2024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47291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2482771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71887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246826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4B9B9-D33D-4BE4-AFA0-34E89B609207}"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288823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4B9B9-D33D-4BE4-AFA0-34E89B609207}"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4942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4B9B9-D33D-4BE4-AFA0-34E89B609207}"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302762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4B9B9-D33D-4BE4-AFA0-34E89B609207}"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388990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4B9B9-D33D-4BE4-AFA0-34E89B609207}"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423153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4B9B9-D33D-4BE4-AFA0-34E89B609207}"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87826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4B9B9-D33D-4BE4-AFA0-34E89B609207}"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5876C1-2832-4FE0-8A0B-E07CCC903E40}" type="slidenum">
              <a:rPr lang="en-US" smtClean="0"/>
              <a:t>‹#›</a:t>
            </a:fld>
            <a:endParaRPr lang="en-US"/>
          </a:p>
        </p:txBody>
      </p:sp>
    </p:spTree>
    <p:extLst>
      <p:ext uri="{BB962C8B-B14F-4D97-AF65-F5344CB8AC3E}">
        <p14:creationId xmlns:p14="http://schemas.microsoft.com/office/powerpoint/2010/main" val="63448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3B4B9B9-D33D-4BE4-AFA0-34E89B609207}" type="datetimeFigureOut">
              <a:rPr lang="en-US" smtClean="0"/>
              <a:t>11/14/2024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05876C1-2832-4FE0-8A0B-E07CCC903E40}" type="slidenum">
              <a:rPr lang="en-US" smtClean="0"/>
              <a:t>‹#›</a:t>
            </a:fld>
            <a:endParaRPr lang="en-US"/>
          </a:p>
        </p:txBody>
      </p:sp>
    </p:spTree>
    <p:extLst>
      <p:ext uri="{BB962C8B-B14F-4D97-AF65-F5344CB8AC3E}">
        <p14:creationId xmlns:p14="http://schemas.microsoft.com/office/powerpoint/2010/main" val="190543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acktpub.com/applicationdevelopment/command-line-fundamentals" TargetMode="External"/><Relationship Id="rId2" Type="http://schemas.openxmlformats.org/officeDocument/2006/relationships/hyperlink" Target="https://github.com/flutter/flutter/issu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flutter.dev/get-started/instal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7EB8-8A09-4846-CA22-D0B81AF5BDFC}"/>
              </a:ext>
            </a:extLst>
          </p:cNvPr>
          <p:cNvSpPr>
            <a:spLocks noGrp="1"/>
          </p:cNvSpPr>
          <p:nvPr>
            <p:ph type="ctrTitle"/>
          </p:nvPr>
        </p:nvSpPr>
        <p:spPr/>
        <p:txBody>
          <a:bodyPr/>
          <a:lstStyle/>
          <a:p>
            <a:r>
              <a:rPr lang="en-US" dirty="0"/>
              <a:t> Flutter</a:t>
            </a:r>
          </a:p>
        </p:txBody>
      </p:sp>
      <p:sp>
        <p:nvSpPr>
          <p:cNvPr id="3" name="Subtitle 2">
            <a:extLst>
              <a:ext uri="{FF2B5EF4-FFF2-40B4-BE49-F238E27FC236}">
                <a16:creationId xmlns:a16="http://schemas.microsoft.com/office/drawing/2014/main" id="{B213AE5C-EBDB-1CC4-2387-BA389E2B03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319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F5AA-5C1D-9EBB-8700-8F60C7A4B089}"/>
              </a:ext>
            </a:extLst>
          </p:cNvPr>
          <p:cNvSpPr>
            <a:spLocks noGrp="1"/>
          </p:cNvSpPr>
          <p:nvPr>
            <p:ph type="title"/>
          </p:nvPr>
        </p:nvSpPr>
        <p:spPr/>
        <p:txBody>
          <a:bodyPr/>
          <a:lstStyle/>
          <a:p>
            <a:r>
              <a:rPr lang="en-US" dirty="0"/>
              <a:t>Setting Up the environment Variables</a:t>
            </a:r>
          </a:p>
        </p:txBody>
      </p:sp>
      <p:sp>
        <p:nvSpPr>
          <p:cNvPr id="3" name="Content Placeholder 2">
            <a:extLst>
              <a:ext uri="{FF2B5EF4-FFF2-40B4-BE49-F238E27FC236}">
                <a16:creationId xmlns:a16="http://schemas.microsoft.com/office/drawing/2014/main" id="{88E7C8C0-30A4-91DA-A010-3AE98EDDCFA4}"/>
              </a:ext>
            </a:extLst>
          </p:cNvPr>
          <p:cNvSpPr>
            <a:spLocks noGrp="1"/>
          </p:cNvSpPr>
          <p:nvPr>
            <p:ph idx="1"/>
          </p:nvPr>
        </p:nvSpPr>
        <p:spPr/>
        <p:txBody>
          <a:bodyPr/>
          <a:lstStyle/>
          <a:p>
            <a:pPr marL="0" indent="0">
              <a:buNone/>
            </a:pPr>
            <a:r>
              <a:rPr lang="en-US" sz="1800" b="0" i="0" u="none" strike="noStrike" baseline="0" dirty="0"/>
              <a:t>Set up your environment variables for Flutter on Windows:</a:t>
            </a:r>
          </a:p>
          <a:p>
            <a:r>
              <a:rPr lang="en-US" dirty="0"/>
              <a:t>Go to System Properties</a:t>
            </a:r>
          </a:p>
          <a:p>
            <a:r>
              <a:rPr lang="en-US" dirty="0"/>
              <a:t>At the bottom of the dialog, you will find an Environment</a:t>
            </a:r>
          </a:p>
          <a:p>
            <a:r>
              <a:rPr lang="en-US" dirty="0"/>
              <a:t>Variables… button. Click on it.</a:t>
            </a:r>
          </a:p>
          <a:p>
            <a:r>
              <a:rPr lang="en-US" dirty="0"/>
              <a:t>Select Path</a:t>
            </a:r>
          </a:p>
          <a:p>
            <a:r>
              <a:rPr lang="en-US" dirty="0"/>
              <a:t>Click on new, copy and paste the full path to the flutter installation</a:t>
            </a:r>
          </a:p>
          <a:p>
            <a:r>
              <a:rPr lang="en-US" dirty="0"/>
              <a:t>Restart your system</a:t>
            </a:r>
          </a:p>
        </p:txBody>
      </p:sp>
    </p:spTree>
    <p:extLst>
      <p:ext uri="{BB962C8B-B14F-4D97-AF65-F5344CB8AC3E}">
        <p14:creationId xmlns:p14="http://schemas.microsoft.com/office/powerpoint/2010/main" val="7304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7A63-99D7-4252-12D5-2FF87F784555}"/>
              </a:ext>
            </a:extLst>
          </p:cNvPr>
          <p:cNvSpPr>
            <a:spLocks noGrp="1"/>
          </p:cNvSpPr>
          <p:nvPr>
            <p:ph type="title"/>
          </p:nvPr>
        </p:nvSpPr>
        <p:spPr/>
        <p:txBody>
          <a:bodyPr/>
          <a:lstStyle/>
          <a:p>
            <a:r>
              <a:rPr lang="en-US" sz="2800" b="1" dirty="0"/>
              <a:t>Confirming your  Environment with Flutter doctor</a:t>
            </a:r>
          </a:p>
        </p:txBody>
      </p:sp>
      <p:sp>
        <p:nvSpPr>
          <p:cNvPr id="3" name="Content Placeholder 2">
            <a:extLst>
              <a:ext uri="{FF2B5EF4-FFF2-40B4-BE49-F238E27FC236}">
                <a16:creationId xmlns:a16="http://schemas.microsoft.com/office/drawing/2014/main" id="{B7CD6B59-78B3-6C3E-C9B8-570EA9300442}"/>
              </a:ext>
            </a:extLst>
          </p:cNvPr>
          <p:cNvSpPr>
            <a:spLocks noGrp="1"/>
          </p:cNvSpPr>
          <p:nvPr>
            <p:ph idx="1"/>
          </p:nvPr>
        </p:nvSpPr>
        <p:spPr>
          <a:xfrm>
            <a:off x="1154954" y="2179674"/>
            <a:ext cx="8825659" cy="3840126"/>
          </a:xfrm>
        </p:spPr>
        <p:txBody>
          <a:bodyPr/>
          <a:lstStyle/>
          <a:p>
            <a:r>
              <a:rPr lang="en-US" dirty="0"/>
              <a:t>Flutter comes with a tool called Flutter Doctor. This tool provides a list of</a:t>
            </a:r>
          </a:p>
          <a:p>
            <a:pPr marL="0" indent="0">
              <a:buNone/>
            </a:pPr>
            <a:r>
              <a:rPr lang="en-US" dirty="0"/>
              <a:t>	everything that needs to be done to make sure that Flutter can run 	correctly.</a:t>
            </a:r>
          </a:p>
        </p:txBody>
      </p:sp>
    </p:spTree>
    <p:extLst>
      <p:ext uri="{BB962C8B-B14F-4D97-AF65-F5344CB8AC3E}">
        <p14:creationId xmlns:p14="http://schemas.microsoft.com/office/powerpoint/2010/main" val="315084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6351-C9BD-A5B6-C757-91C8C4995B7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3E55082-F0BD-4BA3-7818-31F5047CBA96}"/>
              </a:ext>
            </a:extLst>
          </p:cNvPr>
          <p:cNvSpPr>
            <a:spLocks noGrp="1"/>
          </p:cNvSpPr>
          <p:nvPr>
            <p:ph idx="1"/>
          </p:nvPr>
        </p:nvSpPr>
        <p:spPr/>
        <p:txBody>
          <a:bodyPr>
            <a:normAutofit lnSpcReduction="10000"/>
          </a:bodyPr>
          <a:lstStyle/>
          <a:p>
            <a:pPr marL="0" indent="0">
              <a:buNone/>
            </a:pPr>
            <a:r>
              <a:rPr lang="en-US" sz="2000" dirty="0"/>
              <a:t>Install the android studio </a:t>
            </a:r>
          </a:p>
          <a:p>
            <a:r>
              <a:rPr lang="en-US" sz="2000" dirty="0"/>
              <a:t>From the Android Studio menu, select Preferences and then type android into the search field to installed</a:t>
            </a:r>
          </a:p>
          <a:p>
            <a:r>
              <a:rPr lang="en-US" sz="2000" dirty="0"/>
              <a:t>Select the SDK Tools tab to select: the latest build tools, emulator, SDK</a:t>
            </a:r>
          </a:p>
          <a:p>
            <a:pPr marL="0" indent="0">
              <a:buNone/>
            </a:pPr>
            <a:r>
              <a:rPr lang="en-US" sz="2000" dirty="0"/>
              <a:t>     platform tools, SDK tools, Hardware Accelerated Execution</a:t>
            </a:r>
          </a:p>
          <a:p>
            <a:pPr marL="0" indent="0">
              <a:buNone/>
            </a:pPr>
            <a:r>
              <a:rPr lang="en-US" sz="2000" dirty="0"/>
              <a:t>      Manager (HAXM) installer, and support library</a:t>
            </a:r>
          </a:p>
          <a:p>
            <a:r>
              <a:rPr lang="en-US" sz="2000" dirty="0"/>
              <a:t>After everything finishes installing, run flutter doctor to check that</a:t>
            </a:r>
          </a:p>
          <a:p>
            <a:pPr marL="0" indent="0">
              <a:buNone/>
            </a:pPr>
            <a:r>
              <a:rPr lang="en-US" sz="2000" dirty="0"/>
              <a:t>     everything is working as expected</a:t>
            </a:r>
          </a:p>
          <a:p>
            <a:endParaRPr lang="en-US" dirty="0"/>
          </a:p>
        </p:txBody>
      </p:sp>
    </p:spTree>
    <p:extLst>
      <p:ext uri="{BB962C8B-B14F-4D97-AF65-F5344CB8AC3E}">
        <p14:creationId xmlns:p14="http://schemas.microsoft.com/office/powerpoint/2010/main" val="427098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76F5-6B3B-B362-2596-5EE2ACEFF869}"/>
              </a:ext>
            </a:extLst>
          </p:cNvPr>
          <p:cNvSpPr>
            <a:spLocks noGrp="1"/>
          </p:cNvSpPr>
          <p:nvPr>
            <p:ph type="title"/>
          </p:nvPr>
        </p:nvSpPr>
        <p:spPr/>
        <p:txBody>
          <a:bodyPr/>
          <a:lstStyle/>
          <a:p>
            <a:r>
              <a:rPr lang="en-US" dirty="0"/>
              <a:t>Next steps Contd.</a:t>
            </a:r>
          </a:p>
        </p:txBody>
      </p:sp>
      <p:sp>
        <p:nvSpPr>
          <p:cNvPr id="3" name="Content Placeholder 2">
            <a:extLst>
              <a:ext uri="{FF2B5EF4-FFF2-40B4-BE49-F238E27FC236}">
                <a16:creationId xmlns:a16="http://schemas.microsoft.com/office/drawing/2014/main" id="{BA394630-23E6-8E2D-F3D2-AD6B42783508}"/>
              </a:ext>
            </a:extLst>
          </p:cNvPr>
          <p:cNvSpPr>
            <a:spLocks noGrp="1"/>
          </p:cNvSpPr>
          <p:nvPr>
            <p:ph idx="1"/>
          </p:nvPr>
        </p:nvSpPr>
        <p:spPr/>
        <p:txBody>
          <a:bodyPr/>
          <a:lstStyle/>
          <a:p>
            <a:r>
              <a:rPr lang="en-US" sz="2400" dirty="0"/>
              <a:t>Create your android emulator</a:t>
            </a:r>
          </a:p>
          <a:p>
            <a:r>
              <a:rPr lang="en-US" sz="2400" dirty="0"/>
              <a:t>run flutter doctor to check your environment</a:t>
            </a:r>
          </a:p>
          <a:p>
            <a:r>
              <a:rPr lang="en-US" sz="2400" b="0" i="0" u="none" strike="noStrike" baseline="0" dirty="0">
                <a:solidFill>
                  <a:srgbClr val="454A55"/>
                </a:solidFill>
                <a:latin typeface="CourierNewPSMT"/>
              </a:rPr>
              <a:t>flutter doctor –-android-licenses</a:t>
            </a:r>
          </a:p>
          <a:p>
            <a:r>
              <a:rPr lang="en-US" sz="2400" dirty="0">
                <a:solidFill>
                  <a:srgbClr val="454A55"/>
                </a:solidFill>
                <a:latin typeface="CourierNewPSMT"/>
              </a:rPr>
              <a:t>Run flutter doctor</a:t>
            </a:r>
          </a:p>
          <a:p>
            <a:r>
              <a:rPr lang="en-US" sz="2400" dirty="0">
                <a:solidFill>
                  <a:srgbClr val="454A55"/>
                </a:solidFill>
                <a:latin typeface="CourierNewPSMT"/>
              </a:rPr>
              <a:t>Install the flutter plugin in android studio</a:t>
            </a:r>
          </a:p>
          <a:p>
            <a:r>
              <a:rPr lang="en-US" sz="2400" dirty="0"/>
              <a:t>In order to make sure you are using the stable channel:</a:t>
            </a:r>
          </a:p>
          <a:p>
            <a:pPr algn="l"/>
            <a:r>
              <a:rPr lang="en-US" sz="2400" dirty="0"/>
              <a:t>type in the following command: </a:t>
            </a:r>
            <a:r>
              <a:rPr lang="en-US" sz="2400" b="0" i="0" u="none" strike="noStrike" baseline="0" dirty="0">
                <a:solidFill>
                  <a:srgbClr val="454A55"/>
                </a:solidFill>
                <a:latin typeface="CourierNewPSMT"/>
              </a:rPr>
              <a:t>flutter channel</a:t>
            </a:r>
          </a:p>
          <a:p>
            <a:pPr marL="0" indent="0" algn="l">
              <a:buNone/>
            </a:pPr>
            <a:endParaRPr lang="en-US" dirty="0"/>
          </a:p>
        </p:txBody>
      </p:sp>
    </p:spTree>
    <p:extLst>
      <p:ext uri="{BB962C8B-B14F-4D97-AF65-F5344CB8AC3E}">
        <p14:creationId xmlns:p14="http://schemas.microsoft.com/office/powerpoint/2010/main" val="182526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3D7A-538C-326F-FB45-695EF5E1ABF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26BE56A-9DBB-67DD-BBC0-CC594F313315}"/>
              </a:ext>
            </a:extLst>
          </p:cNvPr>
          <p:cNvSpPr>
            <a:spLocks noGrp="1"/>
          </p:cNvSpPr>
          <p:nvPr>
            <p:ph idx="1"/>
          </p:nvPr>
        </p:nvSpPr>
        <p:spPr>
          <a:xfrm>
            <a:off x="1154954" y="2603499"/>
            <a:ext cx="8825659" cy="3640889"/>
          </a:xfrm>
        </p:spPr>
        <p:txBody>
          <a:bodyPr/>
          <a:lstStyle/>
          <a:p>
            <a:r>
              <a:rPr lang="en-US" dirty="0"/>
              <a:t>After successfully going through the above steps you should have a successful flutter working environment</a:t>
            </a:r>
          </a:p>
          <a:p>
            <a:r>
              <a:rPr lang="en-US" dirty="0"/>
              <a:t>It is recommended that you rerun Flutter Doctor from time to time to check the status of your environment.</a:t>
            </a:r>
          </a:p>
          <a:p>
            <a:r>
              <a:rPr lang="en-US" dirty="0">
                <a:hlinkClick r:id="rId2"/>
              </a:rPr>
              <a:t>https://github.com/flutter/flutter/issues</a:t>
            </a:r>
            <a:r>
              <a:rPr lang="en-US" dirty="0"/>
              <a:t>.</a:t>
            </a:r>
          </a:p>
          <a:p>
            <a:r>
              <a:rPr lang="en-US" dirty="0"/>
              <a:t>To learn more command line tools</a:t>
            </a:r>
          </a:p>
          <a:p>
            <a:pPr lvl="1"/>
            <a:r>
              <a:rPr lang="en-US" dirty="0">
                <a:hlinkClick r:id="rId3"/>
              </a:rPr>
              <a:t>https://www.packtpub.com/applicationdevelopment/command-line-fundamentals</a:t>
            </a:r>
            <a:endParaRPr lang="en-US" dirty="0"/>
          </a:p>
          <a:p>
            <a:r>
              <a:rPr lang="en-US" dirty="0"/>
              <a:t>Android studio keyboard shortcuts: 	https://developer.android.com/studio/intro/keyboard-shortcuts.</a:t>
            </a:r>
          </a:p>
        </p:txBody>
      </p:sp>
    </p:spTree>
    <p:extLst>
      <p:ext uri="{BB962C8B-B14F-4D97-AF65-F5344CB8AC3E}">
        <p14:creationId xmlns:p14="http://schemas.microsoft.com/office/powerpoint/2010/main" val="215204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F277-2630-8C43-CBA2-42D3626A24E6}"/>
              </a:ext>
            </a:extLst>
          </p:cNvPr>
          <p:cNvSpPr>
            <a:spLocks noGrp="1"/>
          </p:cNvSpPr>
          <p:nvPr>
            <p:ph type="title"/>
          </p:nvPr>
        </p:nvSpPr>
        <p:spPr/>
        <p:txBody>
          <a:bodyPr/>
          <a:lstStyle/>
          <a:p>
            <a:r>
              <a:rPr lang="en-US" dirty="0"/>
              <a:t>Creating your first flutter  demo App</a:t>
            </a:r>
          </a:p>
        </p:txBody>
      </p:sp>
      <p:sp>
        <p:nvSpPr>
          <p:cNvPr id="3" name="Content Placeholder 2">
            <a:extLst>
              <a:ext uri="{FF2B5EF4-FFF2-40B4-BE49-F238E27FC236}">
                <a16:creationId xmlns:a16="http://schemas.microsoft.com/office/drawing/2014/main" id="{7AACA97B-0D87-EF6F-6BBC-65DEF841DD92}"/>
              </a:ext>
            </a:extLst>
          </p:cNvPr>
          <p:cNvSpPr>
            <a:spLocks noGrp="1"/>
          </p:cNvSpPr>
          <p:nvPr>
            <p:ph idx="1"/>
          </p:nvPr>
        </p:nvSpPr>
        <p:spPr/>
        <p:txBody>
          <a:bodyPr>
            <a:normAutofit fontScale="92500"/>
          </a:bodyPr>
          <a:lstStyle/>
          <a:p>
            <a:r>
              <a:rPr lang="en-US" sz="2000" dirty="0"/>
              <a:t>TO NOTE:</a:t>
            </a:r>
          </a:p>
          <a:p>
            <a:pPr lvl="1"/>
            <a:r>
              <a:rPr lang="en-US" sz="2000" dirty="0"/>
              <a:t>Use lowercase letters and separate words with underscores: for example, project_name.</a:t>
            </a:r>
          </a:p>
          <a:p>
            <a:pPr lvl="1"/>
            <a:r>
              <a:rPr lang="en-US" sz="2000" dirty="0"/>
              <a:t>Avoid spaces and special characters in your folders and file names.</a:t>
            </a:r>
          </a:p>
          <a:p>
            <a:pPr lvl="1">
              <a:lnSpc>
                <a:spcPct val="150000"/>
              </a:lnSpc>
            </a:pPr>
            <a:r>
              <a:rPr lang="en-US" sz="2000" dirty="0"/>
              <a:t>When choosing a folder for a Flutter project, you should avoid synchronized spaces like Google Drive or OneDrive, as they might decrease performance and create conflicts when working in teams</a:t>
            </a:r>
            <a:r>
              <a:rPr lang="en-US" dirty="0"/>
              <a:t>.</a:t>
            </a:r>
          </a:p>
        </p:txBody>
      </p:sp>
    </p:spTree>
    <p:extLst>
      <p:ext uri="{BB962C8B-B14F-4D97-AF65-F5344CB8AC3E}">
        <p14:creationId xmlns:p14="http://schemas.microsoft.com/office/powerpoint/2010/main" val="122080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0A0A-C16A-0182-8167-A110DF437657}"/>
              </a:ext>
            </a:extLst>
          </p:cNvPr>
          <p:cNvSpPr>
            <a:spLocks noGrp="1"/>
          </p:cNvSpPr>
          <p:nvPr>
            <p:ph type="title"/>
          </p:nvPr>
        </p:nvSpPr>
        <p:spPr/>
        <p:txBody>
          <a:bodyPr/>
          <a:lstStyle/>
          <a:p>
            <a:r>
              <a:rPr lang="en-US" dirty="0"/>
              <a:t>Creating your first flutter  demo App. Contd.</a:t>
            </a:r>
          </a:p>
        </p:txBody>
      </p:sp>
      <p:sp>
        <p:nvSpPr>
          <p:cNvPr id="3" name="Content Placeholder 2">
            <a:extLst>
              <a:ext uri="{FF2B5EF4-FFF2-40B4-BE49-F238E27FC236}">
                <a16:creationId xmlns:a16="http://schemas.microsoft.com/office/drawing/2014/main" id="{CFD71566-1D64-7E91-CE06-E827B3EBBAF0}"/>
              </a:ext>
            </a:extLst>
          </p:cNvPr>
          <p:cNvSpPr>
            <a:spLocks noGrp="1"/>
          </p:cNvSpPr>
          <p:nvPr>
            <p:ph idx="1"/>
          </p:nvPr>
        </p:nvSpPr>
        <p:spPr/>
        <p:txBody>
          <a:bodyPr>
            <a:normAutofit/>
          </a:bodyPr>
          <a:lstStyle/>
          <a:p>
            <a:r>
              <a:rPr lang="en-US" dirty="0"/>
              <a:t>How </a:t>
            </a:r>
          </a:p>
          <a:p>
            <a:pPr lvl="1"/>
            <a:r>
              <a:rPr lang="en-US" sz="1800" dirty="0"/>
              <a:t>Flutter provides a tool called flutter create that will be used to generate projects.</a:t>
            </a:r>
          </a:p>
          <a:p>
            <a:pPr lvl="1"/>
            <a:r>
              <a:rPr lang="en-US" sz="1800" dirty="0"/>
              <a:t>Create a directory for your flutter project.</a:t>
            </a:r>
          </a:p>
          <a:p>
            <a:pPr lvl="1"/>
            <a:r>
              <a:rPr lang="en-US" sz="1800" dirty="0"/>
              <a:t>Change directory to your flutter directory for your project</a:t>
            </a:r>
          </a:p>
          <a:p>
            <a:pPr algn="l"/>
            <a:r>
              <a:rPr lang="en-US" b="0" i="0" u="none" strike="noStrike" baseline="0" dirty="0"/>
              <a:t>In the directory you have chosen to create your Flutter projects, type this command to generate your first project:</a:t>
            </a:r>
          </a:p>
          <a:p>
            <a:pPr lvl="1"/>
            <a:r>
              <a:rPr lang="en-US" sz="1800" dirty="0"/>
              <a:t>flutter create hello_flutter</a:t>
            </a:r>
          </a:p>
          <a:p>
            <a:pPr lvl="1"/>
            <a:endParaRPr lang="en-US" sz="1800" dirty="0"/>
          </a:p>
        </p:txBody>
      </p:sp>
    </p:spTree>
    <p:extLst>
      <p:ext uri="{BB962C8B-B14F-4D97-AF65-F5344CB8AC3E}">
        <p14:creationId xmlns:p14="http://schemas.microsoft.com/office/powerpoint/2010/main" val="52682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FB42-5128-A60D-E25D-9B9FE82C5DED}"/>
              </a:ext>
            </a:extLst>
          </p:cNvPr>
          <p:cNvSpPr>
            <a:spLocks noGrp="1"/>
          </p:cNvSpPr>
          <p:nvPr>
            <p:ph type="title"/>
          </p:nvPr>
        </p:nvSpPr>
        <p:spPr/>
        <p:txBody>
          <a:bodyPr/>
          <a:lstStyle/>
          <a:p>
            <a:r>
              <a:rPr lang="en-US" dirty="0"/>
              <a:t>Running your project</a:t>
            </a:r>
          </a:p>
        </p:txBody>
      </p:sp>
      <p:sp>
        <p:nvSpPr>
          <p:cNvPr id="3" name="Content Placeholder 2">
            <a:extLst>
              <a:ext uri="{FF2B5EF4-FFF2-40B4-BE49-F238E27FC236}">
                <a16:creationId xmlns:a16="http://schemas.microsoft.com/office/drawing/2014/main" id="{9CC2735D-EAD6-3910-8C77-5B2BBB23BC5E}"/>
              </a:ext>
            </a:extLst>
          </p:cNvPr>
          <p:cNvSpPr>
            <a:spLocks noGrp="1"/>
          </p:cNvSpPr>
          <p:nvPr>
            <p:ph idx="1"/>
          </p:nvPr>
        </p:nvSpPr>
        <p:spPr>
          <a:xfrm>
            <a:off x="1154954" y="2069432"/>
            <a:ext cx="10551772" cy="3950368"/>
          </a:xfrm>
        </p:spPr>
        <p:txBody>
          <a:bodyPr/>
          <a:lstStyle/>
          <a:p>
            <a:endParaRPr lang="en-US" dirty="0"/>
          </a:p>
          <a:p>
            <a:pPr marL="0" indent="0">
              <a:buNone/>
            </a:pPr>
            <a:r>
              <a:rPr lang="en-US" sz="2000" dirty="0"/>
              <a:t>We have several options for your this:</a:t>
            </a:r>
          </a:p>
          <a:p>
            <a:pPr lvl="1"/>
            <a:r>
              <a:rPr lang="en-US" sz="2000" dirty="0"/>
              <a:t>Connecting a device to your computer</a:t>
            </a:r>
          </a:p>
          <a:p>
            <a:pPr lvl="1"/>
            <a:r>
              <a:rPr lang="en-US" sz="2000" dirty="0"/>
              <a:t>Starting an emulator/simulator</a:t>
            </a:r>
          </a:p>
          <a:p>
            <a:pPr lvl="1"/>
            <a:r>
              <a:rPr lang="en-US" sz="2000" dirty="0"/>
              <a:t>Running the app on a Chrome or Edge web browser</a:t>
            </a:r>
          </a:p>
          <a:p>
            <a:pPr lvl="1"/>
            <a:r>
              <a:rPr lang="en-US" sz="2000" dirty="0"/>
              <a:t>Running the app on your desktop</a:t>
            </a:r>
          </a:p>
          <a:p>
            <a:pPr lvl="1"/>
            <a:endParaRPr lang="en-US" sz="2000" dirty="0"/>
          </a:p>
          <a:p>
            <a:pPr marL="457200" lvl="1" indent="0">
              <a:buNone/>
            </a:pPr>
            <a:endParaRPr lang="en-US" sz="2000" dirty="0"/>
          </a:p>
        </p:txBody>
      </p:sp>
    </p:spTree>
    <p:extLst>
      <p:ext uri="{BB962C8B-B14F-4D97-AF65-F5344CB8AC3E}">
        <p14:creationId xmlns:p14="http://schemas.microsoft.com/office/powerpoint/2010/main" val="161577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583C-D7F5-527C-C17D-16764562087E}"/>
              </a:ext>
            </a:extLst>
          </p:cNvPr>
          <p:cNvSpPr>
            <a:spLocks noGrp="1"/>
          </p:cNvSpPr>
          <p:nvPr>
            <p:ph type="title"/>
          </p:nvPr>
        </p:nvSpPr>
        <p:spPr/>
        <p:txBody>
          <a:bodyPr/>
          <a:lstStyle/>
          <a:p>
            <a:r>
              <a:rPr lang="en-US" dirty="0"/>
              <a:t>Running your project contd.</a:t>
            </a:r>
          </a:p>
        </p:txBody>
      </p:sp>
      <p:sp>
        <p:nvSpPr>
          <p:cNvPr id="3" name="Content Placeholder 2">
            <a:extLst>
              <a:ext uri="{FF2B5EF4-FFF2-40B4-BE49-F238E27FC236}">
                <a16:creationId xmlns:a16="http://schemas.microsoft.com/office/drawing/2014/main" id="{6CEE22FA-B2B7-6C41-6BAB-3001C3D937D7}"/>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454A55"/>
                </a:solidFill>
                <a:latin typeface="TimesNewRomanPSMT"/>
              </a:rPr>
              <a:t>1</a:t>
            </a:r>
            <a:r>
              <a:rPr lang="en-US" sz="2000" b="0" i="0" u="none" strike="noStrike" baseline="0" dirty="0">
                <a:solidFill>
                  <a:srgbClr val="454A55"/>
                </a:solidFill>
                <a:latin typeface="TimesNewRomanPSMT"/>
              </a:rPr>
              <a:t>. Type this command to see the devices currently available on your computer:</a:t>
            </a:r>
          </a:p>
          <a:p>
            <a:pPr lvl="1"/>
            <a:r>
              <a:rPr lang="en-US" sz="2000" b="0" i="0" u="none" strike="noStrike" baseline="0" dirty="0">
                <a:solidFill>
                  <a:srgbClr val="454A55"/>
                </a:solidFill>
                <a:latin typeface="CourierNewPSMT"/>
              </a:rPr>
              <a:t>flutter devices</a:t>
            </a:r>
          </a:p>
          <a:p>
            <a:pPr marL="0" indent="0" algn="l">
              <a:buNone/>
            </a:pPr>
            <a:r>
              <a:rPr lang="en-US" sz="2000" b="0" i="0" u="none" strike="noStrike" baseline="0" dirty="0">
                <a:solidFill>
                  <a:srgbClr val="454A55"/>
                </a:solidFill>
                <a:latin typeface="TimesNewRomanPSMT"/>
              </a:rPr>
              <a:t>2. To specifically see the emulators you have installed on your system, type:</a:t>
            </a:r>
          </a:p>
          <a:p>
            <a:pPr lvl="1"/>
            <a:r>
              <a:rPr lang="en-US" sz="2000" b="0" i="0" u="none" strike="noStrike" baseline="0" dirty="0">
                <a:solidFill>
                  <a:srgbClr val="454A55"/>
                </a:solidFill>
                <a:latin typeface="CourierNewPSMT"/>
              </a:rPr>
              <a:t>flutter emulators</a:t>
            </a:r>
          </a:p>
          <a:p>
            <a:pPr marL="0" indent="0">
              <a:buNone/>
            </a:pPr>
            <a:r>
              <a:rPr lang="en-US" sz="2200" dirty="0">
                <a:solidFill>
                  <a:srgbClr val="454A55"/>
                </a:solidFill>
                <a:latin typeface="CourierNewPSMT"/>
              </a:rPr>
              <a:t>3. To boot an emulator on your system:</a:t>
            </a:r>
          </a:p>
          <a:p>
            <a:pPr marL="0" indent="0" algn="l">
              <a:buNone/>
            </a:pPr>
            <a:r>
              <a:rPr lang="en-US" sz="2200" b="0" i="0" u="none" strike="noStrike" baseline="0" dirty="0">
                <a:solidFill>
                  <a:srgbClr val="454A55"/>
                </a:solidFill>
                <a:latin typeface="CourierNewPSMT"/>
              </a:rPr>
              <a:t> </a:t>
            </a:r>
            <a:r>
              <a:rPr lang="en-US" sz="2200" dirty="0">
                <a:solidFill>
                  <a:srgbClr val="454A55"/>
                </a:solidFill>
                <a:latin typeface="CourierNewPSMT"/>
              </a:rPr>
              <a:t>E.g. </a:t>
            </a:r>
            <a:r>
              <a:rPr lang="en-US" sz="1800" b="0" i="0" u="none" strike="noStrike" baseline="0" dirty="0">
                <a:solidFill>
                  <a:srgbClr val="454A55"/>
                </a:solidFill>
                <a:latin typeface="CourierNewPSMT"/>
              </a:rPr>
              <a:t>flutter emulators --launch [your device </a:t>
            </a:r>
            <a:r>
              <a:rPr lang="en-US" sz="1800" b="0" i="0" u="none" strike="noStrike" baseline="0" dirty="0" err="1">
                <a:solidFill>
                  <a:srgbClr val="454A55"/>
                </a:solidFill>
                <a:latin typeface="CourierNewPSMT"/>
              </a:rPr>
              <a:t>name,like</a:t>
            </a:r>
            <a:r>
              <a:rPr lang="en-US" sz="1800" b="0" i="0" u="none" strike="noStrike" baseline="0" dirty="0">
                <a:solidFill>
                  <a:srgbClr val="454A55"/>
                </a:solidFill>
                <a:latin typeface="CourierNewPSMT"/>
              </a:rPr>
              <a:t>: Nexus_5X_API_30]</a:t>
            </a:r>
          </a:p>
          <a:p>
            <a:pPr lvl="1"/>
            <a:r>
              <a:rPr lang="en-US" b="0" i="0" u="none" strike="noStrike" baseline="0" dirty="0">
                <a:solidFill>
                  <a:srgbClr val="454A55"/>
                </a:solidFill>
                <a:latin typeface="CourierNewPSMT"/>
              </a:rPr>
              <a:t>cd hello_flutter</a:t>
            </a:r>
          </a:p>
          <a:p>
            <a:pPr lvl="1"/>
            <a:r>
              <a:rPr lang="en-US" b="0" i="0" u="none" strike="noStrike" baseline="0" dirty="0">
                <a:solidFill>
                  <a:srgbClr val="454A55"/>
                </a:solidFill>
                <a:latin typeface="CourierNewPSMT"/>
              </a:rPr>
              <a:t>flutter run</a:t>
            </a:r>
            <a:endParaRPr lang="en-US" sz="2000" b="0" i="0" u="none" strike="noStrike" baseline="0" dirty="0">
              <a:solidFill>
                <a:srgbClr val="454A55"/>
              </a:solidFill>
              <a:latin typeface="CourierNewPSMT"/>
            </a:endParaRPr>
          </a:p>
        </p:txBody>
      </p:sp>
    </p:spTree>
    <p:extLst>
      <p:ext uri="{BB962C8B-B14F-4D97-AF65-F5344CB8AC3E}">
        <p14:creationId xmlns:p14="http://schemas.microsoft.com/office/powerpoint/2010/main" val="89838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6565-F49E-EF41-CF01-17EB093AB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A02407-87C8-CEC9-74EE-39E79B3F0346}"/>
              </a:ext>
            </a:extLst>
          </p:cNvPr>
          <p:cNvSpPr>
            <a:spLocks noGrp="1"/>
          </p:cNvSpPr>
          <p:nvPr>
            <p:ph idx="1"/>
          </p:nvPr>
        </p:nvSpPr>
        <p:spPr/>
        <p:txBody>
          <a:bodyPr>
            <a:normAutofit/>
          </a:bodyPr>
          <a:lstStyle/>
          <a:p>
            <a:r>
              <a:rPr lang="en-US" sz="2000" dirty="0"/>
              <a:t>To run your app on one of the available devices, type the following command:</a:t>
            </a:r>
          </a:p>
          <a:p>
            <a:pPr lvl="1"/>
            <a:r>
              <a:rPr lang="en-US" sz="2000" dirty="0"/>
              <a:t>flutter run -d [</a:t>
            </a:r>
            <a:r>
              <a:rPr lang="en-US" sz="2000" dirty="0" err="1"/>
              <a:t>your_device_name</a:t>
            </a:r>
            <a:r>
              <a:rPr lang="en-US" sz="2000" dirty="0"/>
              <a:t>]</a:t>
            </a:r>
          </a:p>
          <a:p>
            <a:pPr lvl="1"/>
            <a:endParaRPr lang="en-US" sz="2000" dirty="0"/>
          </a:p>
          <a:p>
            <a:pPr marL="400050"/>
            <a:r>
              <a:rPr lang="en-US" sz="2200" dirty="0"/>
              <a:t>After your app has finished building, you should see a demo Flutter project running in your emulator:</a:t>
            </a:r>
          </a:p>
        </p:txBody>
      </p:sp>
    </p:spTree>
    <p:extLst>
      <p:ext uri="{BB962C8B-B14F-4D97-AF65-F5344CB8AC3E}">
        <p14:creationId xmlns:p14="http://schemas.microsoft.com/office/powerpoint/2010/main" val="187717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EB1F-ABA5-A13A-2519-23C1C41440BE}"/>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B672A44C-FB13-E08C-1611-4E18A709ADE3}"/>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Flutter is an open-source UI software development kit created by Google for building natively compiled applications for mobile, web, and desktop from a single codebase.</a:t>
            </a:r>
            <a:endParaRPr lang="en-US" dirty="0"/>
          </a:p>
        </p:txBody>
      </p:sp>
    </p:spTree>
    <p:extLst>
      <p:ext uri="{BB962C8B-B14F-4D97-AF65-F5344CB8AC3E}">
        <p14:creationId xmlns:p14="http://schemas.microsoft.com/office/powerpoint/2010/main" val="2556339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4839-CAE7-6371-902F-62DE193FD386}"/>
              </a:ext>
            </a:extLst>
          </p:cNvPr>
          <p:cNvSpPr>
            <a:spLocks noGrp="1"/>
          </p:cNvSpPr>
          <p:nvPr>
            <p:ph type="title"/>
          </p:nvPr>
        </p:nvSpPr>
        <p:spPr/>
        <p:txBody>
          <a:bodyPr/>
          <a:lstStyle/>
          <a:p>
            <a:r>
              <a:rPr lang="en-US" dirty="0"/>
              <a:t>Choosing a Platform Language</a:t>
            </a:r>
          </a:p>
        </p:txBody>
      </p:sp>
      <p:sp>
        <p:nvSpPr>
          <p:cNvPr id="3" name="Content Placeholder 2">
            <a:extLst>
              <a:ext uri="{FF2B5EF4-FFF2-40B4-BE49-F238E27FC236}">
                <a16:creationId xmlns:a16="http://schemas.microsoft.com/office/drawing/2014/main" id="{6A90CD4A-901A-7C6F-8437-9EC66CE4A307}"/>
              </a:ext>
            </a:extLst>
          </p:cNvPr>
          <p:cNvSpPr>
            <a:spLocks noGrp="1"/>
          </p:cNvSpPr>
          <p:nvPr>
            <p:ph idx="1"/>
          </p:nvPr>
        </p:nvSpPr>
        <p:spPr>
          <a:xfrm>
            <a:off x="1154954" y="2213811"/>
            <a:ext cx="8825659" cy="3805989"/>
          </a:xfrm>
        </p:spPr>
        <p:txBody>
          <a:bodyPr>
            <a:normAutofit lnSpcReduction="10000"/>
          </a:bodyPr>
          <a:lstStyle/>
          <a:p>
            <a:pPr>
              <a:lnSpc>
                <a:spcPct val="150000"/>
              </a:lnSpc>
            </a:pPr>
            <a:r>
              <a:rPr lang="en-US" dirty="0"/>
              <a:t>For compatibility reasons, If you want to use the older languages when creating an app, In your  Terminal enter the following:</a:t>
            </a:r>
          </a:p>
          <a:p>
            <a:pPr lvl="1">
              <a:lnSpc>
                <a:spcPct val="150000"/>
              </a:lnSpc>
            </a:pPr>
            <a:r>
              <a:rPr lang="en-US" sz="1800" dirty="0"/>
              <a:t>flutter create \</a:t>
            </a:r>
          </a:p>
          <a:p>
            <a:pPr lvl="1">
              <a:lnSpc>
                <a:spcPct val="150000"/>
              </a:lnSpc>
            </a:pPr>
            <a:r>
              <a:rPr lang="en-US" sz="1800" dirty="0"/>
              <a:t>--ios-language objc \ </a:t>
            </a:r>
          </a:p>
          <a:p>
            <a:pPr lvl="1">
              <a:lnSpc>
                <a:spcPct val="150000"/>
              </a:lnSpc>
            </a:pPr>
            <a:r>
              <a:rPr lang="en-US" sz="1800" dirty="0"/>
              <a:t>--android-language java \</a:t>
            </a:r>
          </a:p>
          <a:p>
            <a:pPr lvl="1">
              <a:lnSpc>
                <a:spcPct val="150000"/>
              </a:lnSpc>
            </a:pPr>
            <a:r>
              <a:rPr lang="en-US" sz="1800" dirty="0"/>
              <a:t>hello_older_languages</a:t>
            </a:r>
          </a:p>
          <a:p>
            <a:pPr>
              <a:lnSpc>
                <a:spcPct val="150000"/>
              </a:lnSpc>
            </a:pPr>
            <a:r>
              <a:rPr lang="en-US" dirty="0"/>
              <a:t>NB: It’s important to keep in mind that the majority of your time will be spent writing Dart code. Whether you choose Objective-C or Kotlin, </a:t>
            </a:r>
          </a:p>
        </p:txBody>
      </p:sp>
    </p:spTree>
    <p:extLst>
      <p:ext uri="{BB962C8B-B14F-4D97-AF65-F5344CB8AC3E}">
        <p14:creationId xmlns:p14="http://schemas.microsoft.com/office/powerpoint/2010/main" val="2730828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8F5-62FA-6D68-CD98-B27E1C0B8475}"/>
              </a:ext>
            </a:extLst>
          </p:cNvPr>
          <p:cNvSpPr>
            <a:spLocks noGrp="1"/>
          </p:cNvSpPr>
          <p:nvPr>
            <p:ph type="title"/>
          </p:nvPr>
        </p:nvSpPr>
        <p:spPr/>
        <p:txBody>
          <a:bodyPr/>
          <a:lstStyle/>
          <a:p>
            <a:r>
              <a:rPr lang="en-US" dirty="0"/>
              <a:t>Flutter project structure</a:t>
            </a:r>
          </a:p>
        </p:txBody>
      </p:sp>
      <p:sp>
        <p:nvSpPr>
          <p:cNvPr id="3" name="Content Placeholder 2">
            <a:extLst>
              <a:ext uri="{FF2B5EF4-FFF2-40B4-BE49-F238E27FC236}">
                <a16:creationId xmlns:a16="http://schemas.microsoft.com/office/drawing/2014/main" id="{89C3CF7A-0A0D-5FAC-71D3-F5981F8EC095}"/>
              </a:ext>
            </a:extLst>
          </p:cNvPr>
          <p:cNvSpPr>
            <a:spLocks noGrp="1"/>
          </p:cNvSpPr>
          <p:nvPr>
            <p:ph idx="1"/>
          </p:nvPr>
        </p:nvSpPr>
        <p:spPr/>
        <p:txBody>
          <a:bodyPr>
            <a:normAutofit/>
          </a:bodyPr>
          <a:lstStyle/>
          <a:p>
            <a:r>
              <a:rPr lang="en-US" dirty="0"/>
              <a:t>Flutter main folders:</a:t>
            </a:r>
          </a:p>
          <a:p>
            <a:pPr lvl="1"/>
            <a:r>
              <a:rPr lang="en-US" dirty="0"/>
              <a:t>android</a:t>
            </a:r>
          </a:p>
          <a:p>
            <a:pPr lvl="1"/>
            <a:r>
              <a:rPr lang="en-US" dirty="0"/>
              <a:t>build</a:t>
            </a:r>
          </a:p>
          <a:p>
            <a:pPr lvl="1"/>
            <a:r>
              <a:rPr lang="en-US" dirty="0"/>
              <a:t>ios</a:t>
            </a:r>
          </a:p>
          <a:p>
            <a:pPr lvl="1"/>
            <a:r>
              <a:rPr lang="en-US" dirty="0"/>
              <a:t>lib</a:t>
            </a:r>
          </a:p>
          <a:p>
            <a:pPr lvl="1"/>
            <a:r>
              <a:rPr lang="en-US" dirty="0" err="1"/>
              <a:t>linux</a:t>
            </a:r>
            <a:endParaRPr lang="en-US" dirty="0"/>
          </a:p>
          <a:p>
            <a:pPr lvl="1"/>
            <a:r>
              <a:rPr lang="en-US" dirty="0" err="1"/>
              <a:t>Macos</a:t>
            </a:r>
            <a:endParaRPr lang="en-US" dirty="0"/>
          </a:p>
          <a:p>
            <a:pPr lvl="1"/>
            <a:r>
              <a:rPr lang="en-US" b="0" i="0" u="none" strike="noStrike" baseline="0" dirty="0">
                <a:solidFill>
                  <a:srgbClr val="454A55"/>
                </a:solidFill>
                <a:latin typeface="CourierNewPSMT"/>
              </a:rPr>
              <a:t>test</a:t>
            </a:r>
          </a:p>
        </p:txBody>
      </p:sp>
    </p:spTree>
    <p:extLst>
      <p:ext uri="{BB962C8B-B14F-4D97-AF65-F5344CB8AC3E}">
        <p14:creationId xmlns:p14="http://schemas.microsoft.com/office/powerpoint/2010/main" val="179246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007-CE0C-2B06-4CE3-1FDCDEC8B6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0BBB98-E951-0529-576E-A550FF9C6CAF}"/>
              </a:ext>
            </a:extLst>
          </p:cNvPr>
          <p:cNvSpPr>
            <a:spLocks noGrp="1"/>
          </p:cNvSpPr>
          <p:nvPr>
            <p:ph idx="1"/>
          </p:nvPr>
        </p:nvSpPr>
        <p:spPr/>
        <p:txBody>
          <a:bodyPr/>
          <a:lstStyle/>
          <a:p>
            <a:pPr lvl="1"/>
            <a:r>
              <a:rPr lang="en-US" b="0" i="0" u="none" strike="noStrike" baseline="0" dirty="0">
                <a:solidFill>
                  <a:srgbClr val="454A55"/>
                </a:solidFill>
                <a:latin typeface="CourierNewPSMT"/>
              </a:rPr>
              <a:t>web</a:t>
            </a:r>
          </a:p>
          <a:p>
            <a:pPr lvl="1"/>
            <a:r>
              <a:rPr lang="en-US" b="0" i="0" u="none" strike="noStrike" baseline="0" dirty="0">
                <a:solidFill>
                  <a:srgbClr val="454A55"/>
                </a:solidFill>
                <a:latin typeface="CourierNewPSMT"/>
              </a:rPr>
              <a:t>Windows</a:t>
            </a:r>
          </a:p>
          <a:p>
            <a:pPr>
              <a:lnSpc>
                <a:spcPct val="150000"/>
              </a:lnSpc>
            </a:pPr>
            <a:r>
              <a:rPr lang="en-US" sz="2000" dirty="0"/>
              <a:t>While Flutter uses a single code base for all platforms, when you build your app, it generates the specific code for each platform using these folders.</a:t>
            </a:r>
          </a:p>
          <a:p>
            <a:endParaRPr lang="en-US" dirty="0"/>
          </a:p>
        </p:txBody>
      </p:sp>
    </p:spTree>
    <p:extLst>
      <p:ext uri="{BB962C8B-B14F-4D97-AF65-F5344CB8AC3E}">
        <p14:creationId xmlns:p14="http://schemas.microsoft.com/office/powerpoint/2010/main" val="1626378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5E48-8D25-7E2C-4699-CFE0E7CC76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D41196-7767-89A1-50BD-9C18C73EAAEF}"/>
              </a:ext>
            </a:extLst>
          </p:cNvPr>
          <p:cNvSpPr>
            <a:spLocks noGrp="1"/>
          </p:cNvSpPr>
          <p:nvPr>
            <p:ph idx="1"/>
          </p:nvPr>
        </p:nvSpPr>
        <p:spPr/>
        <p:txBody>
          <a:bodyPr/>
          <a:lstStyle/>
          <a:p>
            <a:pPr>
              <a:lnSpc>
                <a:spcPct val="150000"/>
              </a:lnSpc>
            </a:pPr>
            <a:r>
              <a:rPr lang="en-US" sz="2000" dirty="0"/>
              <a:t>Flutter uses  JIT and AOT compilation techniques to optimize performance and development experience for mobile applications.</a:t>
            </a:r>
          </a:p>
          <a:p>
            <a:pPr lvl="1"/>
            <a:r>
              <a:rPr lang="en-US" sz="2400" dirty="0"/>
              <a:t>Just-In-Time (JIT) and </a:t>
            </a:r>
          </a:p>
          <a:p>
            <a:pPr lvl="1"/>
            <a:r>
              <a:rPr lang="en-US" sz="2400" dirty="0"/>
              <a:t>Ahead-Of-Time (AOT) compilation</a:t>
            </a:r>
          </a:p>
        </p:txBody>
      </p:sp>
    </p:spTree>
    <p:extLst>
      <p:ext uri="{BB962C8B-B14F-4D97-AF65-F5344CB8AC3E}">
        <p14:creationId xmlns:p14="http://schemas.microsoft.com/office/powerpoint/2010/main" val="166012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AA01-0E5E-6AA0-F202-4CD81E1DE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72CC27-4EF5-FCD7-52B2-F3A5D9A7B3E8}"/>
              </a:ext>
            </a:extLst>
          </p:cNvPr>
          <p:cNvSpPr>
            <a:spLocks noGrp="1"/>
          </p:cNvSpPr>
          <p:nvPr>
            <p:ph idx="1"/>
          </p:nvPr>
        </p:nvSpPr>
        <p:spPr/>
        <p:txBody>
          <a:bodyPr/>
          <a:lstStyle/>
          <a:p>
            <a:pPr marL="0" indent="0">
              <a:buNone/>
            </a:pPr>
            <a:r>
              <a:rPr lang="en-US" dirty="0"/>
              <a:t>Just-in-Time (JIT) Compilation:</a:t>
            </a:r>
          </a:p>
          <a:p>
            <a:pPr marL="0" indent="0">
              <a:buNone/>
            </a:pPr>
            <a:r>
              <a:rPr lang="en-US" dirty="0"/>
              <a:t>During development, Flutter primarily uses JIT compilation.</a:t>
            </a:r>
          </a:p>
          <a:p>
            <a:r>
              <a:rPr lang="en-US" dirty="0"/>
              <a:t>Hot Reload Feature: JIT allows the "Hot Reload" feature in Flutter, enabling developers to make changes to the code and see the immediate results reflected in the running app without restarting it entirely.</a:t>
            </a:r>
          </a:p>
          <a:p>
            <a:r>
              <a:rPr lang="en-US" dirty="0"/>
              <a:t>Dynamic Execution: JIT compiles Dart code into machine code at runtime, which means the code is executed dynamically by the Flutter engine. It analyzes and optimizes the code as it runs</a:t>
            </a:r>
          </a:p>
          <a:p>
            <a:endParaRPr lang="en-US" dirty="0"/>
          </a:p>
        </p:txBody>
      </p:sp>
    </p:spTree>
    <p:extLst>
      <p:ext uri="{BB962C8B-B14F-4D97-AF65-F5344CB8AC3E}">
        <p14:creationId xmlns:p14="http://schemas.microsoft.com/office/powerpoint/2010/main" val="1027553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15FB-354C-C47F-EF89-D9E15FE7BE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B0F4279-CE5E-8326-2774-A363CBB894D5}"/>
              </a:ext>
            </a:extLst>
          </p:cNvPr>
          <p:cNvSpPr>
            <a:spLocks noGrp="1"/>
          </p:cNvSpPr>
          <p:nvPr>
            <p:ph idx="1"/>
          </p:nvPr>
        </p:nvSpPr>
        <p:spPr/>
        <p:txBody>
          <a:bodyPr>
            <a:normAutofit fontScale="92500" lnSpcReduction="20000"/>
          </a:bodyPr>
          <a:lstStyle/>
          <a:p>
            <a:r>
              <a:rPr lang="en-US" sz="2000" dirty="0"/>
              <a:t>Ahead-of-Time (AOT) Compilation</a:t>
            </a:r>
          </a:p>
          <a:p>
            <a:pPr lvl="1"/>
            <a:r>
              <a:rPr lang="en-US" sz="1800" dirty="0"/>
              <a:t>AOT compilation is employed when preparing the app for release or deployment.</a:t>
            </a:r>
          </a:p>
          <a:p>
            <a:pPr lvl="1"/>
            <a:r>
              <a:rPr lang="en-US" sz="1800" dirty="0"/>
              <a:t>Improved Performance: AOT compilation translates Dart code into native machine code before the app is run, resulting in faster startup times and improved app performance.</a:t>
            </a:r>
          </a:p>
          <a:p>
            <a:pPr lvl="1"/>
            <a:r>
              <a:rPr lang="en-US" sz="1800" dirty="0"/>
              <a:t>Reduced Overheads: AOT-compiled code doesn’t require the Flutter framework or Dart runtime during runtime, reducing the app size and memory footprint.</a:t>
            </a:r>
          </a:p>
          <a:p>
            <a:pPr lvl="1"/>
            <a:r>
              <a:rPr lang="en-US" sz="1800" dirty="0"/>
              <a:t>Lacks Hot Reload: Unlike JIT, AOT-compiled code lacks the ability to use the Hot Reload feature for on-the-fly code changes during development due to the precompiled nature.</a:t>
            </a:r>
          </a:p>
        </p:txBody>
      </p:sp>
    </p:spTree>
    <p:extLst>
      <p:ext uri="{BB962C8B-B14F-4D97-AF65-F5344CB8AC3E}">
        <p14:creationId xmlns:p14="http://schemas.microsoft.com/office/powerpoint/2010/main" val="806219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FE77-1B51-320A-AFD6-D80C4E3121E2}"/>
              </a:ext>
            </a:extLst>
          </p:cNvPr>
          <p:cNvSpPr>
            <a:spLocks noGrp="1"/>
          </p:cNvSpPr>
          <p:nvPr>
            <p:ph type="title"/>
          </p:nvPr>
        </p:nvSpPr>
        <p:spPr/>
        <p:txBody>
          <a:bodyPr/>
          <a:lstStyle/>
          <a:p>
            <a:r>
              <a:rPr lang="en-US" dirty="0"/>
              <a:t>How flutters uses JIT and AOT</a:t>
            </a:r>
          </a:p>
        </p:txBody>
      </p:sp>
      <p:sp>
        <p:nvSpPr>
          <p:cNvPr id="3" name="Content Placeholder 2">
            <a:extLst>
              <a:ext uri="{FF2B5EF4-FFF2-40B4-BE49-F238E27FC236}">
                <a16:creationId xmlns:a16="http://schemas.microsoft.com/office/drawing/2014/main" id="{F405E27A-F941-6661-C07E-10E057EFFF04}"/>
              </a:ext>
            </a:extLst>
          </p:cNvPr>
          <p:cNvSpPr>
            <a:spLocks noGrp="1"/>
          </p:cNvSpPr>
          <p:nvPr>
            <p:ph idx="1"/>
          </p:nvPr>
        </p:nvSpPr>
        <p:spPr>
          <a:xfrm>
            <a:off x="1154954" y="2610852"/>
            <a:ext cx="8825659" cy="3408947"/>
          </a:xfrm>
        </p:spPr>
        <p:txBody>
          <a:bodyPr/>
          <a:lstStyle/>
          <a:p>
            <a:pPr>
              <a:lnSpc>
                <a:spcPct val="150000"/>
              </a:lnSpc>
            </a:pPr>
            <a:r>
              <a:rPr lang="en-US" dirty="0"/>
              <a:t>Development Phase: Flutter utilizes JIT compilation for its rapid development cycle, enabling developers to iterate quickly and see changes instantly with the Hot Reload feature.</a:t>
            </a:r>
          </a:p>
          <a:p>
            <a:pPr>
              <a:lnSpc>
                <a:spcPct val="150000"/>
              </a:lnSpc>
            </a:pPr>
            <a:r>
              <a:rPr lang="en-US" dirty="0"/>
              <a:t>Release/Deployment Phase: When preparing the app for release, Flutter switches to AOT compilation to optimize app performance, reduce overheads, and create a more efficient, standalone app package for distribution.</a:t>
            </a:r>
          </a:p>
        </p:txBody>
      </p:sp>
    </p:spTree>
    <p:extLst>
      <p:ext uri="{BB962C8B-B14F-4D97-AF65-F5344CB8AC3E}">
        <p14:creationId xmlns:p14="http://schemas.microsoft.com/office/powerpoint/2010/main" val="1598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D57B-0AAD-AAC6-E42F-CA574ACE69FC}"/>
              </a:ext>
            </a:extLst>
          </p:cNvPr>
          <p:cNvSpPr>
            <a:spLocks noGrp="1"/>
          </p:cNvSpPr>
          <p:nvPr>
            <p:ph type="title"/>
          </p:nvPr>
        </p:nvSpPr>
        <p:spPr/>
        <p:txBody>
          <a:bodyPr/>
          <a:lstStyle/>
          <a:p>
            <a:r>
              <a:rPr lang="en-US" dirty="0"/>
              <a:t>Why Flutter</a:t>
            </a:r>
          </a:p>
        </p:txBody>
      </p:sp>
      <p:sp>
        <p:nvSpPr>
          <p:cNvPr id="3" name="Content Placeholder 2">
            <a:extLst>
              <a:ext uri="{FF2B5EF4-FFF2-40B4-BE49-F238E27FC236}">
                <a16:creationId xmlns:a16="http://schemas.microsoft.com/office/drawing/2014/main" id="{33E4D430-3C6D-6219-464C-EDD21EFB78FF}"/>
              </a:ext>
            </a:extLst>
          </p:cNvPr>
          <p:cNvSpPr>
            <a:spLocks noGrp="1"/>
          </p:cNvSpPr>
          <p:nvPr>
            <p:ph idx="1"/>
          </p:nvPr>
        </p:nvSpPr>
        <p:spPr/>
        <p:txBody>
          <a:bodyPr>
            <a:normAutofit/>
          </a:bodyPr>
          <a:lstStyle/>
          <a:p>
            <a:r>
              <a:rPr lang="en-US" dirty="0"/>
              <a:t>Cross-platform: With Flutter, you can build apps for iOS and Android,</a:t>
            </a:r>
          </a:p>
          <a:p>
            <a:pPr marL="0" indent="0">
              <a:buNone/>
            </a:pPr>
            <a:r>
              <a:rPr lang="en-US" dirty="0"/>
              <a:t>	web, desktop, and IoT devices with a single code base.</a:t>
            </a:r>
          </a:p>
          <a:p>
            <a:r>
              <a:rPr lang="en-US" dirty="0"/>
              <a:t>Fast development: Flutter includes several features that help speed up</a:t>
            </a:r>
          </a:p>
          <a:p>
            <a:pPr marL="0" indent="0">
              <a:buNone/>
            </a:pPr>
            <a:r>
              <a:rPr lang="en-US" dirty="0"/>
              <a:t>	your development workflow. Among the most important, it’s worth</a:t>
            </a:r>
          </a:p>
          <a:p>
            <a:pPr marL="0" indent="0">
              <a:buNone/>
            </a:pPr>
            <a:r>
              <a:rPr lang="en-US" dirty="0"/>
              <a:t>	mentioning hot reload, hot restart, and sound null safety support.</a:t>
            </a:r>
          </a:p>
          <a:p>
            <a:r>
              <a:rPr lang="en-US" dirty="0"/>
              <a:t>User interface: Flutter provides a rich set of widgets to create</a:t>
            </a:r>
          </a:p>
          <a:p>
            <a:pPr marL="0" indent="0">
              <a:buNone/>
            </a:pPr>
            <a:r>
              <a:rPr lang="en-US" dirty="0"/>
              <a:t>	beautiful, high-performance apps.</a:t>
            </a:r>
          </a:p>
        </p:txBody>
      </p:sp>
    </p:spTree>
    <p:extLst>
      <p:ext uri="{BB962C8B-B14F-4D97-AF65-F5344CB8AC3E}">
        <p14:creationId xmlns:p14="http://schemas.microsoft.com/office/powerpoint/2010/main" val="328818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4B64-47A1-4160-CD54-D03461800AB8}"/>
              </a:ext>
            </a:extLst>
          </p:cNvPr>
          <p:cNvSpPr>
            <a:spLocks noGrp="1"/>
          </p:cNvSpPr>
          <p:nvPr>
            <p:ph type="title"/>
          </p:nvPr>
        </p:nvSpPr>
        <p:spPr/>
        <p:txBody>
          <a:bodyPr/>
          <a:lstStyle/>
          <a:p>
            <a:r>
              <a:rPr lang="en-US" dirty="0"/>
              <a:t>Why Flutter contd.</a:t>
            </a:r>
          </a:p>
        </p:txBody>
      </p:sp>
      <p:sp>
        <p:nvSpPr>
          <p:cNvPr id="3" name="Content Placeholder 2">
            <a:extLst>
              <a:ext uri="{FF2B5EF4-FFF2-40B4-BE49-F238E27FC236}">
                <a16:creationId xmlns:a16="http://schemas.microsoft.com/office/drawing/2014/main" id="{F96DA05E-8299-68FF-2A2B-46C54316662B}"/>
              </a:ext>
            </a:extLst>
          </p:cNvPr>
          <p:cNvSpPr>
            <a:spLocks noGrp="1"/>
          </p:cNvSpPr>
          <p:nvPr>
            <p:ph idx="1"/>
          </p:nvPr>
        </p:nvSpPr>
        <p:spPr/>
        <p:txBody>
          <a:bodyPr/>
          <a:lstStyle/>
          <a:p>
            <a:r>
              <a:rPr lang="en-US" dirty="0"/>
              <a:t>Open source: Flutter and Dart (the programming language you use in</a:t>
            </a:r>
          </a:p>
          <a:p>
            <a:pPr marL="0" indent="0">
              <a:buNone/>
            </a:pPr>
            <a:r>
              <a:rPr lang="en-US" dirty="0"/>
              <a:t>	Flutter) are open source and supported by Google.</a:t>
            </a:r>
          </a:p>
          <a:p>
            <a:r>
              <a:rPr lang="en-US" dirty="0"/>
              <a:t>Community: Flutter has a large and active community. This means you</a:t>
            </a:r>
          </a:p>
          <a:p>
            <a:pPr marL="0" indent="0">
              <a:buNone/>
            </a:pPr>
            <a:r>
              <a:rPr lang="en-US" dirty="0"/>
              <a:t>	can easily find great resources, third-party packages, and help.</a:t>
            </a:r>
          </a:p>
          <a:p>
            <a:r>
              <a:rPr lang="en-US" dirty="0"/>
              <a:t>Performance: Flutter uses a reactive programming model and a high performance rendering engine, and compiles to native code.</a:t>
            </a:r>
          </a:p>
          <a:p>
            <a:endParaRPr lang="en-US" dirty="0"/>
          </a:p>
        </p:txBody>
      </p:sp>
    </p:spTree>
    <p:extLst>
      <p:ext uri="{BB962C8B-B14F-4D97-AF65-F5344CB8AC3E}">
        <p14:creationId xmlns:p14="http://schemas.microsoft.com/office/powerpoint/2010/main" val="424796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2401-6B2F-295E-2D79-569661906E60}"/>
              </a:ext>
            </a:extLst>
          </p:cNvPr>
          <p:cNvSpPr>
            <a:spLocks noGrp="1"/>
          </p:cNvSpPr>
          <p:nvPr>
            <p:ph type="title"/>
          </p:nvPr>
        </p:nvSpPr>
        <p:spPr/>
        <p:txBody>
          <a:bodyPr/>
          <a:lstStyle/>
          <a:p>
            <a:r>
              <a:rPr lang="en-US" dirty="0"/>
              <a:t>Technical requirements</a:t>
            </a:r>
          </a:p>
        </p:txBody>
      </p:sp>
      <p:sp>
        <p:nvSpPr>
          <p:cNvPr id="3" name="Content Placeholder 2">
            <a:extLst>
              <a:ext uri="{FF2B5EF4-FFF2-40B4-BE49-F238E27FC236}">
                <a16:creationId xmlns:a16="http://schemas.microsoft.com/office/drawing/2014/main" id="{D00724AD-5915-30A8-15B4-AEDF57B7FDA5}"/>
              </a:ext>
            </a:extLst>
          </p:cNvPr>
          <p:cNvSpPr>
            <a:spLocks noGrp="1"/>
          </p:cNvSpPr>
          <p:nvPr>
            <p:ph idx="1"/>
          </p:nvPr>
        </p:nvSpPr>
        <p:spPr>
          <a:xfrm>
            <a:off x="1154954" y="2267339"/>
            <a:ext cx="8825659" cy="3752461"/>
          </a:xfrm>
        </p:spPr>
        <p:txBody>
          <a:bodyPr>
            <a:normAutofit lnSpcReduction="10000"/>
          </a:bodyPr>
          <a:lstStyle/>
          <a:p>
            <a:r>
              <a:rPr lang="en-US" sz="2400" dirty="0"/>
              <a:t>For Windows:</a:t>
            </a:r>
          </a:p>
          <a:p>
            <a:pPr lvl="1"/>
            <a:r>
              <a:rPr lang="en-US" sz="2400" dirty="0"/>
              <a:t>Flutter requires a 64-bit operating system. (In particular, you will need Windows 10 or later (64-bit and x86-64 based), Git for Windows, and PowerShell 5 or newer.</a:t>
            </a:r>
          </a:p>
          <a:p>
            <a:pPr lvl="1"/>
            <a:r>
              <a:rPr lang="en-US" sz="2400" dirty="0"/>
              <a:t>8 GB of random-access memory (RAM). 16 gigabytes (GB) is preferred, especially when using a virtual device (emulator or simulator).</a:t>
            </a:r>
          </a:p>
          <a:p>
            <a:pPr marL="457200" lvl="1" indent="0">
              <a:buNone/>
            </a:pPr>
            <a:r>
              <a:rPr lang="en-US" sz="2400" dirty="0"/>
              <a:t>.</a:t>
            </a:r>
          </a:p>
          <a:p>
            <a:pPr lvl="1"/>
            <a:endParaRPr lang="en-US" dirty="0"/>
          </a:p>
          <a:p>
            <a:pPr lvl="1"/>
            <a:endParaRPr lang="en-US" dirty="0"/>
          </a:p>
        </p:txBody>
      </p:sp>
    </p:spTree>
    <p:extLst>
      <p:ext uri="{BB962C8B-B14F-4D97-AF65-F5344CB8AC3E}">
        <p14:creationId xmlns:p14="http://schemas.microsoft.com/office/powerpoint/2010/main" val="108898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1CA4-1BC7-393F-46B1-36E596F4ED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15C5A7-0E07-C487-836E-8A2F198F619B}"/>
              </a:ext>
            </a:extLst>
          </p:cNvPr>
          <p:cNvSpPr>
            <a:spLocks noGrp="1"/>
          </p:cNvSpPr>
          <p:nvPr>
            <p:ph idx="1"/>
          </p:nvPr>
        </p:nvSpPr>
        <p:spPr/>
        <p:txBody>
          <a:bodyPr>
            <a:normAutofit/>
          </a:bodyPr>
          <a:lstStyle/>
          <a:p>
            <a:r>
              <a:rPr lang="en-US" sz="2410" dirty="0"/>
              <a:t>At least 50 GB of available hard drive space.</a:t>
            </a:r>
          </a:p>
          <a:p>
            <a:r>
              <a:rPr lang="en-US" sz="2410" dirty="0"/>
              <a:t>A solid-state drive (SSD) hard drive.</a:t>
            </a:r>
          </a:p>
          <a:p>
            <a:r>
              <a:rPr lang="en-US" sz="2410" dirty="0"/>
              <a:t>At least a 2 gigahertz (GHz) processor.</a:t>
            </a:r>
          </a:p>
          <a:p>
            <a:r>
              <a:rPr lang="en-US" sz="2410" dirty="0"/>
              <a:t>A reliable internet connection</a:t>
            </a:r>
          </a:p>
          <a:p>
            <a:pPr marL="0" indent="0">
              <a:buNone/>
            </a:pPr>
            <a:r>
              <a:rPr lang="en-US" sz="2410" dirty="0"/>
              <a:t>NB: </a:t>
            </a:r>
          </a:p>
        </p:txBody>
      </p:sp>
    </p:spTree>
    <p:extLst>
      <p:ext uri="{BB962C8B-B14F-4D97-AF65-F5344CB8AC3E}">
        <p14:creationId xmlns:p14="http://schemas.microsoft.com/office/powerpoint/2010/main" val="421747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809E-A46D-EDD1-CB66-AF459BFCF048}"/>
              </a:ext>
            </a:extLst>
          </p:cNvPr>
          <p:cNvSpPr>
            <a:spLocks noGrp="1"/>
          </p:cNvSpPr>
          <p:nvPr>
            <p:ph type="title"/>
          </p:nvPr>
        </p:nvSpPr>
        <p:spPr/>
        <p:txBody>
          <a:bodyPr/>
          <a:lstStyle/>
          <a:p>
            <a:r>
              <a:rPr lang="en-US" dirty="0"/>
              <a:t>Installing Flutter:</a:t>
            </a:r>
          </a:p>
        </p:txBody>
      </p:sp>
      <p:sp>
        <p:nvSpPr>
          <p:cNvPr id="3" name="Content Placeholder 2">
            <a:extLst>
              <a:ext uri="{FF2B5EF4-FFF2-40B4-BE49-F238E27FC236}">
                <a16:creationId xmlns:a16="http://schemas.microsoft.com/office/drawing/2014/main" id="{8F97C094-DEBC-4285-53BF-9D588763645E}"/>
              </a:ext>
            </a:extLst>
          </p:cNvPr>
          <p:cNvSpPr>
            <a:spLocks noGrp="1"/>
          </p:cNvSpPr>
          <p:nvPr>
            <p:ph idx="1"/>
          </p:nvPr>
        </p:nvSpPr>
        <p:spPr/>
        <p:txBody>
          <a:bodyPr/>
          <a:lstStyle/>
          <a:p>
            <a:pPr marL="0" indent="0">
              <a:buNone/>
            </a:pPr>
            <a:r>
              <a:rPr lang="en-US" dirty="0"/>
              <a:t>The process can be divided into three parts:</a:t>
            </a:r>
          </a:p>
          <a:p>
            <a:r>
              <a:rPr lang="en-US" dirty="0"/>
              <a:t>First, install the Flutter software development kit (SDK).</a:t>
            </a:r>
          </a:p>
          <a:p>
            <a:r>
              <a:rPr lang="en-US" dirty="0"/>
              <a:t>Then, depending on your target platform, you have to install a specific</a:t>
            </a:r>
          </a:p>
          <a:p>
            <a:pPr marL="0" indent="0">
              <a:buNone/>
            </a:pPr>
            <a:r>
              <a:rPr lang="en-US" dirty="0"/>
              <a:t> 	platform SDK: Android, iOS, and/or desktop. You can also develop for the</a:t>
            </a:r>
          </a:p>
          <a:p>
            <a:pPr marL="0" indent="0">
              <a:buNone/>
            </a:pPr>
            <a:r>
              <a:rPr lang="en-US" dirty="0"/>
              <a:t> 	web, without installing any specific SDK. </a:t>
            </a:r>
          </a:p>
          <a:p>
            <a:r>
              <a:rPr lang="en-US" dirty="0"/>
              <a:t>The final stage is choosing which editor, or integrated development</a:t>
            </a:r>
          </a:p>
          <a:p>
            <a:pPr marL="0" indent="0">
              <a:buNone/>
            </a:pPr>
            <a:r>
              <a:rPr lang="en-US" dirty="0"/>
              <a:t>	environment (IDE), you want to use.</a:t>
            </a:r>
          </a:p>
          <a:p>
            <a:pPr marL="0" indent="0">
              <a:buNone/>
            </a:pPr>
            <a:endParaRPr lang="en-US" dirty="0"/>
          </a:p>
        </p:txBody>
      </p:sp>
    </p:spTree>
    <p:extLst>
      <p:ext uri="{BB962C8B-B14F-4D97-AF65-F5344CB8AC3E}">
        <p14:creationId xmlns:p14="http://schemas.microsoft.com/office/powerpoint/2010/main" val="351205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4388-5C18-5B0C-8B97-02F71183930D}"/>
              </a:ext>
            </a:extLst>
          </p:cNvPr>
          <p:cNvSpPr>
            <a:spLocks noGrp="1"/>
          </p:cNvSpPr>
          <p:nvPr>
            <p:ph type="title"/>
          </p:nvPr>
        </p:nvSpPr>
        <p:spPr/>
        <p:txBody>
          <a:bodyPr/>
          <a:lstStyle/>
          <a:p>
            <a:r>
              <a:rPr lang="en-US" dirty="0"/>
              <a:t>Installing the Flutter SDK</a:t>
            </a:r>
          </a:p>
        </p:txBody>
      </p:sp>
      <p:sp>
        <p:nvSpPr>
          <p:cNvPr id="3" name="Content Placeholder 2">
            <a:extLst>
              <a:ext uri="{FF2B5EF4-FFF2-40B4-BE49-F238E27FC236}">
                <a16:creationId xmlns:a16="http://schemas.microsoft.com/office/drawing/2014/main" id="{A523751C-79A6-0CE6-7A67-F8F7374343FD}"/>
              </a:ext>
            </a:extLst>
          </p:cNvPr>
          <p:cNvSpPr>
            <a:spLocks noGrp="1"/>
          </p:cNvSpPr>
          <p:nvPr>
            <p:ph idx="1"/>
          </p:nvPr>
        </p:nvSpPr>
        <p:spPr/>
        <p:txBody>
          <a:bodyPr/>
          <a:lstStyle/>
          <a:p>
            <a:r>
              <a:rPr lang="en-US" dirty="0"/>
              <a:t>Go to </a:t>
            </a:r>
            <a:r>
              <a:rPr lang="en-US" sz="1800" b="0" i="0" u="none" strike="noStrike" baseline="0" dirty="0">
                <a:solidFill>
                  <a:srgbClr val="075B89"/>
                </a:solidFill>
                <a:latin typeface="TimesNewRomanPSMT"/>
                <a:hlinkClick r:id="rId3"/>
              </a:rPr>
              <a:t>https://docs.flutter.dev/get-started/install</a:t>
            </a:r>
            <a:r>
              <a:rPr lang="en-US" sz="1800" b="0" i="0" u="none" strike="noStrike" baseline="0" dirty="0">
                <a:solidFill>
                  <a:srgbClr val="000000"/>
                </a:solidFill>
                <a:latin typeface="TimesNewRomanPSMT"/>
              </a:rPr>
              <a:t>,</a:t>
            </a:r>
          </a:p>
          <a:p>
            <a:pPr>
              <a:lnSpc>
                <a:spcPct val="150000"/>
              </a:lnSpc>
            </a:pPr>
            <a:r>
              <a:rPr lang="en-US" dirty="0"/>
              <a:t>Once you select your operating system, you will find a section called Get the Flutter SDK. Here, you will find a compressed file (.zip for Windows and macOS, and .tar.gz for Linux and ChromeOS).</a:t>
            </a:r>
          </a:p>
          <a:p>
            <a:pPr>
              <a:lnSpc>
                <a:spcPct val="150000"/>
              </a:lnSpc>
            </a:pPr>
            <a:r>
              <a:rPr lang="en-US" dirty="0"/>
              <a:t>Create a directory for the Flutter SDK, and extract the contents of the compressed file into that directory.</a:t>
            </a:r>
          </a:p>
          <a:p>
            <a:pPr>
              <a:lnSpc>
                <a:spcPct val="150000"/>
              </a:lnSpc>
            </a:pPr>
            <a:r>
              <a:rPr lang="en-US" dirty="0"/>
              <a:t> E.g. c:\dev\flutter on a Windows machine</a:t>
            </a:r>
          </a:p>
        </p:txBody>
      </p:sp>
    </p:spTree>
    <p:extLst>
      <p:ext uri="{BB962C8B-B14F-4D97-AF65-F5344CB8AC3E}">
        <p14:creationId xmlns:p14="http://schemas.microsoft.com/office/powerpoint/2010/main" val="240404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C9E1-4E58-E231-EE84-CB8EF32B8FEA}"/>
              </a:ext>
            </a:extLst>
          </p:cNvPr>
          <p:cNvSpPr>
            <a:spLocks noGrp="1"/>
          </p:cNvSpPr>
          <p:nvPr>
            <p:ph type="title"/>
          </p:nvPr>
        </p:nvSpPr>
        <p:spPr/>
        <p:txBody>
          <a:bodyPr/>
          <a:lstStyle/>
          <a:p>
            <a:r>
              <a:rPr lang="en-US" dirty="0"/>
              <a:t>Using Git to Manage Flutter SDK</a:t>
            </a:r>
          </a:p>
        </p:txBody>
      </p:sp>
      <p:sp>
        <p:nvSpPr>
          <p:cNvPr id="3" name="Content Placeholder 2">
            <a:extLst>
              <a:ext uri="{FF2B5EF4-FFF2-40B4-BE49-F238E27FC236}">
                <a16:creationId xmlns:a16="http://schemas.microsoft.com/office/drawing/2014/main" id="{A1099F19-8DCD-6260-7746-9639020C6FCC}"/>
              </a:ext>
            </a:extLst>
          </p:cNvPr>
          <p:cNvSpPr>
            <a:spLocks noGrp="1"/>
          </p:cNvSpPr>
          <p:nvPr>
            <p:ph idx="1"/>
          </p:nvPr>
        </p:nvSpPr>
        <p:spPr/>
        <p:txBody>
          <a:bodyPr/>
          <a:lstStyle/>
          <a:p>
            <a:r>
              <a:rPr lang="en-US" dirty="0"/>
              <a:t>For Windows, download and install Git here:</a:t>
            </a:r>
          </a:p>
          <a:p>
            <a:pPr marL="0" indent="0">
              <a:buNone/>
            </a:pPr>
            <a:r>
              <a:rPr lang="en-US"/>
              <a:t>      </a:t>
            </a:r>
            <a:r>
              <a:rPr lang="en-US" dirty="0"/>
              <a:t>https</a:t>
            </a:r>
            <a:r>
              <a:rPr lang="en-US"/>
              <a:t>://gitscm</a:t>
            </a:r>
            <a:r>
              <a:rPr lang="en-US" dirty="0"/>
              <a:t>.com/download/win</a:t>
            </a:r>
          </a:p>
        </p:txBody>
      </p:sp>
    </p:spTree>
    <p:extLst>
      <p:ext uri="{BB962C8B-B14F-4D97-AF65-F5344CB8AC3E}">
        <p14:creationId xmlns:p14="http://schemas.microsoft.com/office/powerpoint/2010/main" val="725594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2825</TotalTime>
  <Words>2621</Words>
  <Application>Microsoft Office PowerPoint</Application>
  <PresentationFormat>Widescreen</PresentationFormat>
  <Paragraphs>235</Paragraphs>
  <Slides>26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CourierNewPSMT</vt:lpstr>
      <vt:lpstr>Söhne</vt:lpstr>
      <vt:lpstr>TimesNewRomanPSMT</vt:lpstr>
      <vt:lpstr>Wingdings 3</vt:lpstr>
      <vt:lpstr>Ion Boardroom</vt:lpstr>
      <vt:lpstr> Flutter</vt:lpstr>
      <vt:lpstr>Definition</vt:lpstr>
      <vt:lpstr>Why Flutter</vt:lpstr>
      <vt:lpstr>Why Flutter contd.</vt:lpstr>
      <vt:lpstr>Technical requirements</vt:lpstr>
      <vt:lpstr>PowerPoint Presentation</vt:lpstr>
      <vt:lpstr>Installing Flutter:</vt:lpstr>
      <vt:lpstr>Installing the Flutter SDK</vt:lpstr>
      <vt:lpstr>Using Git to Manage Flutter SDK</vt:lpstr>
      <vt:lpstr>Setting Up the environment Variables</vt:lpstr>
      <vt:lpstr>Confirming your  Environment with Flutter doctor</vt:lpstr>
      <vt:lpstr>Next steps</vt:lpstr>
      <vt:lpstr>Next steps Contd.</vt:lpstr>
      <vt:lpstr>Summary</vt:lpstr>
      <vt:lpstr>Creating your first flutter  demo App</vt:lpstr>
      <vt:lpstr>Creating your first flutter  demo App. Contd.</vt:lpstr>
      <vt:lpstr>Running your project</vt:lpstr>
      <vt:lpstr>Running your project contd.</vt:lpstr>
      <vt:lpstr>PowerPoint Presentation</vt:lpstr>
      <vt:lpstr>Choosing a Platform Language</vt:lpstr>
      <vt:lpstr>Flutter project structure</vt:lpstr>
      <vt:lpstr>PowerPoint Presentation</vt:lpstr>
      <vt:lpstr>PowerPoint Presentation</vt:lpstr>
      <vt:lpstr>PowerPoint Presentation</vt:lpstr>
      <vt:lpstr>PowerPoint Presentation</vt:lpstr>
      <vt:lpstr>How flutters uses JIT and AOT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Flutter</dc:title>
  <dc:creator>Lorraine Nana Ama Johnson</dc:creator>
  <cp:lastModifiedBy>Lorraine Nana Ama Johnson</cp:lastModifiedBy>
  <cp:revision>12</cp:revision>
  <dcterms:created xsi:type="dcterms:W3CDTF">2023-11-28T14:48:42Z</dcterms:created>
  <dcterms:modified xsi:type="dcterms:W3CDTF">2024-11-14T10:22:46Z</dcterms:modified>
</cp:coreProperties>
</file>