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61" r:id="rId3"/>
    <p:sldId id="257" r:id="rId4"/>
    <p:sldId id="258" r:id="rId5"/>
    <p:sldId id="259" r:id="rId6"/>
    <p:sldId id="260" r:id="rId7"/>
    <p:sldId id="262" r:id="rId8"/>
    <p:sldId id="263" r:id="rId9"/>
    <p:sldId id="264" r:id="rId10"/>
    <p:sldId id="265" r:id="rId11"/>
    <p:sldId id="274" r:id="rId12"/>
    <p:sldId id="266" r:id="rId13"/>
    <p:sldId id="277" r:id="rId14"/>
    <p:sldId id="275" r:id="rId15"/>
    <p:sldId id="276" r:id="rId16"/>
    <p:sldId id="278" r:id="rId17"/>
    <p:sldId id="279" r:id="rId18"/>
    <p:sldId id="280" r:id="rId19"/>
    <p:sldId id="267" r:id="rId20"/>
    <p:sldId id="270" r:id="rId21"/>
    <p:sldId id="271" r:id="rId22"/>
    <p:sldId id="272" r:id="rId23"/>
    <p:sldId id="273" r:id="rId24"/>
    <p:sldId id="281" r:id="rId25"/>
    <p:sldId id="282" r:id="rId26"/>
    <p:sldId id="28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6144" autoAdjust="0"/>
  </p:normalViewPr>
  <p:slideViewPr>
    <p:cSldViewPr snapToGrid="0">
      <p:cViewPr varScale="1">
        <p:scale>
          <a:sx n="54" d="100"/>
          <a:sy n="54" d="100"/>
        </p:scale>
        <p:origin x="181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FDFF65-2237-4C16-8941-2ABAD380599B}" type="datetimeFigureOut">
              <a:rPr lang="en-US" smtClean="0"/>
              <a:t>12/12/2024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339B3-678B-498E-971A-91D8110D6AAA}" type="slidenum">
              <a:rPr lang="en-US" smtClean="0"/>
              <a:t>‹#›</a:t>
            </a:fld>
            <a:endParaRPr lang="en-US"/>
          </a:p>
        </p:txBody>
      </p:sp>
    </p:spTree>
    <p:extLst>
      <p:ext uri="{BB962C8B-B14F-4D97-AF65-F5344CB8AC3E}">
        <p14:creationId xmlns:p14="http://schemas.microsoft.com/office/powerpoint/2010/main" val="3504266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string is declared using single quotes (').Since the string contains a single quote character (') in the word isn't, it is escaped using a backslash (\) to prevent Dart from interpreting it as the end of the string. The escape sequence \' ensures that the single quote is treated as part of the string.</a:t>
            </a:r>
          </a:p>
          <a:p>
            <a:endParaRPr lang="en-US" dirty="0"/>
          </a:p>
          <a:p>
            <a:r>
              <a:rPr lang="en-US" dirty="0"/>
              <a:t>That backslash is called an escape character. Here, we are telling the compiler that even though it sees an apostrophe, this is not the end of the</a:t>
            </a:r>
          </a:p>
          <a:p>
            <a:r>
              <a:rPr lang="en-US" dirty="0"/>
              <a:t>string, and the apostrophe should be included as part of the string.</a:t>
            </a:r>
          </a:p>
        </p:txBody>
      </p:sp>
      <p:sp>
        <p:nvSpPr>
          <p:cNvPr id="4" name="Slide Number Placeholder 3"/>
          <p:cNvSpPr>
            <a:spLocks noGrp="1"/>
          </p:cNvSpPr>
          <p:nvPr>
            <p:ph type="sldNum" sz="quarter" idx="5"/>
          </p:nvPr>
        </p:nvSpPr>
        <p:spPr/>
        <p:txBody>
          <a:bodyPr/>
          <a:lstStyle/>
          <a:p>
            <a:fld id="{9ED339B3-678B-498E-971A-91D8110D6AAA}" type="slidenum">
              <a:rPr lang="en-US" smtClean="0"/>
              <a:t>5</a:t>
            </a:fld>
            <a:endParaRPr lang="en-US"/>
          </a:p>
        </p:txBody>
      </p:sp>
    </p:spTree>
    <p:extLst>
      <p:ext uri="{BB962C8B-B14F-4D97-AF65-F5344CB8AC3E}">
        <p14:creationId xmlns:p14="http://schemas.microsoft.com/office/powerpoint/2010/main" val="1234954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1.Function counter:	</a:t>
            </a:r>
          </a:p>
          <a:p>
            <a:r>
              <a:rPr lang="en-US" dirty="0"/>
              <a:t>count is a local variable initialized to 0.</a:t>
            </a:r>
          </a:p>
          <a:p>
            <a:pPr>
              <a:buFont typeface="Arial" panose="020B0604020202020204" pitchFamily="34" charset="0"/>
              <a:buNone/>
            </a:pPr>
            <a:r>
              <a:rPr lang="en-US" b="1" dirty="0"/>
              <a:t>Anonymous Function</a:t>
            </a:r>
            <a:r>
              <a:rPr lang="en-US" dirty="0"/>
              <a:t>:</a:t>
            </a:r>
          </a:p>
          <a:p>
            <a:pPr>
              <a:buFont typeface="Arial" panose="020B0604020202020204" pitchFamily="34" charset="0"/>
              <a:buNone/>
            </a:pPr>
            <a:r>
              <a:rPr lang="en-US" dirty="0"/>
              <a:t>The counter function returns an anonymous function () { count++; return count; }.</a:t>
            </a:r>
          </a:p>
          <a:p>
            <a:pPr>
              <a:buFont typeface="Arial" panose="020B0604020202020204" pitchFamily="34" charset="0"/>
              <a:buChar char="•"/>
            </a:pPr>
            <a:r>
              <a:rPr lang="en-US" dirty="0"/>
              <a:t>This anonymous function increments count and returns the updated value.</a:t>
            </a:r>
          </a:p>
          <a:p>
            <a:pPr>
              <a:buFont typeface="Arial" panose="020B0604020202020204" pitchFamily="34" charset="0"/>
              <a:buChar char="•"/>
            </a:pPr>
            <a:endParaRPr lang="en-US" dirty="0"/>
          </a:p>
          <a:p>
            <a:pPr>
              <a:buFont typeface="Arial" panose="020B0604020202020204" pitchFamily="34" charset="0"/>
              <a:buNone/>
            </a:pPr>
            <a:r>
              <a:rPr lang="en-US" dirty="0"/>
              <a:t>Closure:</a:t>
            </a:r>
          </a:p>
          <a:p>
            <a:pPr>
              <a:buFont typeface="Arial" panose="020B0604020202020204" pitchFamily="34" charset="0"/>
              <a:buNone/>
            </a:pPr>
            <a:r>
              <a:rPr lang="en-US" dirty="0"/>
              <a:t>The returned anonymous function forms a closure because it captures and remembers the count variable from the counter function's scope.</a:t>
            </a:r>
          </a:p>
          <a:p>
            <a:pPr>
              <a:buFont typeface="Arial" panose="020B0604020202020204" pitchFamily="34" charset="0"/>
              <a:buNone/>
            </a:pPr>
            <a:r>
              <a:rPr lang="en-US" dirty="0"/>
              <a:t>2. </a:t>
            </a:r>
            <a:r>
              <a:rPr lang="en-US" b="1" dirty="0"/>
              <a:t>Calling counter in main</a:t>
            </a:r>
            <a:r>
              <a:rPr lang="en-US" dirty="0"/>
              <a:t>:</a:t>
            </a:r>
          </a:p>
          <a:p>
            <a:pPr>
              <a:buFont typeface="Arial" panose="020B0604020202020204" pitchFamily="34" charset="0"/>
              <a:buNone/>
            </a:pPr>
            <a:r>
              <a:rPr lang="en-US" dirty="0"/>
              <a:t>var increment = counter();</a:t>
            </a:r>
          </a:p>
          <a:p>
            <a:pPr>
              <a:buFont typeface="Arial" panose="020B0604020202020204" pitchFamily="34" charset="0"/>
              <a:buNone/>
            </a:pPr>
            <a:r>
              <a:rPr lang="en-US" dirty="0"/>
              <a:t>When counter() is called, it returns the anonymous function and assigns it to increment. </a:t>
            </a:r>
            <a:r>
              <a:rPr lang="en-US" b="1" dirty="0"/>
              <a:t>At this point, increment is a function</a:t>
            </a:r>
            <a:r>
              <a:rPr lang="en-US" dirty="0"/>
              <a:t> that maintains a reference to the count variable.</a:t>
            </a:r>
          </a:p>
          <a:p>
            <a:pPr>
              <a:buFont typeface="Arial" panose="020B0604020202020204" pitchFamily="34" charset="0"/>
              <a:buNone/>
            </a:pPr>
            <a:r>
              <a:rPr lang="en-US" b="1" dirty="0"/>
              <a:t>Invoking increment</a:t>
            </a:r>
            <a:r>
              <a:rPr lang="en-US" dirty="0"/>
              <a:t>::</a:t>
            </a:r>
          </a:p>
          <a:p>
            <a:pPr>
              <a:buFont typeface="Arial" panose="020B0604020202020204" pitchFamily="34" charset="0"/>
              <a:buChar char="•"/>
            </a:pPr>
            <a:r>
              <a:rPr lang="en-US" b="1" dirty="0"/>
              <a:t>First Call to increment()</a:t>
            </a:r>
            <a:r>
              <a:rPr lang="en-US" dirty="0"/>
              <a:t>:count is 0 initially.</a:t>
            </a:r>
          </a:p>
          <a:p>
            <a:pPr>
              <a:buFont typeface="Arial" panose="020B0604020202020204" pitchFamily="34" charset="0"/>
              <a:buChar char="•"/>
            </a:pPr>
            <a:r>
              <a:rPr lang="en-US" dirty="0"/>
              <a:t>The anonymous function increments count to 1 and returns 1.</a:t>
            </a:r>
          </a:p>
          <a:p>
            <a:pPr>
              <a:buFont typeface="Arial" panose="020B0604020202020204" pitchFamily="34" charset="0"/>
              <a:buChar char="•"/>
            </a:pPr>
            <a:r>
              <a:rPr lang="en-US" b="1" dirty="0"/>
              <a:t>Second Call to increment()</a:t>
            </a:r>
            <a:r>
              <a:rPr lang="en-US" dirty="0"/>
              <a:t>:count is now 1.</a:t>
            </a:r>
          </a:p>
          <a:p>
            <a:pPr>
              <a:buFont typeface="Arial" panose="020B0604020202020204" pitchFamily="34" charset="0"/>
              <a:buChar char="•"/>
            </a:pPr>
            <a:r>
              <a:rPr lang="en-US" dirty="0"/>
              <a:t>The function increments count to 2 and returns 2.</a:t>
            </a:r>
          </a:p>
          <a:p>
            <a:pPr>
              <a:buFont typeface="Arial" panose="020B0604020202020204" pitchFamily="34" charset="0"/>
              <a:buChar char="•"/>
            </a:pPr>
            <a:endParaRPr lang="en-US" dirty="0"/>
          </a:p>
          <a:p>
            <a:pPr>
              <a:buFont typeface="Arial" panose="020B0604020202020204" pitchFamily="34" charset="0"/>
              <a:buNone/>
            </a:pPr>
            <a:endParaRPr lang="en-US" dirty="0"/>
          </a:p>
          <a:p>
            <a:pPr>
              <a:buFont typeface="Arial" panose="020B0604020202020204" pitchFamily="34" charset="0"/>
              <a:buNone/>
            </a:pPr>
            <a:endParaRPr lang="en-US" dirty="0"/>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9ED339B3-678B-498E-971A-91D8110D6AAA}" type="slidenum">
              <a:rPr lang="en-US" smtClean="0"/>
              <a:t>25</a:t>
            </a:fld>
            <a:endParaRPr lang="en-US"/>
          </a:p>
        </p:txBody>
      </p:sp>
    </p:spTree>
    <p:extLst>
      <p:ext uri="{BB962C8B-B14F-4D97-AF65-F5344CB8AC3E}">
        <p14:creationId xmlns:p14="http://schemas.microsoft.com/office/powerpoint/2010/main" val="2894343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a:t>
            </a:r>
            <a:r>
              <a:rPr lang="en-US" dirty="0" err="1"/>
              <a:t>rawString</a:t>
            </a:r>
            <a:r>
              <a:rPr lang="en-US" dirty="0"/>
              <a:t> = </a:t>
            </a:r>
            <a:r>
              <a:rPr lang="en-US" dirty="0" err="1"/>
              <a:t>r'Show</a:t>
            </a:r>
            <a:r>
              <a:rPr lang="en-US" dirty="0"/>
              <a:t> an escape \ character’;</a:t>
            </a:r>
          </a:p>
          <a:p>
            <a:r>
              <a:rPr lang="en-US" dirty="0"/>
              <a:t>The  r Prefix:</a:t>
            </a:r>
          </a:p>
          <a:p>
            <a:r>
              <a:rPr lang="en-US" dirty="0"/>
              <a:t>The r prefix indicates that the string is a raw string in Dart. In a raw string, escape sequences (e.g., \n, \t, or \\) are not processed, and all characters are treated literally.</a:t>
            </a:r>
          </a:p>
          <a:p>
            <a:endParaRPr lang="en-US" dirty="0"/>
          </a:p>
          <a:p>
            <a:r>
              <a:rPr lang="en-US" dirty="0"/>
              <a:t>Dart allows you to use triple quotes (""" or ''') to define a string that spans multiple lines. The string will include all the newline characters (\n) as part of the string, allowing the text to span across several lines without any special </a:t>
            </a:r>
            <a:r>
              <a:rPr lang="en-US" dirty="0" err="1"/>
              <a:t>syntax.Triple</a:t>
            </a:r>
            <a:r>
              <a:rPr lang="en-US" dirty="0"/>
              <a:t> quotes make it easy to work with multi-line text, especially when the text contains both quotes (single or double) or when it is too long to fit in a single line.</a:t>
            </a:r>
          </a:p>
        </p:txBody>
      </p:sp>
      <p:sp>
        <p:nvSpPr>
          <p:cNvPr id="4" name="Slide Number Placeholder 3"/>
          <p:cNvSpPr>
            <a:spLocks noGrp="1"/>
          </p:cNvSpPr>
          <p:nvPr>
            <p:ph type="sldNum" sz="quarter" idx="5"/>
          </p:nvPr>
        </p:nvSpPr>
        <p:spPr/>
        <p:txBody>
          <a:bodyPr/>
          <a:lstStyle/>
          <a:p>
            <a:fld id="{9ED339B3-678B-498E-971A-91D8110D6AAA}" type="slidenum">
              <a:rPr lang="en-US" smtClean="0"/>
              <a:t>6</a:t>
            </a:fld>
            <a:endParaRPr lang="en-US"/>
          </a:p>
        </p:txBody>
      </p:sp>
    </p:spTree>
    <p:extLst>
      <p:ext uri="{BB962C8B-B14F-4D97-AF65-F5344CB8AC3E}">
        <p14:creationId xmlns:p14="http://schemas.microsoft.com/office/powerpoint/2010/main" val="2126441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is a function that takes two integers and returns their sum.</a:t>
            </a:r>
          </a:p>
        </p:txBody>
      </p:sp>
      <p:sp>
        <p:nvSpPr>
          <p:cNvPr id="4" name="Slide Number Placeholder 3"/>
          <p:cNvSpPr>
            <a:spLocks noGrp="1"/>
          </p:cNvSpPr>
          <p:nvPr>
            <p:ph type="sldNum" sz="quarter" idx="5"/>
          </p:nvPr>
        </p:nvSpPr>
        <p:spPr/>
        <p:txBody>
          <a:bodyPr/>
          <a:lstStyle/>
          <a:p>
            <a:fld id="{9ED339B3-678B-498E-971A-91D8110D6AAA}" type="slidenum">
              <a:rPr lang="en-US" smtClean="0"/>
              <a:t>9</a:t>
            </a:fld>
            <a:endParaRPr lang="en-US"/>
          </a:p>
        </p:txBody>
      </p:sp>
    </p:spTree>
    <p:extLst>
      <p:ext uri="{BB962C8B-B14F-4D97-AF65-F5344CB8AC3E}">
        <p14:creationId xmlns:p14="http://schemas.microsoft.com/office/powerpoint/2010/main" val="41852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function with a return type of void is a function that does not return any value to the caller. This means the function's purpose is to perform an action (e.g., printing to the console, modifying data, or interacting with a user), but it does not compute or provide any result that can be captured or used later.</a:t>
            </a:r>
          </a:p>
        </p:txBody>
      </p:sp>
      <p:sp>
        <p:nvSpPr>
          <p:cNvPr id="4" name="Slide Number Placeholder 3"/>
          <p:cNvSpPr>
            <a:spLocks noGrp="1"/>
          </p:cNvSpPr>
          <p:nvPr>
            <p:ph type="sldNum" sz="quarter" idx="5"/>
          </p:nvPr>
        </p:nvSpPr>
        <p:spPr/>
        <p:txBody>
          <a:bodyPr/>
          <a:lstStyle/>
          <a:p>
            <a:fld id="{9ED339B3-678B-498E-971A-91D8110D6AAA}" type="slidenum">
              <a:rPr lang="en-US" smtClean="0"/>
              <a:t>10</a:t>
            </a:fld>
            <a:endParaRPr lang="en-US"/>
          </a:p>
        </p:txBody>
      </p:sp>
    </p:spTree>
    <p:extLst>
      <p:ext uri="{BB962C8B-B14F-4D97-AF65-F5344CB8AC3E}">
        <p14:creationId xmlns:p14="http://schemas.microsoft.com/office/powerpoint/2010/main" val="1690658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Code above is a function greet with a mandatory positional parameter name and an optional positional parameter title, which has a default value of an empty string "".</a:t>
            </a:r>
          </a:p>
          <a:p>
            <a:endParaRPr lang="en-US" dirty="0"/>
          </a:p>
          <a:p>
            <a:endParaRPr lang="en-US" dirty="0"/>
          </a:p>
          <a:p>
            <a:r>
              <a:rPr lang="en-US" dirty="0"/>
              <a:t>: First Call: greet (“John”)The name parameter is provided with the value "John", and no value is given for title. Since title is optional and defaults to "" (an empty string), the output is:  Hello,  John</a:t>
            </a:r>
          </a:p>
          <a:p>
            <a:endParaRPr lang="en-US" dirty="0"/>
          </a:p>
          <a:p>
            <a:r>
              <a:rPr lang="en-US" dirty="0"/>
              <a:t>In the second call: greet("John", "Mr.");</a:t>
            </a:r>
          </a:p>
          <a:p>
            <a:endParaRPr lang="en-US" dirty="0"/>
          </a:p>
          <a:p>
            <a:r>
              <a:rPr lang="en-US" dirty="0"/>
              <a:t>Both name and title parameters are provided with "John" and "Mr.", respectively. It prints : Hello, Mr. John</a:t>
            </a:r>
          </a:p>
          <a:p>
            <a:endParaRPr lang="en-US" dirty="0"/>
          </a:p>
          <a:p>
            <a:endParaRPr lang="en-US" dirty="0"/>
          </a:p>
        </p:txBody>
      </p:sp>
      <p:sp>
        <p:nvSpPr>
          <p:cNvPr id="4" name="Slide Number Placeholder 3"/>
          <p:cNvSpPr>
            <a:spLocks noGrp="1"/>
          </p:cNvSpPr>
          <p:nvPr>
            <p:ph type="sldNum" sz="quarter" idx="5"/>
          </p:nvPr>
        </p:nvSpPr>
        <p:spPr/>
        <p:txBody>
          <a:bodyPr/>
          <a:lstStyle/>
          <a:p>
            <a:fld id="{9ED339B3-678B-498E-971A-91D8110D6AAA}" type="slidenum">
              <a:rPr lang="en-US" smtClean="0"/>
              <a:t>15</a:t>
            </a:fld>
            <a:endParaRPr lang="en-US"/>
          </a:p>
        </p:txBody>
      </p:sp>
    </p:spTree>
    <p:extLst>
      <p:ext uri="{BB962C8B-B14F-4D97-AF65-F5344CB8AC3E}">
        <p14:creationId xmlns:p14="http://schemas.microsoft.com/office/powerpoint/2010/main" val="401333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Wrap named parameters in curly braces {}. Named parameters can be assigned default values.</a:t>
            </a:r>
          </a:p>
          <a:p>
            <a:endParaRPr lang="en-US" dirty="0"/>
          </a:p>
          <a:p>
            <a:pPr>
              <a:buFont typeface="Arial" panose="020B0604020202020204" pitchFamily="34" charset="0"/>
              <a:buNone/>
            </a:pPr>
            <a:r>
              <a:rPr lang="en-US" dirty="0"/>
              <a:t>The greet function has two </a:t>
            </a:r>
            <a:r>
              <a:rPr lang="en-US" b="1" dirty="0"/>
              <a:t>named </a:t>
            </a:r>
            <a:r>
              <a:rPr lang="en-US" b="1" dirty="0" err="1"/>
              <a:t>parameters</a:t>
            </a:r>
            <a:r>
              <a:rPr lang="en-US" dirty="0" err="1"/>
              <a:t>:name</a:t>
            </a:r>
            <a:r>
              <a:rPr lang="en-US" dirty="0"/>
              <a:t>: Defaults to "Guest" if not provided.</a:t>
            </a:r>
          </a:p>
          <a:p>
            <a:pPr>
              <a:buFont typeface="Arial" panose="020B0604020202020204" pitchFamily="34" charset="0"/>
              <a:buNone/>
            </a:pPr>
            <a:r>
              <a:rPr lang="en-US" dirty="0"/>
              <a:t>title: Defaults to "Mr." if not provided.</a:t>
            </a:r>
          </a:p>
          <a:p>
            <a:r>
              <a:rPr lang="en-US" dirty="0"/>
              <a:t>Named parameters are enclosed in curly braces {} and allow for more readable function </a:t>
            </a:r>
            <a:r>
              <a:rPr lang="en-US" dirty="0" err="1"/>
              <a:t>calls.If</a:t>
            </a:r>
            <a:r>
              <a:rPr lang="en-US" dirty="0"/>
              <a:t> no arguments are passed, the default values are used.</a:t>
            </a:r>
          </a:p>
          <a:p>
            <a:endParaRPr lang="en-US" dirty="0"/>
          </a:p>
          <a:p>
            <a:r>
              <a:rPr lang="en-US" dirty="0"/>
              <a:t>First call: greet(); No arguments are provided, so both name and title use their default values: "Guest" and "Mr.".</a:t>
            </a:r>
          </a:p>
          <a:p>
            <a:r>
              <a:rPr lang="en-US" dirty="0"/>
              <a:t>Second call:  greet(name: "Jane", title: "Dr."); The name parameter is set to "Jane", and title is set to "Dr.“   Named parameters can be provided in any order,  and specifying them by name improves readability.    </a:t>
            </a:r>
          </a:p>
        </p:txBody>
      </p:sp>
      <p:sp>
        <p:nvSpPr>
          <p:cNvPr id="4" name="Slide Number Placeholder 3"/>
          <p:cNvSpPr>
            <a:spLocks noGrp="1"/>
          </p:cNvSpPr>
          <p:nvPr>
            <p:ph type="sldNum" sz="quarter" idx="5"/>
          </p:nvPr>
        </p:nvSpPr>
        <p:spPr/>
        <p:txBody>
          <a:bodyPr/>
          <a:lstStyle/>
          <a:p>
            <a:fld id="{9ED339B3-678B-498E-971A-91D8110D6AAA}" type="slidenum">
              <a:rPr lang="en-US" smtClean="0"/>
              <a:t>17</a:t>
            </a:fld>
            <a:endParaRPr lang="en-US"/>
          </a:p>
        </p:txBody>
      </p:sp>
    </p:spTree>
    <p:extLst>
      <p:ext uri="{BB962C8B-B14F-4D97-AF65-F5344CB8AC3E}">
        <p14:creationId xmlns:p14="http://schemas.microsoft.com/office/powerpoint/2010/main" val="1695885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var multiply</a:t>
            </a:r>
            <a:r>
              <a:rPr lang="en-US" dirty="0"/>
              <a:t>: Declares a variable named multiply.</a:t>
            </a:r>
          </a:p>
          <a:p>
            <a:r>
              <a:rPr lang="en-US" b="1" dirty="0"/>
              <a:t>(int a, int b)</a:t>
            </a:r>
            <a:r>
              <a:rPr lang="en-US" dirty="0"/>
              <a:t>: Specifies the parameters a and b, both of type int.</a:t>
            </a:r>
          </a:p>
          <a:p>
            <a:r>
              <a:rPr lang="en-US" b="1" dirty="0"/>
              <a:t>{ return a * b; }</a:t>
            </a:r>
            <a:r>
              <a:rPr lang="en-US" dirty="0"/>
              <a:t>: The function body returns the product of a and b.</a:t>
            </a:r>
          </a:p>
          <a:p>
            <a:endParaRPr lang="en-US" dirty="0"/>
          </a:p>
          <a:p>
            <a:pPr>
              <a:buFont typeface="Arial" panose="020B0604020202020204" pitchFamily="34" charset="0"/>
              <a:buNone/>
            </a:pPr>
            <a:r>
              <a:rPr lang="en-US" dirty="0"/>
              <a:t> The main function is the entry point of the program</a:t>
            </a:r>
          </a:p>
          <a:p>
            <a:pPr>
              <a:buFont typeface="Arial" panose="020B0604020202020204" pitchFamily="34" charset="0"/>
              <a:buNone/>
            </a:pPr>
            <a:r>
              <a:rPr lang="en-US" b="1" dirty="0"/>
              <a:t> multiply(3, 4)</a:t>
            </a:r>
            <a:r>
              <a:rPr lang="en-US" dirty="0"/>
              <a:t>: Calls the anonymous function with 3 and 4 as arguments.</a:t>
            </a:r>
          </a:p>
          <a:p>
            <a:pPr>
              <a:buFont typeface="Arial" panose="020B0604020202020204" pitchFamily="34" charset="0"/>
              <a:buNone/>
            </a:pPr>
            <a:r>
              <a:rPr lang="en-US" dirty="0"/>
              <a:t>The function computes 3 * 4, which equals 12.</a:t>
            </a:r>
          </a:p>
          <a:p>
            <a:r>
              <a:rPr lang="en-US" b="1" dirty="0"/>
              <a:t>print(multiply(3, 4))</a:t>
            </a:r>
            <a:r>
              <a:rPr lang="en-US" dirty="0"/>
              <a:t>: Prints the result (12) to the console.</a:t>
            </a:r>
          </a:p>
          <a:p>
            <a:endParaRPr lang="en-US" dirty="0"/>
          </a:p>
          <a:p>
            <a:r>
              <a:rPr lang="en-US" dirty="0"/>
              <a:t>Anonymous Function: </a:t>
            </a:r>
          </a:p>
          <a:p>
            <a:r>
              <a:rPr lang="en-US" dirty="0"/>
              <a:t>A function without a formal name.  Can be assigned to a variable or passed as an argument to other functions. </a:t>
            </a:r>
          </a:p>
          <a:p>
            <a:r>
              <a:rPr lang="en-US" dirty="0"/>
              <a:t>Useful for short, one-off functions that don’t need a separate declaration. </a:t>
            </a:r>
          </a:p>
          <a:p>
            <a:r>
              <a:rPr lang="en-US" dirty="0"/>
              <a:t>Function Expression:</a:t>
            </a:r>
          </a:p>
          <a:p>
            <a:r>
              <a:rPr lang="en-US" dirty="0"/>
              <a:t>The entire function (int a, int b) { return a * b; } is an expression that can be assigned to a variable.</a:t>
            </a:r>
          </a:p>
        </p:txBody>
      </p:sp>
      <p:sp>
        <p:nvSpPr>
          <p:cNvPr id="4" name="Slide Number Placeholder 3"/>
          <p:cNvSpPr>
            <a:spLocks noGrp="1"/>
          </p:cNvSpPr>
          <p:nvPr>
            <p:ph type="sldNum" sz="quarter" idx="5"/>
          </p:nvPr>
        </p:nvSpPr>
        <p:spPr/>
        <p:txBody>
          <a:bodyPr/>
          <a:lstStyle/>
          <a:p>
            <a:fld id="{9ED339B3-678B-498E-971A-91D8110D6AAA}" type="slidenum">
              <a:rPr lang="en-US" smtClean="0"/>
              <a:t>20</a:t>
            </a:fld>
            <a:endParaRPr lang="en-US"/>
          </a:p>
        </p:txBody>
      </p:sp>
    </p:spTree>
    <p:extLst>
      <p:ext uri="{BB962C8B-B14F-4D97-AF65-F5344CB8AC3E}">
        <p14:creationId xmlns:p14="http://schemas.microsoft.com/office/powerpoint/2010/main" val="18365341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 be defined  inline and pass it directly as a parameter to another function. This is particularly useful when the function is simple, and you don’t need to reuse it elsewhere.</a:t>
            </a:r>
          </a:p>
          <a:p>
            <a:endParaRPr lang="en-US" dirty="0"/>
          </a:p>
          <a:p>
            <a:pPr>
              <a:buFont typeface="Arial" panose="020B0604020202020204" pitchFamily="34" charset="0"/>
              <a:buNone/>
            </a:pPr>
            <a:r>
              <a:rPr lang="en-US" b="1" dirty="0"/>
              <a:t>Parameters</a:t>
            </a:r>
            <a:r>
              <a:rPr lang="en-US" dirty="0"/>
              <a:t>:</a:t>
            </a:r>
          </a:p>
          <a:p>
            <a:pPr>
              <a:buFont typeface="Arial" panose="020B0604020202020204" pitchFamily="34" charset="0"/>
              <a:buNone/>
            </a:pPr>
            <a:r>
              <a:rPr lang="en-US" dirty="0"/>
              <a:t>a: An integer.</a:t>
            </a:r>
          </a:p>
          <a:p>
            <a:pPr>
              <a:buFont typeface="Arial" panose="020B0604020202020204" pitchFamily="34" charset="0"/>
              <a:buNone/>
            </a:pPr>
            <a:r>
              <a:rPr lang="en-US" dirty="0"/>
              <a:t>b: An integer.</a:t>
            </a:r>
          </a:p>
          <a:p>
            <a:pPr>
              <a:buFont typeface="Arial" panose="020B0604020202020204" pitchFamily="34" charset="0"/>
              <a:buNone/>
            </a:pPr>
            <a:r>
              <a:rPr lang="en-US" dirty="0"/>
              <a:t>operation: A function parameter that takes two arguments and performs some operation.</a:t>
            </a:r>
          </a:p>
          <a:p>
            <a:r>
              <a:rPr lang="en-US" b="1" dirty="0"/>
              <a:t>Body</a:t>
            </a:r>
            <a:r>
              <a:rPr lang="en-US" dirty="0"/>
              <a:t>:</a:t>
            </a:r>
            <a:br>
              <a:rPr lang="en-US" dirty="0"/>
            </a:br>
            <a:r>
              <a:rPr lang="en-US" dirty="0"/>
              <a:t>Calls the operation function with a and b as arguments and prints the result.</a:t>
            </a:r>
          </a:p>
          <a:p>
            <a:endParaRPr lang="en-US" dirty="0"/>
          </a:p>
          <a:p>
            <a:r>
              <a:rPr lang="en-US" b="1" dirty="0"/>
              <a:t>Anonymous Function Passed as a Parameter</a:t>
            </a:r>
            <a:r>
              <a:rPr lang="en-US" dirty="0"/>
              <a:t>:</a:t>
            </a:r>
          </a:p>
          <a:p>
            <a:endParaRPr lang="en-US" dirty="0"/>
          </a:p>
          <a:p>
            <a:pPr>
              <a:buFont typeface="Arial" panose="020B0604020202020204" pitchFamily="34" charset="0"/>
              <a:buNone/>
            </a:pPr>
            <a:r>
              <a:rPr lang="en-US" b="1" dirty="0"/>
              <a:t>Arguments</a:t>
            </a:r>
            <a:r>
              <a:rPr lang="en-US" dirty="0"/>
              <a:t>:</a:t>
            </a:r>
          </a:p>
          <a:p>
            <a:pPr>
              <a:buFont typeface="Arial" panose="020B0604020202020204" pitchFamily="34" charset="0"/>
              <a:buChar char="•"/>
            </a:pPr>
            <a:r>
              <a:rPr lang="en-US" dirty="0"/>
              <a:t>5: Passed as the first parameter (a).</a:t>
            </a:r>
          </a:p>
          <a:p>
            <a:pPr>
              <a:buFont typeface="Arial" panose="020B0604020202020204" pitchFamily="34" charset="0"/>
              <a:buChar char="•"/>
            </a:pPr>
            <a:r>
              <a:rPr lang="en-US" dirty="0"/>
              <a:t>3: Passed as the second parameter (b).</a:t>
            </a:r>
          </a:p>
          <a:p>
            <a:pPr>
              <a:buFont typeface="Arial" panose="020B0604020202020204" pitchFamily="34" charset="0"/>
              <a:buNone/>
            </a:pPr>
            <a:r>
              <a:rPr lang="en-US" b="1" dirty="0"/>
              <a:t>Anonymous Function (x, y) =&gt; x + y</a:t>
            </a:r>
            <a:r>
              <a:rPr lang="en-US" dirty="0"/>
              <a:t>:</a:t>
            </a:r>
          </a:p>
          <a:p>
            <a:pPr>
              <a:buFont typeface="Arial" panose="020B0604020202020204" pitchFamily="34" charset="0"/>
              <a:buNone/>
            </a:pPr>
            <a:r>
              <a:rPr lang="en-US" dirty="0"/>
              <a:t>This function takes two arguments x and y and returns their sum (x + y).</a:t>
            </a:r>
          </a:p>
          <a:p>
            <a:r>
              <a:rPr lang="en-US" dirty="0"/>
              <a:t>The operation parameter in </a:t>
            </a:r>
            <a:r>
              <a:rPr lang="en-US" dirty="0" err="1"/>
              <a:t>applyOperation</a:t>
            </a:r>
            <a:r>
              <a:rPr lang="en-US" dirty="0"/>
              <a:t> is assigned this anonymous function.</a:t>
            </a:r>
          </a:p>
          <a:p>
            <a:endParaRPr lang="en-US" dirty="0"/>
          </a:p>
          <a:p>
            <a:r>
              <a:rPr lang="en-US" b="1" dirty="0"/>
              <a:t>Execution</a:t>
            </a:r>
            <a:r>
              <a:rPr lang="en-US" dirty="0"/>
              <a:t>:</a:t>
            </a:r>
          </a:p>
          <a:p>
            <a:pPr>
              <a:buFont typeface="Arial" panose="020B0604020202020204" pitchFamily="34" charset="0"/>
              <a:buChar char="•"/>
            </a:pPr>
            <a:r>
              <a:rPr lang="en-US" dirty="0"/>
              <a:t>Inside </a:t>
            </a:r>
            <a:r>
              <a:rPr lang="en-US" dirty="0" err="1"/>
              <a:t>applyOperation</a:t>
            </a:r>
            <a:r>
              <a:rPr lang="en-US" dirty="0"/>
              <a:t>, the anonymous function (x, y) =&gt; x + y is called with 5 and 3.</a:t>
            </a:r>
          </a:p>
          <a:p>
            <a:pPr>
              <a:buFont typeface="Arial" panose="020B0604020202020204" pitchFamily="34" charset="0"/>
              <a:buChar char="•"/>
            </a:pPr>
            <a:r>
              <a:rPr lang="en-US" dirty="0"/>
              <a:t>The result of 5 + 3 is 8.</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9ED339B3-678B-498E-971A-91D8110D6AAA}" type="slidenum">
              <a:rPr lang="en-US" smtClean="0"/>
              <a:t>21</a:t>
            </a:fld>
            <a:endParaRPr lang="en-US"/>
          </a:p>
        </p:txBody>
      </p:sp>
    </p:spTree>
    <p:extLst>
      <p:ext uri="{BB962C8B-B14F-4D97-AF65-F5344CB8AC3E}">
        <p14:creationId xmlns:p14="http://schemas.microsoft.com/office/powerpoint/2010/main" val="233170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err="1"/>
              <a:t>makeMultiplier</a:t>
            </a:r>
            <a:r>
              <a:rPr lang="en-US" dirty="0"/>
              <a:t> is a higher-order function because it </a:t>
            </a:r>
            <a:r>
              <a:rPr lang="en-US" b="1" dirty="0"/>
              <a:t>returns a function</a:t>
            </a:r>
            <a:r>
              <a:rPr lang="en-US" dirty="0"/>
              <a:t>.</a:t>
            </a:r>
          </a:p>
          <a:p>
            <a:pPr>
              <a:buFont typeface="Arial" panose="020B0604020202020204" pitchFamily="34" charset="0"/>
              <a:buChar char="•"/>
            </a:pPr>
            <a:r>
              <a:rPr lang="en-US" b="1" dirty="0"/>
              <a:t>Parameter</a:t>
            </a:r>
            <a:r>
              <a:rPr lang="en-US" dirty="0"/>
              <a:t>: factor: An integer used to create a multiplier function.</a:t>
            </a:r>
          </a:p>
          <a:p>
            <a:pPr>
              <a:buFont typeface="Arial" panose="020B0604020202020204" pitchFamily="34" charset="0"/>
              <a:buChar char="•"/>
            </a:pPr>
            <a:r>
              <a:rPr lang="en-US" b="1" dirty="0"/>
              <a:t>Return Value</a:t>
            </a:r>
            <a:r>
              <a:rPr lang="en-US" dirty="0"/>
              <a:t>: </a:t>
            </a:r>
          </a:p>
          <a:p>
            <a:pPr>
              <a:buFont typeface="Arial" panose="020B0604020202020204" pitchFamily="34" charset="0"/>
              <a:buChar char="•"/>
            </a:pPr>
            <a:r>
              <a:rPr lang="en-US" dirty="0"/>
              <a:t>Returns an </a:t>
            </a:r>
            <a:r>
              <a:rPr lang="en-US" b="1" dirty="0"/>
              <a:t>anonymous function</a:t>
            </a:r>
            <a:r>
              <a:rPr lang="en-US" dirty="0"/>
              <a:t> (int number) =&gt; number * factor.</a:t>
            </a:r>
          </a:p>
          <a:p>
            <a:pPr>
              <a:buFont typeface="Arial" panose="020B0604020202020204" pitchFamily="34" charset="0"/>
              <a:buChar char="•"/>
            </a:pPr>
            <a:r>
              <a:rPr lang="en-US" dirty="0"/>
              <a:t>This anonymous function takes number as a parameter and multiplies it by the factor.</a:t>
            </a:r>
          </a:p>
          <a:p>
            <a:pPr>
              <a:buFont typeface="Arial" panose="020B0604020202020204" pitchFamily="34" charset="0"/>
              <a:buChar char="•"/>
            </a:pPr>
            <a:endParaRPr lang="en-US" dirty="0"/>
          </a:p>
          <a:p>
            <a:r>
              <a:rPr lang="en-US" b="1" dirty="0"/>
              <a:t>Function Call in main:</a:t>
            </a:r>
          </a:p>
          <a:p>
            <a:r>
              <a:rPr lang="en-US" dirty="0"/>
              <a:t>var </a:t>
            </a:r>
            <a:r>
              <a:rPr lang="en-US" dirty="0" err="1"/>
              <a:t>doubleIt</a:t>
            </a:r>
            <a:r>
              <a:rPr lang="en-US" dirty="0"/>
              <a:t> = </a:t>
            </a:r>
            <a:r>
              <a:rPr lang="en-US" dirty="0" err="1"/>
              <a:t>makeMultiplier</a:t>
            </a:r>
            <a:r>
              <a:rPr lang="en-US" dirty="0"/>
              <a:t>(2);</a:t>
            </a:r>
          </a:p>
          <a:p>
            <a:endParaRPr lang="en-US" dirty="0"/>
          </a:p>
          <a:p>
            <a:pPr>
              <a:buFont typeface="Arial" panose="020B0604020202020204" pitchFamily="34" charset="0"/>
              <a:buNone/>
            </a:pPr>
            <a:r>
              <a:rPr lang="en-US" dirty="0" err="1"/>
              <a:t>makeMultiplier</a:t>
            </a:r>
            <a:r>
              <a:rPr lang="en-US" dirty="0"/>
              <a:t>(2) returns a function that multiplies a given number by 2.The returned function is assigned to </a:t>
            </a:r>
            <a:r>
              <a:rPr lang="en-US" dirty="0" err="1"/>
              <a:t>doubleIt</a:t>
            </a:r>
            <a:r>
              <a:rPr lang="en-US" dirty="0"/>
              <a:t>.</a:t>
            </a:r>
          </a:p>
          <a:p>
            <a:pPr>
              <a:buFont typeface="Arial" panose="020B0604020202020204" pitchFamily="34" charset="0"/>
              <a:buNone/>
            </a:pPr>
            <a:r>
              <a:rPr lang="en-US" dirty="0" err="1"/>
              <a:t>doubleIt</a:t>
            </a:r>
            <a:r>
              <a:rPr lang="en-US" dirty="0"/>
              <a:t> is now a function that doubles a number.</a:t>
            </a:r>
          </a:p>
          <a:p>
            <a:pPr>
              <a:buFont typeface="Arial" panose="020B0604020202020204" pitchFamily="34" charset="0"/>
              <a:buNone/>
            </a:pPr>
            <a:r>
              <a:rPr lang="en-US" dirty="0"/>
              <a:t>Calling </a:t>
            </a:r>
            <a:r>
              <a:rPr lang="en-US" dirty="0" err="1"/>
              <a:t>doubleIt</a:t>
            </a:r>
            <a:r>
              <a:rPr lang="en-US" dirty="0"/>
              <a:t>(5) results in 5 * 2 = 10.</a:t>
            </a:r>
          </a:p>
          <a:p>
            <a:pPr>
              <a:buFont typeface="Arial" panose="020B0604020202020204" pitchFamily="34" charset="0"/>
              <a:buNone/>
            </a:pPr>
            <a:endParaRPr lang="en-US" dirty="0"/>
          </a:p>
          <a:p>
            <a:endParaRPr lang="en-US" dirty="0"/>
          </a:p>
        </p:txBody>
      </p:sp>
      <p:sp>
        <p:nvSpPr>
          <p:cNvPr id="4" name="Slide Number Placeholder 3"/>
          <p:cNvSpPr>
            <a:spLocks noGrp="1"/>
          </p:cNvSpPr>
          <p:nvPr>
            <p:ph type="sldNum" sz="quarter" idx="5"/>
          </p:nvPr>
        </p:nvSpPr>
        <p:spPr/>
        <p:txBody>
          <a:bodyPr/>
          <a:lstStyle/>
          <a:p>
            <a:fld id="{9ED339B3-678B-498E-971A-91D8110D6AAA}" type="slidenum">
              <a:rPr lang="en-US" smtClean="0"/>
              <a:t>23</a:t>
            </a:fld>
            <a:endParaRPr lang="en-US"/>
          </a:p>
        </p:txBody>
      </p:sp>
    </p:spTree>
    <p:extLst>
      <p:ext uri="{BB962C8B-B14F-4D97-AF65-F5344CB8AC3E}">
        <p14:creationId xmlns:p14="http://schemas.microsoft.com/office/powerpoint/2010/main" val="719490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381261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485B7-BF8A-42F8-A8A7-5A5D5E0BCADF}"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998520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923251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195458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328672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0485B7-BF8A-42F8-A8A7-5A5D5E0BCADF}"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37685728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40485B7-BF8A-42F8-A8A7-5A5D5E0BCADF}" type="datetimeFigureOut">
              <a:rPr lang="en-US" smtClean="0"/>
              <a:t>12/12/2024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1930379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40674037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11458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203987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0485B7-BF8A-42F8-A8A7-5A5D5E0BCAD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402915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0485B7-BF8A-42F8-A8A7-5A5D5E0BCADF}"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1077257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0485B7-BF8A-42F8-A8A7-5A5D5E0BCADF}" type="datetimeFigureOut">
              <a:rPr lang="en-US" smtClean="0"/>
              <a:t>12/12/2024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25138173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0485B7-BF8A-42F8-A8A7-5A5D5E0BCADF}" type="datetimeFigureOut">
              <a:rPr lang="en-US" smtClean="0"/>
              <a:t>12/12/2024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2255022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485B7-BF8A-42F8-A8A7-5A5D5E0BCADF}" type="datetimeFigureOut">
              <a:rPr lang="en-US" smtClean="0"/>
              <a:t>12/12/2024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2723817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485B7-BF8A-42F8-A8A7-5A5D5E0BCADF}"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3094890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0485B7-BF8A-42F8-A8A7-5A5D5E0BCADF}" type="datetimeFigureOut">
              <a:rPr lang="en-US" smtClean="0"/>
              <a:t>12/12/2024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88976DD1-CCBA-414F-B3A5-96510258BFC7}" type="slidenum">
              <a:rPr lang="en-US" smtClean="0"/>
              <a:t>‹#›</a:t>
            </a:fld>
            <a:endParaRPr lang="en-US"/>
          </a:p>
        </p:txBody>
      </p:sp>
    </p:spTree>
    <p:extLst>
      <p:ext uri="{BB962C8B-B14F-4D97-AF65-F5344CB8AC3E}">
        <p14:creationId xmlns:p14="http://schemas.microsoft.com/office/powerpoint/2010/main" val="217494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40485B7-BF8A-42F8-A8A7-5A5D5E0BCADF}" type="datetimeFigureOut">
              <a:rPr lang="en-US" smtClean="0"/>
              <a:t>12/12/2024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88976DD1-CCBA-414F-B3A5-96510258BFC7}" type="slidenum">
              <a:rPr lang="en-US" smtClean="0"/>
              <a:t>‹#›</a:t>
            </a:fld>
            <a:endParaRPr lang="en-US"/>
          </a:p>
        </p:txBody>
      </p:sp>
    </p:spTree>
    <p:extLst>
      <p:ext uri="{BB962C8B-B14F-4D97-AF65-F5344CB8AC3E}">
        <p14:creationId xmlns:p14="http://schemas.microsoft.com/office/powerpoint/2010/main" val="8722386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9D73F-17A5-FE6A-B372-5FA8DF9101BA}"/>
              </a:ext>
            </a:extLst>
          </p:cNvPr>
          <p:cNvSpPr>
            <a:spLocks noGrp="1"/>
          </p:cNvSpPr>
          <p:nvPr>
            <p:ph type="ctrTitle"/>
          </p:nvPr>
        </p:nvSpPr>
        <p:spPr/>
        <p:txBody>
          <a:bodyPr/>
          <a:lstStyle/>
          <a:p>
            <a:r>
              <a:rPr lang="en-US" sz="6000" dirty="0"/>
              <a:t>Strings and Functions</a:t>
            </a:r>
          </a:p>
        </p:txBody>
      </p:sp>
    </p:spTree>
    <p:extLst>
      <p:ext uri="{BB962C8B-B14F-4D97-AF65-F5344CB8AC3E}">
        <p14:creationId xmlns:p14="http://schemas.microsoft.com/office/powerpoint/2010/main" val="157127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33833-9247-E245-5C48-13787C37B071}"/>
              </a:ext>
            </a:extLst>
          </p:cNvPr>
          <p:cNvSpPr>
            <a:spLocks noGrp="1"/>
          </p:cNvSpPr>
          <p:nvPr>
            <p:ph type="title"/>
          </p:nvPr>
        </p:nvSpPr>
        <p:spPr/>
        <p:txBody>
          <a:bodyPr/>
          <a:lstStyle/>
          <a:p>
            <a:r>
              <a:rPr lang="en-US" dirty="0"/>
              <a:t> Void Functions.</a:t>
            </a:r>
          </a:p>
        </p:txBody>
      </p:sp>
      <p:sp>
        <p:nvSpPr>
          <p:cNvPr id="3" name="Content Placeholder 2">
            <a:extLst>
              <a:ext uri="{FF2B5EF4-FFF2-40B4-BE49-F238E27FC236}">
                <a16:creationId xmlns:a16="http://schemas.microsoft.com/office/drawing/2014/main" id="{E5D955F1-0C58-2CBB-EF78-B801EE499E54}"/>
              </a:ext>
            </a:extLst>
          </p:cNvPr>
          <p:cNvSpPr>
            <a:spLocks noGrp="1"/>
          </p:cNvSpPr>
          <p:nvPr>
            <p:ph sz="half" idx="1"/>
          </p:nvPr>
        </p:nvSpPr>
        <p:spPr>
          <a:xfrm>
            <a:off x="1154953" y="2603500"/>
            <a:ext cx="5574459" cy="3416301"/>
          </a:xfrm>
        </p:spPr>
        <p:txBody>
          <a:bodyPr>
            <a:normAutofit fontScale="77500" lnSpcReduction="20000"/>
          </a:bodyPr>
          <a:lstStyle/>
          <a:p>
            <a:r>
              <a:rPr lang="en-US" sz="2800" dirty="0"/>
              <a:t>A function with a void return type does not return any value</a:t>
            </a:r>
          </a:p>
          <a:p>
            <a:r>
              <a:rPr lang="en-US" sz="2800" dirty="0"/>
              <a:t>A function with a return type of void is a function that does not return any value to the caller. This means the function's purpose is to perform an action (e.g., printing to the console, modifying data, or interacting with a user), but it does not compute or provide any result that can be captured or used later.</a:t>
            </a:r>
          </a:p>
          <a:p>
            <a:endParaRPr lang="en-US" sz="2800" dirty="0"/>
          </a:p>
        </p:txBody>
      </p:sp>
      <p:sp>
        <p:nvSpPr>
          <p:cNvPr id="4" name="Content Placeholder 3">
            <a:extLst>
              <a:ext uri="{FF2B5EF4-FFF2-40B4-BE49-F238E27FC236}">
                <a16:creationId xmlns:a16="http://schemas.microsoft.com/office/drawing/2014/main" id="{BFCB37DA-82D4-8D98-7B7A-E682CA7580E1}"/>
              </a:ext>
            </a:extLst>
          </p:cNvPr>
          <p:cNvSpPr>
            <a:spLocks noGrp="1"/>
          </p:cNvSpPr>
          <p:nvPr>
            <p:ph sz="half" idx="2"/>
          </p:nvPr>
        </p:nvSpPr>
        <p:spPr>
          <a:xfrm>
            <a:off x="7915274" y="2603500"/>
            <a:ext cx="3700463" cy="3416300"/>
          </a:xfrm>
        </p:spPr>
        <p:txBody>
          <a:bodyPr>
            <a:normAutofit fontScale="77500" lnSpcReduction="20000"/>
          </a:bodyPr>
          <a:lstStyle/>
          <a:p>
            <a:pPr marL="0" indent="0">
              <a:buNone/>
            </a:pPr>
            <a:r>
              <a:rPr lang="en-US" dirty="0"/>
              <a:t>void greet(String name) {</a:t>
            </a:r>
          </a:p>
          <a:p>
            <a:pPr marL="0" indent="0">
              <a:buNone/>
            </a:pPr>
            <a:r>
              <a:rPr lang="en-US" dirty="0"/>
              <a:t>  print('Hello, $name!');</a:t>
            </a:r>
          </a:p>
          <a:p>
            <a:pPr marL="0" indent="0">
              <a:buNone/>
            </a:pPr>
            <a:r>
              <a:rPr lang="en-US" dirty="0"/>
              <a:t>}</a:t>
            </a:r>
          </a:p>
          <a:p>
            <a:pPr marL="0" indent="0">
              <a:buNone/>
            </a:pPr>
            <a:endParaRPr lang="en-US" dirty="0"/>
          </a:p>
          <a:p>
            <a:pPr marL="0" indent="0">
              <a:buNone/>
            </a:pPr>
            <a:r>
              <a:rPr lang="en-US" dirty="0"/>
              <a:t>void main() {</a:t>
            </a:r>
          </a:p>
          <a:p>
            <a:pPr marL="0" indent="0">
              <a:buNone/>
            </a:pPr>
            <a:r>
              <a:rPr lang="en-US" dirty="0"/>
              <a:t>  greet('John'); // Output: Hello, John!</a:t>
            </a:r>
          </a:p>
          <a:p>
            <a:pPr marL="0" indent="0">
              <a:buNone/>
            </a:pPr>
            <a:r>
              <a:rPr lang="en-US" dirty="0"/>
              <a:t>}</a:t>
            </a:r>
          </a:p>
          <a:p>
            <a:endParaRPr lang="en-US" dirty="0"/>
          </a:p>
        </p:txBody>
      </p:sp>
    </p:spTree>
    <p:extLst>
      <p:ext uri="{BB962C8B-B14F-4D97-AF65-F5344CB8AC3E}">
        <p14:creationId xmlns:p14="http://schemas.microsoft.com/office/powerpoint/2010/main" val="227543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44B6F-BE71-1A46-E2A4-36337ECEFD03}"/>
              </a:ext>
            </a:extLst>
          </p:cNvPr>
          <p:cNvSpPr>
            <a:spLocks noGrp="1"/>
          </p:cNvSpPr>
          <p:nvPr>
            <p:ph type="title"/>
          </p:nvPr>
        </p:nvSpPr>
        <p:spPr/>
        <p:txBody>
          <a:bodyPr/>
          <a:lstStyle/>
          <a:p>
            <a:r>
              <a:rPr lang="en-US" dirty="0"/>
              <a:t>Arrow Functions</a:t>
            </a:r>
          </a:p>
        </p:txBody>
      </p:sp>
      <p:sp>
        <p:nvSpPr>
          <p:cNvPr id="5" name="Content Placeholder 4">
            <a:extLst>
              <a:ext uri="{FF2B5EF4-FFF2-40B4-BE49-F238E27FC236}">
                <a16:creationId xmlns:a16="http://schemas.microsoft.com/office/drawing/2014/main" id="{BADAD882-2B92-A1C7-F8C7-1AB715440888}"/>
              </a:ext>
            </a:extLst>
          </p:cNvPr>
          <p:cNvSpPr>
            <a:spLocks noGrp="1"/>
          </p:cNvSpPr>
          <p:nvPr>
            <p:ph idx="1"/>
          </p:nvPr>
        </p:nvSpPr>
        <p:spPr/>
        <p:txBody>
          <a:bodyPr/>
          <a:lstStyle/>
          <a:p>
            <a:pPr marL="0" indent="0">
              <a:buNone/>
            </a:pPr>
            <a:r>
              <a:rPr lang="en-US" sz="2800" dirty="0"/>
              <a:t>Syntax</a:t>
            </a:r>
          </a:p>
          <a:p>
            <a:endParaRPr lang="en-US" dirty="0"/>
          </a:p>
          <a:p>
            <a:pPr marL="0" indent="0">
              <a:buNone/>
            </a:pPr>
            <a:r>
              <a:rPr lang="en-US" dirty="0" err="1"/>
              <a:t>returnType</a:t>
            </a:r>
            <a:r>
              <a:rPr lang="en-US" dirty="0"/>
              <a:t> </a:t>
            </a:r>
            <a:r>
              <a:rPr lang="en-US" dirty="0" err="1"/>
              <a:t>functionName</a:t>
            </a:r>
            <a:r>
              <a:rPr lang="en-US" dirty="0"/>
              <a:t>(parameters) =&gt; expression;</a:t>
            </a:r>
          </a:p>
          <a:p>
            <a:pPr marL="0" indent="0">
              <a:buNone/>
            </a:pPr>
            <a:endParaRPr lang="en-US" dirty="0"/>
          </a:p>
          <a:p>
            <a:pPr marL="0" indent="0">
              <a:buNone/>
            </a:pPr>
            <a:r>
              <a:rPr lang="en-US" dirty="0"/>
              <a:t>Dart allows concise function definitions using the =&gt; syntax for functions with a single expression.</a:t>
            </a:r>
          </a:p>
        </p:txBody>
      </p:sp>
    </p:spTree>
    <p:extLst>
      <p:ext uri="{BB962C8B-B14F-4D97-AF65-F5344CB8AC3E}">
        <p14:creationId xmlns:p14="http://schemas.microsoft.com/office/powerpoint/2010/main" val="1935487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C6147-4D8A-5D0C-D25E-6DF94F5EC03D}"/>
              </a:ext>
            </a:extLst>
          </p:cNvPr>
          <p:cNvSpPr>
            <a:spLocks noGrp="1"/>
          </p:cNvSpPr>
          <p:nvPr>
            <p:ph type="title"/>
          </p:nvPr>
        </p:nvSpPr>
        <p:spPr/>
        <p:txBody>
          <a:bodyPr/>
          <a:lstStyle/>
          <a:p>
            <a:r>
              <a:rPr lang="en-US" dirty="0"/>
              <a:t>Arrow Functions  - Example</a:t>
            </a:r>
          </a:p>
        </p:txBody>
      </p:sp>
      <p:sp>
        <p:nvSpPr>
          <p:cNvPr id="3" name="Content Placeholder 2">
            <a:extLst>
              <a:ext uri="{FF2B5EF4-FFF2-40B4-BE49-F238E27FC236}">
                <a16:creationId xmlns:a16="http://schemas.microsoft.com/office/drawing/2014/main" id="{5C95BD43-297B-1CBD-16C8-AD16E4ED8B6F}"/>
              </a:ext>
            </a:extLst>
          </p:cNvPr>
          <p:cNvSpPr>
            <a:spLocks noGrp="1"/>
          </p:cNvSpPr>
          <p:nvPr>
            <p:ph sz="half" idx="1"/>
          </p:nvPr>
        </p:nvSpPr>
        <p:spPr>
          <a:xfrm>
            <a:off x="1154953" y="2603500"/>
            <a:ext cx="6188821" cy="3911600"/>
          </a:xfrm>
        </p:spPr>
        <p:txBody>
          <a:bodyPr>
            <a:noAutofit/>
          </a:bodyPr>
          <a:lstStyle/>
          <a:p>
            <a:pPr marL="0" indent="0">
              <a:buNone/>
            </a:pPr>
            <a:r>
              <a:rPr lang="en-US" sz="2800" dirty="0"/>
              <a:t>int multiply(int a, int b) =&gt; a * b;</a:t>
            </a:r>
          </a:p>
          <a:p>
            <a:pPr marL="0" indent="0">
              <a:buNone/>
            </a:pPr>
            <a:endParaRPr lang="en-US" sz="2800" dirty="0"/>
          </a:p>
          <a:p>
            <a:pPr marL="0" indent="0">
              <a:buNone/>
            </a:pPr>
            <a:r>
              <a:rPr lang="en-US" sz="2800" dirty="0"/>
              <a:t>void main() {  print(multiply(4, 5)); // Output: 20}</a:t>
            </a:r>
          </a:p>
          <a:p>
            <a:pPr marL="0" indent="0">
              <a:buNone/>
            </a:pPr>
            <a:r>
              <a:rPr lang="en-US" sz="2800" dirty="0"/>
              <a:t>Dart allows concise function definitions using the =&gt; syntax for functions with a single expression.</a:t>
            </a:r>
          </a:p>
          <a:p>
            <a:pPr marL="0" indent="0">
              <a:buNone/>
            </a:pPr>
            <a:endParaRPr lang="en-US" sz="2800" dirty="0"/>
          </a:p>
        </p:txBody>
      </p:sp>
      <p:sp>
        <p:nvSpPr>
          <p:cNvPr id="4" name="Content Placeholder 3">
            <a:extLst>
              <a:ext uri="{FF2B5EF4-FFF2-40B4-BE49-F238E27FC236}">
                <a16:creationId xmlns:a16="http://schemas.microsoft.com/office/drawing/2014/main" id="{4B9B0D3D-F9BC-9522-2595-86A3785712B4}"/>
              </a:ext>
            </a:extLst>
          </p:cNvPr>
          <p:cNvSpPr>
            <a:spLocks noGrp="1"/>
          </p:cNvSpPr>
          <p:nvPr>
            <p:ph sz="half" idx="2"/>
          </p:nvPr>
        </p:nvSpPr>
        <p:spPr>
          <a:xfrm>
            <a:off x="7115175" y="2603500"/>
            <a:ext cx="3918696" cy="3416300"/>
          </a:xfrm>
        </p:spPr>
        <p:txBody>
          <a:bodyPr>
            <a:normAutofit/>
          </a:bodyPr>
          <a:lstStyle/>
          <a:p>
            <a:r>
              <a:rPr lang="en-US" sz="2800" dirty="0"/>
              <a:t>For functions with a single expression, you can use the arrow syntax (=&gt;).</a:t>
            </a:r>
          </a:p>
        </p:txBody>
      </p:sp>
      <p:sp>
        <p:nvSpPr>
          <p:cNvPr id="5" name="Rectangle 1">
            <a:extLst>
              <a:ext uri="{FF2B5EF4-FFF2-40B4-BE49-F238E27FC236}">
                <a16:creationId xmlns:a16="http://schemas.microsoft.com/office/drawing/2014/main" id="{27966F1B-B46B-15B7-F05A-9412844FA96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Dart allows concise function definitions using the </a:t>
            </a:r>
            <a:r>
              <a:rPr kumimoji="0" lang="en-US" altLang="en-US" sz="1000" b="0" i="0" u="none" strike="noStrike" cap="none" normalizeH="0" baseline="0">
                <a:ln>
                  <a:noFill/>
                </a:ln>
                <a:solidFill>
                  <a:schemeClr val="tx1"/>
                </a:solidFill>
                <a:effectLst/>
                <a:latin typeface="Arial Unicode MS"/>
              </a:rPr>
              <a:t>=&gt;</a:t>
            </a:r>
            <a:r>
              <a:rPr kumimoji="0" lang="en-US" altLang="en-US" sz="800" b="0" i="0" u="none" strike="noStrike" cap="none" normalizeH="0" baseline="0">
                <a:ln>
                  <a:noFill/>
                </a:ln>
                <a:solidFill>
                  <a:schemeClr val="tx1"/>
                </a:solidFill>
                <a:effectLst/>
              </a:rPr>
              <a:t> syntax for functions with a single expression.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9763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853D549-817E-E012-BFA1-37C2C1A04AE2}"/>
              </a:ext>
            </a:extLst>
          </p:cNvPr>
          <p:cNvSpPr>
            <a:spLocks noGrp="1"/>
          </p:cNvSpPr>
          <p:nvPr>
            <p:ph type="title"/>
          </p:nvPr>
        </p:nvSpPr>
        <p:spPr/>
        <p:txBody>
          <a:bodyPr/>
          <a:lstStyle/>
          <a:p>
            <a:r>
              <a:rPr lang="en-US" dirty="0"/>
              <a:t>Positional Parameters</a:t>
            </a:r>
          </a:p>
        </p:txBody>
      </p:sp>
      <p:sp>
        <p:nvSpPr>
          <p:cNvPr id="6" name="Content Placeholder 5">
            <a:extLst>
              <a:ext uri="{FF2B5EF4-FFF2-40B4-BE49-F238E27FC236}">
                <a16:creationId xmlns:a16="http://schemas.microsoft.com/office/drawing/2014/main" id="{294B59FD-C430-2B6A-2A0B-8DEA7F5746F3}"/>
              </a:ext>
            </a:extLst>
          </p:cNvPr>
          <p:cNvSpPr>
            <a:spLocks noGrp="1"/>
          </p:cNvSpPr>
          <p:nvPr>
            <p:ph idx="1"/>
          </p:nvPr>
        </p:nvSpPr>
        <p:spPr>
          <a:xfrm>
            <a:off x="828676" y="2300287"/>
            <a:ext cx="10487024" cy="4357688"/>
          </a:xfrm>
        </p:spPr>
        <p:txBody>
          <a:bodyPr/>
          <a:lstStyle/>
          <a:p>
            <a:pPr marL="0" indent="0">
              <a:buNone/>
            </a:pPr>
            <a:r>
              <a:rPr lang="en-US" sz="2400" dirty="0"/>
              <a:t>Positional parameters are parameters that must be supplied in a specific order when calling a function. They are mandatory by default unless explicitly marked as optional. The position of the arguments passed matters, and each parameter corresponds directly to an argument based on its position</a:t>
            </a:r>
            <a:r>
              <a:rPr lang="en-US" dirty="0"/>
              <a:t>.</a:t>
            </a:r>
          </a:p>
          <a:p>
            <a:pPr marL="0" indent="0">
              <a:buNone/>
            </a:pPr>
            <a:endParaRPr lang="en-US" b="1" dirty="0"/>
          </a:p>
          <a:p>
            <a:pPr marL="0" indent="0">
              <a:buNone/>
            </a:pPr>
            <a:r>
              <a:rPr lang="en-US" b="1" dirty="0"/>
              <a:t>Optional Positional Parameters:</a:t>
            </a:r>
          </a:p>
          <a:p>
            <a:pPr marL="0" indent="0">
              <a:buNone/>
            </a:pPr>
            <a:r>
              <a:rPr lang="en-US" sz="2000" dirty="0"/>
              <a:t>Optional positional parameters are defined by enclosing them in square brackets. When a function has optional positional parameters, you don't have to provide values for them when calling the function. If a value isn't provided, a default value or null (if no default is specified) is used</a:t>
            </a:r>
            <a:r>
              <a:rPr lang="en-US" dirty="0"/>
              <a: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4892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50C6202-8A48-9713-400E-72DBA21D811D}"/>
              </a:ext>
            </a:extLst>
          </p:cNvPr>
          <p:cNvSpPr>
            <a:spLocks noGrp="1"/>
          </p:cNvSpPr>
          <p:nvPr>
            <p:ph type="title"/>
          </p:nvPr>
        </p:nvSpPr>
        <p:spPr/>
        <p:txBody>
          <a:bodyPr/>
          <a:lstStyle/>
          <a:p>
            <a:r>
              <a:rPr lang="en-US" dirty="0"/>
              <a:t>Examples: Optional Parameters</a:t>
            </a:r>
          </a:p>
        </p:txBody>
      </p:sp>
      <p:sp>
        <p:nvSpPr>
          <p:cNvPr id="6" name="Content Placeholder 5">
            <a:extLst>
              <a:ext uri="{FF2B5EF4-FFF2-40B4-BE49-F238E27FC236}">
                <a16:creationId xmlns:a16="http://schemas.microsoft.com/office/drawing/2014/main" id="{AE3A1F57-BF02-7789-E9CE-FC2EC690E49F}"/>
              </a:ext>
            </a:extLst>
          </p:cNvPr>
          <p:cNvSpPr>
            <a:spLocks noGrp="1"/>
          </p:cNvSpPr>
          <p:nvPr>
            <p:ph idx="1"/>
          </p:nvPr>
        </p:nvSpPr>
        <p:spPr>
          <a:xfrm>
            <a:off x="1154954" y="2257425"/>
            <a:ext cx="8825659" cy="3762375"/>
          </a:xfrm>
        </p:spPr>
        <p:txBody>
          <a:bodyPr>
            <a:normAutofit/>
          </a:bodyPr>
          <a:lstStyle/>
          <a:p>
            <a:pPr marL="0" indent="0">
              <a:buNone/>
            </a:pPr>
            <a:r>
              <a:rPr lang="en-US" sz="2000" dirty="0"/>
              <a:t>Dart supports optional parameters in functions, which can be either positional or named.</a:t>
            </a:r>
          </a:p>
          <a:p>
            <a:pPr marL="0" indent="0">
              <a:buNone/>
            </a:pPr>
            <a:r>
              <a:rPr lang="en-US" sz="2000" dirty="0"/>
              <a:t>Positional Optional Parameters  :</a:t>
            </a:r>
          </a:p>
          <a:p>
            <a:pPr lvl="1"/>
            <a:r>
              <a:rPr lang="en-US" sz="2000" dirty="0"/>
              <a:t> Wrap optional parameters in square brackets [].</a:t>
            </a:r>
          </a:p>
        </p:txBody>
      </p:sp>
    </p:spTree>
    <p:extLst>
      <p:ext uri="{BB962C8B-B14F-4D97-AF65-F5344CB8AC3E}">
        <p14:creationId xmlns:p14="http://schemas.microsoft.com/office/powerpoint/2010/main" val="1097218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B307C-4D4A-F68D-8A88-451F67B3EEC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F9DC3B11-DAFE-8E6E-6805-586C303837F9}"/>
              </a:ext>
            </a:extLst>
          </p:cNvPr>
          <p:cNvSpPr>
            <a:spLocks noGrp="1"/>
          </p:cNvSpPr>
          <p:nvPr>
            <p:ph idx="1"/>
          </p:nvPr>
        </p:nvSpPr>
        <p:spPr>
          <a:xfrm>
            <a:off x="1154954" y="2286000"/>
            <a:ext cx="8825659" cy="3733800"/>
          </a:xfrm>
        </p:spPr>
        <p:txBody>
          <a:bodyPr/>
          <a:lstStyle/>
          <a:p>
            <a:pPr marL="0" indent="0">
              <a:buNone/>
            </a:pPr>
            <a:r>
              <a:rPr lang="en-US" dirty="0"/>
              <a:t>void greet(String name, [String title = ""]) {</a:t>
            </a:r>
          </a:p>
          <a:p>
            <a:pPr marL="0" indent="0">
              <a:buNone/>
            </a:pPr>
            <a:r>
              <a:rPr lang="en-US" dirty="0"/>
              <a:t>print("Hello, $title $name");</a:t>
            </a:r>
          </a:p>
          <a:p>
            <a:pPr marL="0" indent="0">
              <a:buNone/>
            </a:pPr>
            <a:r>
              <a:rPr lang="en-US" dirty="0"/>
              <a:t>}</a:t>
            </a:r>
          </a:p>
          <a:p>
            <a:endParaRPr lang="en-US" dirty="0"/>
          </a:p>
          <a:p>
            <a:pPr marL="0" indent="0">
              <a:buNone/>
            </a:pPr>
            <a:r>
              <a:rPr lang="en-US" dirty="0"/>
              <a:t>void main() {</a:t>
            </a:r>
          </a:p>
          <a:p>
            <a:pPr marL="0" indent="0">
              <a:buNone/>
            </a:pPr>
            <a:r>
              <a:rPr lang="en-US" dirty="0"/>
              <a:t>  greet("John");           // Output: Hello,  John</a:t>
            </a:r>
          </a:p>
          <a:p>
            <a:pPr marL="0" indent="0">
              <a:buNone/>
            </a:pPr>
            <a:r>
              <a:rPr lang="en-US" dirty="0"/>
              <a:t> greet("John", "Mr.");    // Output: Hello, Mr. John</a:t>
            </a:r>
          </a:p>
          <a:p>
            <a:pPr marL="0" indent="0">
              <a:buNone/>
            </a:pPr>
            <a:r>
              <a:rPr lang="en-US" dirty="0"/>
              <a:t>}</a:t>
            </a:r>
          </a:p>
          <a:p>
            <a:endParaRPr lang="en-US" dirty="0"/>
          </a:p>
        </p:txBody>
      </p:sp>
    </p:spTree>
    <p:extLst>
      <p:ext uri="{BB962C8B-B14F-4D97-AF65-F5344CB8AC3E}">
        <p14:creationId xmlns:p14="http://schemas.microsoft.com/office/powerpoint/2010/main" val="3428174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0D5D405-DDEA-0E6C-A16D-0FA6AB407A1B}"/>
              </a:ext>
            </a:extLst>
          </p:cNvPr>
          <p:cNvSpPr>
            <a:spLocks noGrp="1"/>
          </p:cNvSpPr>
          <p:nvPr>
            <p:ph type="title"/>
          </p:nvPr>
        </p:nvSpPr>
        <p:spPr/>
        <p:txBody>
          <a:bodyPr/>
          <a:lstStyle/>
          <a:p>
            <a:r>
              <a:rPr lang="en-US" dirty="0"/>
              <a:t>Named Parameters </a:t>
            </a:r>
          </a:p>
        </p:txBody>
      </p:sp>
      <p:sp>
        <p:nvSpPr>
          <p:cNvPr id="6" name="Content Placeholder 5">
            <a:extLst>
              <a:ext uri="{FF2B5EF4-FFF2-40B4-BE49-F238E27FC236}">
                <a16:creationId xmlns:a16="http://schemas.microsoft.com/office/drawing/2014/main" id="{F4D0617D-8348-D66F-F50C-CEA971C91C4D}"/>
              </a:ext>
            </a:extLst>
          </p:cNvPr>
          <p:cNvSpPr>
            <a:spLocks noGrp="1"/>
          </p:cNvSpPr>
          <p:nvPr>
            <p:ph idx="1"/>
          </p:nvPr>
        </p:nvSpPr>
        <p:spPr>
          <a:xfrm>
            <a:off x="1154954" y="2603500"/>
            <a:ext cx="10146459" cy="3416300"/>
          </a:xfrm>
        </p:spPr>
        <p:txBody>
          <a:bodyPr/>
          <a:lstStyle/>
          <a:p>
            <a:pPr marL="0" indent="0" algn="just">
              <a:buNone/>
            </a:pPr>
            <a:r>
              <a:rPr lang="en-US" sz="2400" dirty="0"/>
              <a:t>Named parameters are explicitly referenced by name, making the function call more readable. These are optional by default unless marked as required. Named parameters are enclosed in curly braces, allowing arguments to be passed in any order</a:t>
            </a:r>
            <a:r>
              <a:rPr lang="en-US" dirty="0"/>
              <a:t>.</a:t>
            </a:r>
          </a:p>
        </p:txBody>
      </p:sp>
    </p:spTree>
    <p:extLst>
      <p:ext uri="{BB962C8B-B14F-4D97-AF65-F5344CB8AC3E}">
        <p14:creationId xmlns:p14="http://schemas.microsoft.com/office/powerpoint/2010/main" val="1698889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D4F7-CD8F-262C-B4F1-008986C3262F}"/>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BE2F849-85C2-0961-6C18-B83BA7EED2C0}"/>
              </a:ext>
            </a:extLst>
          </p:cNvPr>
          <p:cNvSpPr>
            <a:spLocks noGrp="1"/>
          </p:cNvSpPr>
          <p:nvPr>
            <p:ph idx="1"/>
          </p:nvPr>
        </p:nvSpPr>
        <p:spPr/>
        <p:txBody>
          <a:bodyPr/>
          <a:lstStyle/>
          <a:p>
            <a:pPr marL="0" indent="0">
              <a:buNone/>
            </a:pPr>
            <a:r>
              <a:rPr lang="en-US" dirty="0"/>
              <a:t>void greet({String name = "Guest", String title = "Mr."}) {</a:t>
            </a:r>
          </a:p>
          <a:p>
            <a:pPr marL="0" indent="0">
              <a:buNone/>
            </a:pPr>
            <a:r>
              <a:rPr lang="en-US" dirty="0"/>
              <a:t>print("Hello, $title $name");</a:t>
            </a:r>
          </a:p>
          <a:p>
            <a:pPr marL="0" indent="0">
              <a:buNone/>
            </a:pPr>
            <a:r>
              <a:rPr lang="en-US" dirty="0"/>
              <a:t>}</a:t>
            </a:r>
          </a:p>
          <a:p>
            <a:endParaRPr lang="en-US" dirty="0"/>
          </a:p>
          <a:p>
            <a:pPr marL="0" indent="0">
              <a:buNone/>
            </a:pPr>
            <a:r>
              <a:rPr lang="en-US" dirty="0"/>
              <a:t>void main() {</a:t>
            </a:r>
          </a:p>
          <a:p>
            <a:pPr marL="0" indent="0">
              <a:buNone/>
            </a:pPr>
            <a:r>
              <a:rPr lang="en-US" dirty="0"/>
              <a:t>greet();                         // Output: Hello, Mr. Guest</a:t>
            </a:r>
          </a:p>
          <a:p>
            <a:pPr marL="0" indent="0">
              <a:buNone/>
            </a:pPr>
            <a:r>
              <a:rPr lang="en-US" dirty="0"/>
              <a:t>greet(name: "Jane", title: "Dr."); // Output: Hello, Dr. Jane</a:t>
            </a:r>
          </a:p>
          <a:p>
            <a:pPr marL="0" indent="0">
              <a:buNone/>
            </a:pPr>
            <a:r>
              <a:rPr lang="en-US" dirty="0"/>
              <a:t>}</a:t>
            </a:r>
          </a:p>
          <a:p>
            <a:endParaRPr lang="en-US" dirty="0"/>
          </a:p>
        </p:txBody>
      </p:sp>
    </p:spTree>
    <p:extLst>
      <p:ext uri="{BB962C8B-B14F-4D97-AF65-F5344CB8AC3E}">
        <p14:creationId xmlns:p14="http://schemas.microsoft.com/office/powerpoint/2010/main" val="856900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E2018-0CCD-1010-8254-86429674E480}"/>
              </a:ext>
            </a:extLst>
          </p:cNvPr>
          <p:cNvSpPr>
            <a:spLocks noGrp="1"/>
          </p:cNvSpPr>
          <p:nvPr>
            <p:ph type="title"/>
          </p:nvPr>
        </p:nvSpPr>
        <p:spPr/>
        <p:txBody>
          <a:bodyPr/>
          <a:lstStyle/>
          <a:p>
            <a:r>
              <a:rPr lang="en-US" dirty="0"/>
              <a:t>Key Points to Note</a:t>
            </a:r>
          </a:p>
        </p:txBody>
      </p:sp>
      <p:sp>
        <p:nvSpPr>
          <p:cNvPr id="4" name="Rectangle 1">
            <a:extLst>
              <a:ext uri="{FF2B5EF4-FFF2-40B4-BE49-F238E27FC236}">
                <a16:creationId xmlns:a16="http://schemas.microsoft.com/office/drawing/2014/main" id="{AE830491-4AFC-C8AF-B0F0-F97B4BFA3C32}"/>
              </a:ext>
            </a:extLst>
          </p:cNvPr>
          <p:cNvSpPr>
            <a:spLocks noGrp="1" noChangeArrowheads="1"/>
          </p:cNvSpPr>
          <p:nvPr>
            <p:ph idx="1"/>
          </p:nvPr>
        </p:nvSpPr>
        <p:spPr bwMode="auto">
          <a:xfrm>
            <a:off x="542925" y="2726606"/>
            <a:ext cx="1078706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Named Parameters: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Named parameters allow you to specify arguments by their names, making function calls more intuitive.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Default Values: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When arguments are not provided, the function uses default values </a:t>
            </a:r>
            <a:r>
              <a:rPr kumimoji="0" lang="en-US" altLang="en-US" b="0" i="0" u="none" strike="noStrike" cap="none" normalizeH="0" baseline="0" dirty="0">
                <a:ln>
                  <a:noFill/>
                </a:ln>
                <a:solidFill>
                  <a:schemeClr val="tx1"/>
                </a:solidFill>
                <a:effectLst/>
                <a:latin typeface="Arial" panose="020B0604020202020204" pitchFamily="34" charset="0"/>
              </a:rPr>
              <a:t>(</a:t>
            </a:r>
            <a:r>
              <a:rPr kumimoji="0" lang="en-US" altLang="en-US" b="0" i="0" u="none" strike="noStrike" cap="none" normalizeH="0" baseline="0" dirty="0">
                <a:ln>
                  <a:noFill/>
                </a:ln>
                <a:solidFill>
                  <a:schemeClr val="tx1"/>
                </a:solidFill>
                <a:effectLst/>
                <a:latin typeface="Arial Unicode MS"/>
              </a:rPr>
              <a:t>"Guest"</a:t>
            </a:r>
            <a:r>
              <a:rPr kumimoji="0" lang="en-US" altLang="en-US" b="0" i="0" u="none" strike="noStrike" cap="none" normalizeH="0" baseline="0" dirty="0">
                <a:ln>
                  <a:noFill/>
                </a:ln>
                <a:solidFill>
                  <a:schemeClr val="tx1"/>
                </a:solidFill>
                <a:effectLst/>
              </a:rPr>
              <a:t> for </a:t>
            </a:r>
            <a:r>
              <a:rPr kumimoji="0" lang="en-US" altLang="en-US" b="0" i="0" u="none" strike="noStrike" cap="none" normalizeH="0" baseline="0" dirty="0">
                <a:ln>
                  <a:noFill/>
                </a:ln>
                <a:solidFill>
                  <a:schemeClr val="tx1"/>
                </a:solidFill>
                <a:effectLst/>
                <a:latin typeface="Arial Unicode MS"/>
              </a:rPr>
              <a:t>name</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a:rPr>
              <a:t>"Mr."</a:t>
            </a:r>
            <a:r>
              <a:rPr kumimoji="0" lang="en-US" altLang="en-US" b="0" i="0" u="none" strike="noStrike" cap="none" normalizeH="0" baseline="0" dirty="0">
                <a:ln>
                  <a:noFill/>
                </a:ln>
                <a:solidFill>
                  <a:schemeClr val="tx1"/>
                </a:solidFill>
                <a:effectLst/>
              </a:rPr>
              <a:t> for </a:t>
            </a:r>
            <a:r>
              <a:rPr kumimoji="0" lang="en-US" altLang="en-US" b="0" i="0" u="none" strike="noStrike" cap="none" normalizeH="0" baseline="0" dirty="0">
                <a:ln>
                  <a:noFill/>
                </a:ln>
                <a:solidFill>
                  <a:schemeClr val="tx1"/>
                </a:solidFill>
                <a:effectLst/>
                <a:latin typeface="Arial Unicode MS"/>
              </a:rPr>
              <a:t>title</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You can omit any named parameter, and the default value will be used.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949773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97A6-DAC5-D307-F6D4-4B50AC782325}"/>
              </a:ext>
            </a:extLst>
          </p:cNvPr>
          <p:cNvSpPr>
            <a:spLocks noGrp="1"/>
          </p:cNvSpPr>
          <p:nvPr>
            <p:ph type="title"/>
          </p:nvPr>
        </p:nvSpPr>
        <p:spPr>
          <a:xfrm>
            <a:off x="1154954" y="973668"/>
            <a:ext cx="10403634" cy="1026582"/>
          </a:xfrm>
        </p:spPr>
        <p:txBody>
          <a:bodyPr/>
          <a:lstStyle/>
          <a:p>
            <a:r>
              <a:rPr lang="en-US" dirty="0"/>
              <a:t>Functions with Named Parameters and return Values</a:t>
            </a:r>
          </a:p>
        </p:txBody>
      </p:sp>
      <p:sp>
        <p:nvSpPr>
          <p:cNvPr id="3" name="Content Placeholder 2">
            <a:extLst>
              <a:ext uri="{FF2B5EF4-FFF2-40B4-BE49-F238E27FC236}">
                <a16:creationId xmlns:a16="http://schemas.microsoft.com/office/drawing/2014/main" id="{74B1B36F-BC90-33A1-8199-6AD850F09393}"/>
              </a:ext>
            </a:extLst>
          </p:cNvPr>
          <p:cNvSpPr>
            <a:spLocks noGrp="1"/>
          </p:cNvSpPr>
          <p:nvPr>
            <p:ph sz="half" idx="1"/>
          </p:nvPr>
        </p:nvSpPr>
        <p:spPr/>
        <p:txBody>
          <a:bodyPr/>
          <a:lstStyle/>
          <a:p>
            <a:pPr marL="0" indent="0">
              <a:buNone/>
            </a:pPr>
            <a:r>
              <a:rPr lang="en-US" sz="2400" dirty="0"/>
              <a:t>void </a:t>
            </a:r>
            <a:r>
              <a:rPr lang="en-US" sz="2400" dirty="0" err="1"/>
              <a:t>printMyName</a:t>
            </a:r>
            <a:r>
              <a:rPr lang="en-US" sz="2400" dirty="0"/>
              <a:t>(String name) {</a:t>
            </a:r>
          </a:p>
          <a:p>
            <a:pPr marL="0" indent="0">
              <a:buNone/>
            </a:pPr>
            <a:r>
              <a:rPr lang="en-US" sz="2400" dirty="0"/>
              <a:t>  print('Hello $name');</a:t>
            </a:r>
          </a:p>
          <a:p>
            <a:pPr marL="0" indent="0">
              <a:buNone/>
            </a:pPr>
            <a:r>
              <a:rPr lang="en-US" sz="2400" dirty="0"/>
              <a:t>}</a:t>
            </a:r>
          </a:p>
          <a:p>
            <a:endParaRPr lang="en-US" dirty="0"/>
          </a:p>
        </p:txBody>
      </p:sp>
      <p:sp>
        <p:nvSpPr>
          <p:cNvPr id="4" name="Content Placeholder 3">
            <a:extLst>
              <a:ext uri="{FF2B5EF4-FFF2-40B4-BE49-F238E27FC236}">
                <a16:creationId xmlns:a16="http://schemas.microsoft.com/office/drawing/2014/main" id="{07293E95-A21A-7AD7-84CB-D4CF9675C106}"/>
              </a:ext>
            </a:extLst>
          </p:cNvPr>
          <p:cNvSpPr>
            <a:spLocks noGrp="1"/>
          </p:cNvSpPr>
          <p:nvPr>
            <p:ph sz="half" idx="2"/>
          </p:nvPr>
        </p:nvSpPr>
        <p:spPr/>
        <p:txBody>
          <a:bodyPr/>
          <a:lstStyle/>
          <a:p>
            <a:pPr marL="0" indent="0">
              <a:buNone/>
            </a:pPr>
            <a:r>
              <a:rPr lang="en-US" dirty="0"/>
              <a:t>Function </a:t>
            </a:r>
            <a:r>
              <a:rPr lang="en-US" dirty="0" err="1"/>
              <a:t>printMyName</a:t>
            </a:r>
            <a:endParaRPr lang="en-US" dirty="0"/>
          </a:p>
          <a:p>
            <a:pPr marL="0" indent="0">
              <a:buNone/>
            </a:pPr>
            <a:r>
              <a:rPr lang="en-US" dirty="0"/>
              <a:t>Purpose: Prints a greeting with the given name.</a:t>
            </a:r>
          </a:p>
          <a:p>
            <a:pPr marL="0" indent="0">
              <a:buNone/>
            </a:pPr>
            <a:r>
              <a:rPr lang="en-US" dirty="0"/>
              <a:t>Example: Calling </a:t>
            </a:r>
            <a:r>
              <a:rPr lang="en-US" dirty="0" err="1"/>
              <a:t>printMyName</a:t>
            </a:r>
            <a:r>
              <a:rPr lang="en-US" dirty="0"/>
              <a:t>('Anna') outputs Hello Anna.</a:t>
            </a:r>
          </a:p>
        </p:txBody>
      </p:sp>
    </p:spTree>
    <p:extLst>
      <p:ext uri="{BB962C8B-B14F-4D97-AF65-F5344CB8AC3E}">
        <p14:creationId xmlns:p14="http://schemas.microsoft.com/office/powerpoint/2010/main" val="3957663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46CD-0ED3-C7CF-791D-9DE8C3D2D801}"/>
              </a:ext>
            </a:extLst>
          </p:cNvPr>
          <p:cNvSpPr>
            <a:spLocks noGrp="1"/>
          </p:cNvSpPr>
          <p:nvPr>
            <p:ph type="title"/>
          </p:nvPr>
        </p:nvSpPr>
        <p:spPr/>
        <p:txBody>
          <a:bodyPr/>
          <a:lstStyle/>
          <a:p>
            <a:r>
              <a:rPr lang="en-US" dirty="0"/>
              <a:t>Introduction to Interpolation in Dart.</a:t>
            </a:r>
          </a:p>
        </p:txBody>
      </p:sp>
      <p:sp>
        <p:nvSpPr>
          <p:cNvPr id="3" name="Content Placeholder 2">
            <a:extLst>
              <a:ext uri="{FF2B5EF4-FFF2-40B4-BE49-F238E27FC236}">
                <a16:creationId xmlns:a16="http://schemas.microsoft.com/office/drawing/2014/main" id="{E4EF80EC-B95B-D32E-3B9C-DF5691523DED}"/>
              </a:ext>
            </a:extLst>
          </p:cNvPr>
          <p:cNvSpPr>
            <a:spLocks noGrp="1"/>
          </p:cNvSpPr>
          <p:nvPr>
            <p:ph idx="1"/>
          </p:nvPr>
        </p:nvSpPr>
        <p:spPr/>
        <p:txBody>
          <a:bodyPr/>
          <a:lstStyle/>
          <a:p>
            <a:pPr marL="0" indent="0">
              <a:buNone/>
            </a:pPr>
            <a:r>
              <a:rPr lang="en-US" b="1" dirty="0"/>
              <a:t>Interpolation</a:t>
            </a:r>
            <a:r>
              <a:rPr lang="en-US" dirty="0"/>
              <a:t> refers to the process of embedding variables or expressions directly into a string.</a:t>
            </a:r>
          </a:p>
          <a:p>
            <a:pPr marL="0" indent="0">
              <a:buNone/>
            </a:pPr>
            <a:r>
              <a:rPr lang="en-US" dirty="0"/>
              <a:t> This feature allows developers to construct dynamic strings efficiently, with minimal syntax.</a:t>
            </a:r>
          </a:p>
          <a:p>
            <a:pPr marL="0" indent="0">
              <a:buNone/>
            </a:pPr>
            <a:r>
              <a:rPr lang="en-US" b="1" dirty="0"/>
              <a:t>Key Points</a:t>
            </a:r>
          </a:p>
          <a:p>
            <a:pPr marL="0" indent="0">
              <a:buNone/>
            </a:pPr>
            <a:r>
              <a:rPr lang="en-US" dirty="0"/>
              <a:t>Interpolation evaluates and replaces placeholders ($variable or ${expression}) with their corresponding values during runtime.</a:t>
            </a:r>
          </a:p>
          <a:p>
            <a:pPr marL="0" indent="0">
              <a:buNone/>
            </a:pPr>
            <a:r>
              <a:rPr lang="en-US" dirty="0"/>
              <a:t>It eliminates the need for manual string concatenation, making code more readable and concise.</a:t>
            </a:r>
          </a:p>
        </p:txBody>
      </p:sp>
    </p:spTree>
    <p:extLst>
      <p:ext uri="{BB962C8B-B14F-4D97-AF65-F5344CB8AC3E}">
        <p14:creationId xmlns:p14="http://schemas.microsoft.com/office/powerpoint/2010/main" val="3764765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0B0A32-B812-9274-05C3-5372A96AE790}"/>
              </a:ext>
            </a:extLst>
          </p:cNvPr>
          <p:cNvSpPr>
            <a:spLocks noGrp="1"/>
          </p:cNvSpPr>
          <p:nvPr>
            <p:ph type="title"/>
          </p:nvPr>
        </p:nvSpPr>
        <p:spPr>
          <a:xfrm>
            <a:off x="771525" y="859367"/>
            <a:ext cx="9958387" cy="826557"/>
          </a:xfrm>
        </p:spPr>
        <p:txBody>
          <a:bodyPr/>
          <a:lstStyle/>
          <a:p>
            <a:r>
              <a:rPr lang="en-US" dirty="0"/>
              <a:t>Anonymous Functions (Lambdas/Closures)</a:t>
            </a:r>
          </a:p>
        </p:txBody>
      </p:sp>
      <p:sp>
        <p:nvSpPr>
          <p:cNvPr id="6" name="Content Placeholder 5">
            <a:extLst>
              <a:ext uri="{FF2B5EF4-FFF2-40B4-BE49-F238E27FC236}">
                <a16:creationId xmlns:a16="http://schemas.microsoft.com/office/drawing/2014/main" id="{49A46D18-EBD5-B2B6-1BB9-24303EF1842A}"/>
              </a:ext>
            </a:extLst>
          </p:cNvPr>
          <p:cNvSpPr>
            <a:spLocks noGrp="1"/>
          </p:cNvSpPr>
          <p:nvPr>
            <p:ph idx="1"/>
          </p:nvPr>
        </p:nvSpPr>
        <p:spPr>
          <a:xfrm>
            <a:off x="771525" y="2243139"/>
            <a:ext cx="10887075" cy="4286250"/>
          </a:xfrm>
        </p:spPr>
        <p:txBody>
          <a:bodyPr>
            <a:normAutofit lnSpcReduction="10000"/>
          </a:bodyPr>
          <a:lstStyle/>
          <a:p>
            <a:pPr marL="0" indent="0" algn="just">
              <a:buNone/>
            </a:pPr>
            <a:r>
              <a:rPr lang="en-US" sz="2400" dirty="0"/>
              <a:t>Anonymous functions (also called lambda expressions) are functions without a name. They can be assigned to variables or used as parameters to higher-order functions.</a:t>
            </a:r>
          </a:p>
          <a:p>
            <a:pPr marL="0" indent="0" algn="just">
              <a:buNone/>
            </a:pPr>
            <a:r>
              <a:rPr lang="en-US" sz="2400" dirty="0"/>
              <a:t>Example:</a:t>
            </a:r>
          </a:p>
          <a:p>
            <a:pPr marL="0" indent="0" algn="just">
              <a:buNone/>
            </a:pPr>
            <a:r>
              <a:rPr lang="en-US" sz="2400" dirty="0"/>
              <a:t>var multiply = (int a, int b) {</a:t>
            </a:r>
          </a:p>
          <a:p>
            <a:pPr marL="0" indent="0" algn="just">
              <a:buNone/>
            </a:pPr>
            <a:r>
              <a:rPr lang="en-US" sz="2400" dirty="0"/>
              <a:t>  return a * b;</a:t>
            </a:r>
          </a:p>
          <a:p>
            <a:pPr marL="0" indent="0" algn="just">
              <a:buNone/>
            </a:pPr>
            <a:r>
              <a:rPr lang="en-US" sz="2400" dirty="0"/>
              <a:t>};</a:t>
            </a:r>
          </a:p>
          <a:p>
            <a:pPr marL="0" indent="0" algn="just">
              <a:buNone/>
            </a:pPr>
            <a:r>
              <a:rPr lang="en-US" sz="2400" dirty="0"/>
              <a:t>void main() {</a:t>
            </a:r>
          </a:p>
          <a:p>
            <a:pPr marL="0" indent="0" algn="just">
              <a:buNone/>
            </a:pPr>
            <a:r>
              <a:rPr lang="en-US" sz="2400" dirty="0"/>
              <a:t>  print(multiply(3, 4)); // Output: 12</a:t>
            </a:r>
          </a:p>
          <a:p>
            <a:pPr marL="0" indent="0" algn="just">
              <a:buNone/>
            </a:pPr>
            <a:r>
              <a:rPr lang="en-US" sz="2400" dirty="0"/>
              <a:t>}</a:t>
            </a:r>
          </a:p>
          <a:p>
            <a:pPr marL="0" indent="0" algn="just">
              <a:buNone/>
            </a:pPr>
            <a:endParaRPr lang="en-US" sz="2400" dirty="0"/>
          </a:p>
        </p:txBody>
      </p:sp>
    </p:spTree>
    <p:extLst>
      <p:ext uri="{BB962C8B-B14F-4D97-AF65-F5344CB8AC3E}">
        <p14:creationId xmlns:p14="http://schemas.microsoft.com/office/powerpoint/2010/main" val="194367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9B8D956-5BA5-0956-6BA1-B0EF51335E7B}"/>
              </a:ext>
            </a:extLst>
          </p:cNvPr>
          <p:cNvSpPr>
            <a:spLocks noGrp="1"/>
          </p:cNvSpPr>
          <p:nvPr>
            <p:ph type="title"/>
          </p:nvPr>
        </p:nvSpPr>
        <p:spPr/>
        <p:txBody>
          <a:bodyPr/>
          <a:lstStyle/>
          <a:p>
            <a:r>
              <a:rPr lang="en-US" dirty="0"/>
              <a:t>Anonymous Function as a parameter</a:t>
            </a:r>
          </a:p>
        </p:txBody>
      </p:sp>
      <p:sp>
        <p:nvSpPr>
          <p:cNvPr id="6" name="Content Placeholder 5">
            <a:extLst>
              <a:ext uri="{FF2B5EF4-FFF2-40B4-BE49-F238E27FC236}">
                <a16:creationId xmlns:a16="http://schemas.microsoft.com/office/drawing/2014/main" id="{E35943FC-8747-532D-935B-A26A7226839A}"/>
              </a:ext>
            </a:extLst>
          </p:cNvPr>
          <p:cNvSpPr>
            <a:spLocks noGrp="1"/>
          </p:cNvSpPr>
          <p:nvPr>
            <p:ph idx="1"/>
          </p:nvPr>
        </p:nvSpPr>
        <p:spPr>
          <a:xfrm>
            <a:off x="1154954" y="2328863"/>
            <a:ext cx="10475071" cy="4014787"/>
          </a:xfrm>
        </p:spPr>
        <p:txBody>
          <a:bodyPr/>
          <a:lstStyle/>
          <a:p>
            <a:pPr marL="0" indent="0">
              <a:buNone/>
            </a:pPr>
            <a:r>
              <a:rPr lang="en-US" dirty="0"/>
              <a:t>void </a:t>
            </a:r>
            <a:r>
              <a:rPr lang="en-US" dirty="0" err="1"/>
              <a:t>applyOperation</a:t>
            </a:r>
            <a:r>
              <a:rPr lang="en-US" dirty="0"/>
              <a:t>(int a, int b, Function operation) {</a:t>
            </a:r>
          </a:p>
          <a:p>
            <a:pPr marL="0" indent="0">
              <a:buNone/>
            </a:pPr>
            <a:r>
              <a:rPr lang="en-US" dirty="0"/>
              <a:t>   print(operation(a, b));</a:t>
            </a:r>
          </a:p>
          <a:p>
            <a:pPr marL="0" indent="0">
              <a:buNone/>
            </a:pPr>
            <a:r>
              <a:rPr lang="en-US" dirty="0"/>
              <a:t>}</a:t>
            </a:r>
          </a:p>
          <a:p>
            <a:pPr marL="0" indent="0">
              <a:buNone/>
            </a:pPr>
            <a:endParaRPr lang="en-US" dirty="0"/>
          </a:p>
          <a:p>
            <a:pPr marL="0" indent="0">
              <a:buNone/>
            </a:pPr>
            <a:r>
              <a:rPr lang="en-US" dirty="0"/>
              <a:t>void main() {</a:t>
            </a:r>
          </a:p>
          <a:p>
            <a:pPr marL="0" indent="0">
              <a:buNone/>
            </a:pPr>
            <a:r>
              <a:rPr lang="en-US" dirty="0"/>
              <a:t>   </a:t>
            </a:r>
            <a:r>
              <a:rPr lang="en-US" dirty="0" err="1"/>
              <a:t>applyOperation</a:t>
            </a:r>
            <a:r>
              <a:rPr lang="en-US" dirty="0"/>
              <a:t>(5, 3, (x, y) =&gt; x + y); // Output: 8</a:t>
            </a:r>
          </a:p>
          <a:p>
            <a:pPr marL="0" indent="0">
              <a:buNone/>
            </a:pPr>
            <a:r>
              <a:rPr lang="en-US" dirty="0"/>
              <a:t>}</a:t>
            </a:r>
          </a:p>
          <a:p>
            <a:endParaRPr lang="en-US" dirty="0"/>
          </a:p>
        </p:txBody>
      </p:sp>
    </p:spTree>
    <p:extLst>
      <p:ext uri="{BB962C8B-B14F-4D97-AF65-F5344CB8AC3E}">
        <p14:creationId xmlns:p14="http://schemas.microsoft.com/office/powerpoint/2010/main" val="2377935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22A9D0-FF93-FF0A-8A6C-C69F42FA856C}"/>
              </a:ext>
            </a:extLst>
          </p:cNvPr>
          <p:cNvSpPr>
            <a:spLocks noGrp="1"/>
          </p:cNvSpPr>
          <p:nvPr>
            <p:ph type="title"/>
          </p:nvPr>
        </p:nvSpPr>
        <p:spPr/>
        <p:txBody>
          <a:bodyPr/>
          <a:lstStyle/>
          <a:p>
            <a:r>
              <a:rPr lang="en-US" dirty="0"/>
              <a:t>Higher-Order Functions</a:t>
            </a:r>
          </a:p>
        </p:txBody>
      </p:sp>
      <p:sp>
        <p:nvSpPr>
          <p:cNvPr id="6" name="Content Placeholder 5">
            <a:extLst>
              <a:ext uri="{FF2B5EF4-FFF2-40B4-BE49-F238E27FC236}">
                <a16:creationId xmlns:a16="http://schemas.microsoft.com/office/drawing/2014/main" id="{83869BB5-FB46-63E1-F3CA-47888D455630}"/>
              </a:ext>
            </a:extLst>
          </p:cNvPr>
          <p:cNvSpPr>
            <a:spLocks noGrp="1"/>
          </p:cNvSpPr>
          <p:nvPr>
            <p:ph idx="1"/>
          </p:nvPr>
        </p:nvSpPr>
        <p:spPr>
          <a:xfrm>
            <a:off x="514350" y="2286000"/>
            <a:ext cx="9466263" cy="3733800"/>
          </a:xfrm>
        </p:spPr>
        <p:txBody>
          <a:bodyPr>
            <a:normAutofit lnSpcReduction="10000"/>
          </a:bodyPr>
          <a:lstStyle/>
          <a:p>
            <a:pPr marL="0" indent="0" algn="just">
              <a:buNone/>
            </a:pPr>
            <a:r>
              <a:rPr lang="en-US" sz="2400" dirty="0"/>
              <a:t>Functions can take other functions as parameters or return functions. </a:t>
            </a:r>
          </a:p>
          <a:p>
            <a:pPr marL="0" indent="0" algn="just">
              <a:buNone/>
            </a:pPr>
            <a:r>
              <a:rPr lang="en-US" sz="2400" dirty="0"/>
              <a:t>A </a:t>
            </a:r>
            <a:r>
              <a:rPr lang="en-US" sz="2400" b="1" dirty="0"/>
              <a:t>higher-order function</a:t>
            </a:r>
            <a:r>
              <a:rPr lang="en-US" sz="2400" dirty="0"/>
              <a:t> is a function that does one or both of the following:</a:t>
            </a:r>
          </a:p>
          <a:p>
            <a:pPr>
              <a:buFont typeface="+mj-lt"/>
              <a:buAutoNum type="arabicPeriod"/>
            </a:pPr>
            <a:r>
              <a:rPr lang="en-US" sz="2400" b="1" dirty="0"/>
              <a:t>Takes a function as a parameter.</a:t>
            </a:r>
            <a:endParaRPr lang="en-US" sz="2400" dirty="0"/>
          </a:p>
          <a:p>
            <a:pPr>
              <a:buFont typeface="+mj-lt"/>
              <a:buAutoNum type="arabicPeriod"/>
            </a:pPr>
            <a:r>
              <a:rPr lang="en-US" sz="2400" b="1" dirty="0"/>
              <a:t>Returns a function as its result.</a:t>
            </a:r>
            <a:endParaRPr lang="en-US" sz="2400" dirty="0"/>
          </a:p>
          <a:p>
            <a:pPr lvl="1"/>
            <a:r>
              <a:rPr lang="en-US" sz="2200" dirty="0"/>
              <a:t>Higher-order functions provide greater flexibility and reusability in programming. They are commonly used for operations like mapping, filtering, or applying dynamic behavior.</a:t>
            </a:r>
          </a:p>
          <a:p>
            <a:pPr marL="0" indent="0" algn="just">
              <a:buNone/>
            </a:pPr>
            <a:endParaRPr lang="en-US" sz="2400" dirty="0"/>
          </a:p>
        </p:txBody>
      </p:sp>
    </p:spTree>
    <p:extLst>
      <p:ext uri="{BB962C8B-B14F-4D97-AF65-F5344CB8AC3E}">
        <p14:creationId xmlns:p14="http://schemas.microsoft.com/office/powerpoint/2010/main" val="1029914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BF6B2D-B982-DAD3-F956-9BE4C2518771}"/>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DA1F3DB6-2C01-8519-1958-28DE0E001166}"/>
              </a:ext>
            </a:extLst>
          </p:cNvPr>
          <p:cNvSpPr>
            <a:spLocks noGrp="1"/>
          </p:cNvSpPr>
          <p:nvPr>
            <p:ph idx="1"/>
          </p:nvPr>
        </p:nvSpPr>
        <p:spPr>
          <a:xfrm>
            <a:off x="500064" y="2343149"/>
            <a:ext cx="11087100" cy="3986213"/>
          </a:xfrm>
        </p:spPr>
        <p:txBody>
          <a:bodyPr/>
          <a:lstStyle/>
          <a:p>
            <a:pPr marL="0" indent="0">
              <a:buNone/>
            </a:pPr>
            <a:r>
              <a:rPr lang="en-US" dirty="0"/>
              <a:t>Function </a:t>
            </a:r>
            <a:r>
              <a:rPr lang="en-US" dirty="0" err="1"/>
              <a:t>makeMultiplier</a:t>
            </a:r>
            <a:r>
              <a:rPr lang="en-US" dirty="0"/>
              <a:t>(int factor) {</a:t>
            </a:r>
          </a:p>
          <a:p>
            <a:pPr marL="0" indent="0">
              <a:buNone/>
            </a:pPr>
            <a:r>
              <a:rPr lang="en-US" dirty="0"/>
              <a:t>	return (int number) =&gt; number * factor;</a:t>
            </a:r>
          </a:p>
          <a:p>
            <a:pPr marL="0" indent="0">
              <a:buNone/>
            </a:pPr>
            <a:r>
              <a:rPr lang="en-US" dirty="0"/>
              <a:t>}</a:t>
            </a:r>
          </a:p>
          <a:p>
            <a:endParaRPr lang="en-US" dirty="0"/>
          </a:p>
          <a:p>
            <a:pPr marL="0" indent="0">
              <a:buNone/>
            </a:pPr>
            <a:r>
              <a:rPr lang="en-US" dirty="0"/>
              <a:t>void main() {</a:t>
            </a:r>
          </a:p>
          <a:p>
            <a:pPr marL="0" indent="0">
              <a:buNone/>
            </a:pPr>
            <a:r>
              <a:rPr lang="en-US" dirty="0"/>
              <a:t>  var </a:t>
            </a:r>
            <a:r>
              <a:rPr lang="en-US" dirty="0" err="1"/>
              <a:t>doubleIt</a:t>
            </a:r>
            <a:r>
              <a:rPr lang="en-US" dirty="0"/>
              <a:t> = </a:t>
            </a:r>
            <a:r>
              <a:rPr lang="en-US" dirty="0" err="1"/>
              <a:t>makeMultiplier</a:t>
            </a:r>
            <a:r>
              <a:rPr lang="en-US" dirty="0"/>
              <a:t>(2);</a:t>
            </a:r>
          </a:p>
          <a:p>
            <a:pPr marL="0" indent="0">
              <a:buNone/>
            </a:pPr>
            <a:r>
              <a:rPr lang="en-US" dirty="0"/>
              <a:t>  print(</a:t>
            </a:r>
            <a:r>
              <a:rPr lang="en-US" dirty="0" err="1"/>
              <a:t>doubleIt</a:t>
            </a:r>
            <a:r>
              <a:rPr lang="en-US" dirty="0"/>
              <a:t>(5)); // Output: 10</a:t>
            </a:r>
          </a:p>
          <a:p>
            <a:pPr marL="0" indent="0">
              <a:buNone/>
            </a:pPr>
            <a:r>
              <a:rPr lang="en-US" dirty="0"/>
              <a:t>}</a:t>
            </a:r>
          </a:p>
          <a:p>
            <a:endParaRPr lang="en-US" dirty="0"/>
          </a:p>
        </p:txBody>
      </p:sp>
    </p:spTree>
    <p:extLst>
      <p:ext uri="{BB962C8B-B14F-4D97-AF65-F5344CB8AC3E}">
        <p14:creationId xmlns:p14="http://schemas.microsoft.com/office/powerpoint/2010/main" val="909540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736F-DF3A-49C6-FCCC-3741B8FF7D82}"/>
              </a:ext>
            </a:extLst>
          </p:cNvPr>
          <p:cNvSpPr>
            <a:spLocks noGrp="1"/>
          </p:cNvSpPr>
          <p:nvPr>
            <p:ph type="title"/>
          </p:nvPr>
        </p:nvSpPr>
        <p:spPr/>
        <p:txBody>
          <a:bodyPr/>
          <a:lstStyle/>
          <a:p>
            <a:r>
              <a:rPr lang="en-US" dirty="0"/>
              <a:t>Closures</a:t>
            </a:r>
          </a:p>
        </p:txBody>
      </p:sp>
      <p:sp>
        <p:nvSpPr>
          <p:cNvPr id="3" name="Content Placeholder 2">
            <a:extLst>
              <a:ext uri="{FF2B5EF4-FFF2-40B4-BE49-F238E27FC236}">
                <a16:creationId xmlns:a16="http://schemas.microsoft.com/office/drawing/2014/main" id="{73B59E7B-84F3-1C04-55A9-112D208CECF9}"/>
              </a:ext>
            </a:extLst>
          </p:cNvPr>
          <p:cNvSpPr>
            <a:spLocks noGrp="1"/>
          </p:cNvSpPr>
          <p:nvPr>
            <p:ph idx="1"/>
          </p:nvPr>
        </p:nvSpPr>
        <p:spPr>
          <a:xfrm>
            <a:off x="1154954" y="2603500"/>
            <a:ext cx="10446496" cy="3416300"/>
          </a:xfrm>
        </p:spPr>
        <p:txBody>
          <a:bodyPr>
            <a:normAutofit/>
          </a:bodyPr>
          <a:lstStyle/>
          <a:p>
            <a:pPr marL="0" indent="0" algn="just">
              <a:buNone/>
            </a:pPr>
            <a:r>
              <a:rPr lang="en-US" sz="2400" dirty="0"/>
              <a:t>A closure is a function that captures variables from its surrounding scope.</a:t>
            </a:r>
          </a:p>
          <a:p>
            <a:pPr marL="0" indent="0" algn="just">
              <a:buNone/>
            </a:pPr>
            <a:r>
              <a:rPr lang="en-US" sz="2400" dirty="0"/>
              <a:t>It can </a:t>
            </a:r>
            <a:r>
              <a:rPr lang="en-US" sz="2400" b="1" dirty="0"/>
              <a:t>capture and remember variables</a:t>
            </a:r>
            <a:r>
              <a:rPr lang="en-US" sz="2400" dirty="0"/>
              <a:t> from its surrounding scope even after that scope has finished executing. This allows the function to maintain state between calls. Closures are particularly useful when you need to create functions that keep track of internal state or data.</a:t>
            </a:r>
          </a:p>
        </p:txBody>
      </p:sp>
    </p:spTree>
    <p:extLst>
      <p:ext uri="{BB962C8B-B14F-4D97-AF65-F5344CB8AC3E}">
        <p14:creationId xmlns:p14="http://schemas.microsoft.com/office/powerpoint/2010/main" val="16605064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1AECBE-5AC5-8201-7D3E-D4C16F300933}"/>
              </a:ext>
            </a:extLst>
          </p:cNvPr>
          <p:cNvSpPr txBox="1"/>
          <p:nvPr/>
        </p:nvSpPr>
        <p:spPr>
          <a:xfrm>
            <a:off x="1157288" y="1575197"/>
            <a:ext cx="10001250" cy="3693319"/>
          </a:xfrm>
          <a:prstGeom prst="rect">
            <a:avLst/>
          </a:prstGeom>
          <a:noFill/>
        </p:spPr>
        <p:txBody>
          <a:bodyPr wrap="square">
            <a:spAutoFit/>
          </a:bodyPr>
          <a:lstStyle/>
          <a:p>
            <a:r>
              <a:rPr lang="en-US" dirty="0"/>
              <a:t>Function counter() {</a:t>
            </a:r>
          </a:p>
          <a:p>
            <a:r>
              <a:rPr lang="en-US" dirty="0"/>
              <a:t>  int count = 0;</a:t>
            </a:r>
          </a:p>
          <a:p>
            <a:r>
              <a:rPr lang="en-US" dirty="0"/>
              <a:t>  return () {</a:t>
            </a:r>
          </a:p>
          <a:p>
            <a:r>
              <a:rPr lang="en-US" dirty="0"/>
              <a:t>    count++;</a:t>
            </a:r>
          </a:p>
          <a:p>
            <a:r>
              <a:rPr lang="en-US" dirty="0"/>
              <a:t>    return count;</a:t>
            </a:r>
          </a:p>
          <a:p>
            <a:r>
              <a:rPr lang="en-US" dirty="0"/>
              <a:t>  };</a:t>
            </a:r>
          </a:p>
          <a:p>
            <a:r>
              <a:rPr lang="en-US" dirty="0"/>
              <a:t>}</a:t>
            </a:r>
          </a:p>
          <a:p>
            <a:endParaRPr lang="en-US" dirty="0"/>
          </a:p>
          <a:p>
            <a:r>
              <a:rPr lang="en-US" dirty="0"/>
              <a:t>void main() {</a:t>
            </a:r>
          </a:p>
          <a:p>
            <a:r>
              <a:rPr lang="en-US" dirty="0"/>
              <a:t>  var increment = counter();</a:t>
            </a:r>
          </a:p>
          <a:p>
            <a:r>
              <a:rPr lang="en-US" dirty="0"/>
              <a:t>  print(increment()); // Output: 1</a:t>
            </a:r>
          </a:p>
          <a:p>
            <a:r>
              <a:rPr lang="en-US" dirty="0"/>
              <a:t>  print(increment()); // Output: 2</a:t>
            </a:r>
          </a:p>
          <a:p>
            <a:r>
              <a:rPr lang="en-US" dirty="0"/>
              <a:t>}</a:t>
            </a:r>
          </a:p>
        </p:txBody>
      </p:sp>
    </p:spTree>
    <p:extLst>
      <p:ext uri="{BB962C8B-B14F-4D97-AF65-F5344CB8AC3E}">
        <p14:creationId xmlns:p14="http://schemas.microsoft.com/office/powerpoint/2010/main" val="20588614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45788-EC06-805F-4119-7E4E5983A356}"/>
              </a:ext>
            </a:extLst>
          </p:cNvPr>
          <p:cNvSpPr>
            <a:spLocks noGrp="1"/>
          </p:cNvSpPr>
          <p:nvPr>
            <p:ph type="title"/>
          </p:nvPr>
        </p:nvSpPr>
        <p:spPr/>
        <p:txBody>
          <a:bodyPr/>
          <a:lstStyle/>
          <a:p>
            <a:r>
              <a:rPr kumimoji="0" lang="en-US" altLang="en-US" sz="3600" b="1" i="0" u="none" strike="noStrike" cap="none" normalizeH="0" baseline="0" dirty="0">
                <a:ln>
                  <a:noFill/>
                </a:ln>
                <a:solidFill>
                  <a:schemeClr val="tx1"/>
                </a:solidFill>
                <a:effectLst/>
                <a:latin typeface="Arial" panose="020B0604020202020204" pitchFamily="34" charset="0"/>
              </a:rPr>
              <a:t>Key Concepts</a:t>
            </a:r>
            <a:endParaRPr lang="en-US" dirty="0"/>
          </a:p>
        </p:txBody>
      </p:sp>
      <p:sp>
        <p:nvSpPr>
          <p:cNvPr id="4" name="Rectangle 1">
            <a:extLst>
              <a:ext uri="{FF2B5EF4-FFF2-40B4-BE49-F238E27FC236}">
                <a16:creationId xmlns:a16="http://schemas.microsoft.com/office/drawing/2014/main" id="{10BDBDE1-DFFC-CD2F-6702-F28F8CCFAE3B}"/>
              </a:ext>
            </a:extLst>
          </p:cNvPr>
          <p:cNvSpPr>
            <a:spLocks noGrp="1" noChangeArrowheads="1"/>
          </p:cNvSpPr>
          <p:nvPr>
            <p:ph idx="1"/>
          </p:nvPr>
        </p:nvSpPr>
        <p:spPr bwMode="auto">
          <a:xfrm>
            <a:off x="1154954" y="1911591"/>
            <a:ext cx="9446371" cy="5124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Arial" panose="020B0604020202020204" pitchFamily="34" charset="0"/>
              </a:rPr>
              <a:t>Closure</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anonymous function returned by </a:t>
            </a:r>
            <a:r>
              <a:rPr kumimoji="0" lang="en-US" altLang="en-US" sz="2000" b="0" i="0" u="none" strike="noStrike" cap="none" normalizeH="0" baseline="0" dirty="0">
                <a:ln>
                  <a:noFill/>
                </a:ln>
                <a:solidFill>
                  <a:schemeClr val="tx1"/>
                </a:solidFill>
                <a:effectLst/>
                <a:latin typeface="Arial Unicode MS"/>
              </a:rPr>
              <a:t>counter</a:t>
            </a:r>
            <a:r>
              <a:rPr kumimoji="0" lang="en-US" altLang="en-US" sz="2000" b="0" i="0" u="none" strike="noStrike" cap="none" normalizeH="0" baseline="0" dirty="0">
                <a:ln>
                  <a:noFill/>
                </a:ln>
                <a:solidFill>
                  <a:schemeClr val="tx1"/>
                </a:solidFill>
                <a:effectLst/>
              </a:rPr>
              <a:t> retains access to the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 variable even after </a:t>
            </a:r>
            <a:r>
              <a:rPr kumimoji="0" lang="en-US" altLang="en-US" sz="2000" b="0" i="0" u="none" strike="noStrike" cap="none" normalizeH="0" baseline="0" dirty="0">
                <a:ln>
                  <a:noFill/>
                </a:ln>
                <a:solidFill>
                  <a:schemeClr val="tx1"/>
                </a:solidFill>
                <a:effectLst/>
                <a:latin typeface="Arial Unicode MS"/>
              </a:rPr>
              <a:t>counter</a:t>
            </a:r>
            <a:r>
              <a:rPr kumimoji="0" lang="en-US" altLang="en-US" sz="2000" b="0" i="0" u="none" strike="noStrike" cap="none" normalizeH="0" baseline="0" dirty="0">
                <a:ln>
                  <a:noFill/>
                </a:ln>
                <a:solidFill>
                  <a:schemeClr val="tx1"/>
                </a:solidFill>
                <a:effectLst/>
              </a:rPr>
              <a:t> has finished executing.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Each time </a:t>
            </a:r>
            <a:r>
              <a:rPr kumimoji="0" lang="en-US" altLang="en-US" sz="2000" b="0" i="0" u="none" strike="noStrike" cap="none" normalizeH="0" baseline="0" dirty="0">
                <a:ln>
                  <a:noFill/>
                </a:ln>
                <a:solidFill>
                  <a:schemeClr val="tx1"/>
                </a:solidFill>
                <a:effectLst/>
                <a:latin typeface="Arial Unicode MS"/>
              </a:rPr>
              <a:t>increment()</a:t>
            </a:r>
            <a:r>
              <a:rPr kumimoji="0" lang="en-US" altLang="en-US" sz="2000" b="0" i="0" u="none" strike="noStrike" cap="none" normalizeH="0" baseline="0" dirty="0">
                <a:ln>
                  <a:noFill/>
                </a:ln>
                <a:solidFill>
                  <a:schemeClr val="tx1"/>
                </a:solidFill>
                <a:effectLst/>
              </a:rPr>
              <a:t> is called, it modifies and remembers the state of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Arial" panose="020B0604020202020204" pitchFamily="34" charset="0"/>
              </a:rPr>
              <a:t>State Preservation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 variable maintains its state between calls to </a:t>
            </a:r>
            <a:r>
              <a:rPr kumimoji="0" lang="en-US" altLang="en-US" sz="2000" b="0" i="0" u="none" strike="noStrike" cap="none" normalizeH="0" baseline="0" dirty="0">
                <a:ln>
                  <a:noFill/>
                </a:ln>
                <a:solidFill>
                  <a:schemeClr val="tx1"/>
                </a:solidFill>
                <a:effectLst/>
                <a:latin typeface="Arial Unicode MS"/>
              </a:rPr>
              <a:t>increment()</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This allows you to create functions that "remember" past actions.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Arial" panose="020B0604020202020204" pitchFamily="34" charset="0"/>
              </a:rPr>
              <a:t>Encapsulation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 variable is private to the </a:t>
            </a:r>
            <a:r>
              <a:rPr kumimoji="0" lang="en-US" altLang="en-US" sz="2000" b="0" i="0" u="none" strike="noStrike" cap="none" normalizeH="0" baseline="0" dirty="0">
                <a:ln>
                  <a:noFill/>
                </a:ln>
                <a:solidFill>
                  <a:schemeClr val="tx1"/>
                </a:solidFill>
                <a:effectLst/>
                <a:latin typeface="Arial Unicode MS"/>
              </a:rPr>
              <a:t>counter</a:t>
            </a:r>
            <a:r>
              <a:rPr kumimoji="0" lang="en-US" altLang="en-US" sz="2000" b="0" i="0" u="none" strike="noStrike" cap="none" normalizeH="0" baseline="0" dirty="0">
                <a:ln>
                  <a:noFill/>
                </a:ln>
                <a:solidFill>
                  <a:schemeClr val="tx1"/>
                </a:solidFill>
                <a:effectLst/>
              </a:rPr>
              <a:t> function and cannot be accessed directly from outside. Only the returned function can modify it.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Arial" panose="020B0604020202020204" pitchFamily="34" charset="0"/>
              </a:rPr>
              <a:t>Reusability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Calling </a:t>
            </a:r>
            <a:r>
              <a:rPr kumimoji="0" lang="en-US" altLang="en-US" sz="2000" b="0" i="0" u="none" strike="noStrike" cap="none" normalizeH="0" baseline="0" dirty="0">
                <a:ln>
                  <a:noFill/>
                </a:ln>
                <a:solidFill>
                  <a:schemeClr val="tx1"/>
                </a:solidFill>
                <a:effectLst/>
                <a:latin typeface="Arial Unicode MS"/>
              </a:rPr>
              <a:t>counter()</a:t>
            </a:r>
            <a:r>
              <a:rPr kumimoji="0" lang="en-US" altLang="en-US" sz="2000" b="0" i="0" u="none" strike="noStrike" cap="none" normalizeH="0" baseline="0" dirty="0">
                <a:ln>
                  <a:noFill/>
                </a:ln>
                <a:solidFill>
                  <a:schemeClr val="tx1"/>
                </a:solidFill>
                <a:effectLst/>
              </a:rPr>
              <a:t> again would create a new, independent counter with its own separate </a:t>
            </a:r>
            <a:r>
              <a:rPr kumimoji="0" lang="en-US" altLang="en-US" sz="2000" b="0" i="0" u="none" strike="noStrike" cap="none" normalizeH="0" baseline="0" dirty="0">
                <a:ln>
                  <a:noFill/>
                </a:ln>
                <a:solidFill>
                  <a:schemeClr val="tx1"/>
                </a:solidFill>
                <a:effectLst/>
                <a:latin typeface="Arial Unicode MS"/>
              </a:rPr>
              <a:t>count</a:t>
            </a:r>
            <a:r>
              <a:rPr kumimoji="0" lang="en-US" altLang="en-US" sz="2000" b="0" i="0" u="none" strike="noStrike" cap="none" normalizeH="0" baseline="0" dirty="0">
                <a:ln>
                  <a:noFill/>
                </a:ln>
                <a:solidFill>
                  <a:schemeClr val="tx1"/>
                </a:solidFill>
                <a:effectLst/>
              </a:rPr>
              <a:t> variable.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33667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2901F-4CAF-89CB-1E24-81D6BDD7299C}"/>
              </a:ext>
            </a:extLst>
          </p:cNvPr>
          <p:cNvSpPr>
            <a:spLocks noGrp="1"/>
          </p:cNvSpPr>
          <p:nvPr>
            <p:ph type="title"/>
          </p:nvPr>
        </p:nvSpPr>
        <p:spPr/>
        <p:txBody>
          <a:bodyPr/>
          <a:lstStyle/>
          <a:p>
            <a:r>
              <a:rPr lang="en-US" dirty="0"/>
              <a:t>String Interpolation </a:t>
            </a:r>
          </a:p>
        </p:txBody>
      </p:sp>
      <p:sp>
        <p:nvSpPr>
          <p:cNvPr id="3" name="Content Placeholder 2">
            <a:extLst>
              <a:ext uri="{FF2B5EF4-FFF2-40B4-BE49-F238E27FC236}">
                <a16:creationId xmlns:a16="http://schemas.microsoft.com/office/drawing/2014/main" id="{8892348B-FACB-E170-0976-199ABB839923}"/>
              </a:ext>
            </a:extLst>
          </p:cNvPr>
          <p:cNvSpPr>
            <a:spLocks noGrp="1"/>
          </p:cNvSpPr>
          <p:nvPr>
            <p:ph idx="1"/>
          </p:nvPr>
        </p:nvSpPr>
        <p:spPr/>
        <p:txBody>
          <a:bodyPr/>
          <a:lstStyle/>
          <a:p>
            <a:pPr marL="0" indent="0">
              <a:buNone/>
            </a:pPr>
            <a:r>
              <a:rPr lang="en-US" dirty="0"/>
              <a:t>String Interpolation is a specific type of interpolation where variables or expressions are embedded directly into a string literal to dynamically construct or modify strings.</a:t>
            </a:r>
          </a:p>
          <a:p>
            <a:pPr marL="0" indent="0">
              <a:buNone/>
            </a:pPr>
            <a:r>
              <a:rPr lang="en-US" b="1" dirty="0"/>
              <a:t>Syntax</a:t>
            </a:r>
          </a:p>
          <a:p>
            <a:pPr marL="0" indent="0">
              <a:buNone/>
            </a:pPr>
            <a:r>
              <a:rPr lang="en-US" dirty="0"/>
              <a:t>Use the $ symbol to insert a variable into a string.</a:t>
            </a:r>
          </a:p>
          <a:p>
            <a:pPr marL="0" indent="0">
              <a:buNone/>
            </a:pPr>
            <a:r>
              <a:rPr lang="en-US" dirty="0"/>
              <a:t>Use ${} to insert a more complex expression (e.g., a calculation or method call).</a:t>
            </a:r>
          </a:p>
        </p:txBody>
      </p:sp>
    </p:spTree>
    <p:extLst>
      <p:ext uri="{BB962C8B-B14F-4D97-AF65-F5344CB8AC3E}">
        <p14:creationId xmlns:p14="http://schemas.microsoft.com/office/powerpoint/2010/main" val="118300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E8D3-D968-B66A-A344-B6A86E74B45D}"/>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D1798113-97BA-D33B-9CB2-B7F3C3C4E475}"/>
              </a:ext>
            </a:extLst>
          </p:cNvPr>
          <p:cNvSpPr>
            <a:spLocks noGrp="1"/>
          </p:cNvSpPr>
          <p:nvPr>
            <p:ph idx="1"/>
          </p:nvPr>
        </p:nvSpPr>
        <p:spPr/>
        <p:txBody>
          <a:bodyPr/>
          <a:lstStyle/>
          <a:p>
            <a:pPr marL="0" indent="0">
              <a:buNone/>
            </a:pPr>
            <a:r>
              <a:rPr lang="en-US" dirty="0"/>
              <a:t>1. Type in the following code and use it as the hub for all the other string</a:t>
            </a:r>
          </a:p>
          <a:p>
            <a:pPr marL="0" indent="0">
              <a:buNone/>
            </a:pPr>
            <a:r>
              <a:rPr lang="en-US" dirty="0"/>
              <a:t>examples:</a:t>
            </a:r>
          </a:p>
          <a:p>
            <a:pPr marL="400050" lvl="1" indent="0">
              <a:buNone/>
            </a:pPr>
            <a:r>
              <a:rPr lang="en-US" dirty="0"/>
              <a:t>void </a:t>
            </a:r>
            <a:r>
              <a:rPr lang="en-US" dirty="0" err="1"/>
              <a:t>stringPlayground</a:t>
            </a:r>
            <a:r>
              <a:rPr lang="en-US" dirty="0"/>
              <a:t>() {</a:t>
            </a:r>
          </a:p>
          <a:p>
            <a:pPr marL="400050" lvl="1" indent="0">
              <a:buNone/>
            </a:pPr>
            <a:r>
              <a:rPr lang="en-US" dirty="0" err="1"/>
              <a:t>basicStringDeclaration</a:t>
            </a:r>
            <a:r>
              <a:rPr lang="en-US" dirty="0"/>
              <a:t>();</a:t>
            </a:r>
          </a:p>
          <a:p>
            <a:pPr marL="400050" lvl="1" indent="0">
              <a:buNone/>
            </a:pPr>
            <a:r>
              <a:rPr lang="en-US" dirty="0" err="1"/>
              <a:t>multiLineStrings</a:t>
            </a:r>
            <a:r>
              <a:rPr lang="en-US" dirty="0"/>
              <a:t>();</a:t>
            </a:r>
          </a:p>
          <a:p>
            <a:pPr marL="400050" lvl="1" indent="0">
              <a:buNone/>
            </a:pPr>
            <a:r>
              <a:rPr lang="en-US" dirty="0" err="1"/>
              <a:t>combiningStrings</a:t>
            </a:r>
            <a:r>
              <a:rPr lang="en-US" dirty="0"/>
              <a:t>();</a:t>
            </a:r>
          </a:p>
          <a:p>
            <a:pPr marL="400050" lvl="1" indent="0">
              <a:buNone/>
            </a:pPr>
            <a:r>
              <a:rPr lang="en-US" dirty="0"/>
              <a:t>}</a:t>
            </a:r>
          </a:p>
        </p:txBody>
      </p:sp>
    </p:spTree>
    <p:extLst>
      <p:ext uri="{BB962C8B-B14F-4D97-AF65-F5344CB8AC3E}">
        <p14:creationId xmlns:p14="http://schemas.microsoft.com/office/powerpoint/2010/main" val="2276359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B9C3-72CF-1395-D82A-63A5C2CAFCAB}"/>
              </a:ext>
            </a:extLst>
          </p:cNvPr>
          <p:cNvSpPr>
            <a:spLocks noGrp="1"/>
          </p:cNvSpPr>
          <p:nvPr>
            <p:ph type="title"/>
          </p:nvPr>
        </p:nvSpPr>
        <p:spPr/>
        <p:txBody>
          <a:bodyPr/>
          <a:lstStyle/>
          <a:p>
            <a:r>
              <a:rPr lang="en-US" dirty="0"/>
              <a:t>2</a:t>
            </a:r>
            <a:r>
              <a:rPr lang="en-US" sz="2000" dirty="0"/>
              <a:t>. Different ways to declare string literals</a:t>
            </a:r>
          </a:p>
        </p:txBody>
      </p:sp>
      <p:sp>
        <p:nvSpPr>
          <p:cNvPr id="3" name="Content Placeholder 2">
            <a:extLst>
              <a:ext uri="{FF2B5EF4-FFF2-40B4-BE49-F238E27FC236}">
                <a16:creationId xmlns:a16="http://schemas.microsoft.com/office/drawing/2014/main" id="{80A427E0-3DD8-51F8-795C-DACAF493D045}"/>
              </a:ext>
            </a:extLst>
          </p:cNvPr>
          <p:cNvSpPr>
            <a:spLocks noGrp="1"/>
          </p:cNvSpPr>
          <p:nvPr>
            <p:ph idx="1"/>
          </p:nvPr>
        </p:nvSpPr>
        <p:spPr/>
        <p:txBody>
          <a:bodyPr>
            <a:normAutofit/>
          </a:bodyPr>
          <a:lstStyle/>
          <a:p>
            <a:pPr marL="0" indent="0">
              <a:buNone/>
            </a:pPr>
            <a:r>
              <a:rPr lang="en-US" dirty="0"/>
              <a:t>Write the following function into your code, </a:t>
            </a:r>
          </a:p>
          <a:p>
            <a:pPr marL="0" indent="0">
              <a:buNone/>
            </a:pPr>
            <a:r>
              <a:rPr lang="en-US" dirty="0"/>
              <a:t>void </a:t>
            </a:r>
            <a:r>
              <a:rPr lang="en-US" dirty="0" err="1"/>
              <a:t>basicStringDeclaration</a:t>
            </a:r>
            <a:r>
              <a:rPr lang="en-US" dirty="0"/>
              <a:t>() {</a:t>
            </a:r>
          </a:p>
          <a:p>
            <a:pPr marL="0" indent="0">
              <a:buNone/>
            </a:pPr>
            <a:r>
              <a:rPr lang="en-US" dirty="0"/>
              <a:t>// With Single Quotes</a:t>
            </a:r>
          </a:p>
          <a:p>
            <a:pPr marL="0" indent="0">
              <a:buNone/>
            </a:pPr>
            <a:r>
              <a:rPr lang="en-US" dirty="0"/>
              <a:t>print('Single quotes');</a:t>
            </a:r>
          </a:p>
          <a:p>
            <a:pPr marL="0" indent="0">
              <a:buNone/>
            </a:pPr>
            <a:r>
              <a:rPr lang="en-US" dirty="0"/>
              <a:t>final </a:t>
            </a:r>
            <a:r>
              <a:rPr lang="en-US" dirty="0" err="1"/>
              <a:t>aBoldStatement</a:t>
            </a:r>
            <a:r>
              <a:rPr lang="en-US" dirty="0"/>
              <a:t> = 'Dart </a:t>
            </a:r>
            <a:r>
              <a:rPr lang="en-US" dirty="0" err="1"/>
              <a:t>isn</a:t>
            </a:r>
            <a:r>
              <a:rPr lang="en-US" dirty="0"/>
              <a:t>\'t loosely typed.';</a:t>
            </a:r>
          </a:p>
          <a:p>
            <a:pPr marL="0" indent="0">
              <a:buNone/>
            </a:pPr>
            <a:r>
              <a:rPr lang="en-US" dirty="0"/>
              <a:t>print(</a:t>
            </a:r>
            <a:r>
              <a:rPr lang="en-US" dirty="0" err="1"/>
              <a:t>aBoldStatement</a:t>
            </a:r>
            <a:r>
              <a:rPr lang="en-US" dirty="0"/>
              <a:t>);</a:t>
            </a:r>
          </a:p>
          <a:p>
            <a:pPr marL="0" indent="0">
              <a:buNone/>
            </a:pPr>
            <a:r>
              <a:rPr lang="en-US" dirty="0"/>
              <a:t>//raw string</a:t>
            </a:r>
          </a:p>
          <a:p>
            <a:pPr marL="0" indent="0">
              <a:buNone/>
            </a:pPr>
            <a:r>
              <a:rPr lang="en-US" dirty="0"/>
              <a:t>print('Raw String');</a:t>
            </a:r>
          </a:p>
        </p:txBody>
      </p:sp>
    </p:spTree>
    <p:extLst>
      <p:ext uri="{BB962C8B-B14F-4D97-AF65-F5344CB8AC3E}">
        <p14:creationId xmlns:p14="http://schemas.microsoft.com/office/powerpoint/2010/main" val="2785018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B99C81B-EE83-7923-0730-E48F36B88104}"/>
              </a:ext>
            </a:extLst>
          </p:cNvPr>
          <p:cNvSpPr txBox="1"/>
          <p:nvPr/>
        </p:nvSpPr>
        <p:spPr>
          <a:xfrm>
            <a:off x="1061884" y="1297967"/>
            <a:ext cx="10461522" cy="4801314"/>
          </a:xfrm>
          <a:prstGeom prst="rect">
            <a:avLst/>
          </a:prstGeom>
          <a:noFill/>
        </p:spPr>
        <p:txBody>
          <a:bodyPr wrap="square">
            <a:spAutoFit/>
          </a:bodyPr>
          <a:lstStyle/>
          <a:p>
            <a:r>
              <a:rPr lang="en-US" dirty="0"/>
              <a:t>final </a:t>
            </a:r>
            <a:r>
              <a:rPr lang="en-US" dirty="0" err="1"/>
              <a:t>rawString</a:t>
            </a:r>
            <a:r>
              <a:rPr lang="en-US" dirty="0"/>
              <a:t> = </a:t>
            </a:r>
            <a:r>
              <a:rPr lang="en-US" dirty="0" err="1"/>
              <a:t>r'Show</a:t>
            </a:r>
            <a:r>
              <a:rPr lang="en-US" dirty="0"/>
              <a:t> an escape \ character';</a:t>
            </a:r>
          </a:p>
          <a:p>
            <a:r>
              <a:rPr lang="en-US" dirty="0"/>
              <a:t>print(</a:t>
            </a:r>
            <a:r>
              <a:rPr lang="en-US" dirty="0" err="1"/>
              <a:t>rawString</a:t>
            </a:r>
            <a:r>
              <a:rPr lang="en-US" dirty="0"/>
              <a:t>);</a:t>
            </a:r>
          </a:p>
          <a:p>
            <a:endParaRPr lang="en-US" dirty="0"/>
          </a:p>
          <a:p>
            <a:r>
              <a:rPr lang="en-US" dirty="0"/>
              <a:t>// With triple  Quotes</a:t>
            </a:r>
          </a:p>
          <a:p>
            <a:r>
              <a:rPr lang="en-US" dirty="0"/>
              <a:t>print("Hello, World");</a:t>
            </a:r>
          </a:p>
          <a:p>
            <a:r>
              <a:rPr lang="en-US" dirty="0"/>
              <a:t>final </a:t>
            </a:r>
            <a:r>
              <a:rPr lang="en-US" dirty="0" err="1"/>
              <a:t>aMoreMildOpinion</a:t>
            </a:r>
            <a:r>
              <a:rPr lang="en-US" dirty="0"/>
              <a:t> =“ “ "Dart's popularity has</a:t>
            </a:r>
          </a:p>
          <a:p>
            <a:r>
              <a:rPr lang="en-US" dirty="0"/>
              <a:t>skyrocketed with</a:t>
            </a:r>
          </a:p>
          <a:p>
            <a:r>
              <a:rPr lang="en-US" dirty="0"/>
              <a:t>Flutter!“””;</a:t>
            </a:r>
          </a:p>
          <a:p>
            <a:r>
              <a:rPr lang="en-US" dirty="0"/>
              <a:t>print(</a:t>
            </a:r>
            <a:r>
              <a:rPr lang="en-US" dirty="0" err="1"/>
              <a:t>aMoreMildOpinion</a:t>
            </a:r>
            <a:r>
              <a:rPr lang="en-US" dirty="0"/>
              <a:t>);</a:t>
            </a:r>
          </a:p>
          <a:p>
            <a:endParaRPr lang="en-US" dirty="0"/>
          </a:p>
          <a:p>
            <a:r>
              <a:rPr lang="en-US" dirty="0"/>
              <a:t>// Combining single and double quotes</a:t>
            </a:r>
          </a:p>
          <a:p>
            <a:r>
              <a:rPr lang="en-US" dirty="0"/>
              <a:t>final </a:t>
            </a:r>
            <a:r>
              <a:rPr lang="en-US" dirty="0" err="1"/>
              <a:t>mixAndMatch</a:t>
            </a:r>
            <a:r>
              <a:rPr lang="en-US" dirty="0"/>
              <a:t> =</a:t>
            </a:r>
          </a:p>
          <a:p>
            <a:r>
              <a:rPr lang="en-US" dirty="0"/>
              <a:t>'Every programmer should write "Hello, World"</a:t>
            </a:r>
          </a:p>
          <a:p>
            <a:r>
              <a:rPr lang="en-US" dirty="0"/>
              <a:t>when learning</a:t>
            </a:r>
          </a:p>
          <a:p>
            <a:r>
              <a:rPr lang="en-US" dirty="0"/>
              <a:t>a new language.';</a:t>
            </a:r>
          </a:p>
          <a:p>
            <a:r>
              <a:rPr lang="en-US" dirty="0"/>
              <a:t>print(</a:t>
            </a:r>
            <a:r>
              <a:rPr lang="en-US" dirty="0" err="1"/>
              <a:t>mixAndMatch</a:t>
            </a:r>
            <a:r>
              <a:rPr lang="en-US" dirty="0"/>
              <a:t>);</a:t>
            </a:r>
          </a:p>
          <a:p>
            <a:r>
              <a:rPr lang="en-US" dirty="0"/>
              <a:t>}</a:t>
            </a:r>
          </a:p>
        </p:txBody>
      </p:sp>
    </p:spTree>
    <p:extLst>
      <p:ext uri="{BB962C8B-B14F-4D97-AF65-F5344CB8AC3E}">
        <p14:creationId xmlns:p14="http://schemas.microsoft.com/office/powerpoint/2010/main" val="1372255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C1E61-A083-6B66-F4A8-2ED28169CA5F}"/>
              </a:ext>
            </a:extLst>
          </p:cNvPr>
          <p:cNvSpPr>
            <a:spLocks noGrp="1"/>
          </p:cNvSpPr>
          <p:nvPr>
            <p:ph type="title"/>
          </p:nvPr>
        </p:nvSpPr>
        <p:spPr/>
        <p:txBody>
          <a:bodyPr/>
          <a:lstStyle/>
          <a:p>
            <a:r>
              <a:rPr lang="en-US" sz="5400" dirty="0"/>
              <a:t>Functions</a:t>
            </a:r>
          </a:p>
        </p:txBody>
      </p:sp>
      <p:sp>
        <p:nvSpPr>
          <p:cNvPr id="4" name="Content Placeholder 3">
            <a:extLst>
              <a:ext uri="{FF2B5EF4-FFF2-40B4-BE49-F238E27FC236}">
                <a16:creationId xmlns:a16="http://schemas.microsoft.com/office/drawing/2014/main" id="{795A74C4-1B46-A789-8892-6444B8671E0C}"/>
              </a:ext>
            </a:extLst>
          </p:cNvPr>
          <p:cNvSpPr>
            <a:spLocks noGrp="1"/>
          </p:cNvSpPr>
          <p:nvPr>
            <p:ph idx="1"/>
          </p:nvPr>
        </p:nvSpPr>
        <p:spPr>
          <a:xfrm>
            <a:off x="414338" y="2357437"/>
            <a:ext cx="11258550" cy="3971925"/>
          </a:xfrm>
        </p:spPr>
        <p:txBody>
          <a:bodyPr/>
          <a:lstStyle/>
          <a:p>
            <a:pPr marL="0" indent="0" algn="just">
              <a:buNone/>
            </a:pPr>
            <a:r>
              <a:rPr lang="en-US" sz="2800" dirty="0"/>
              <a:t>Function is a set of statements that take inputs, do some specific computation, and produce output</a:t>
            </a:r>
            <a:r>
              <a:rPr lang="en-US" dirty="0"/>
              <a:t>.</a:t>
            </a:r>
          </a:p>
          <a:p>
            <a:pPr marL="0" indent="0" algn="just">
              <a:buNone/>
            </a:pPr>
            <a:endParaRPr lang="en-US" dirty="0"/>
          </a:p>
          <a:p>
            <a:pPr marL="0" indent="0" algn="just">
              <a:buNone/>
            </a:pPr>
            <a:r>
              <a:rPr lang="en-US" sz="2800" dirty="0"/>
              <a:t>Functions are blocks of reusable code designed to perform specific tasks. In Dart, functions are first-class objects, meaning they can be assigned to variables, passed as arguments to other functions, and returned from other functions. </a:t>
            </a:r>
            <a:endParaRPr lang="en-US" dirty="0"/>
          </a:p>
        </p:txBody>
      </p:sp>
    </p:spTree>
    <p:extLst>
      <p:ext uri="{BB962C8B-B14F-4D97-AF65-F5344CB8AC3E}">
        <p14:creationId xmlns:p14="http://schemas.microsoft.com/office/powerpoint/2010/main" val="2221354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ABE0-D6DA-CCE4-6282-C973C8AA67A8}"/>
              </a:ext>
            </a:extLst>
          </p:cNvPr>
          <p:cNvSpPr>
            <a:spLocks noGrp="1"/>
          </p:cNvSpPr>
          <p:nvPr>
            <p:ph type="title"/>
          </p:nvPr>
        </p:nvSpPr>
        <p:spPr/>
        <p:txBody>
          <a:bodyPr/>
          <a:lstStyle/>
          <a:p>
            <a:r>
              <a:rPr lang="en-US" dirty="0"/>
              <a:t>Defining Functions</a:t>
            </a:r>
          </a:p>
        </p:txBody>
      </p:sp>
      <p:sp>
        <p:nvSpPr>
          <p:cNvPr id="3" name="Content Placeholder 2">
            <a:extLst>
              <a:ext uri="{FF2B5EF4-FFF2-40B4-BE49-F238E27FC236}">
                <a16:creationId xmlns:a16="http://schemas.microsoft.com/office/drawing/2014/main" id="{A7B72949-8E9D-3220-814D-3C1A6C40B035}"/>
              </a:ext>
            </a:extLst>
          </p:cNvPr>
          <p:cNvSpPr>
            <a:spLocks noGrp="1"/>
          </p:cNvSpPr>
          <p:nvPr>
            <p:ph idx="1"/>
          </p:nvPr>
        </p:nvSpPr>
        <p:spPr>
          <a:xfrm>
            <a:off x="285750" y="2314575"/>
            <a:ext cx="11215688" cy="4100513"/>
          </a:xfrm>
        </p:spPr>
        <p:txBody>
          <a:bodyPr/>
          <a:lstStyle/>
          <a:p>
            <a:pPr marL="0" indent="0">
              <a:buNone/>
            </a:pPr>
            <a:r>
              <a:rPr lang="en-US" sz="2400" dirty="0"/>
              <a:t>Functions in Dart can be defined using the </a:t>
            </a:r>
            <a:r>
              <a:rPr lang="en-US" sz="2400" dirty="0" err="1"/>
              <a:t>returnType</a:t>
            </a:r>
            <a:r>
              <a:rPr lang="en-US" sz="2400" dirty="0"/>
              <a:t> followed by the function name and parameters (if any). If the return type is not specified, Dart infers it as dynamic</a:t>
            </a:r>
            <a:r>
              <a:rPr lang="en-US" dirty="0"/>
              <a:t>.</a:t>
            </a:r>
          </a:p>
          <a:p>
            <a:pPr marL="0" indent="0">
              <a:buNone/>
            </a:pPr>
            <a:r>
              <a:rPr lang="en-US" sz="3200" b="1" dirty="0"/>
              <a:t>Basic Syntax</a:t>
            </a:r>
          </a:p>
          <a:p>
            <a:pPr marL="0" indent="0">
              <a:buNone/>
            </a:pPr>
            <a:r>
              <a:rPr lang="en-US" sz="2000" b="1" dirty="0"/>
              <a:t>	</a:t>
            </a:r>
            <a:r>
              <a:rPr lang="en-US" sz="2000" b="1" dirty="0" err="1"/>
              <a:t>returnType</a:t>
            </a:r>
            <a:r>
              <a:rPr lang="en-US" sz="2000" b="1" dirty="0"/>
              <a:t>  </a:t>
            </a:r>
            <a:r>
              <a:rPr lang="en-US" sz="2000" b="1" dirty="0" err="1"/>
              <a:t>functionName</a:t>
            </a:r>
            <a:r>
              <a:rPr lang="en-US" sz="2000" b="1" dirty="0"/>
              <a:t>(parameter1, parameter2, ...) {</a:t>
            </a:r>
          </a:p>
          <a:p>
            <a:pPr marL="0" indent="0">
              <a:buNone/>
            </a:pPr>
            <a:r>
              <a:rPr lang="en-US" sz="2000" b="1" dirty="0"/>
              <a:t>  // Function body</a:t>
            </a:r>
          </a:p>
          <a:p>
            <a:pPr marL="0" indent="0">
              <a:buNone/>
            </a:pPr>
            <a:r>
              <a:rPr lang="en-US" sz="2000" b="1" dirty="0"/>
              <a:t>  	return value; // Optional (depending on </a:t>
            </a:r>
            <a:r>
              <a:rPr lang="en-US" sz="2000" b="1" dirty="0" err="1"/>
              <a:t>returnType</a:t>
            </a:r>
            <a:r>
              <a:rPr lang="en-US" sz="2000" b="1" dirty="0"/>
              <a:t>)</a:t>
            </a:r>
          </a:p>
          <a:p>
            <a:pPr marL="0" indent="0">
              <a:buNone/>
            </a:pPr>
            <a:r>
              <a:rPr lang="en-US" sz="2000" b="1" dirty="0"/>
              <a:t>	}</a:t>
            </a:r>
          </a:p>
          <a:p>
            <a:pPr marL="0" indent="0">
              <a:buNone/>
            </a:pPr>
            <a:endParaRPr lang="en-US" sz="2000" b="1" dirty="0"/>
          </a:p>
        </p:txBody>
      </p:sp>
    </p:spTree>
    <p:extLst>
      <p:ext uri="{BB962C8B-B14F-4D97-AF65-F5344CB8AC3E}">
        <p14:creationId xmlns:p14="http://schemas.microsoft.com/office/powerpoint/2010/main" val="8372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C650025-2A99-FB89-AD6A-5A07702787A9}"/>
              </a:ext>
            </a:extLst>
          </p:cNvPr>
          <p:cNvSpPr>
            <a:spLocks noGrp="1"/>
          </p:cNvSpPr>
          <p:nvPr>
            <p:ph type="title"/>
          </p:nvPr>
        </p:nvSpPr>
        <p:spPr/>
        <p:txBody>
          <a:bodyPr/>
          <a:lstStyle/>
          <a:p>
            <a:r>
              <a:rPr lang="en-US" dirty="0"/>
              <a:t>Key Concepts</a:t>
            </a:r>
          </a:p>
        </p:txBody>
      </p:sp>
      <p:sp>
        <p:nvSpPr>
          <p:cNvPr id="3" name="Content Placeholder 2">
            <a:extLst>
              <a:ext uri="{FF2B5EF4-FFF2-40B4-BE49-F238E27FC236}">
                <a16:creationId xmlns:a16="http://schemas.microsoft.com/office/drawing/2014/main" id="{50579E44-0C16-2466-2FEF-912920065A8D}"/>
              </a:ext>
            </a:extLst>
          </p:cNvPr>
          <p:cNvSpPr>
            <a:spLocks noGrp="1"/>
          </p:cNvSpPr>
          <p:nvPr>
            <p:ph sz="half" idx="1"/>
          </p:nvPr>
        </p:nvSpPr>
        <p:spPr/>
        <p:txBody>
          <a:bodyPr>
            <a:normAutofit lnSpcReduction="10000"/>
          </a:bodyPr>
          <a:lstStyle/>
          <a:p>
            <a:pPr marL="0" indent="0">
              <a:buNone/>
            </a:pPr>
            <a:r>
              <a:rPr lang="en-US" sz="2400" dirty="0"/>
              <a:t>int add(int a, int b) {</a:t>
            </a:r>
          </a:p>
          <a:p>
            <a:pPr marL="0" indent="0">
              <a:buNone/>
            </a:pPr>
            <a:r>
              <a:rPr lang="en-US" sz="2400" dirty="0"/>
              <a:t>  return a + b;</a:t>
            </a:r>
          </a:p>
          <a:p>
            <a:pPr marL="0" indent="0">
              <a:buNone/>
            </a:pPr>
            <a:r>
              <a:rPr lang="en-US" sz="2400" dirty="0"/>
              <a:t>}</a:t>
            </a:r>
          </a:p>
          <a:p>
            <a:pPr marL="0" indent="0">
              <a:buNone/>
            </a:pPr>
            <a:endParaRPr lang="en-US" sz="2400" dirty="0"/>
          </a:p>
          <a:p>
            <a:pPr marL="0" indent="0">
              <a:buNone/>
            </a:pPr>
            <a:r>
              <a:rPr lang="en-US" sz="2400" dirty="0"/>
              <a:t>void main() {</a:t>
            </a:r>
          </a:p>
          <a:p>
            <a:pPr marL="0" indent="0">
              <a:buNone/>
            </a:pPr>
            <a:r>
              <a:rPr lang="en-US" sz="2400" dirty="0"/>
              <a:t>  print(add(3, 5)); // Output: 8</a:t>
            </a:r>
          </a:p>
          <a:p>
            <a:pPr marL="0" indent="0">
              <a:buNone/>
            </a:pPr>
            <a:r>
              <a:rPr lang="en-US" sz="2400" dirty="0"/>
              <a:t>}</a:t>
            </a:r>
          </a:p>
          <a:p>
            <a:endParaRPr lang="en-US" dirty="0"/>
          </a:p>
        </p:txBody>
      </p:sp>
      <p:sp>
        <p:nvSpPr>
          <p:cNvPr id="5" name="Content Placeholder 4">
            <a:extLst>
              <a:ext uri="{FF2B5EF4-FFF2-40B4-BE49-F238E27FC236}">
                <a16:creationId xmlns:a16="http://schemas.microsoft.com/office/drawing/2014/main" id="{0DC677E3-E3D3-BD94-4EC2-F5ED3A3C3509}"/>
              </a:ext>
            </a:extLst>
          </p:cNvPr>
          <p:cNvSpPr>
            <a:spLocks noGrp="1"/>
          </p:cNvSpPr>
          <p:nvPr>
            <p:ph sz="half" idx="2"/>
          </p:nvPr>
        </p:nvSpPr>
        <p:spPr/>
        <p:txBody>
          <a:bodyPr>
            <a:normAutofit lnSpcReduction="10000"/>
          </a:bodyPr>
          <a:lstStyle/>
          <a:p>
            <a:r>
              <a:rPr lang="en-US" sz="2400" dirty="0"/>
              <a:t>The function add takes two integer parameters, a and b.</a:t>
            </a:r>
          </a:p>
          <a:p>
            <a:endParaRPr lang="en-US" sz="2400" dirty="0"/>
          </a:p>
          <a:p>
            <a:r>
              <a:rPr lang="en-US" sz="2400" dirty="0"/>
              <a:t>It returns their sum (int).</a:t>
            </a:r>
          </a:p>
          <a:p>
            <a:endParaRPr lang="en-US" sz="2400" dirty="0"/>
          </a:p>
          <a:p>
            <a:r>
              <a:rPr lang="en-US" sz="2400" dirty="0"/>
              <a:t>add is a function that takes two integers and returns their sum.</a:t>
            </a:r>
          </a:p>
        </p:txBody>
      </p:sp>
    </p:spTree>
    <p:extLst>
      <p:ext uri="{BB962C8B-B14F-4D97-AF65-F5344CB8AC3E}">
        <p14:creationId xmlns:p14="http://schemas.microsoft.com/office/powerpoint/2010/main" val="124166166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885</TotalTime>
  <Words>2810</Words>
  <Application>Microsoft Office PowerPoint</Application>
  <PresentationFormat>Widescreen</PresentationFormat>
  <Paragraphs>302</Paragraphs>
  <Slides>26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Arial Unicode MS</vt:lpstr>
      <vt:lpstr>Century Gothic</vt:lpstr>
      <vt:lpstr>Wingdings 3</vt:lpstr>
      <vt:lpstr>Ion Boardroom</vt:lpstr>
      <vt:lpstr>Strings and Functions</vt:lpstr>
      <vt:lpstr>Introduction to Interpolation in Dart.</vt:lpstr>
      <vt:lpstr>String Interpolation </vt:lpstr>
      <vt:lpstr>Examples:</vt:lpstr>
      <vt:lpstr>2. Different ways to declare string literals</vt:lpstr>
      <vt:lpstr>PowerPoint Presentation</vt:lpstr>
      <vt:lpstr>Functions</vt:lpstr>
      <vt:lpstr>Defining Functions</vt:lpstr>
      <vt:lpstr>Key Concepts</vt:lpstr>
      <vt:lpstr> Void Functions.</vt:lpstr>
      <vt:lpstr>Arrow Functions</vt:lpstr>
      <vt:lpstr>Arrow Functions  - Example</vt:lpstr>
      <vt:lpstr>Positional Parameters</vt:lpstr>
      <vt:lpstr>Examples: Optional Parameters</vt:lpstr>
      <vt:lpstr>Example</vt:lpstr>
      <vt:lpstr>Named Parameters </vt:lpstr>
      <vt:lpstr>Example:</vt:lpstr>
      <vt:lpstr>Key Points to Note</vt:lpstr>
      <vt:lpstr>Functions with Named Parameters and return Values</vt:lpstr>
      <vt:lpstr>Anonymous Functions (Lambdas/Closures)</vt:lpstr>
      <vt:lpstr>Anonymous Function as a parameter</vt:lpstr>
      <vt:lpstr>Higher-Order Functions</vt:lpstr>
      <vt:lpstr>PowerPoint Presentation</vt:lpstr>
      <vt:lpstr>Closures</vt:lpstr>
      <vt:lpstr>PowerPoint Presentation</vt:lpstr>
      <vt:lpstr>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Lorraine Nana Ama Johnson</dc:creator>
  <cp:lastModifiedBy>Lorraine Nana Ama Johnson</cp:lastModifiedBy>
  <cp:revision>21</cp:revision>
  <dcterms:created xsi:type="dcterms:W3CDTF">2024-12-05T03:16:07Z</dcterms:created>
  <dcterms:modified xsi:type="dcterms:W3CDTF">2024-12-12T11:34:12Z</dcterms:modified>
</cp:coreProperties>
</file>