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80" r:id="rId5"/>
    <p:sldId id="403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388" r:id="rId19"/>
    <p:sldId id="381" r:id="rId20"/>
    <p:sldId id="390" r:id="rId21"/>
    <p:sldId id="389" r:id="rId22"/>
    <p:sldId id="382" r:id="rId23"/>
    <p:sldId id="383" r:id="rId24"/>
    <p:sldId id="384" r:id="rId25"/>
    <p:sldId id="385" r:id="rId26"/>
    <p:sldId id="386" r:id="rId27"/>
    <p:sldId id="3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15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tangle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Oval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Oval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7" name="Graphic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ZA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0" name="Text Placehold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2" name="Text Placehold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4" name="Text Placehold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6" name="Text Placehold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8" name="Text Placehold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Picture Placehold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5" name="Text Placehold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7" name="Text Placehold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8" name="Text Placehold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Date Placehold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3" name="Footer Placehold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14" name="Slide Number Placehold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Text Placehold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7" name="Text Placehold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0" name="Text Placehold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9" name="Text Placehold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2" name="Text Placehold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5" name="Text Placehold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4" name="Text Placehold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 Placehold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3" name="Text Placehold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94" name="Text Placehold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A black and white striped pattern&#10;&#10;Description automatically generated with low confidence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Oval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Oval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Oval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8" name="Text Placehold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Date Placehold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6" name="Footer Placehold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7" name="Slide Number Placehold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Oval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8" name="Rectangle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Oval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Oval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Oval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Oval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Oval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 with icon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0" name="Online Image Placehold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1" name="Online Image Placehold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62" name="Online Image Placehold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79" name="Text Placehold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1" name="Text Placehold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9ECF-E351-C6E8-9430-1C1A82B6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271"/>
            <a:ext cx="10515600" cy="2933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OOP in 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865D8-D250-9833-4A98-18CF2372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589280"/>
            <a:ext cx="11623040" cy="596392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Dart is an object-oriented language, which means it uses classes and objects to structure code</a:t>
            </a:r>
            <a:r>
              <a:rPr lang="en-US" sz="36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3600" b="0" i="0" dirty="0">
                <a:solidFill>
                  <a:srgbClr val="374151"/>
                </a:solidFill>
                <a:effectLst/>
                <a:latin typeface="__Inter_d65c78"/>
              </a:rPr>
              <a:t>Dart uses classes and objects to implement OOP principles such as encapsulation, inheritance, and polymorphism.</a:t>
            </a:r>
            <a:endParaRPr lang="en-US" sz="3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b="1" i="0" dirty="0">
              <a:effectLst/>
              <a:latin typeface="__Inter_d65c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7233A-7FFD-5724-034F-54016D8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16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1C6ED-1896-2C75-4E78-0001F533A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142875"/>
            <a:ext cx="11414760" cy="6034088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3600" dirty="0"/>
              <a:t>void main() {</a:t>
            </a:r>
          </a:p>
          <a:p>
            <a:pPr lvl="2">
              <a:lnSpc>
                <a:spcPct val="150000"/>
              </a:lnSpc>
            </a:pPr>
            <a:r>
              <a:rPr lang="en-US" sz="3600" dirty="0"/>
              <a:t>  Car </a:t>
            </a:r>
            <a:r>
              <a:rPr lang="en-US" sz="3600" dirty="0" err="1"/>
              <a:t>myCar</a:t>
            </a:r>
            <a:r>
              <a:rPr lang="en-US" sz="3600" dirty="0"/>
              <a:t> = Car();</a:t>
            </a:r>
          </a:p>
          <a:p>
            <a:pPr lvl="2">
              <a:lnSpc>
                <a:spcPct val="150000"/>
              </a:lnSpc>
            </a:pPr>
            <a:r>
              <a:rPr lang="en-US" sz="3600" dirty="0"/>
              <a:t>  </a:t>
            </a:r>
            <a:r>
              <a:rPr lang="en-US" sz="3600" dirty="0" err="1"/>
              <a:t>myCar.start</a:t>
            </a:r>
            <a:r>
              <a:rPr lang="en-US" sz="3600" dirty="0"/>
              <a:t>(); // Output: Vehicle started</a:t>
            </a:r>
          </a:p>
          <a:p>
            <a:pPr lvl="2">
              <a:lnSpc>
                <a:spcPct val="150000"/>
              </a:lnSpc>
            </a:pPr>
            <a:r>
              <a:rPr lang="en-US" sz="3600" dirty="0"/>
              <a:t>  </a:t>
            </a:r>
            <a:r>
              <a:rPr lang="en-US" sz="3600" dirty="0" err="1"/>
              <a:t>myCar.honk</a:t>
            </a:r>
            <a:r>
              <a:rPr lang="en-US" sz="3600" dirty="0"/>
              <a:t>();  // Output: Car honks</a:t>
            </a:r>
          </a:p>
          <a:p>
            <a:pPr lvl="2">
              <a:lnSpc>
                <a:spcPct val="150000"/>
              </a:lnSpc>
            </a:pPr>
            <a:r>
              <a:rPr lang="en-US" sz="3600" dirty="0"/>
              <a:t>}</a:t>
            </a:r>
          </a:p>
          <a:p>
            <a:pPr lvl="2">
              <a:lnSpc>
                <a:spcPct val="150000"/>
              </a:lnSpc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5A97B-493B-93E5-B453-B266135F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73CD4-7823-3C9C-12C4-03055778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12BB9-2536-0FA4-307D-BCF2DD16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1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B025-1FE4-36E5-0E5D-1A24C85F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36525"/>
            <a:ext cx="11353800" cy="7169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Step 6: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711C7-4ED5-0EC2-1CC3-2A079508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731520"/>
            <a:ext cx="10515600" cy="598360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Polymorphism allows objects to be treated as instances of their parent class. </a:t>
            </a:r>
          </a:p>
          <a:p>
            <a:r>
              <a:rPr lang="en-US" sz="3200" dirty="0"/>
              <a:t>Override methods to provide specific implementations.</a:t>
            </a:r>
          </a:p>
          <a:p>
            <a:endParaRPr lang="en-US" dirty="0"/>
          </a:p>
          <a:p>
            <a:pPr lvl="2"/>
            <a:r>
              <a:rPr lang="en-US" sz="3000" i="1" dirty="0"/>
              <a:t>class Vehicle {</a:t>
            </a:r>
          </a:p>
          <a:p>
            <a:pPr lvl="2"/>
            <a:r>
              <a:rPr lang="en-US" sz="3000" i="1" dirty="0"/>
              <a:t>  void start() {</a:t>
            </a:r>
          </a:p>
          <a:p>
            <a:pPr lvl="2"/>
            <a:r>
              <a:rPr lang="en-US" sz="3000" i="1" dirty="0"/>
              <a:t>    print("Vehicle started");</a:t>
            </a:r>
          </a:p>
          <a:p>
            <a:pPr lvl="2"/>
            <a:r>
              <a:rPr lang="en-US" sz="3000" i="1" dirty="0"/>
              <a:t>  }}</a:t>
            </a:r>
          </a:p>
          <a:p>
            <a:pPr lvl="2"/>
            <a:endParaRPr lang="en-US" sz="3000" i="1" dirty="0"/>
          </a:p>
          <a:p>
            <a:pPr lvl="2"/>
            <a:r>
              <a:rPr lang="en-US" sz="3000" i="1" dirty="0"/>
              <a:t>class Car extends Vehicle {</a:t>
            </a:r>
          </a:p>
          <a:p>
            <a:pPr lvl="2"/>
            <a:r>
              <a:rPr lang="en-US" sz="3000" i="1" dirty="0"/>
              <a:t>  @override</a:t>
            </a:r>
          </a:p>
          <a:p>
            <a:pPr lvl="2"/>
            <a:r>
              <a:rPr lang="en-US" sz="3000" i="1" dirty="0"/>
              <a:t>  void start() {</a:t>
            </a:r>
          </a:p>
          <a:p>
            <a:pPr lvl="2"/>
            <a:r>
              <a:rPr lang="en-US" sz="3000" i="1" dirty="0"/>
              <a:t>    print("Car started");</a:t>
            </a:r>
          </a:p>
          <a:p>
            <a:pPr lvl="2"/>
            <a:r>
              <a:rPr lang="en-US" sz="3000" i="1" dirty="0"/>
              <a:t>  }</a:t>
            </a:r>
          </a:p>
          <a:p>
            <a:pPr lvl="2"/>
            <a:r>
              <a:rPr lang="en-US" sz="3000" i="1" dirty="0"/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B39E-6C47-C47B-E057-C0444BE7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F5BB-41CD-C1B2-5C9E-4636CE0A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89156-92D0-9802-8C96-C4F29714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4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0438-27D4-BE54-6E31-87343767C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" y="243840"/>
            <a:ext cx="11755120" cy="6471285"/>
          </a:xfrm>
        </p:spPr>
        <p:txBody>
          <a:bodyPr>
            <a:normAutofit/>
          </a:bodyPr>
          <a:lstStyle/>
          <a:p>
            <a:pPr lvl="3">
              <a:lnSpc>
                <a:spcPct val="200000"/>
              </a:lnSpc>
            </a:pPr>
            <a:r>
              <a:rPr lang="en-US" sz="3600" dirty="0"/>
              <a:t>void main() {</a:t>
            </a:r>
          </a:p>
          <a:p>
            <a:pPr lvl="3">
              <a:lnSpc>
                <a:spcPct val="200000"/>
              </a:lnSpc>
            </a:pPr>
            <a:r>
              <a:rPr lang="en-US" sz="3600" dirty="0"/>
              <a:t>  Vehicle </a:t>
            </a:r>
            <a:r>
              <a:rPr lang="en-US" sz="3600" dirty="0" err="1"/>
              <a:t>myVehicle</a:t>
            </a:r>
            <a:r>
              <a:rPr lang="en-US" sz="3600" dirty="0"/>
              <a:t> = Car();</a:t>
            </a:r>
          </a:p>
          <a:p>
            <a:pPr lvl="3">
              <a:lnSpc>
                <a:spcPct val="200000"/>
              </a:lnSpc>
            </a:pPr>
            <a:r>
              <a:rPr lang="en-US" sz="3600" dirty="0"/>
              <a:t>  </a:t>
            </a:r>
            <a:r>
              <a:rPr lang="en-US" sz="3600" dirty="0" err="1"/>
              <a:t>myVehicle.start</a:t>
            </a:r>
            <a:r>
              <a:rPr lang="en-US" sz="3600" dirty="0"/>
              <a:t>(); // Output: Car started</a:t>
            </a:r>
          </a:p>
          <a:p>
            <a:pPr lvl="3">
              <a:lnSpc>
                <a:spcPct val="200000"/>
              </a:lnSpc>
            </a:pPr>
            <a:r>
              <a:rPr lang="en-US" sz="3600" dirty="0"/>
              <a:t>}</a:t>
            </a:r>
          </a:p>
          <a:p>
            <a:pPr lvl="3">
              <a:lnSpc>
                <a:spcPct val="200000"/>
              </a:lnSpc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39D48-93C4-3FDA-6BBA-78D31621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62487-22EF-6984-1C72-23A7617F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0A9A8-5B78-557B-3FB6-7CA23A99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00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3CCD-7EDB-93A4-0EBA-A1CAF213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95" y="136526"/>
            <a:ext cx="10515600" cy="5445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Step 7: Abstract 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82BC-7420-DDBA-A823-5D1E74A61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812799"/>
            <a:ext cx="11968480" cy="59023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000" dirty="0"/>
              <a:t>Abstract classes define a blueprint and cannot be instantiated directly. </a:t>
            </a:r>
          </a:p>
          <a:p>
            <a:pPr algn="just"/>
            <a:r>
              <a:rPr lang="en-US" sz="3000" dirty="0"/>
              <a:t>Subclasses must override abstract methods.</a:t>
            </a:r>
          </a:p>
          <a:p>
            <a:pPr algn="just"/>
            <a:endParaRPr lang="en-US" sz="3000" dirty="0"/>
          </a:p>
          <a:p>
            <a:pPr lvl="2" algn="just"/>
            <a:r>
              <a:rPr lang="en-US" sz="3000" i="1" dirty="0"/>
              <a:t>abstract class Animal {</a:t>
            </a:r>
          </a:p>
          <a:p>
            <a:pPr lvl="2" algn="just"/>
            <a:r>
              <a:rPr lang="en-US" sz="3000" i="1" dirty="0"/>
              <a:t>  void sound(); // Abstract method</a:t>
            </a:r>
          </a:p>
          <a:p>
            <a:pPr lvl="2" algn="just"/>
            <a:r>
              <a:rPr lang="en-US" sz="3000" i="1" dirty="0"/>
              <a:t>}</a:t>
            </a:r>
          </a:p>
          <a:p>
            <a:pPr lvl="2" algn="just"/>
            <a:r>
              <a:rPr lang="en-US" sz="3000" i="1" dirty="0"/>
              <a:t>class Dog extends Animal {</a:t>
            </a:r>
          </a:p>
          <a:p>
            <a:pPr lvl="2" algn="just"/>
            <a:r>
              <a:rPr lang="en-US" sz="3000" i="1" dirty="0"/>
              <a:t>  @override</a:t>
            </a:r>
          </a:p>
          <a:p>
            <a:pPr lvl="2" algn="just"/>
            <a:r>
              <a:rPr lang="en-US" sz="3000" i="1" dirty="0"/>
              <a:t>  void sound() {</a:t>
            </a:r>
          </a:p>
          <a:p>
            <a:pPr lvl="2" algn="just"/>
            <a:r>
              <a:rPr lang="en-US" sz="3000" i="1" dirty="0"/>
              <a:t>    print("Dog barks");</a:t>
            </a:r>
          </a:p>
          <a:p>
            <a:pPr lvl="2" algn="just"/>
            <a:r>
              <a:rPr lang="en-US" sz="3000" i="1" dirty="0"/>
              <a:t>  }</a:t>
            </a:r>
          </a:p>
          <a:p>
            <a:pPr lvl="2" algn="just"/>
            <a:r>
              <a:rPr lang="en-US" sz="3000" i="1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4A660-4C9D-2972-4CCA-B7AE4EE3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F55DF-A797-E817-43EC-5CD1C446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9E8CF-B5AA-87AC-2E72-CE5F321A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8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9B1CA-5578-5C23-5988-D44774753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36525"/>
            <a:ext cx="11805920" cy="6040438"/>
          </a:xfrm>
        </p:spPr>
        <p:txBody>
          <a:bodyPr>
            <a:normAutofit/>
          </a:bodyPr>
          <a:lstStyle/>
          <a:p>
            <a:pPr lvl="3" algn="just">
              <a:lnSpc>
                <a:spcPct val="200000"/>
              </a:lnSpc>
            </a:pPr>
            <a:r>
              <a:rPr lang="en-US" sz="3000" dirty="0"/>
              <a:t>void main() {</a:t>
            </a:r>
          </a:p>
          <a:p>
            <a:pPr lvl="3" algn="just">
              <a:lnSpc>
                <a:spcPct val="200000"/>
              </a:lnSpc>
            </a:pPr>
            <a:r>
              <a:rPr lang="en-US" sz="3000" dirty="0"/>
              <a:t>  Animal </a:t>
            </a:r>
            <a:r>
              <a:rPr lang="en-US" sz="3000" dirty="0" err="1"/>
              <a:t>myDog</a:t>
            </a:r>
            <a:r>
              <a:rPr lang="en-US" sz="3000" dirty="0"/>
              <a:t> = Dog();</a:t>
            </a:r>
          </a:p>
          <a:p>
            <a:pPr lvl="3" algn="just">
              <a:lnSpc>
                <a:spcPct val="200000"/>
              </a:lnSpc>
            </a:pPr>
            <a:r>
              <a:rPr lang="en-US" sz="3000" dirty="0"/>
              <a:t>  </a:t>
            </a:r>
            <a:r>
              <a:rPr lang="en-US" sz="3000" dirty="0" err="1"/>
              <a:t>myDog.sound</a:t>
            </a:r>
            <a:r>
              <a:rPr lang="en-US" sz="3000" dirty="0"/>
              <a:t>(); // Output: Dog barks</a:t>
            </a:r>
          </a:p>
          <a:p>
            <a:pPr lvl="3" algn="just">
              <a:lnSpc>
                <a:spcPct val="200000"/>
              </a:lnSpc>
            </a:pPr>
            <a:r>
              <a:rPr lang="en-US" sz="3000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E2D6C-C94B-D538-A67B-B79E1D0D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9A909-CC63-F500-72C4-F5198D9D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69FB-4C71-7F9B-72EB-1A07770E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19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CC2E-9950-D99D-B7FB-41496E15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E1B9D-7732-91B3-80B2-2993CEA1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2AB8D-8C66-5A01-CE82-721901D3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DB4F2-6E1D-C5E6-9BF0-72EA9765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A76EE5-A213-2866-D6A5-99F9EEFECF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" y="142875"/>
            <a:ext cx="11897360" cy="657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338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01D7-BE80-DE47-6BC9-37C9ABBA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24765"/>
            <a:ext cx="10515600" cy="4551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Classes and Objects</a:t>
            </a:r>
            <a:br>
              <a:rPr lang="en-US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916A-02B7-F437-A37D-7FDAEE3B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680720"/>
            <a:ext cx="11856720" cy="5496243"/>
          </a:xfrm>
        </p:spPr>
        <p:txBody>
          <a:bodyPr>
            <a:normAutofit/>
          </a:bodyPr>
          <a:lstStyle/>
          <a:p>
            <a:pPr algn="l"/>
            <a:r>
              <a:rPr lang="en-US" sz="280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class is a blueprint for creating objects. An object is an instance of a class.</a:t>
            </a:r>
          </a:p>
          <a:p>
            <a:pPr algn="just"/>
            <a:r>
              <a:rPr lang="en-US" sz="280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Dog {</a:t>
            </a:r>
          </a:p>
          <a:p>
            <a:pPr algn="just"/>
            <a:r>
              <a:rPr lang="en-US" sz="280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String name;</a:t>
            </a:r>
          </a:p>
          <a:p>
            <a:pPr algn="just"/>
            <a:r>
              <a:rPr lang="en-US" sz="280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int age;</a:t>
            </a:r>
          </a:p>
          <a:p>
            <a:pPr algn="just"/>
            <a:r>
              <a:rPr lang="en-US" sz="280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Dog(this.name, </a:t>
            </a:r>
            <a:r>
              <a:rPr lang="en-US" sz="2800" i="1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this.age</a:t>
            </a:r>
            <a:r>
              <a:rPr lang="en-US" sz="280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r>
              <a:rPr lang="en-US" sz="280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void bark() {</a:t>
            </a:r>
          </a:p>
          <a:p>
            <a:pPr algn="just"/>
            <a:r>
              <a:rPr lang="en-US" sz="280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print('$name says Woof!’); } }</a:t>
            </a:r>
          </a:p>
          <a:p>
            <a:pPr algn="just"/>
            <a:r>
              <a:rPr lang="en-US" sz="280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 main() {</a:t>
            </a:r>
          </a:p>
          <a:p>
            <a:pPr algn="just"/>
            <a:r>
              <a:rPr lang="en-US" sz="280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Dog </a:t>
            </a:r>
            <a:r>
              <a:rPr lang="en-US" sz="2800" i="1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myDog</a:t>
            </a:r>
            <a:r>
              <a:rPr lang="en-US" sz="280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Dog('Buddy', 3);</a:t>
            </a:r>
          </a:p>
          <a:p>
            <a:pPr algn="just"/>
            <a:r>
              <a:rPr lang="en-US" sz="280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i="1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myDog.bark</a:t>
            </a:r>
            <a:r>
              <a:rPr lang="en-US" sz="2800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 }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A6576-1D2B-89CE-C731-883C515D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7C1E-3288-07A3-356C-3C6BD2A6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D45C-D196-84EC-6E2D-D69B36D8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24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6EC9-FAFB-F7EA-DF8F-706692DD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0961"/>
            <a:ext cx="10515600" cy="5381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8CB3-EB32-CB6B-D690-BDC57783C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" y="599123"/>
            <a:ext cx="11805920" cy="6116001"/>
          </a:xfrm>
        </p:spPr>
        <p:txBody>
          <a:bodyPr>
            <a:normAutofit/>
          </a:bodyPr>
          <a:lstStyle/>
          <a:p>
            <a:pPr algn="just"/>
            <a:r>
              <a:rPr lang="en-US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Inheritance allows a class to inherit properties and methods from another class.</a:t>
            </a:r>
          </a:p>
          <a:p>
            <a:pPr algn="just"/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is an important pillar of OOP.</a:t>
            </a:r>
          </a:p>
          <a:p>
            <a:pPr algn="just"/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capability of a class to derive properties and characteristics from another class is called Inheritance.</a:t>
            </a:r>
          </a:p>
          <a:p>
            <a:pPr algn="just"/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we write a class, we inherit properties from other classes.</a:t>
            </a:r>
          </a:p>
          <a:p>
            <a:pPr algn="just"/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we create a class, we do not need to write all the properties and functions again and again, as these can be inherited from another class that possesses it.</a:t>
            </a:r>
          </a:p>
          <a:p>
            <a:pPr algn="just"/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Inheritance allows the user to reuse the code whenever possible and reduce its redundancy.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C46CB-A35B-52D3-C533-35E23730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D7BD1-CE8D-D092-A4E5-441932E5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3DFC4-E208-0FA9-509C-5791CFD7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8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601D-D984-4A2C-089C-06054079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B623C-04BD-CE49-97F8-3EE2B8E3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DC5B-E201-7FCD-2530-A7D78E9C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F6979-8440-3026-B085-5ACE74F2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50" name="Picture 2" descr="Interitance in Object Oriented Programming">
            <a:extLst>
              <a:ext uri="{FF2B5EF4-FFF2-40B4-BE49-F238E27FC236}">
                <a16:creationId xmlns:a16="http://schemas.microsoft.com/office/drawing/2014/main" id="{64FA945C-7048-F423-D3E5-F28648F367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"/>
            <a:ext cx="12080239" cy="658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76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63C7-C245-00CC-8BD7-FC984B08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__Inter_d65c78"/>
              </a:rPr>
              <a:t>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FAFD-BEB3-363A-497A-BEB25111D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" y="568960"/>
            <a:ext cx="11684000" cy="5923280"/>
          </a:xfrm>
        </p:spPr>
        <p:txBody>
          <a:bodyPr>
            <a:normAutofit/>
          </a:bodyPr>
          <a:lstStyle/>
          <a:p>
            <a:r>
              <a:rPr lang="en-US" sz="2400" i="1" dirty="0"/>
              <a:t>class Animal {</a:t>
            </a:r>
          </a:p>
          <a:p>
            <a:r>
              <a:rPr lang="en-US" sz="2400" i="1" dirty="0"/>
              <a:t>  void eat() {</a:t>
            </a:r>
          </a:p>
          <a:p>
            <a:r>
              <a:rPr lang="en-US" sz="2400" i="1" dirty="0"/>
              <a:t>    print('Eating...’); } }</a:t>
            </a:r>
          </a:p>
          <a:p>
            <a:r>
              <a:rPr lang="en-US" sz="2400" i="1" dirty="0"/>
              <a:t>class Cat extends Animal {</a:t>
            </a:r>
          </a:p>
          <a:p>
            <a:r>
              <a:rPr lang="en-US" sz="2400" i="1" dirty="0"/>
              <a:t>  void meow() {</a:t>
            </a:r>
          </a:p>
          <a:p>
            <a:r>
              <a:rPr lang="en-US" sz="2400" i="1" dirty="0"/>
              <a:t>    print('Meow!'); } }</a:t>
            </a:r>
          </a:p>
          <a:p>
            <a:endParaRPr lang="en-US" sz="2400" i="1" dirty="0"/>
          </a:p>
          <a:p>
            <a:r>
              <a:rPr lang="en-US" sz="2400" i="1" dirty="0"/>
              <a:t>void main() {</a:t>
            </a:r>
          </a:p>
          <a:p>
            <a:r>
              <a:rPr lang="en-US" sz="2400" i="1" dirty="0"/>
              <a:t>  Cat </a:t>
            </a:r>
            <a:r>
              <a:rPr lang="en-US" sz="2400" i="1" dirty="0" err="1"/>
              <a:t>myCat</a:t>
            </a:r>
            <a:r>
              <a:rPr lang="en-US" sz="2400" i="1" dirty="0"/>
              <a:t> = Cat();</a:t>
            </a:r>
          </a:p>
          <a:p>
            <a:r>
              <a:rPr lang="en-US" sz="2400" i="1" dirty="0"/>
              <a:t>  </a:t>
            </a:r>
            <a:r>
              <a:rPr lang="en-US" sz="2400" i="1" dirty="0" err="1"/>
              <a:t>myCat.eat</a:t>
            </a:r>
            <a:r>
              <a:rPr lang="en-US" sz="2400" i="1" dirty="0"/>
              <a:t>(); // Output: Eating...</a:t>
            </a:r>
          </a:p>
          <a:p>
            <a:r>
              <a:rPr lang="en-US" sz="2400" i="1" dirty="0"/>
              <a:t>  </a:t>
            </a:r>
            <a:r>
              <a:rPr lang="en-US" sz="2400" i="1" dirty="0" err="1"/>
              <a:t>myCat.meow</a:t>
            </a:r>
            <a:r>
              <a:rPr lang="en-US" sz="2400" i="1" dirty="0"/>
              <a:t>(); // Output: Meow!</a:t>
            </a:r>
          </a:p>
          <a:p>
            <a:r>
              <a:rPr lang="en-US" sz="2400" i="1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0ABC4-03CF-0598-FCB5-9C076E65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169EF-BCEB-1643-828D-808E1EC8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FAC9B-C333-E3EE-9BF1-BCB65FC7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2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5CF0-9282-7CE5-0BA2-9EAED948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142875"/>
            <a:ext cx="11744960" cy="78168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Key Features of Dart 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AE44F-4BFA-89F6-A8F0-16479C64A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843280"/>
            <a:ext cx="11744960" cy="577088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Key Features of Dart OOP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/>
              <a:t>Encapsulation</a:t>
            </a:r>
            <a:r>
              <a:rPr lang="en-US" sz="3200" dirty="0"/>
              <a:t>: Hide data with private fields and expose through getters/setters.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/>
              <a:t>Inheritance</a:t>
            </a:r>
            <a:r>
              <a:rPr lang="en-US" sz="3200" dirty="0"/>
              <a:t>: Share properties/methods between parent and child classes.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/>
              <a:t>Polymorphism</a:t>
            </a:r>
            <a:r>
              <a:rPr lang="en-US" sz="3200" dirty="0"/>
              <a:t>: Override and use parent class references for child objects.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/>
              <a:t>Abstract Classes</a:t>
            </a:r>
            <a:r>
              <a:rPr lang="en-US" sz="3200" dirty="0"/>
              <a:t>: Define blueprints for other classes.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3200" b="1" dirty="0" err="1"/>
              <a:t>Mixins</a:t>
            </a:r>
            <a:r>
              <a:rPr lang="en-US" sz="3200" dirty="0"/>
              <a:t>: Reuse functionality without class inheritance.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3E829-7BF5-7A04-F383-ABFD3D8F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A6532-D465-7E91-7C54-1BD0EA55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924C8-0822-9533-5A1C-9C9709AB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33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7341-FAFD-2E0D-D234-1669DF6D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95" y="136525"/>
            <a:ext cx="10515600" cy="65595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__Inter_d65c78"/>
              </a:rPr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E110-828F-080B-B331-0075E836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792480"/>
            <a:ext cx="10515600" cy="5384483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__Inter_d65c78"/>
              </a:rPr>
              <a:t> Encapsulation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Encapsulation is the bundling of data and methods that operate on that data within one unit (class). You can use private variables and methods by prefixing them with an underscore.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8387E-11C3-D6C0-FADF-86513BCC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78BE-E29C-86A6-2407-BDE29E69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1B89-DAE8-9432-80B3-F5850642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10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3B96B-251A-6E82-9A51-4C6AB5969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64160"/>
            <a:ext cx="11795760" cy="6450965"/>
          </a:xfrm>
        </p:spPr>
        <p:txBody>
          <a:bodyPr>
            <a:normAutofit/>
          </a:bodyPr>
          <a:lstStyle/>
          <a:p>
            <a:r>
              <a:rPr lang="en-US" sz="2800" i="1" dirty="0"/>
              <a:t>class </a:t>
            </a:r>
            <a:r>
              <a:rPr lang="en-US" sz="2800" i="1" dirty="0" err="1"/>
              <a:t>BankAccount</a:t>
            </a:r>
            <a:r>
              <a:rPr lang="en-US" sz="2800" i="1" dirty="0"/>
              <a:t> {</a:t>
            </a:r>
          </a:p>
          <a:p>
            <a:r>
              <a:rPr lang="en-US" sz="2800" i="1" dirty="0"/>
              <a:t>  double _balance = 0; // Private variable</a:t>
            </a:r>
          </a:p>
          <a:p>
            <a:r>
              <a:rPr lang="en-US" sz="2800" i="1" dirty="0"/>
              <a:t>  void deposit(double amount) {</a:t>
            </a:r>
          </a:p>
          <a:p>
            <a:r>
              <a:rPr lang="en-US" sz="2800" i="1" dirty="0"/>
              <a:t>    if (amount &gt; 0) {</a:t>
            </a:r>
          </a:p>
          <a:p>
            <a:r>
              <a:rPr lang="en-US" sz="2800" i="1" dirty="0"/>
              <a:t>      _balance += amount; }}</a:t>
            </a:r>
          </a:p>
          <a:p>
            <a:r>
              <a:rPr lang="en-US" sz="2800" i="1" dirty="0"/>
              <a:t>  double get balance =&gt; _balance; // Getter</a:t>
            </a:r>
          </a:p>
          <a:p>
            <a:r>
              <a:rPr lang="en-US" sz="2800" i="1" dirty="0"/>
              <a:t>}</a:t>
            </a:r>
          </a:p>
          <a:p>
            <a:r>
              <a:rPr lang="en-US" sz="2800" i="1" dirty="0"/>
              <a:t>void main() {</a:t>
            </a:r>
          </a:p>
          <a:p>
            <a:r>
              <a:rPr lang="en-US" sz="2800" i="1" dirty="0"/>
              <a:t>  </a:t>
            </a:r>
            <a:r>
              <a:rPr lang="en-US" sz="2800" i="1" dirty="0" err="1"/>
              <a:t>BankAccount</a:t>
            </a:r>
            <a:r>
              <a:rPr lang="en-US" sz="2800" i="1" dirty="0"/>
              <a:t> account = </a:t>
            </a:r>
            <a:r>
              <a:rPr lang="en-US" sz="2800" i="1" dirty="0" err="1"/>
              <a:t>BankAccount</a:t>
            </a:r>
            <a:r>
              <a:rPr lang="en-US" sz="2800" i="1" dirty="0"/>
              <a:t>();</a:t>
            </a:r>
          </a:p>
          <a:p>
            <a:r>
              <a:rPr lang="en-US" sz="2800" i="1" dirty="0"/>
              <a:t>  </a:t>
            </a:r>
            <a:r>
              <a:rPr lang="en-US" sz="2800" i="1" dirty="0" err="1"/>
              <a:t>account.deposit</a:t>
            </a:r>
            <a:r>
              <a:rPr lang="en-US" sz="2800" i="1" dirty="0"/>
              <a:t>(100);</a:t>
            </a:r>
          </a:p>
          <a:p>
            <a:r>
              <a:rPr lang="en-US" sz="2800" i="1" dirty="0"/>
              <a:t>  print('Balance: ${</a:t>
            </a:r>
            <a:r>
              <a:rPr lang="en-US" sz="2800" i="1" dirty="0" err="1"/>
              <a:t>account.balance</a:t>
            </a:r>
            <a:r>
              <a:rPr lang="en-US" sz="2800" i="1" dirty="0"/>
              <a:t>}'); // Output: Balance: 100.0</a:t>
            </a:r>
          </a:p>
          <a:p>
            <a:r>
              <a:rPr lang="en-US" sz="2800" i="1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6511-72D7-6621-FFB1-C36E3F8B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317AF-231C-B170-EEFF-C632322E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34599-42DF-1D79-7B62-A2255895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58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73BE-DD39-3452-8228-163A2C15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2875"/>
            <a:ext cx="10515600" cy="695325"/>
          </a:xfrm>
        </p:spPr>
        <p:txBody>
          <a:bodyPr/>
          <a:lstStyle/>
          <a:p>
            <a:pPr algn="ctr"/>
            <a:r>
              <a:rPr lang="en-US" b="1" i="0" dirty="0">
                <a:effectLst/>
                <a:latin typeface="__Inter_d65c78"/>
              </a:rPr>
              <a:t>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9B67D-806B-FDC0-059C-6CDF50F1E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11541760" cy="577596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allows methods to do different things based on the object that it is acting upon.</a:t>
            </a:r>
          </a:p>
          <a:p>
            <a:pPr algn="just">
              <a:lnSpc>
                <a:spcPct val="150000"/>
              </a:lnSpc>
            </a:pPr>
            <a:r>
              <a:rPr lang="en-US" sz="3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can be achieved through method overriding.</a:t>
            </a:r>
          </a:p>
          <a:p>
            <a:pPr algn="just">
              <a:lnSpc>
                <a:spcPct val="150000"/>
              </a:lnSpc>
            </a:pPr>
            <a:r>
              <a:rPr lang="en-US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word polymorphism means having many forms.</a:t>
            </a:r>
          </a:p>
          <a:p>
            <a:pPr algn="just">
              <a:lnSpc>
                <a:spcPct val="150000"/>
              </a:lnSpc>
            </a:pPr>
            <a:r>
              <a:rPr lang="en-US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simple words, we can define polymorphism as the ability of a message to be displayed in more than one form.</a:t>
            </a:r>
          </a:p>
          <a:p>
            <a:pPr algn="just">
              <a:lnSpc>
                <a:spcPct val="150000"/>
              </a:lnSpc>
            </a:pPr>
            <a:r>
              <a:rPr lang="en-US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person at the same time can have different characteristics. Like a man at the same time is a father, a husband, an employee.</a:t>
            </a:r>
          </a:p>
          <a:p>
            <a:pPr algn="just">
              <a:lnSpc>
                <a:spcPct val="150000"/>
              </a:lnSpc>
            </a:pPr>
            <a:r>
              <a:rPr lang="en-US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the same person posses different behavior in different situations.</a:t>
            </a:r>
          </a:p>
          <a:p>
            <a:pPr algn="just">
              <a:lnSpc>
                <a:spcPct val="150000"/>
              </a:lnSpc>
            </a:pPr>
            <a:r>
              <a:rPr lang="en-US" sz="3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polymorphism.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B424-51B1-696A-B08C-DEB08112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02FB-A7F1-12B6-10E2-2CB4FBD3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67711-413A-8F6B-19D0-A02F07D7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20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75D9-FFE9-B621-C600-F5181009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0D241-635E-5EFF-B164-C7F2ADE9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EC86-F1A2-7CCE-3F6E-AC1EA3BF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074" name="Picture 2" descr="Polymorphism in OOPs">
            <a:extLst>
              <a:ext uri="{FF2B5EF4-FFF2-40B4-BE49-F238E27FC236}">
                <a16:creationId xmlns:a16="http://schemas.microsoft.com/office/drawing/2014/main" id="{153D42FC-E27C-ED7A-F7DD-6303A575D7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36525"/>
            <a:ext cx="11998960" cy="657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115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18582-DA10-66A8-9EE3-EEBBFAACC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9700"/>
            <a:ext cx="5638800" cy="629158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i="1" dirty="0"/>
              <a:t>class Shape {</a:t>
            </a:r>
          </a:p>
          <a:p>
            <a:pPr marL="0" indent="0">
              <a:buNone/>
            </a:pPr>
            <a:r>
              <a:rPr lang="en-US" sz="2800" i="1" dirty="0"/>
              <a:t>void draw() {</a:t>
            </a:r>
          </a:p>
          <a:p>
            <a:pPr marL="0" indent="0">
              <a:buNone/>
            </a:pPr>
            <a:r>
              <a:rPr lang="en-US" sz="2800" i="1" dirty="0"/>
              <a:t>print('Drawing a shape');}}</a:t>
            </a:r>
          </a:p>
          <a:p>
            <a:pPr marL="0" indent="0">
              <a:buNone/>
            </a:pPr>
            <a:r>
              <a:rPr lang="en-US" sz="2800" i="1" dirty="0"/>
              <a:t>class Circle extends Shape {</a:t>
            </a:r>
          </a:p>
          <a:p>
            <a:pPr marL="0" indent="0">
              <a:buNone/>
            </a:pPr>
            <a:r>
              <a:rPr lang="en-US" sz="2800" i="1" dirty="0"/>
              <a:t> @override</a:t>
            </a:r>
          </a:p>
          <a:p>
            <a:pPr marL="0" indent="0">
              <a:buNone/>
            </a:pPr>
            <a:r>
              <a:rPr lang="en-US" sz="2800" i="1" dirty="0"/>
              <a:t>void draw() {</a:t>
            </a:r>
          </a:p>
          <a:p>
            <a:pPr marL="0" indent="0">
              <a:buNone/>
            </a:pPr>
            <a:r>
              <a:rPr lang="en-US" sz="2800" i="1" dirty="0"/>
              <a:t>print('Drawing a circle’); }}</a:t>
            </a:r>
          </a:p>
          <a:p>
            <a:pPr marL="0" indent="0">
              <a:buNone/>
            </a:pPr>
            <a:r>
              <a:rPr lang="en-US" sz="2800" i="1" dirty="0"/>
              <a:t>class Square extends Shape {</a:t>
            </a:r>
          </a:p>
          <a:p>
            <a:pPr marL="0" indent="0">
              <a:buNone/>
            </a:pPr>
            <a:r>
              <a:rPr lang="en-US" sz="2800" i="1" dirty="0"/>
              <a:t> @override</a:t>
            </a:r>
          </a:p>
          <a:p>
            <a:pPr marL="0" indent="0">
              <a:buNone/>
            </a:pPr>
            <a:r>
              <a:rPr lang="en-US" sz="2800" i="1" dirty="0"/>
              <a:t> void draw() {</a:t>
            </a:r>
          </a:p>
          <a:p>
            <a:pPr marL="0" indent="0">
              <a:buNone/>
            </a:pPr>
            <a:r>
              <a:rPr lang="en-US" sz="2800" i="1" dirty="0"/>
              <a:t>print('Drawing a square');}}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05264-4605-878D-6145-30E49D567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0" y="0"/>
            <a:ext cx="5902960" cy="66344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i="1" dirty="0"/>
          </a:p>
          <a:p>
            <a:pPr marL="0" indent="0">
              <a:buNone/>
            </a:pPr>
            <a:r>
              <a:rPr lang="en-US" sz="3200" i="1" dirty="0"/>
              <a:t>void main() {</a:t>
            </a:r>
          </a:p>
          <a:p>
            <a:pPr marL="0" indent="0">
              <a:buNone/>
            </a:pPr>
            <a:r>
              <a:rPr lang="en-US" sz="3200" i="1" dirty="0"/>
              <a:t>Shape shape1 = Circle();</a:t>
            </a:r>
          </a:p>
          <a:p>
            <a:pPr marL="0" indent="0">
              <a:buNone/>
            </a:pPr>
            <a:r>
              <a:rPr lang="en-US" sz="3200" i="1" dirty="0"/>
              <a:t>Shape shape2 = Square();</a:t>
            </a:r>
          </a:p>
          <a:p>
            <a:endParaRPr lang="en-US" sz="3200" i="1" dirty="0"/>
          </a:p>
          <a:p>
            <a:pPr marL="0" indent="0">
              <a:buNone/>
            </a:pPr>
            <a:r>
              <a:rPr lang="en-US" sz="3200" i="1" dirty="0"/>
              <a:t>shape1.draw(); // Output: Drawing a circle</a:t>
            </a:r>
          </a:p>
          <a:p>
            <a:pPr marL="0" indent="0">
              <a:buNone/>
            </a:pPr>
            <a:r>
              <a:rPr lang="en-US" sz="3200" i="1" dirty="0"/>
              <a:t>shape2.draw(); // Output: Drawing a square</a:t>
            </a:r>
          </a:p>
          <a:p>
            <a:pPr marL="0" indent="0">
              <a:buNone/>
            </a:pPr>
            <a:r>
              <a:rPr lang="en-US" sz="3200" i="1" dirty="0"/>
              <a:t> }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A806E-E576-54D4-4C04-D9B7C5A4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D6F0D-DCB2-41A6-B8A3-65076547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605F4-4407-F654-709C-7D391A24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7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119B2-9C21-3A95-5F0A-7C546476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F8DD-29BF-9B58-06B5-A6292AA8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859D0-CC40-C3A1-8D57-F22542F0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DAB7070-4DF8-2611-9082-19E41861CF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6480" y="222833"/>
            <a:ext cx="11623760" cy="641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blueprint for creating objects, defining properties and methods.</a:t>
            </a:r>
            <a:r>
              <a:rPr lang="en-US" sz="3000" dirty="0"/>
              <a:t> A class acts as a template to define the properties (variables) and behaviors (methods) of an object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 instance of a class.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Constructor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special function used to initialize an object.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Functions defined inside a class.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Properties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Variables or fields defined inside a class. </a:t>
            </a:r>
          </a:p>
        </p:txBody>
      </p:sp>
    </p:spTree>
    <p:extLst>
      <p:ext uri="{BB962C8B-B14F-4D97-AF65-F5344CB8AC3E}">
        <p14:creationId xmlns:p14="http://schemas.microsoft.com/office/powerpoint/2010/main" val="203115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E4A5F-9740-C295-A319-C4A1C515A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36525"/>
            <a:ext cx="11201400" cy="6040438"/>
          </a:xfrm>
        </p:spPr>
        <p:txBody>
          <a:bodyPr>
            <a:normAutofit/>
          </a:bodyPr>
          <a:lstStyle/>
          <a:p>
            <a:r>
              <a:rPr lang="en-US" b="1" dirty="0"/>
              <a:t>Step 1: Define a Class</a:t>
            </a:r>
          </a:p>
          <a:p>
            <a:r>
              <a:rPr lang="en-US" dirty="0"/>
              <a:t>A class acts as a template to define the properties (variables) and behaviors (methods) of an object.</a:t>
            </a:r>
          </a:p>
          <a:p>
            <a:endParaRPr lang="en-US" dirty="0"/>
          </a:p>
          <a:p>
            <a:r>
              <a:rPr lang="en-US" dirty="0"/>
              <a:t>class Car {</a:t>
            </a:r>
          </a:p>
          <a:p>
            <a:r>
              <a:rPr lang="en-US" dirty="0"/>
              <a:t>  // Properties</a:t>
            </a:r>
          </a:p>
          <a:p>
            <a:r>
              <a:rPr lang="en-US" dirty="0"/>
              <a:t>  String brand;</a:t>
            </a:r>
          </a:p>
          <a:p>
            <a:r>
              <a:rPr lang="en-US" dirty="0"/>
              <a:t>  int speed;</a:t>
            </a:r>
          </a:p>
          <a:p>
            <a:r>
              <a:rPr lang="en-US" dirty="0"/>
              <a:t>  // Constructor</a:t>
            </a:r>
          </a:p>
          <a:p>
            <a:r>
              <a:rPr lang="en-US" dirty="0"/>
              <a:t>  Car(</a:t>
            </a:r>
            <a:r>
              <a:rPr lang="en-US" dirty="0" err="1"/>
              <a:t>this.brand</a:t>
            </a:r>
            <a:r>
              <a:rPr lang="en-US" dirty="0"/>
              <a:t>, </a:t>
            </a:r>
            <a:r>
              <a:rPr lang="en-US" dirty="0" err="1"/>
              <a:t>this.speed</a:t>
            </a:r>
            <a:r>
              <a:rPr lang="en-US" dirty="0"/>
              <a:t>);</a:t>
            </a:r>
          </a:p>
          <a:p>
            <a:r>
              <a:rPr lang="en-US" dirty="0"/>
              <a:t>  // Method</a:t>
            </a:r>
          </a:p>
          <a:p>
            <a:r>
              <a:rPr lang="en-US" dirty="0"/>
              <a:t>  void </a:t>
            </a:r>
            <a:r>
              <a:rPr lang="en-US" dirty="0" err="1"/>
              <a:t>displayInfo</a:t>
            </a:r>
            <a:r>
              <a:rPr lang="en-US" dirty="0"/>
              <a:t>() {</a:t>
            </a:r>
          </a:p>
          <a:p>
            <a:r>
              <a:rPr lang="en-US" dirty="0"/>
              <a:t>    print("Brand: $brand, Speed: $speed km/h");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brand and speed are properties.</a:t>
            </a:r>
          </a:p>
          <a:p>
            <a:r>
              <a:rPr lang="en-US" dirty="0"/>
              <a:t>Car(</a:t>
            </a:r>
            <a:r>
              <a:rPr lang="en-US" b="1" dirty="0" err="1"/>
              <a:t>this</a:t>
            </a:r>
            <a:r>
              <a:rPr lang="en-US" dirty="0" err="1"/>
              <a:t>.</a:t>
            </a:r>
            <a:r>
              <a:rPr lang="en-US" i="1" dirty="0" err="1"/>
              <a:t>brand</a:t>
            </a:r>
            <a:r>
              <a:rPr lang="en-US" dirty="0"/>
              <a:t>, </a:t>
            </a:r>
            <a:r>
              <a:rPr lang="en-US" b="1" dirty="0" err="1"/>
              <a:t>this</a:t>
            </a:r>
            <a:r>
              <a:rPr lang="en-US" dirty="0" err="1"/>
              <a:t>.</a:t>
            </a:r>
            <a:r>
              <a:rPr lang="en-US" i="1" dirty="0" err="1"/>
              <a:t>speed</a:t>
            </a:r>
            <a:r>
              <a:rPr lang="en-US" dirty="0"/>
              <a:t>) is a constructor and </a:t>
            </a:r>
            <a:r>
              <a:rPr lang="en-US" b="1" i="1" dirty="0" err="1"/>
              <a:t>displayInfo</a:t>
            </a:r>
            <a:r>
              <a:rPr lang="en-US" dirty="0"/>
              <a:t> is a method.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B7FD3-CEFC-FE5B-E1BE-6877556A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A31C5-7F92-03BB-B750-0C3F2A33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D77E2-8225-3E6C-9ADD-DD48AC91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8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541B-299B-9C14-4AB7-4A2E9CAD1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599440"/>
            <a:ext cx="10515600" cy="5577523"/>
          </a:xfrm>
        </p:spPr>
        <p:txBody>
          <a:bodyPr/>
          <a:lstStyle/>
          <a:p>
            <a:r>
              <a:rPr lang="en-US" dirty="0"/>
              <a:t>Step 2 : Create an Object An object is an instance of a class created using the new keyword or directly.</a:t>
            </a:r>
          </a:p>
          <a:p>
            <a:endParaRPr lang="en-US" dirty="0"/>
          </a:p>
          <a:p>
            <a:r>
              <a:rPr lang="en-US" dirty="0"/>
              <a:t>void main() {</a:t>
            </a:r>
          </a:p>
          <a:p>
            <a:r>
              <a:rPr lang="en-US" dirty="0"/>
              <a:t>  // Create an object of the Car class</a:t>
            </a:r>
          </a:p>
          <a:p>
            <a:r>
              <a:rPr lang="en-US" dirty="0"/>
              <a:t>  Car </a:t>
            </a:r>
            <a:r>
              <a:rPr lang="en-US" dirty="0" err="1"/>
              <a:t>myCar</a:t>
            </a:r>
            <a:r>
              <a:rPr lang="en-US" dirty="0"/>
              <a:t> = Car('Toyota', 120);</a:t>
            </a:r>
          </a:p>
          <a:p>
            <a:endParaRPr lang="en-US" dirty="0"/>
          </a:p>
          <a:p>
            <a:r>
              <a:rPr lang="en-US" dirty="0"/>
              <a:t>  // Access properties and methods</a:t>
            </a:r>
          </a:p>
          <a:p>
            <a:r>
              <a:rPr lang="en-US" dirty="0"/>
              <a:t>  </a:t>
            </a:r>
            <a:r>
              <a:rPr lang="en-US" dirty="0" err="1"/>
              <a:t>myCar.displayInfo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0CA3A-EDAA-2ACF-9344-D2C402EC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1AC24-3946-BD14-588E-B358393A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C7964-B69A-EAAD-79FE-20C3BA0B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1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28EE-9EC1-F301-CB53-D3D9C105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Step 3: Add Custom Behavior Add methods to define custom behavior for the objects.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26D90-AC35-CA11-9A05-7BD18BD04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076960"/>
            <a:ext cx="10515600" cy="51000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Car {</a:t>
            </a:r>
          </a:p>
          <a:p>
            <a:r>
              <a:rPr lang="en-US" dirty="0"/>
              <a:t>  String brand;</a:t>
            </a:r>
          </a:p>
          <a:p>
            <a:r>
              <a:rPr lang="en-US" dirty="0"/>
              <a:t>  int speed;</a:t>
            </a:r>
          </a:p>
          <a:p>
            <a:endParaRPr lang="en-US" dirty="0"/>
          </a:p>
          <a:p>
            <a:r>
              <a:rPr lang="en-US" dirty="0"/>
              <a:t>  Car(</a:t>
            </a:r>
            <a:r>
              <a:rPr lang="en-US" dirty="0" err="1"/>
              <a:t>this.brand</a:t>
            </a:r>
            <a:r>
              <a:rPr lang="en-US" dirty="0"/>
              <a:t>, </a:t>
            </a:r>
            <a:r>
              <a:rPr lang="en-US" dirty="0" err="1"/>
              <a:t>this.speed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void accelerate(int increment) {</a:t>
            </a:r>
          </a:p>
          <a:p>
            <a:r>
              <a:rPr lang="en-US" dirty="0"/>
              <a:t>    speed += increment;</a:t>
            </a:r>
          </a:p>
          <a:p>
            <a:r>
              <a:rPr lang="en-US" dirty="0"/>
              <a:t>    print("$brand accelerated to $speed km/h");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main() {</a:t>
            </a:r>
          </a:p>
          <a:p>
            <a:r>
              <a:rPr lang="en-US" dirty="0"/>
              <a:t>  Car </a:t>
            </a:r>
            <a:r>
              <a:rPr lang="en-US" dirty="0" err="1"/>
              <a:t>myCar</a:t>
            </a:r>
            <a:r>
              <a:rPr lang="en-US" dirty="0"/>
              <a:t> = Car('Toyota', 120);</a:t>
            </a:r>
          </a:p>
          <a:p>
            <a:r>
              <a:rPr lang="en-US" dirty="0"/>
              <a:t>  </a:t>
            </a:r>
            <a:r>
              <a:rPr lang="en-US" dirty="0" err="1"/>
              <a:t>myCar.accelerate</a:t>
            </a:r>
            <a:r>
              <a:rPr lang="en-US" dirty="0"/>
              <a:t>(20); // Output: Toyota accelerated to 140 km/h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A4EB4-4F0B-73B5-D52A-54FD8D8D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380DA-632A-DF11-752F-70C8A7D4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8123F-02E7-0378-796B-8E402CCA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5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2E2D-F04F-8539-BBCB-D3139246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Step 4: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EB82-D45D-2DF5-9456-5858EE122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" y="955040"/>
            <a:ext cx="11938000" cy="5669280"/>
          </a:xfrm>
        </p:spPr>
        <p:txBody>
          <a:bodyPr>
            <a:normAutofit/>
          </a:bodyPr>
          <a:lstStyle/>
          <a:p>
            <a:r>
              <a:rPr lang="en-US" sz="2800" dirty="0"/>
              <a:t>Encapsulation hides the internal details of an object and exposes only what is necessary. Use private fields (prefix with _) and public getters/setters.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BankAccount</a:t>
            </a:r>
            <a:r>
              <a:rPr lang="en-US" dirty="0"/>
              <a:t> {</a:t>
            </a:r>
          </a:p>
          <a:p>
            <a:r>
              <a:rPr lang="en-US" dirty="0"/>
              <a:t>  String _</a:t>
            </a:r>
            <a:r>
              <a:rPr lang="en-US" dirty="0" err="1"/>
              <a:t>accountHolder</a:t>
            </a:r>
            <a:r>
              <a:rPr lang="en-US" dirty="0"/>
              <a:t>;</a:t>
            </a:r>
          </a:p>
          <a:p>
            <a:r>
              <a:rPr lang="en-US" dirty="0"/>
              <a:t>  double _balance;</a:t>
            </a:r>
          </a:p>
          <a:p>
            <a:r>
              <a:rPr lang="en-US" dirty="0"/>
              <a:t>  </a:t>
            </a:r>
            <a:r>
              <a:rPr lang="en-US" dirty="0" err="1"/>
              <a:t>BankAccount</a:t>
            </a:r>
            <a:r>
              <a:rPr lang="en-US" dirty="0"/>
              <a:t>(this._</a:t>
            </a:r>
            <a:r>
              <a:rPr lang="en-US" dirty="0" err="1"/>
              <a:t>accountHolder</a:t>
            </a:r>
            <a:r>
              <a:rPr lang="en-US" dirty="0"/>
              <a:t>, </a:t>
            </a:r>
            <a:r>
              <a:rPr lang="en-US" dirty="0" err="1"/>
              <a:t>this._balance</a:t>
            </a:r>
            <a:r>
              <a:rPr lang="en-US" dirty="0"/>
              <a:t>);</a:t>
            </a:r>
          </a:p>
          <a:p>
            <a:r>
              <a:rPr lang="en-US" dirty="0"/>
              <a:t>  // Getter</a:t>
            </a:r>
          </a:p>
          <a:p>
            <a:r>
              <a:rPr lang="en-US" dirty="0"/>
              <a:t>  double get balance =&gt; _balance;</a:t>
            </a:r>
          </a:p>
          <a:p>
            <a:r>
              <a:rPr lang="en-US" dirty="0"/>
              <a:t>  // Setter</a:t>
            </a:r>
          </a:p>
          <a:p>
            <a:r>
              <a:rPr lang="en-US" dirty="0"/>
              <a:t>  void deposit(double amount) {</a:t>
            </a:r>
          </a:p>
          <a:p>
            <a:r>
              <a:rPr lang="en-US" dirty="0"/>
              <a:t>    if (amount &gt; 0) {</a:t>
            </a:r>
          </a:p>
          <a:p>
            <a:r>
              <a:rPr lang="en-US" dirty="0"/>
              <a:t>      _balance += amount;</a:t>
            </a:r>
          </a:p>
          <a:p>
            <a:r>
              <a:rPr lang="en-US" dirty="0"/>
              <a:t>      print("Deposited: \$${amount}");  }  }}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FF447-F7A1-3A71-A306-0A2B062A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A97D5-BD0C-D4FC-20F6-5C028017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C382E-0E22-1600-C8C7-4E9821C7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9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307C-BFF6-5BF8-EF85-704C0D00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BD9A-3E20-B5B0-695D-717D1D16A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main() {</a:t>
            </a:r>
          </a:p>
          <a:p>
            <a:r>
              <a:rPr lang="en-US" dirty="0"/>
              <a:t>  </a:t>
            </a:r>
            <a:r>
              <a:rPr lang="en-US" dirty="0" err="1"/>
              <a:t>BankAccount</a:t>
            </a:r>
            <a:r>
              <a:rPr lang="en-US" dirty="0"/>
              <a:t> account = </a:t>
            </a:r>
            <a:r>
              <a:rPr lang="en-US" dirty="0" err="1"/>
              <a:t>BankAccount</a:t>
            </a:r>
            <a:r>
              <a:rPr lang="en-US" dirty="0"/>
              <a:t>('Alice', 500);</a:t>
            </a:r>
          </a:p>
          <a:p>
            <a:r>
              <a:rPr lang="en-US" dirty="0"/>
              <a:t>  </a:t>
            </a:r>
            <a:r>
              <a:rPr lang="en-US" dirty="0" err="1"/>
              <a:t>account.deposit</a:t>
            </a:r>
            <a:r>
              <a:rPr lang="en-US" dirty="0"/>
              <a:t>(100); </a:t>
            </a:r>
          </a:p>
          <a:p>
            <a:r>
              <a:rPr lang="en-US" dirty="0"/>
              <a:t>  print("Balance: ${</a:t>
            </a:r>
            <a:r>
              <a:rPr lang="en-US" dirty="0" err="1"/>
              <a:t>account.balance</a:t>
            </a:r>
            <a:r>
              <a:rPr lang="en-US" dirty="0"/>
              <a:t>}"); // Output: Balance: 600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1B7F7-C10A-4B30-2C54-C7984243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A064-EE6C-AB30-EBBD-ADB95DBF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E9093-EB08-A02B-B043-C486208C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2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6B53-2064-C40B-AA4D-EBC0F61B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1958320" cy="6965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Step 5: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738E-364E-283D-EB1B-082FA2314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" y="690880"/>
            <a:ext cx="11816080" cy="5486083"/>
          </a:xfrm>
        </p:spPr>
        <p:txBody>
          <a:bodyPr>
            <a:noAutofit/>
          </a:bodyPr>
          <a:lstStyle/>
          <a:p>
            <a:r>
              <a:rPr lang="en-US" sz="2500" dirty="0"/>
              <a:t>Inheritance allows a class (child) to inherit properties and methods from another </a:t>
            </a:r>
          </a:p>
          <a:p>
            <a:pPr lvl="3"/>
            <a:r>
              <a:rPr lang="en-US" sz="2800" i="1" dirty="0"/>
              <a:t>class (parent). </a:t>
            </a:r>
          </a:p>
          <a:p>
            <a:pPr lvl="3"/>
            <a:r>
              <a:rPr lang="en-US" sz="2800" i="1" dirty="0"/>
              <a:t>class Vehicle {</a:t>
            </a:r>
          </a:p>
          <a:p>
            <a:pPr lvl="3"/>
            <a:r>
              <a:rPr lang="en-US" sz="2800" i="1" dirty="0"/>
              <a:t>  void start() {</a:t>
            </a:r>
          </a:p>
          <a:p>
            <a:pPr lvl="3"/>
            <a:r>
              <a:rPr lang="en-US" sz="2800" i="1" dirty="0"/>
              <a:t>    print("Vehicle started");</a:t>
            </a:r>
          </a:p>
          <a:p>
            <a:pPr lvl="3"/>
            <a:r>
              <a:rPr lang="en-US" sz="2800" i="1" dirty="0"/>
              <a:t>  } }</a:t>
            </a:r>
          </a:p>
          <a:p>
            <a:pPr lvl="3"/>
            <a:r>
              <a:rPr lang="en-US" sz="2800" i="1" dirty="0"/>
              <a:t>class Car extends Vehicle {</a:t>
            </a:r>
          </a:p>
          <a:p>
            <a:pPr lvl="3"/>
            <a:r>
              <a:rPr lang="en-US" sz="2800" i="1" dirty="0"/>
              <a:t>  void honk() {</a:t>
            </a:r>
          </a:p>
          <a:p>
            <a:pPr lvl="3"/>
            <a:r>
              <a:rPr lang="en-US" sz="2800" i="1" dirty="0"/>
              <a:t>    print("Car honks");</a:t>
            </a:r>
          </a:p>
          <a:p>
            <a:pPr lvl="3"/>
            <a:r>
              <a:rPr lang="en-US" sz="2800" i="1" dirty="0"/>
              <a:t>  }}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7A2ED-AC57-A885-45DC-0A5DABD4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BF8AF-58E2-E953-255E-DEF01F16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F200C-72C6-9426-A108-94C5C7FC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9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abstract pitch deck" id="{F7F8C356-31EF-4F77-9327-20EDE6871B3D}" vid="{7DADADB3-66BB-48D3-AA25-3DEAB7CAA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19A930-1B99-4E6A-8FC0-F4EC96DB90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80DA2CF-4896-4B03-AE27-7F4BBB1B6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8D7BA3-8A6F-4F51-B1EE-3B01AA004FC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{8DC0EECE-0687-456E-9BB9-B3184A2906BB}tf33968143_win32</Template>
  <TotalTime>3532</TotalTime>
  <Words>1492</Words>
  <Application>Microsoft Office PowerPoint</Application>
  <PresentationFormat>Widescreen</PresentationFormat>
  <Paragraphs>271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__Inter_d65c78</vt:lpstr>
      <vt:lpstr>Arial</vt:lpstr>
      <vt:lpstr>Avenir Next LT Pro</vt:lpstr>
      <vt:lpstr>Calibri</vt:lpstr>
      <vt:lpstr>Times New Roman</vt:lpstr>
      <vt:lpstr>Office Theme</vt:lpstr>
      <vt:lpstr>OOP in dart</vt:lpstr>
      <vt:lpstr>Key Features of Dart OOP</vt:lpstr>
      <vt:lpstr>PowerPoint Presentation</vt:lpstr>
      <vt:lpstr>PowerPoint Presentation</vt:lpstr>
      <vt:lpstr>PowerPoint Presentation</vt:lpstr>
      <vt:lpstr>Step 3: Add Custom Behavior Add methods to define custom behavior for the objects.</vt:lpstr>
      <vt:lpstr>Step 4: Encapsulation</vt:lpstr>
      <vt:lpstr>PowerPoint Presentation</vt:lpstr>
      <vt:lpstr>Step 5: Inheritance</vt:lpstr>
      <vt:lpstr>PowerPoint Presentation</vt:lpstr>
      <vt:lpstr>Step 6: Polymorphism</vt:lpstr>
      <vt:lpstr>PowerPoint Presentation</vt:lpstr>
      <vt:lpstr>Step 7: Abstract Classes </vt:lpstr>
      <vt:lpstr>PowerPoint Presentation</vt:lpstr>
      <vt:lpstr>PowerPoint Presentation</vt:lpstr>
      <vt:lpstr>Classes and Objects </vt:lpstr>
      <vt:lpstr>Inheritance</vt:lpstr>
      <vt:lpstr>PowerPoint Presentation</vt:lpstr>
      <vt:lpstr>Inheritance</vt:lpstr>
      <vt:lpstr>Encapsulation</vt:lpstr>
      <vt:lpstr>PowerPoint Presentation</vt:lpstr>
      <vt:lpstr>Polymorphism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Departmentof computer science faculty of computer &amp; Info sci ghana communication technology university</dc:title>
  <dc:creator>AMPONSAH WELLY</dc:creator>
  <cp:lastModifiedBy>AMPONSAH WELLY</cp:lastModifiedBy>
  <cp:revision>343</cp:revision>
  <dcterms:created xsi:type="dcterms:W3CDTF">2023-11-20T20:01:55Z</dcterms:created>
  <dcterms:modified xsi:type="dcterms:W3CDTF">2024-12-02T12:59:58Z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