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2" r:id="rId2"/>
    <p:sldId id="284" r:id="rId3"/>
    <p:sldId id="29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03" autoAdjust="0"/>
  </p:normalViewPr>
  <p:slideViewPr>
    <p:cSldViewPr snapToGrid="0" snapToObjects="1">
      <p:cViewPr varScale="1">
        <p:scale>
          <a:sx n="39" d="100"/>
          <a:sy n="39"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66046B0B-BDC6-5E45-96D6-D52A2777EB7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flipV="1">
            <a:off x="6952658" y="3931797"/>
            <a:ext cx="2194652" cy="2926202"/>
          </a:xfrm>
          <a:prstGeom prst="rect">
            <a:avLst/>
          </a:prstGeom>
        </p:spPr>
      </p:pic>
      <p:sp>
        <p:nvSpPr>
          <p:cNvPr id="28" name="Picture Placeholder 27">
            <a:extLst>
              <a:ext uri="{FF2B5EF4-FFF2-40B4-BE49-F238E27FC236}">
                <a16:creationId xmlns:a16="http://schemas.microsoft.com/office/drawing/2014/main" id="{D58E01F3-5301-3F43-800B-D4B962D2B3B2}"/>
              </a:ext>
            </a:extLst>
          </p:cNvPr>
          <p:cNvSpPr>
            <a:spLocks noGrp="1"/>
          </p:cNvSpPr>
          <p:nvPr>
            <p:ph type="pic" sz="quarter" idx="10"/>
          </p:nvPr>
        </p:nvSpPr>
        <p:spPr>
          <a:xfrm>
            <a:off x="4571998" y="1025526"/>
            <a:ext cx="4212433" cy="4665909"/>
          </a:xfrm>
          <a:custGeom>
            <a:avLst/>
            <a:gdLst>
              <a:gd name="connsiteX0" fmla="*/ 0 w 5616577"/>
              <a:gd name="connsiteY0" fmla="*/ 0 h 4665909"/>
              <a:gd name="connsiteX1" fmla="*/ 4838910 w 5616577"/>
              <a:gd name="connsiteY1" fmla="*/ 0 h 4665909"/>
              <a:gd name="connsiteX2" fmla="*/ 5616577 w 5616577"/>
              <a:gd name="connsiteY2" fmla="*/ 777667 h 4665909"/>
              <a:gd name="connsiteX3" fmla="*/ 5616577 w 5616577"/>
              <a:gd name="connsiteY3" fmla="*/ 4665909 h 4665909"/>
              <a:gd name="connsiteX4" fmla="*/ 777667 w 5616577"/>
              <a:gd name="connsiteY4" fmla="*/ 4665909 h 4665909"/>
              <a:gd name="connsiteX5" fmla="*/ 0 w 5616577"/>
              <a:gd name="connsiteY5" fmla="*/ 3888242 h 4665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16577" h="4665909">
                <a:moveTo>
                  <a:pt x="0" y="0"/>
                </a:moveTo>
                <a:lnTo>
                  <a:pt x="4838910" y="0"/>
                </a:lnTo>
                <a:cubicBezTo>
                  <a:pt x="5268404" y="0"/>
                  <a:pt x="5616577" y="348173"/>
                  <a:pt x="5616577" y="777667"/>
                </a:cubicBezTo>
                <a:lnTo>
                  <a:pt x="5616577" y="4665909"/>
                </a:lnTo>
                <a:lnTo>
                  <a:pt x="777667" y="4665909"/>
                </a:lnTo>
                <a:cubicBezTo>
                  <a:pt x="348173" y="4665909"/>
                  <a:pt x="0" y="4317736"/>
                  <a:pt x="0" y="3888242"/>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2187266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F0B3F95F-2367-744E-8737-5C93141DBCB8}"/>
              </a:ext>
            </a:extLst>
          </p:cNvPr>
          <p:cNvSpPr>
            <a:spLocks noGrp="1"/>
          </p:cNvSpPr>
          <p:nvPr>
            <p:ph type="pic" sz="quarter" idx="10"/>
          </p:nvPr>
        </p:nvSpPr>
        <p:spPr>
          <a:xfrm>
            <a:off x="1067295" y="1278254"/>
            <a:ext cx="2985334" cy="4499688"/>
          </a:xfrm>
          <a:custGeom>
            <a:avLst/>
            <a:gdLst>
              <a:gd name="connsiteX0" fmla="*/ 0 w 3980445"/>
              <a:gd name="connsiteY0" fmla="*/ 0 h 4499688"/>
              <a:gd name="connsiteX1" fmla="*/ 3317024 w 3980445"/>
              <a:gd name="connsiteY1" fmla="*/ 0 h 4499688"/>
              <a:gd name="connsiteX2" fmla="*/ 3980445 w 3980445"/>
              <a:gd name="connsiteY2" fmla="*/ 663421 h 4499688"/>
              <a:gd name="connsiteX3" fmla="*/ 3980445 w 3980445"/>
              <a:gd name="connsiteY3" fmla="*/ 4499688 h 4499688"/>
              <a:gd name="connsiteX4" fmla="*/ 663421 w 3980445"/>
              <a:gd name="connsiteY4" fmla="*/ 4499688 h 4499688"/>
              <a:gd name="connsiteX5" fmla="*/ 0 w 3980445"/>
              <a:gd name="connsiteY5" fmla="*/ 3836267 h 4499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0445" h="4499688">
                <a:moveTo>
                  <a:pt x="0" y="0"/>
                </a:moveTo>
                <a:lnTo>
                  <a:pt x="3317024" y="0"/>
                </a:lnTo>
                <a:cubicBezTo>
                  <a:pt x="3683421" y="0"/>
                  <a:pt x="3980445" y="297024"/>
                  <a:pt x="3980445" y="663421"/>
                </a:cubicBezTo>
                <a:lnTo>
                  <a:pt x="3980445" y="4499688"/>
                </a:lnTo>
                <a:lnTo>
                  <a:pt x="663421" y="4499688"/>
                </a:lnTo>
                <a:cubicBezTo>
                  <a:pt x="297024" y="4499688"/>
                  <a:pt x="0" y="4202664"/>
                  <a:pt x="0" y="3836267"/>
                </a:cubicBezTo>
                <a:close/>
              </a:path>
            </a:pathLst>
          </a:custGeom>
          <a:solidFill>
            <a:schemeClr val="bg1">
              <a:lumMod val="95000"/>
            </a:schemeClr>
          </a:solidFill>
        </p:spPr>
        <p:txBody>
          <a:bodyPr wrap="square">
            <a:noAutofit/>
          </a:bodyPr>
          <a:lstStyle/>
          <a:p>
            <a:endParaRPr lang="en-US"/>
          </a:p>
        </p:txBody>
      </p:sp>
    </p:spTree>
    <p:extLst>
      <p:ext uri="{BB962C8B-B14F-4D97-AF65-F5344CB8AC3E}">
        <p14:creationId xmlns:p14="http://schemas.microsoft.com/office/powerpoint/2010/main" val="825207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0132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ingle Corner Rectangle 2">
            <a:extLst>
              <a:ext uri="{FF2B5EF4-FFF2-40B4-BE49-F238E27FC236}">
                <a16:creationId xmlns:a16="http://schemas.microsoft.com/office/drawing/2014/main" id="{692FEDFD-1AB4-D843-B41E-E357D78E42BF}"/>
              </a:ext>
            </a:extLst>
          </p:cNvPr>
          <p:cNvSpPr/>
          <p:nvPr/>
        </p:nvSpPr>
        <p:spPr>
          <a:xfrm flipV="1">
            <a:off x="0" y="1437672"/>
            <a:ext cx="5496339" cy="4374353"/>
          </a:xfrm>
          <a:prstGeom prst="round1Rect">
            <a:avLst/>
          </a:prstGeom>
          <a:gradFill flip="none" rotWithShape="1">
            <a:gsLst>
              <a:gs pos="30000">
                <a:schemeClr val="accent1"/>
              </a:gs>
              <a:gs pos="100000">
                <a:schemeClr val="accent2"/>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Open Sans" panose="020B0606030504020204" pitchFamily="34" charset="0"/>
            </a:endParaRPr>
          </a:p>
        </p:txBody>
      </p:sp>
      <p:grpSp>
        <p:nvGrpSpPr>
          <p:cNvPr id="24" name="Graphic 2">
            <a:extLst>
              <a:ext uri="{FF2B5EF4-FFF2-40B4-BE49-F238E27FC236}">
                <a16:creationId xmlns:a16="http://schemas.microsoft.com/office/drawing/2014/main" id="{4E03B00B-8651-AB4A-937D-AFC650CA95A1}"/>
              </a:ext>
            </a:extLst>
          </p:cNvPr>
          <p:cNvGrpSpPr/>
          <p:nvPr/>
        </p:nvGrpSpPr>
        <p:grpSpPr>
          <a:xfrm>
            <a:off x="2971001" y="1416374"/>
            <a:ext cx="869786" cy="420042"/>
            <a:chOff x="4618294" y="2096418"/>
            <a:chExt cx="1371600" cy="662381"/>
          </a:xfrm>
          <a:solidFill>
            <a:schemeClr val="bg1"/>
          </a:solidFill>
        </p:grpSpPr>
        <p:sp>
          <p:nvSpPr>
            <p:cNvPr id="27" name="Freeform 5">
              <a:extLst>
                <a:ext uri="{FF2B5EF4-FFF2-40B4-BE49-F238E27FC236}">
                  <a16:creationId xmlns:a16="http://schemas.microsoft.com/office/drawing/2014/main" id="{7AA32B9E-EEFD-5F41-950A-865744E2624E}"/>
                </a:ext>
              </a:extLst>
            </p:cNvPr>
            <p:cNvSpPr/>
            <p:nvPr/>
          </p:nvSpPr>
          <p:spPr>
            <a:xfrm>
              <a:off x="4618294" y="2096418"/>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29" name="Freeform 6">
              <a:extLst>
                <a:ext uri="{FF2B5EF4-FFF2-40B4-BE49-F238E27FC236}">
                  <a16:creationId xmlns:a16="http://schemas.microsoft.com/office/drawing/2014/main" id="{04453C0A-F1B7-B946-A461-57A00D13E112}"/>
                </a:ext>
              </a:extLst>
            </p:cNvPr>
            <p:cNvSpPr/>
            <p:nvPr/>
          </p:nvSpPr>
          <p:spPr>
            <a:xfrm>
              <a:off x="4944239" y="2096418"/>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0" name="Freeform 7">
              <a:extLst>
                <a:ext uri="{FF2B5EF4-FFF2-40B4-BE49-F238E27FC236}">
                  <a16:creationId xmlns:a16="http://schemas.microsoft.com/office/drawing/2014/main" id="{540C115A-AFDE-1A42-856F-2FE6055AAB51}"/>
                </a:ext>
              </a:extLst>
            </p:cNvPr>
            <p:cNvSpPr/>
            <p:nvPr/>
          </p:nvSpPr>
          <p:spPr>
            <a:xfrm>
              <a:off x="5270185" y="2096418"/>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1" name="Freeform 8">
              <a:extLst>
                <a:ext uri="{FF2B5EF4-FFF2-40B4-BE49-F238E27FC236}">
                  <a16:creationId xmlns:a16="http://schemas.microsoft.com/office/drawing/2014/main" id="{436500DA-2FB1-E74D-AEC3-33DAB7A22302}"/>
                </a:ext>
              </a:extLst>
            </p:cNvPr>
            <p:cNvSpPr/>
            <p:nvPr/>
          </p:nvSpPr>
          <p:spPr>
            <a:xfrm>
              <a:off x="5596130" y="2096418"/>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2" name="Freeform 9">
              <a:extLst>
                <a:ext uri="{FF2B5EF4-FFF2-40B4-BE49-F238E27FC236}">
                  <a16:creationId xmlns:a16="http://schemas.microsoft.com/office/drawing/2014/main" id="{6ED958FF-C55A-6140-BA35-B4A0AF7EE276}"/>
                </a:ext>
              </a:extLst>
            </p:cNvPr>
            <p:cNvSpPr/>
            <p:nvPr/>
          </p:nvSpPr>
          <p:spPr>
            <a:xfrm>
              <a:off x="5922076" y="2096418"/>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7"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3" name="Freeform 10">
              <a:extLst>
                <a:ext uri="{FF2B5EF4-FFF2-40B4-BE49-F238E27FC236}">
                  <a16:creationId xmlns:a16="http://schemas.microsoft.com/office/drawing/2014/main" id="{8ED5951A-B0E1-F545-B99C-6DDA093C7CFB}"/>
                </a:ext>
              </a:extLst>
            </p:cNvPr>
            <p:cNvSpPr/>
            <p:nvPr/>
          </p:nvSpPr>
          <p:spPr>
            <a:xfrm>
              <a:off x="4618294" y="2294821"/>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4" name="Freeform 11">
              <a:extLst>
                <a:ext uri="{FF2B5EF4-FFF2-40B4-BE49-F238E27FC236}">
                  <a16:creationId xmlns:a16="http://schemas.microsoft.com/office/drawing/2014/main" id="{730539BA-D183-5549-89ED-1B5A4801F328}"/>
                </a:ext>
              </a:extLst>
            </p:cNvPr>
            <p:cNvSpPr/>
            <p:nvPr/>
          </p:nvSpPr>
          <p:spPr>
            <a:xfrm>
              <a:off x="4944239" y="2294821"/>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5" name="Freeform 12">
              <a:extLst>
                <a:ext uri="{FF2B5EF4-FFF2-40B4-BE49-F238E27FC236}">
                  <a16:creationId xmlns:a16="http://schemas.microsoft.com/office/drawing/2014/main" id="{4552474A-52B2-8043-A771-0C99A4D68B26}"/>
                </a:ext>
              </a:extLst>
            </p:cNvPr>
            <p:cNvSpPr/>
            <p:nvPr/>
          </p:nvSpPr>
          <p:spPr>
            <a:xfrm>
              <a:off x="5270185" y="2294821"/>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6" name="Freeform 13">
              <a:extLst>
                <a:ext uri="{FF2B5EF4-FFF2-40B4-BE49-F238E27FC236}">
                  <a16:creationId xmlns:a16="http://schemas.microsoft.com/office/drawing/2014/main" id="{FC67B6E9-A429-9149-9EB4-47B244936F45}"/>
                </a:ext>
              </a:extLst>
            </p:cNvPr>
            <p:cNvSpPr/>
            <p:nvPr/>
          </p:nvSpPr>
          <p:spPr>
            <a:xfrm>
              <a:off x="5596130" y="2294821"/>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7" name="Freeform 14">
              <a:extLst>
                <a:ext uri="{FF2B5EF4-FFF2-40B4-BE49-F238E27FC236}">
                  <a16:creationId xmlns:a16="http://schemas.microsoft.com/office/drawing/2014/main" id="{193A3A9C-F035-FD4C-9019-BDD73895469B}"/>
                </a:ext>
              </a:extLst>
            </p:cNvPr>
            <p:cNvSpPr/>
            <p:nvPr/>
          </p:nvSpPr>
          <p:spPr>
            <a:xfrm>
              <a:off x="5922076" y="2294821"/>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7"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8" name="Freeform 15">
              <a:extLst>
                <a:ext uri="{FF2B5EF4-FFF2-40B4-BE49-F238E27FC236}">
                  <a16:creationId xmlns:a16="http://schemas.microsoft.com/office/drawing/2014/main" id="{D5E21949-3D7F-004D-80EA-343BF7ABD7B3}"/>
                </a:ext>
              </a:extLst>
            </p:cNvPr>
            <p:cNvSpPr/>
            <p:nvPr/>
          </p:nvSpPr>
          <p:spPr>
            <a:xfrm>
              <a:off x="4618294" y="2493224"/>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39" name="Freeform 16">
              <a:extLst>
                <a:ext uri="{FF2B5EF4-FFF2-40B4-BE49-F238E27FC236}">
                  <a16:creationId xmlns:a16="http://schemas.microsoft.com/office/drawing/2014/main" id="{DFC2326B-1334-124F-8115-86BF7484AA36}"/>
                </a:ext>
              </a:extLst>
            </p:cNvPr>
            <p:cNvSpPr/>
            <p:nvPr/>
          </p:nvSpPr>
          <p:spPr>
            <a:xfrm>
              <a:off x="4944239" y="2493224"/>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0" name="Freeform 17">
              <a:extLst>
                <a:ext uri="{FF2B5EF4-FFF2-40B4-BE49-F238E27FC236}">
                  <a16:creationId xmlns:a16="http://schemas.microsoft.com/office/drawing/2014/main" id="{AB962568-9FEC-CE47-82FE-213EC14BDDFC}"/>
                </a:ext>
              </a:extLst>
            </p:cNvPr>
            <p:cNvSpPr/>
            <p:nvPr/>
          </p:nvSpPr>
          <p:spPr>
            <a:xfrm>
              <a:off x="5270185" y="2493224"/>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1" name="Freeform 18">
              <a:extLst>
                <a:ext uri="{FF2B5EF4-FFF2-40B4-BE49-F238E27FC236}">
                  <a16:creationId xmlns:a16="http://schemas.microsoft.com/office/drawing/2014/main" id="{6C2EDD3D-DD12-8749-A8FD-2700041A0175}"/>
                </a:ext>
              </a:extLst>
            </p:cNvPr>
            <p:cNvSpPr/>
            <p:nvPr/>
          </p:nvSpPr>
          <p:spPr>
            <a:xfrm>
              <a:off x="5596130" y="2493224"/>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2" name="Freeform 19">
              <a:extLst>
                <a:ext uri="{FF2B5EF4-FFF2-40B4-BE49-F238E27FC236}">
                  <a16:creationId xmlns:a16="http://schemas.microsoft.com/office/drawing/2014/main" id="{196A43BD-0F94-8C49-9E10-BE8F50D68737}"/>
                </a:ext>
              </a:extLst>
            </p:cNvPr>
            <p:cNvSpPr/>
            <p:nvPr/>
          </p:nvSpPr>
          <p:spPr>
            <a:xfrm>
              <a:off x="5922076" y="2493224"/>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7"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3" name="Freeform 20">
              <a:extLst>
                <a:ext uri="{FF2B5EF4-FFF2-40B4-BE49-F238E27FC236}">
                  <a16:creationId xmlns:a16="http://schemas.microsoft.com/office/drawing/2014/main" id="{217C1A38-4344-5C41-8E64-D0608A3D8AE4}"/>
                </a:ext>
              </a:extLst>
            </p:cNvPr>
            <p:cNvSpPr/>
            <p:nvPr/>
          </p:nvSpPr>
          <p:spPr>
            <a:xfrm>
              <a:off x="4618294" y="2691627"/>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4" name="Freeform 21">
              <a:extLst>
                <a:ext uri="{FF2B5EF4-FFF2-40B4-BE49-F238E27FC236}">
                  <a16:creationId xmlns:a16="http://schemas.microsoft.com/office/drawing/2014/main" id="{C9373962-1F2B-4F4C-AD8B-3D0B0DABA9CE}"/>
                </a:ext>
              </a:extLst>
            </p:cNvPr>
            <p:cNvSpPr/>
            <p:nvPr/>
          </p:nvSpPr>
          <p:spPr>
            <a:xfrm>
              <a:off x="4944239" y="2691627"/>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5" name="Freeform 22">
              <a:extLst>
                <a:ext uri="{FF2B5EF4-FFF2-40B4-BE49-F238E27FC236}">
                  <a16:creationId xmlns:a16="http://schemas.microsoft.com/office/drawing/2014/main" id="{8D1DE80E-4A99-9644-A838-32AD1227B21F}"/>
                </a:ext>
              </a:extLst>
            </p:cNvPr>
            <p:cNvSpPr/>
            <p:nvPr/>
          </p:nvSpPr>
          <p:spPr>
            <a:xfrm>
              <a:off x="5270185" y="2691627"/>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6" name="Freeform 23">
              <a:extLst>
                <a:ext uri="{FF2B5EF4-FFF2-40B4-BE49-F238E27FC236}">
                  <a16:creationId xmlns:a16="http://schemas.microsoft.com/office/drawing/2014/main" id="{9784A3E0-C42B-A448-BA73-CB76FC6390EC}"/>
                </a:ext>
              </a:extLst>
            </p:cNvPr>
            <p:cNvSpPr/>
            <p:nvPr/>
          </p:nvSpPr>
          <p:spPr>
            <a:xfrm>
              <a:off x="5596130" y="2691627"/>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47" name="Freeform 24">
              <a:extLst>
                <a:ext uri="{FF2B5EF4-FFF2-40B4-BE49-F238E27FC236}">
                  <a16:creationId xmlns:a16="http://schemas.microsoft.com/office/drawing/2014/main" id="{5CC97CFF-3C14-8A46-9D82-FE85A8A679B7}"/>
                </a:ext>
              </a:extLst>
            </p:cNvPr>
            <p:cNvSpPr/>
            <p:nvPr/>
          </p:nvSpPr>
          <p:spPr>
            <a:xfrm>
              <a:off x="5922076" y="2691627"/>
              <a:ext cx="67818" cy="67172"/>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7"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grpSp>
      <p:pic>
        <p:nvPicPr>
          <p:cNvPr id="9" name="Picture Placeholder 8" descr="A group of people sitting at a table with laptops&#10;&#10;Description automatically generated">
            <a:extLst>
              <a:ext uri="{FF2B5EF4-FFF2-40B4-BE49-F238E27FC236}">
                <a16:creationId xmlns:a16="http://schemas.microsoft.com/office/drawing/2014/main" id="{FCA78819-2E41-7FEE-3DFC-E012F02FF7CB}"/>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l="10941" r="10941"/>
          <a:stretch/>
        </p:blipFill>
        <p:spPr>
          <a:xfrm>
            <a:off x="5168900" y="1438275"/>
            <a:ext cx="3975100" cy="3394075"/>
          </a:xfrm>
        </p:spPr>
      </p:pic>
      <p:grpSp>
        <p:nvGrpSpPr>
          <p:cNvPr id="11" name="Group 10">
            <a:extLst>
              <a:ext uri="{FF2B5EF4-FFF2-40B4-BE49-F238E27FC236}">
                <a16:creationId xmlns:a16="http://schemas.microsoft.com/office/drawing/2014/main" id="{B7FEB612-6DA6-7BE4-1553-F2B4F09F16A7}"/>
              </a:ext>
            </a:extLst>
          </p:cNvPr>
          <p:cNvGrpSpPr/>
          <p:nvPr/>
        </p:nvGrpSpPr>
        <p:grpSpPr>
          <a:xfrm>
            <a:off x="80129" y="2303758"/>
            <a:ext cx="5480549" cy="2002378"/>
            <a:chOff x="-1" y="2533424"/>
            <a:chExt cx="6537961" cy="2669837"/>
          </a:xfrm>
        </p:grpSpPr>
        <p:sp>
          <p:nvSpPr>
            <p:cNvPr id="49" name="TextBox 48">
              <a:extLst>
                <a:ext uri="{FF2B5EF4-FFF2-40B4-BE49-F238E27FC236}">
                  <a16:creationId xmlns:a16="http://schemas.microsoft.com/office/drawing/2014/main" id="{23A5D1DA-6D88-E443-40CF-7D0032DF9344}"/>
                </a:ext>
              </a:extLst>
            </p:cNvPr>
            <p:cNvSpPr txBox="1"/>
            <p:nvPr/>
          </p:nvSpPr>
          <p:spPr>
            <a:xfrm>
              <a:off x="-1" y="2533424"/>
              <a:ext cx="6537961" cy="1846660"/>
            </a:xfrm>
            <a:prstGeom prst="rect">
              <a:avLst/>
            </a:prstGeom>
            <a:noFill/>
          </p:spPr>
          <p:txBody>
            <a:bodyPr wrap="square">
              <a:spAutoFit/>
            </a:bodyPr>
            <a:lstStyle/>
            <a:p>
              <a:r>
                <a:rPr lang="it-IT" sz="2800" b="1" dirty="0">
                  <a:solidFill>
                    <a:schemeClr val="bg1"/>
                  </a:solidFill>
                  <a:latin typeface="Montserrat" panose="00000500000000000000" pitchFamily="2" charset="0"/>
                </a:rPr>
                <a:t>ARTIFICIAL INTELLIGENCE </a:t>
              </a:r>
            </a:p>
            <a:p>
              <a:pPr algn="ctr"/>
              <a:r>
                <a:rPr lang="it-IT" sz="2800" b="1" dirty="0">
                  <a:solidFill>
                    <a:schemeClr val="bg1"/>
                  </a:solidFill>
                  <a:latin typeface="Montserrat" panose="00000500000000000000" pitchFamily="2" charset="0"/>
                </a:rPr>
                <a:t>&amp; </a:t>
              </a:r>
            </a:p>
            <a:p>
              <a:pPr algn="ctr"/>
              <a:r>
                <a:rPr lang="it-IT" sz="2800" b="1" dirty="0">
                  <a:solidFill>
                    <a:schemeClr val="bg1"/>
                  </a:solidFill>
                  <a:latin typeface="Montserrat" panose="00000500000000000000" pitchFamily="2" charset="0"/>
                </a:rPr>
                <a:t>CYBERSECURITY</a:t>
              </a:r>
              <a:endParaRPr lang="en-IN" sz="2800" b="1" dirty="0">
                <a:solidFill>
                  <a:schemeClr val="bg1"/>
                </a:solidFill>
                <a:latin typeface="Montserrat" panose="00000500000000000000" pitchFamily="2" charset="0"/>
              </a:endParaRPr>
            </a:p>
          </p:txBody>
        </p:sp>
        <p:sp>
          <p:nvSpPr>
            <p:cNvPr id="10" name="TextBox 9">
              <a:extLst>
                <a:ext uri="{FF2B5EF4-FFF2-40B4-BE49-F238E27FC236}">
                  <a16:creationId xmlns:a16="http://schemas.microsoft.com/office/drawing/2014/main" id="{9BF2ADBF-C1D9-A6F7-6067-F9F8C9447F83}"/>
                </a:ext>
              </a:extLst>
            </p:cNvPr>
            <p:cNvSpPr txBox="1"/>
            <p:nvPr/>
          </p:nvSpPr>
          <p:spPr>
            <a:xfrm>
              <a:off x="333354" y="4803152"/>
              <a:ext cx="5178826" cy="400109"/>
            </a:xfrm>
            <a:prstGeom prst="rect">
              <a:avLst/>
            </a:prstGeom>
            <a:noFill/>
          </p:spPr>
          <p:txBody>
            <a:bodyPr wrap="square">
              <a:spAutoFit/>
            </a:bodyPr>
            <a:lstStyle/>
            <a:p>
              <a:pPr algn="ctr"/>
              <a:r>
                <a:rPr lang="en-IN" sz="1350" spc="548" dirty="0">
                  <a:solidFill>
                    <a:schemeClr val="bg1"/>
                  </a:solidFill>
                  <a:latin typeface="Montserrat" panose="00000500000000000000" pitchFamily="2" charset="0"/>
                </a:rPr>
                <a:t>Group 6</a:t>
              </a:r>
            </a:p>
          </p:txBody>
        </p:sp>
      </p:grpSp>
    </p:spTree>
    <p:extLst>
      <p:ext uri="{BB962C8B-B14F-4D97-AF65-F5344CB8AC3E}">
        <p14:creationId xmlns:p14="http://schemas.microsoft.com/office/powerpoint/2010/main" val="322014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Deepfakes &amp; Ethical Concerns</a:t>
            </a:r>
          </a:p>
        </p:txBody>
      </p:sp>
      <p:sp>
        <p:nvSpPr>
          <p:cNvPr id="3" name="Content Placeholder 2"/>
          <p:cNvSpPr>
            <a:spLocks noGrp="1"/>
          </p:cNvSpPr>
          <p:nvPr>
            <p:ph idx="1"/>
          </p:nvPr>
        </p:nvSpPr>
        <p:spPr/>
        <p:txBody>
          <a:bodyPr>
            <a:normAutofit fontScale="92500" lnSpcReduction="10000"/>
          </a:bodyPr>
          <a:lstStyle/>
          <a:p>
            <a:r>
              <a:rPr dirty="0"/>
              <a:t>Deepfakes are AI-generated media that convincingly imitate real people. While they can be fun and artistic, they pose serious risks:</a:t>
            </a:r>
          </a:p>
          <a:p>
            <a:r>
              <a:rPr dirty="0"/>
              <a:t>• Fake news and misinformation</a:t>
            </a:r>
          </a:p>
          <a:p>
            <a:r>
              <a:rPr dirty="0"/>
              <a:t>• Fraudulent videos or audio clips</a:t>
            </a:r>
          </a:p>
          <a:p>
            <a:r>
              <a:rPr dirty="0"/>
              <a:t>• Identity theft or political manipulation</a:t>
            </a:r>
          </a:p>
          <a:p>
            <a:endParaRPr dirty="0"/>
          </a:p>
          <a:p>
            <a:r>
              <a:rPr dirty="0"/>
              <a:t>Ethical use and detection of such technology is crucial.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Large Language Models (LLMs)</a:t>
            </a:r>
          </a:p>
        </p:txBody>
      </p:sp>
      <p:sp>
        <p:nvSpPr>
          <p:cNvPr id="3" name="Content Placeholder 2"/>
          <p:cNvSpPr>
            <a:spLocks noGrp="1"/>
          </p:cNvSpPr>
          <p:nvPr>
            <p:ph idx="1"/>
          </p:nvPr>
        </p:nvSpPr>
        <p:spPr/>
        <p:txBody>
          <a:bodyPr/>
          <a:lstStyle/>
          <a:p>
            <a:r>
              <a:rPr dirty="0"/>
              <a:t>LLMs like GPT, BERT, and </a:t>
            </a:r>
            <a:r>
              <a:rPr dirty="0" err="1"/>
              <a:t>LLaMA</a:t>
            </a:r>
            <a:r>
              <a:rPr dirty="0"/>
              <a:t> are trained on huge text corpora and can:</a:t>
            </a:r>
          </a:p>
          <a:p>
            <a:r>
              <a:rPr dirty="0"/>
              <a:t>• Generate human-like text</a:t>
            </a:r>
          </a:p>
          <a:p>
            <a:r>
              <a:rPr dirty="0"/>
              <a:t>• Translate between languages</a:t>
            </a:r>
          </a:p>
          <a:p>
            <a:r>
              <a:rPr dirty="0"/>
              <a:t>• Answer complex questions</a:t>
            </a:r>
          </a:p>
          <a:p>
            <a:r>
              <a:rPr dirty="0"/>
              <a:t>• Summarize documents</a:t>
            </a:r>
          </a:p>
          <a:p>
            <a:r>
              <a:rPr dirty="0"/>
              <a:t>These models have transformed how we interact with digital content.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Benefits of Generative AI</a:t>
            </a:r>
          </a:p>
        </p:txBody>
      </p:sp>
      <p:sp>
        <p:nvSpPr>
          <p:cNvPr id="3" name="Content Placeholder 2"/>
          <p:cNvSpPr>
            <a:spLocks noGrp="1"/>
          </p:cNvSpPr>
          <p:nvPr>
            <p:ph idx="1"/>
          </p:nvPr>
        </p:nvSpPr>
        <p:spPr/>
        <p:txBody>
          <a:bodyPr/>
          <a:lstStyle/>
          <a:p>
            <a:r>
              <a:rPr dirty="0"/>
              <a:t>• Increases productivity by automating tasks</a:t>
            </a:r>
          </a:p>
          <a:p>
            <a:r>
              <a:rPr dirty="0"/>
              <a:t>• Enhances creativity in writing, art, and music</a:t>
            </a:r>
          </a:p>
          <a:p>
            <a:r>
              <a:rPr dirty="0"/>
              <a:t>• Supports education and accessibility</a:t>
            </a:r>
          </a:p>
          <a:p>
            <a:r>
              <a:rPr dirty="0"/>
              <a:t>• Sparks innovation in industries</a:t>
            </a:r>
          </a:p>
          <a:p>
            <a:r>
              <a:rPr dirty="0"/>
              <a:t>• Enables more personalized digital experiences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Challenges and Risks of AI</a:t>
            </a:r>
          </a:p>
        </p:txBody>
      </p:sp>
      <p:sp>
        <p:nvSpPr>
          <p:cNvPr id="3" name="Content Placeholder 2"/>
          <p:cNvSpPr>
            <a:spLocks noGrp="1"/>
          </p:cNvSpPr>
          <p:nvPr>
            <p:ph idx="1"/>
          </p:nvPr>
        </p:nvSpPr>
        <p:spPr/>
        <p:txBody>
          <a:bodyPr/>
          <a:lstStyle/>
          <a:p>
            <a:r>
              <a:rPr dirty="0"/>
              <a:t>• Bias: AI can reflect societal biases found in training data</a:t>
            </a:r>
          </a:p>
          <a:p>
            <a:r>
              <a:rPr dirty="0"/>
              <a:t>• Misinformation: Generative AI can produce convincingly false content</a:t>
            </a:r>
          </a:p>
          <a:p>
            <a:r>
              <a:rPr dirty="0"/>
              <a:t>• Job Displacement: Some roles may be automated</a:t>
            </a:r>
          </a:p>
          <a:p>
            <a:r>
              <a:rPr dirty="0"/>
              <a:t>• Privacy: Use of personal data in training can lead to misuse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Responsible AI Use</a:t>
            </a:r>
          </a:p>
        </p:txBody>
      </p:sp>
      <p:sp>
        <p:nvSpPr>
          <p:cNvPr id="3" name="Content Placeholder 2"/>
          <p:cNvSpPr>
            <a:spLocks noGrp="1"/>
          </p:cNvSpPr>
          <p:nvPr>
            <p:ph idx="1"/>
          </p:nvPr>
        </p:nvSpPr>
        <p:spPr/>
        <p:txBody>
          <a:bodyPr/>
          <a:lstStyle/>
          <a:p>
            <a:r>
              <a:rPr dirty="0"/>
              <a:t>To ensure AI benefits everyone:</a:t>
            </a:r>
          </a:p>
          <a:p>
            <a:r>
              <a:rPr dirty="0"/>
              <a:t>• Evaluate sources of information</a:t>
            </a:r>
          </a:p>
          <a:p>
            <a:r>
              <a:rPr dirty="0"/>
              <a:t>• Don’t blindly trust AI outputs</a:t>
            </a:r>
          </a:p>
          <a:p>
            <a:r>
              <a:rPr dirty="0"/>
              <a:t>• Build fair and transparent algorithms</a:t>
            </a:r>
          </a:p>
          <a:p>
            <a:r>
              <a:rPr dirty="0"/>
              <a:t>• Protect personal and sensitive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Future of AI</a:t>
            </a:r>
          </a:p>
        </p:txBody>
      </p:sp>
      <p:sp>
        <p:nvSpPr>
          <p:cNvPr id="3" name="Content Placeholder 2"/>
          <p:cNvSpPr>
            <a:spLocks noGrp="1"/>
          </p:cNvSpPr>
          <p:nvPr>
            <p:ph idx="1"/>
          </p:nvPr>
        </p:nvSpPr>
        <p:spPr/>
        <p:txBody>
          <a:bodyPr/>
          <a:lstStyle/>
          <a:p>
            <a:r>
              <a:rPr dirty="0"/>
              <a:t>AI will become a partner to humans:</a:t>
            </a:r>
          </a:p>
          <a:p>
            <a:r>
              <a:rPr dirty="0"/>
              <a:t>• Assisting professionals in healthcare, education, and business</a:t>
            </a:r>
          </a:p>
          <a:p>
            <a:r>
              <a:rPr dirty="0"/>
              <a:t>• Making everyday tasks easier and smarter</a:t>
            </a:r>
          </a:p>
          <a:p>
            <a:r>
              <a:rPr dirty="0"/>
              <a:t>• Enabling collaboration between humans and machines for innovation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Cybersecurity?</a:t>
            </a:r>
          </a:p>
        </p:txBody>
      </p:sp>
      <p:sp>
        <p:nvSpPr>
          <p:cNvPr id="3" name="Content Placeholder 2"/>
          <p:cNvSpPr>
            <a:spLocks noGrp="1"/>
          </p:cNvSpPr>
          <p:nvPr>
            <p:ph idx="1"/>
          </p:nvPr>
        </p:nvSpPr>
        <p:spPr/>
        <p:txBody>
          <a:bodyPr/>
          <a:lstStyle/>
          <a:p>
            <a:r>
              <a:rPr dirty="0"/>
              <a:t>Cybersecurity involves protecting systems, networks, and data from digital attacks. These can result in stolen data, financial losses, and damage to critical infrastructure.</a:t>
            </a:r>
          </a:p>
          <a:p>
            <a:endParaRPr dirty="0"/>
          </a:p>
          <a:p>
            <a:r>
              <a:rPr dirty="0"/>
              <a:t>Cybersecurity protects both individuals and organizations.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Why Cybersecurity is Important</a:t>
            </a:r>
          </a:p>
        </p:txBody>
      </p:sp>
      <p:sp>
        <p:nvSpPr>
          <p:cNvPr id="3" name="Content Placeholder 2"/>
          <p:cNvSpPr>
            <a:spLocks noGrp="1"/>
          </p:cNvSpPr>
          <p:nvPr>
            <p:ph idx="1"/>
          </p:nvPr>
        </p:nvSpPr>
        <p:spPr/>
        <p:txBody>
          <a:bodyPr/>
          <a:lstStyle/>
          <a:p>
            <a:r>
              <a:rPr dirty="0"/>
              <a:t>With more digital transactions and communications, the risk of cybercrime rises.</a:t>
            </a:r>
          </a:p>
          <a:p>
            <a:r>
              <a:rPr dirty="0"/>
              <a:t>Cybersecurity helps:</a:t>
            </a:r>
          </a:p>
          <a:p>
            <a:r>
              <a:rPr dirty="0"/>
              <a:t>• Prevent financial fraud</a:t>
            </a:r>
          </a:p>
          <a:p>
            <a:r>
              <a:rPr dirty="0"/>
              <a:t>• Protect personal identity</a:t>
            </a:r>
          </a:p>
          <a:p>
            <a:r>
              <a:rPr dirty="0"/>
              <a:t>• Secure confidential data</a:t>
            </a:r>
          </a:p>
          <a:p>
            <a:r>
              <a:rPr dirty="0"/>
              <a:t>• Maintain business continuity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Common Cyber Threats</a:t>
            </a:r>
          </a:p>
        </p:txBody>
      </p:sp>
      <p:sp>
        <p:nvSpPr>
          <p:cNvPr id="3" name="Content Placeholder 2"/>
          <p:cNvSpPr>
            <a:spLocks noGrp="1"/>
          </p:cNvSpPr>
          <p:nvPr>
            <p:ph idx="1"/>
          </p:nvPr>
        </p:nvSpPr>
        <p:spPr/>
        <p:txBody>
          <a:bodyPr/>
          <a:lstStyle/>
          <a:p>
            <a:r>
              <a:rPr dirty="0"/>
              <a:t>• Malware: Harmful software that damages or steals information</a:t>
            </a:r>
          </a:p>
          <a:p>
            <a:r>
              <a:rPr dirty="0"/>
              <a:t>• Phishing: Fraudulent messages that trick you into giving up credentials</a:t>
            </a:r>
          </a:p>
          <a:p>
            <a:r>
              <a:rPr dirty="0"/>
              <a:t>• Ransomware: Blocks access to data until a ransom is paid</a:t>
            </a:r>
          </a:p>
          <a:p>
            <a:r>
              <a:rPr dirty="0"/>
              <a:t>• Social Engineering: Manipulating people to share sensitive information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Real-World Cyber Incidents</a:t>
            </a:r>
          </a:p>
        </p:txBody>
      </p:sp>
      <p:sp>
        <p:nvSpPr>
          <p:cNvPr id="3" name="Content Placeholder 2"/>
          <p:cNvSpPr>
            <a:spLocks noGrp="1"/>
          </p:cNvSpPr>
          <p:nvPr>
            <p:ph idx="1"/>
          </p:nvPr>
        </p:nvSpPr>
        <p:spPr/>
        <p:txBody>
          <a:bodyPr/>
          <a:lstStyle/>
          <a:p>
            <a:r>
              <a:rPr dirty="0"/>
              <a:t>• WannaCry (2017): A ransomware attack that hit 150+ countries.</a:t>
            </a:r>
          </a:p>
          <a:p>
            <a:r>
              <a:rPr dirty="0"/>
              <a:t>• Equifax (2017): Data breach exposed personal data of 147 million.</a:t>
            </a:r>
          </a:p>
          <a:p>
            <a:r>
              <a:rPr dirty="0"/>
              <a:t>• Twitter Hack (2020): High-profile accounts used for crypto scams.</a:t>
            </a:r>
          </a:p>
          <a:p>
            <a:r>
              <a:rPr dirty="0"/>
              <a:t>These examples show how real and global the threat 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FDB10728-A5B0-0D48-A251-0856BA733E5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V="1">
            <a:off x="0" y="3806098"/>
            <a:ext cx="2194652" cy="2194652"/>
          </a:xfrm>
          <a:prstGeom prst="rect">
            <a:avLst/>
          </a:prstGeom>
        </p:spPr>
      </p:pic>
      <p:sp>
        <p:nvSpPr>
          <p:cNvPr id="24" name="Rounded Rectangle 23">
            <a:extLst>
              <a:ext uri="{FF2B5EF4-FFF2-40B4-BE49-F238E27FC236}">
                <a16:creationId xmlns:a16="http://schemas.microsoft.com/office/drawing/2014/main" id="{F36A774B-9538-E649-AD39-9972D104974D}"/>
              </a:ext>
            </a:extLst>
          </p:cNvPr>
          <p:cNvSpPr/>
          <p:nvPr/>
        </p:nvSpPr>
        <p:spPr>
          <a:xfrm flipH="1">
            <a:off x="3281946" y="4537850"/>
            <a:ext cx="1744813" cy="1606551"/>
          </a:xfrm>
          <a:prstGeom prst="roundRect">
            <a:avLst>
              <a:gd name="adj" fmla="val 11540"/>
            </a:avLst>
          </a:prstGeom>
          <a:gradFill flip="none" rotWithShape="1">
            <a:gsLst>
              <a:gs pos="21000">
                <a:schemeClr val="accent1"/>
              </a:gs>
              <a:gs pos="100000">
                <a:schemeClr val="accent2"/>
              </a:gs>
            </a:gsLst>
            <a:lin ang="13500000" scaled="1"/>
            <a:tileRect/>
          </a:gradFill>
          <a:ln>
            <a:noFill/>
          </a:ln>
          <a:effectLst>
            <a:outerShdw blurRad="495300" sx="102000" sy="102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latin typeface="Open Sans" panose="020B0606030504020204" pitchFamily="34" charset="0"/>
            </a:endParaRPr>
          </a:p>
        </p:txBody>
      </p:sp>
      <p:grpSp>
        <p:nvGrpSpPr>
          <p:cNvPr id="23" name="Group 22">
            <a:extLst>
              <a:ext uri="{FF2B5EF4-FFF2-40B4-BE49-F238E27FC236}">
                <a16:creationId xmlns:a16="http://schemas.microsoft.com/office/drawing/2014/main" id="{0BAA90C3-E18E-6843-ABB9-FFBF98CD27DA}"/>
              </a:ext>
            </a:extLst>
          </p:cNvPr>
          <p:cNvGrpSpPr/>
          <p:nvPr/>
        </p:nvGrpSpPr>
        <p:grpSpPr>
          <a:xfrm>
            <a:off x="5012427" y="2585530"/>
            <a:ext cx="3616092" cy="2104812"/>
            <a:chOff x="7370544" y="1692261"/>
            <a:chExt cx="4821456" cy="2806418"/>
          </a:xfrm>
        </p:grpSpPr>
        <p:sp>
          <p:nvSpPr>
            <p:cNvPr id="18" name="TextBox 17">
              <a:extLst>
                <a:ext uri="{FF2B5EF4-FFF2-40B4-BE49-F238E27FC236}">
                  <a16:creationId xmlns:a16="http://schemas.microsoft.com/office/drawing/2014/main" id="{FDC39197-8B7F-9804-3285-149E93B24576}"/>
                </a:ext>
              </a:extLst>
            </p:cNvPr>
            <p:cNvSpPr txBox="1"/>
            <p:nvPr/>
          </p:nvSpPr>
          <p:spPr>
            <a:xfrm>
              <a:off x="7370545" y="1692261"/>
              <a:ext cx="3246120" cy="677108"/>
            </a:xfrm>
            <a:prstGeom prst="rect">
              <a:avLst/>
            </a:prstGeom>
            <a:noFill/>
          </p:spPr>
          <p:txBody>
            <a:bodyPr wrap="square">
              <a:spAutoFit/>
            </a:bodyPr>
            <a:lstStyle/>
            <a:p>
              <a:r>
                <a:rPr lang="en-IN" sz="2700" b="1" dirty="0">
                  <a:solidFill>
                    <a:schemeClr val="accent1"/>
                  </a:solidFill>
                  <a:latin typeface="Montserrat" panose="00000500000000000000" pitchFamily="2" charset="0"/>
                </a:rPr>
                <a:t>About Us</a:t>
              </a:r>
            </a:p>
          </p:txBody>
        </p:sp>
        <p:sp>
          <p:nvSpPr>
            <p:cNvPr id="19" name="TextBox 18">
              <a:extLst>
                <a:ext uri="{FF2B5EF4-FFF2-40B4-BE49-F238E27FC236}">
                  <a16:creationId xmlns:a16="http://schemas.microsoft.com/office/drawing/2014/main" id="{A3CBC3EC-643B-D0D6-E40D-914F1D91BC4C}"/>
                </a:ext>
              </a:extLst>
            </p:cNvPr>
            <p:cNvSpPr txBox="1"/>
            <p:nvPr/>
          </p:nvSpPr>
          <p:spPr>
            <a:xfrm>
              <a:off x="7370544" y="2269776"/>
              <a:ext cx="4821456" cy="2228903"/>
            </a:xfrm>
            <a:prstGeom prst="rect">
              <a:avLst/>
            </a:prstGeom>
            <a:noFill/>
          </p:spPr>
          <p:txBody>
            <a:bodyPr wrap="square">
              <a:spAutoFit/>
            </a:bodyPr>
            <a:lstStyle/>
            <a:p>
              <a:pPr marL="0" indent="0">
                <a:lnSpc>
                  <a:spcPct val="150000"/>
                </a:lnSpc>
                <a:buNone/>
              </a:pPr>
              <a:r>
                <a:rPr lang="en-US" sz="1400" dirty="0">
                  <a:latin typeface="Montserrat" pitchFamily="2" charset="0"/>
                </a:rPr>
                <a:t>This presentation explores the fundamentals of Artificial Intelligence, its generative capabilities, and the critical importance of cybersecurity in today's digital landscape.</a:t>
              </a:r>
            </a:p>
          </p:txBody>
        </p:sp>
      </p:grpSp>
      <p:pic>
        <p:nvPicPr>
          <p:cNvPr id="42" name="Picture Placeholder 41" descr="A person standing in front of a whiteboard&#10;&#10;Description automatically generated">
            <a:extLst>
              <a:ext uri="{FF2B5EF4-FFF2-40B4-BE49-F238E27FC236}">
                <a16:creationId xmlns:a16="http://schemas.microsoft.com/office/drawing/2014/main" id="{59813B32-3651-3F0E-58EB-A970053669DA}"/>
              </a:ext>
            </a:extLst>
          </p:cNvPr>
          <p:cNvPicPr>
            <a:picLocks noGrp="1" noChangeAspect="1"/>
          </p:cNvPicPr>
          <p:nvPr>
            <p:ph type="pic" sz="quarter" idx="10"/>
          </p:nvPr>
        </p:nvPicPr>
        <p:blipFill>
          <a:blip r:embed="rId4" cstate="print">
            <a:extLst>
              <a:ext uri="{28A0092B-C50C-407E-A947-70E740481C1C}">
                <a14:useLocalDpi xmlns:a14="http://schemas.microsoft.com/office/drawing/2010/main" val="0"/>
              </a:ext>
            </a:extLst>
          </a:blip>
          <a:srcRect t="12321" b="12321"/>
          <a:stretch>
            <a:fillRect/>
          </a:stretch>
        </p:blipFill>
        <p:spPr>
          <a:xfrm>
            <a:off x="773028" y="1278254"/>
            <a:ext cx="3616092" cy="4499688"/>
          </a:xfrm>
        </p:spPr>
      </p:pic>
      <p:sp>
        <p:nvSpPr>
          <p:cNvPr id="4" name="Donut 1">
            <a:extLst>
              <a:ext uri="{FF2B5EF4-FFF2-40B4-BE49-F238E27FC236}">
                <a16:creationId xmlns:a16="http://schemas.microsoft.com/office/drawing/2014/main" id="{9A9C894A-9CAE-7C40-8663-193332878396}"/>
              </a:ext>
            </a:extLst>
          </p:cNvPr>
          <p:cNvSpPr/>
          <p:nvPr/>
        </p:nvSpPr>
        <p:spPr>
          <a:xfrm>
            <a:off x="8657583" y="4968223"/>
            <a:ext cx="186927" cy="186927"/>
          </a:xfrm>
          <a:prstGeom prst="donut">
            <a:avLst>
              <a:gd name="adj" fmla="val 4934"/>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latin typeface="Open Sans" panose="020B0606030504020204" pitchFamily="34" charset="0"/>
            </a:endParaRPr>
          </a:p>
        </p:txBody>
      </p:sp>
      <p:sp>
        <p:nvSpPr>
          <p:cNvPr id="5" name="Oval 4">
            <a:extLst>
              <a:ext uri="{FF2B5EF4-FFF2-40B4-BE49-F238E27FC236}">
                <a16:creationId xmlns:a16="http://schemas.microsoft.com/office/drawing/2014/main" id="{DA529F44-158E-A149-AA30-D0BA10EED32D}"/>
              </a:ext>
            </a:extLst>
          </p:cNvPr>
          <p:cNvSpPr/>
          <p:nvPr/>
        </p:nvSpPr>
        <p:spPr>
          <a:xfrm>
            <a:off x="8555859" y="4871660"/>
            <a:ext cx="201189" cy="201188"/>
          </a:xfrm>
          <a:prstGeom prst="ellipse">
            <a:avLst/>
          </a:prstGeom>
          <a:gradFill>
            <a:gsLst>
              <a:gs pos="2200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8" name="Group 7">
            <a:extLst>
              <a:ext uri="{FF2B5EF4-FFF2-40B4-BE49-F238E27FC236}">
                <a16:creationId xmlns:a16="http://schemas.microsoft.com/office/drawing/2014/main" id="{045C582E-A854-524D-8366-F6ACF25E4744}"/>
              </a:ext>
            </a:extLst>
          </p:cNvPr>
          <p:cNvGrpSpPr/>
          <p:nvPr/>
        </p:nvGrpSpPr>
        <p:grpSpPr>
          <a:xfrm>
            <a:off x="8594499" y="1531581"/>
            <a:ext cx="456395" cy="420042"/>
            <a:chOff x="11376843" y="5356567"/>
            <a:chExt cx="608527" cy="560056"/>
          </a:xfrm>
          <a:gradFill>
            <a:gsLst>
              <a:gs pos="0">
                <a:schemeClr val="accent2"/>
              </a:gs>
              <a:gs pos="100000">
                <a:schemeClr val="accent1"/>
              </a:gs>
            </a:gsLst>
            <a:lin ang="0" scaled="1"/>
          </a:gradFill>
        </p:grpSpPr>
        <p:sp>
          <p:nvSpPr>
            <p:cNvPr id="9" name="Freeform 6">
              <a:extLst>
                <a:ext uri="{FF2B5EF4-FFF2-40B4-BE49-F238E27FC236}">
                  <a16:creationId xmlns:a16="http://schemas.microsoft.com/office/drawing/2014/main" id="{D85F70FC-5524-F14C-9186-3607A07DEDF8}"/>
                </a:ext>
              </a:extLst>
            </p:cNvPr>
            <p:cNvSpPr/>
            <p:nvPr/>
          </p:nvSpPr>
          <p:spPr>
            <a:xfrm>
              <a:off x="11376843"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0" name="Freeform 7">
              <a:extLst>
                <a:ext uri="{FF2B5EF4-FFF2-40B4-BE49-F238E27FC236}">
                  <a16:creationId xmlns:a16="http://schemas.microsoft.com/office/drawing/2014/main" id="{35ED3192-A537-234B-95ED-2DE85F486026}"/>
                </a:ext>
              </a:extLst>
            </p:cNvPr>
            <p:cNvSpPr/>
            <p:nvPr/>
          </p:nvSpPr>
          <p:spPr>
            <a:xfrm>
              <a:off x="11652436"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2" name="Freeform 8">
              <a:extLst>
                <a:ext uri="{FF2B5EF4-FFF2-40B4-BE49-F238E27FC236}">
                  <a16:creationId xmlns:a16="http://schemas.microsoft.com/office/drawing/2014/main" id="{3C3513EA-D183-0548-9362-25C35A20A192}"/>
                </a:ext>
              </a:extLst>
            </p:cNvPr>
            <p:cNvSpPr/>
            <p:nvPr/>
          </p:nvSpPr>
          <p:spPr>
            <a:xfrm>
              <a:off x="11928029"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3" name="Freeform 9">
              <a:extLst>
                <a:ext uri="{FF2B5EF4-FFF2-40B4-BE49-F238E27FC236}">
                  <a16:creationId xmlns:a16="http://schemas.microsoft.com/office/drawing/2014/main" id="{507B7ADA-1E87-1142-AF20-905444D29E6B}"/>
                </a:ext>
              </a:extLst>
            </p:cNvPr>
            <p:cNvSpPr/>
            <p:nvPr/>
          </p:nvSpPr>
          <p:spPr>
            <a:xfrm>
              <a:off x="11376843"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4" name="Freeform 10">
              <a:extLst>
                <a:ext uri="{FF2B5EF4-FFF2-40B4-BE49-F238E27FC236}">
                  <a16:creationId xmlns:a16="http://schemas.microsoft.com/office/drawing/2014/main" id="{B5028CDE-8150-D74A-80AA-8861C04E2229}"/>
                </a:ext>
              </a:extLst>
            </p:cNvPr>
            <p:cNvSpPr/>
            <p:nvPr/>
          </p:nvSpPr>
          <p:spPr>
            <a:xfrm>
              <a:off x="11652436"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5" name="Freeform 11">
              <a:extLst>
                <a:ext uri="{FF2B5EF4-FFF2-40B4-BE49-F238E27FC236}">
                  <a16:creationId xmlns:a16="http://schemas.microsoft.com/office/drawing/2014/main" id="{0493B03C-363D-6E4A-B46A-A5A30C08F948}"/>
                </a:ext>
              </a:extLst>
            </p:cNvPr>
            <p:cNvSpPr/>
            <p:nvPr/>
          </p:nvSpPr>
          <p:spPr>
            <a:xfrm>
              <a:off x="11928029"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6" name="Freeform 12">
              <a:extLst>
                <a:ext uri="{FF2B5EF4-FFF2-40B4-BE49-F238E27FC236}">
                  <a16:creationId xmlns:a16="http://schemas.microsoft.com/office/drawing/2014/main" id="{6DBB861E-7D42-A243-A512-6E35109E481D}"/>
                </a:ext>
              </a:extLst>
            </p:cNvPr>
            <p:cNvSpPr/>
            <p:nvPr/>
          </p:nvSpPr>
          <p:spPr>
            <a:xfrm>
              <a:off x="11376843"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17" name="Freeform 13">
              <a:extLst>
                <a:ext uri="{FF2B5EF4-FFF2-40B4-BE49-F238E27FC236}">
                  <a16:creationId xmlns:a16="http://schemas.microsoft.com/office/drawing/2014/main" id="{8BBFDCF8-B155-FF43-9445-D58D976FF65E}"/>
                </a:ext>
              </a:extLst>
            </p:cNvPr>
            <p:cNvSpPr/>
            <p:nvPr/>
          </p:nvSpPr>
          <p:spPr>
            <a:xfrm>
              <a:off x="11652436"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0" name="Freeform 14">
              <a:extLst>
                <a:ext uri="{FF2B5EF4-FFF2-40B4-BE49-F238E27FC236}">
                  <a16:creationId xmlns:a16="http://schemas.microsoft.com/office/drawing/2014/main" id="{C533C82A-AFB8-AA44-BF77-D731F3C20794}"/>
                </a:ext>
              </a:extLst>
            </p:cNvPr>
            <p:cNvSpPr/>
            <p:nvPr/>
          </p:nvSpPr>
          <p:spPr>
            <a:xfrm>
              <a:off x="11928029"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1" name="Freeform 15">
              <a:extLst>
                <a:ext uri="{FF2B5EF4-FFF2-40B4-BE49-F238E27FC236}">
                  <a16:creationId xmlns:a16="http://schemas.microsoft.com/office/drawing/2014/main" id="{F3C69FFA-D662-6746-9E55-FC4B70407F54}"/>
                </a:ext>
              </a:extLst>
            </p:cNvPr>
            <p:cNvSpPr/>
            <p:nvPr/>
          </p:nvSpPr>
          <p:spPr>
            <a:xfrm>
              <a:off x="11376843"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2" name="Freeform 16">
              <a:extLst>
                <a:ext uri="{FF2B5EF4-FFF2-40B4-BE49-F238E27FC236}">
                  <a16:creationId xmlns:a16="http://schemas.microsoft.com/office/drawing/2014/main" id="{9CC8D9AB-9815-6A4A-824E-A17ED1C157CA}"/>
                </a:ext>
              </a:extLst>
            </p:cNvPr>
            <p:cNvSpPr/>
            <p:nvPr/>
          </p:nvSpPr>
          <p:spPr>
            <a:xfrm>
              <a:off x="11652436"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5" name="Freeform 17">
              <a:extLst>
                <a:ext uri="{FF2B5EF4-FFF2-40B4-BE49-F238E27FC236}">
                  <a16:creationId xmlns:a16="http://schemas.microsoft.com/office/drawing/2014/main" id="{53C61ACA-ED83-674B-A9F7-17804371D984}"/>
                </a:ext>
              </a:extLst>
            </p:cNvPr>
            <p:cNvSpPr/>
            <p:nvPr/>
          </p:nvSpPr>
          <p:spPr>
            <a:xfrm>
              <a:off x="11928029"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spTree>
    <p:extLst>
      <p:ext uri="{BB962C8B-B14F-4D97-AF65-F5344CB8AC3E}">
        <p14:creationId xmlns:p14="http://schemas.microsoft.com/office/powerpoint/2010/main" val="150673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to Protect Yourself Online</a:t>
            </a:r>
          </a:p>
        </p:txBody>
      </p:sp>
      <p:sp>
        <p:nvSpPr>
          <p:cNvPr id="3" name="Content Placeholder 2"/>
          <p:cNvSpPr>
            <a:spLocks noGrp="1"/>
          </p:cNvSpPr>
          <p:nvPr>
            <p:ph idx="1"/>
          </p:nvPr>
        </p:nvSpPr>
        <p:spPr/>
        <p:txBody>
          <a:bodyPr/>
          <a:lstStyle/>
          <a:p>
            <a:r>
              <a:rPr dirty="0"/>
              <a:t>• Create strong, unique passwords for each service</a:t>
            </a:r>
          </a:p>
          <a:p>
            <a:r>
              <a:rPr dirty="0"/>
              <a:t>• Enable two-factor authentication (2FA)</a:t>
            </a:r>
          </a:p>
          <a:p>
            <a:r>
              <a:rPr dirty="0"/>
              <a:t>• Keep systems and software up-to-date</a:t>
            </a:r>
          </a:p>
          <a:p>
            <a:r>
              <a:rPr dirty="0"/>
              <a:t>• Avoid suspicious emails and links</a:t>
            </a:r>
          </a:p>
          <a:p>
            <a:r>
              <a:rPr dirty="0"/>
              <a:t>• Regularly back up important files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Cybersecurity for Organizations</a:t>
            </a:r>
          </a:p>
        </p:txBody>
      </p:sp>
      <p:sp>
        <p:nvSpPr>
          <p:cNvPr id="3" name="Content Placeholder 2"/>
          <p:cNvSpPr>
            <a:spLocks noGrp="1"/>
          </p:cNvSpPr>
          <p:nvPr>
            <p:ph idx="1"/>
          </p:nvPr>
        </p:nvSpPr>
        <p:spPr/>
        <p:txBody>
          <a:bodyPr/>
          <a:lstStyle/>
          <a:p>
            <a:r>
              <a:rPr dirty="0"/>
              <a:t>Organizations must:</a:t>
            </a:r>
          </a:p>
          <a:p>
            <a:r>
              <a:rPr dirty="0"/>
              <a:t>• Implement strict security policies</a:t>
            </a:r>
          </a:p>
          <a:p>
            <a:r>
              <a:rPr dirty="0"/>
              <a:t>• Train employees in digital hygiene</a:t>
            </a:r>
          </a:p>
          <a:p>
            <a:r>
              <a:rPr dirty="0"/>
              <a:t>• Use technical protections like firewalls and encryption</a:t>
            </a:r>
          </a:p>
          <a:p>
            <a:r>
              <a:rPr dirty="0"/>
              <a:t>• Monitor systems for intrusions</a:t>
            </a:r>
          </a:p>
          <a:p>
            <a:r>
              <a:rPr dirty="0"/>
              <a:t>• Prepare incident response plans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Core Principles of Cybersecurity</a:t>
            </a:r>
          </a:p>
        </p:txBody>
      </p:sp>
      <p:sp>
        <p:nvSpPr>
          <p:cNvPr id="3" name="Content Placeholder 2"/>
          <p:cNvSpPr>
            <a:spLocks noGrp="1"/>
          </p:cNvSpPr>
          <p:nvPr>
            <p:ph idx="1"/>
          </p:nvPr>
        </p:nvSpPr>
        <p:spPr/>
        <p:txBody>
          <a:bodyPr/>
          <a:lstStyle/>
          <a:p>
            <a:r>
              <a:rPr dirty="0"/>
              <a:t>1. Confidentiality – Only authorized users can access data</a:t>
            </a:r>
          </a:p>
          <a:p>
            <a:r>
              <a:rPr dirty="0"/>
              <a:t>2. Integrity – Data must be accurate and unaltered</a:t>
            </a:r>
          </a:p>
          <a:p>
            <a:r>
              <a:rPr dirty="0"/>
              <a:t>3. Availability – Systems must be accessible when needed</a:t>
            </a:r>
          </a:p>
          <a:p>
            <a:r>
              <a:rPr dirty="0"/>
              <a:t>These three form the CIA triad of security.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Cybersecurity Careers</a:t>
            </a:r>
          </a:p>
        </p:txBody>
      </p:sp>
      <p:sp>
        <p:nvSpPr>
          <p:cNvPr id="3" name="Content Placeholder 2"/>
          <p:cNvSpPr>
            <a:spLocks noGrp="1"/>
          </p:cNvSpPr>
          <p:nvPr>
            <p:ph idx="1"/>
          </p:nvPr>
        </p:nvSpPr>
        <p:spPr/>
        <p:txBody>
          <a:bodyPr>
            <a:normAutofit fontScale="92500" lnSpcReduction="20000"/>
          </a:bodyPr>
          <a:lstStyle/>
          <a:p>
            <a:r>
              <a:rPr dirty="0"/>
              <a:t>• Cybersecurity Analyst: Detects and responds to threats</a:t>
            </a:r>
          </a:p>
          <a:p>
            <a:r>
              <a:rPr dirty="0"/>
              <a:t>• Penetration Tester: Ethically hacks systems to find weaknesses</a:t>
            </a:r>
          </a:p>
          <a:p>
            <a:r>
              <a:rPr dirty="0"/>
              <a:t>• Network Security Engineer: Designs secure infrastructure</a:t>
            </a:r>
          </a:p>
          <a:p>
            <a:r>
              <a:rPr dirty="0"/>
              <a:t>• Incident Responder: Investigates and mitigates breaches</a:t>
            </a:r>
          </a:p>
          <a:p>
            <a:r>
              <a:rPr dirty="0"/>
              <a:t>• Security Consultant: Advises firms on best practices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Cybersecurity Certifications</a:t>
            </a:r>
          </a:p>
        </p:txBody>
      </p:sp>
      <p:sp>
        <p:nvSpPr>
          <p:cNvPr id="3" name="Content Placeholder 2"/>
          <p:cNvSpPr>
            <a:spLocks noGrp="1"/>
          </p:cNvSpPr>
          <p:nvPr>
            <p:ph idx="1"/>
          </p:nvPr>
        </p:nvSpPr>
        <p:spPr/>
        <p:txBody>
          <a:bodyPr/>
          <a:lstStyle/>
          <a:p>
            <a:r>
              <a:rPr dirty="0"/>
              <a:t>• CompTIA Security+: Entry-level, covers security fundamentals</a:t>
            </a:r>
          </a:p>
          <a:p>
            <a:r>
              <a:rPr dirty="0"/>
              <a:t>• Cisco </a:t>
            </a:r>
            <a:r>
              <a:rPr dirty="0" err="1"/>
              <a:t>CyberOps</a:t>
            </a:r>
            <a:r>
              <a:rPr dirty="0"/>
              <a:t> Associate: For operations center analysts</a:t>
            </a:r>
          </a:p>
          <a:p>
            <a:r>
              <a:rPr dirty="0"/>
              <a:t>• CEH: Certified Ethical Hacker for offensive security</a:t>
            </a:r>
          </a:p>
          <a:p>
            <a:r>
              <a:rPr dirty="0"/>
              <a:t>• CISSP: Advanced certification in information security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Learn Cybersecurity with Cisco</a:t>
            </a:r>
          </a:p>
        </p:txBody>
      </p:sp>
      <p:sp>
        <p:nvSpPr>
          <p:cNvPr id="3" name="Content Placeholder 2"/>
          <p:cNvSpPr>
            <a:spLocks noGrp="1"/>
          </p:cNvSpPr>
          <p:nvPr>
            <p:ph idx="1"/>
          </p:nvPr>
        </p:nvSpPr>
        <p:spPr/>
        <p:txBody>
          <a:bodyPr/>
          <a:lstStyle/>
          <a:p>
            <a:r>
              <a:rPr dirty="0"/>
              <a:t>Cisco’s 'Introduction to Cybersecurity' course:</a:t>
            </a:r>
          </a:p>
          <a:p>
            <a:r>
              <a:rPr dirty="0"/>
              <a:t>• Free and beginner-friendly</a:t>
            </a:r>
          </a:p>
          <a:p>
            <a:r>
              <a:rPr dirty="0"/>
              <a:t>• Offered via Cisco Networking Academy</a:t>
            </a:r>
          </a:p>
          <a:p>
            <a:r>
              <a:rPr dirty="0"/>
              <a:t>• Covers threats, defense, and career paths</a:t>
            </a:r>
          </a:p>
          <a:p>
            <a:r>
              <a:rPr dirty="0"/>
              <a:t>• Takes ~15 hours to complete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Cybersecurity vs AI – A Needed Balance</a:t>
            </a:r>
          </a:p>
        </p:txBody>
      </p:sp>
      <p:sp>
        <p:nvSpPr>
          <p:cNvPr id="3" name="Content Placeholder 2"/>
          <p:cNvSpPr>
            <a:spLocks noGrp="1"/>
          </p:cNvSpPr>
          <p:nvPr>
            <p:ph idx="1"/>
          </p:nvPr>
        </p:nvSpPr>
        <p:spPr/>
        <p:txBody>
          <a:bodyPr/>
          <a:lstStyle/>
          <a:p>
            <a:r>
              <a:rPr dirty="0"/>
              <a:t>AI can help secure systems—but can also be misused by attackers.</a:t>
            </a:r>
          </a:p>
          <a:p>
            <a:r>
              <a:rPr dirty="0"/>
              <a:t>• AI needs its own security</a:t>
            </a:r>
          </a:p>
          <a:p>
            <a:r>
              <a:rPr dirty="0"/>
              <a:t>• Hackers use AI to automate attacks</a:t>
            </a:r>
          </a:p>
          <a:p>
            <a:r>
              <a:rPr dirty="0"/>
              <a:t>• Cybersecurity must evolve to understand and defend AI-based systems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rPr dirty="0"/>
              <a:t>AI and Cybersecurity are reshaping the world:</a:t>
            </a:r>
          </a:p>
          <a:p>
            <a:r>
              <a:rPr dirty="0"/>
              <a:t>• AI drives innovation and creativity</a:t>
            </a:r>
          </a:p>
          <a:p>
            <a:r>
              <a:rPr dirty="0"/>
              <a:t>• Cybersecurity ensures safe and ethical usage</a:t>
            </a:r>
          </a:p>
          <a:p>
            <a:r>
              <a:rPr dirty="0"/>
              <a:t>Together, they create new career opportunities and safer digital experiences.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Questions &amp; Answers</a:t>
            </a:r>
          </a:p>
        </p:txBody>
      </p:sp>
      <p:sp>
        <p:nvSpPr>
          <p:cNvPr id="3" name="Content Placeholder 2"/>
          <p:cNvSpPr>
            <a:spLocks noGrp="1"/>
          </p:cNvSpPr>
          <p:nvPr>
            <p:ph idx="1"/>
          </p:nvPr>
        </p:nvSpPr>
        <p:spPr/>
        <p:txBody>
          <a:bodyPr/>
          <a:lstStyle/>
          <a:p>
            <a:r>
              <a:rPr dirty="0"/>
              <a:t>Thank you for your attention!</a:t>
            </a:r>
          </a:p>
          <a:p>
            <a:r>
              <a:rPr dirty="0"/>
              <a:t>Now is your chance to ask questions, share insights, or discuss anything about AI or Cybersecurity.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95F21957-0F63-6341-9969-DC0A31EADCCA}"/>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flipH="1" flipV="1">
            <a:off x="7613374" y="4470122"/>
            <a:ext cx="1530623" cy="1530623"/>
          </a:xfrm>
          <a:prstGeom prst="rect">
            <a:avLst/>
          </a:prstGeom>
        </p:spPr>
      </p:pic>
      <p:sp>
        <p:nvSpPr>
          <p:cNvPr id="3" name="Freeform 2">
            <a:extLst>
              <a:ext uri="{FF2B5EF4-FFF2-40B4-BE49-F238E27FC236}">
                <a16:creationId xmlns:a16="http://schemas.microsoft.com/office/drawing/2014/main" id="{F18584FE-50EE-0A49-BECB-9F41D375E0D9}"/>
              </a:ext>
            </a:extLst>
          </p:cNvPr>
          <p:cNvSpPr/>
          <p:nvPr/>
        </p:nvSpPr>
        <p:spPr>
          <a:xfrm flipV="1">
            <a:off x="2" y="5156806"/>
            <a:ext cx="1691084" cy="1687877"/>
          </a:xfrm>
          <a:custGeom>
            <a:avLst/>
            <a:gdLst>
              <a:gd name="connsiteX0" fmla="*/ 0 w 596348"/>
              <a:gd name="connsiteY0" fmla="*/ 596349 h 596349"/>
              <a:gd name="connsiteX1" fmla="*/ 596348 w 596348"/>
              <a:gd name="connsiteY1" fmla="*/ 596349 h 596349"/>
              <a:gd name="connsiteX2" fmla="*/ 421682 w 596348"/>
              <a:gd name="connsiteY2" fmla="*/ 174667 h 596349"/>
              <a:gd name="connsiteX3" fmla="*/ 0 w 596348"/>
              <a:gd name="connsiteY3" fmla="*/ 0 h 596349"/>
            </a:gdLst>
            <a:ahLst/>
            <a:cxnLst>
              <a:cxn ang="0">
                <a:pos x="connsiteX0" y="connsiteY0"/>
              </a:cxn>
              <a:cxn ang="0">
                <a:pos x="connsiteX1" y="connsiteY1"/>
              </a:cxn>
              <a:cxn ang="0">
                <a:pos x="connsiteX2" y="connsiteY2"/>
              </a:cxn>
              <a:cxn ang="0">
                <a:pos x="connsiteX3" y="connsiteY3"/>
              </a:cxn>
            </a:cxnLst>
            <a:rect l="l" t="t" r="r" b="b"/>
            <a:pathLst>
              <a:path w="596348" h="596349">
                <a:moveTo>
                  <a:pt x="0" y="596349"/>
                </a:moveTo>
                <a:lnTo>
                  <a:pt x="596348" y="596349"/>
                </a:lnTo>
                <a:cubicBezTo>
                  <a:pt x="596348" y="438188"/>
                  <a:pt x="533519" y="286504"/>
                  <a:pt x="421682" y="174667"/>
                </a:cubicBezTo>
                <a:cubicBezTo>
                  <a:pt x="309845" y="62830"/>
                  <a:pt x="158161" y="0"/>
                  <a:pt x="0" y="0"/>
                </a:cubicBezTo>
                <a:close/>
              </a:path>
            </a:pathLst>
          </a:custGeom>
          <a:gradFill>
            <a:gsLst>
              <a:gs pos="2800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grpSp>
        <p:nvGrpSpPr>
          <p:cNvPr id="10" name="Group 9">
            <a:extLst>
              <a:ext uri="{FF2B5EF4-FFF2-40B4-BE49-F238E27FC236}">
                <a16:creationId xmlns:a16="http://schemas.microsoft.com/office/drawing/2014/main" id="{E0721CBA-BF13-4746-9EB3-13B6E593D327}"/>
              </a:ext>
            </a:extLst>
          </p:cNvPr>
          <p:cNvGrpSpPr/>
          <p:nvPr/>
        </p:nvGrpSpPr>
        <p:grpSpPr>
          <a:xfrm>
            <a:off x="1234690" y="2125085"/>
            <a:ext cx="456395" cy="420042"/>
            <a:chOff x="11376843" y="5356567"/>
            <a:chExt cx="608527" cy="560056"/>
          </a:xfrm>
          <a:solidFill>
            <a:schemeClr val="bg1"/>
          </a:solidFill>
        </p:grpSpPr>
        <p:sp>
          <p:nvSpPr>
            <p:cNvPr id="11" name="Freeform 10">
              <a:extLst>
                <a:ext uri="{FF2B5EF4-FFF2-40B4-BE49-F238E27FC236}">
                  <a16:creationId xmlns:a16="http://schemas.microsoft.com/office/drawing/2014/main" id="{5AEC3B1D-5AB3-AF47-9B28-A1073B09B5E1}"/>
                </a:ext>
              </a:extLst>
            </p:cNvPr>
            <p:cNvSpPr/>
            <p:nvPr/>
          </p:nvSpPr>
          <p:spPr>
            <a:xfrm>
              <a:off x="11376843"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2" name="Freeform 11">
              <a:extLst>
                <a:ext uri="{FF2B5EF4-FFF2-40B4-BE49-F238E27FC236}">
                  <a16:creationId xmlns:a16="http://schemas.microsoft.com/office/drawing/2014/main" id="{C108E486-0AC3-B043-AAE4-A05E133A9B37}"/>
                </a:ext>
              </a:extLst>
            </p:cNvPr>
            <p:cNvSpPr/>
            <p:nvPr/>
          </p:nvSpPr>
          <p:spPr>
            <a:xfrm>
              <a:off x="11652436"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3" name="Freeform 12">
              <a:extLst>
                <a:ext uri="{FF2B5EF4-FFF2-40B4-BE49-F238E27FC236}">
                  <a16:creationId xmlns:a16="http://schemas.microsoft.com/office/drawing/2014/main" id="{DB387749-4EE5-B441-BA5B-0EA7DF789043}"/>
                </a:ext>
              </a:extLst>
            </p:cNvPr>
            <p:cNvSpPr/>
            <p:nvPr/>
          </p:nvSpPr>
          <p:spPr>
            <a:xfrm>
              <a:off x="11928029" y="5356567"/>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4" name="Freeform 13">
              <a:extLst>
                <a:ext uri="{FF2B5EF4-FFF2-40B4-BE49-F238E27FC236}">
                  <a16:creationId xmlns:a16="http://schemas.microsoft.com/office/drawing/2014/main" id="{EE9C36C6-618A-5847-97BA-41245365ED37}"/>
                </a:ext>
              </a:extLst>
            </p:cNvPr>
            <p:cNvSpPr/>
            <p:nvPr/>
          </p:nvSpPr>
          <p:spPr>
            <a:xfrm>
              <a:off x="11376843"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5" name="Freeform 14">
              <a:extLst>
                <a:ext uri="{FF2B5EF4-FFF2-40B4-BE49-F238E27FC236}">
                  <a16:creationId xmlns:a16="http://schemas.microsoft.com/office/drawing/2014/main" id="{CF3C1D4B-D631-0641-8F6F-219E21AF12E3}"/>
                </a:ext>
              </a:extLst>
            </p:cNvPr>
            <p:cNvSpPr/>
            <p:nvPr/>
          </p:nvSpPr>
          <p:spPr>
            <a:xfrm>
              <a:off x="11652436"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6" name="Freeform 15">
              <a:extLst>
                <a:ext uri="{FF2B5EF4-FFF2-40B4-BE49-F238E27FC236}">
                  <a16:creationId xmlns:a16="http://schemas.microsoft.com/office/drawing/2014/main" id="{4F99A582-8AFC-6F4F-818C-B950872C0922}"/>
                </a:ext>
              </a:extLst>
            </p:cNvPr>
            <p:cNvSpPr/>
            <p:nvPr/>
          </p:nvSpPr>
          <p:spPr>
            <a:xfrm>
              <a:off x="11928029" y="5524321"/>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7" name="Freeform 16">
              <a:extLst>
                <a:ext uri="{FF2B5EF4-FFF2-40B4-BE49-F238E27FC236}">
                  <a16:creationId xmlns:a16="http://schemas.microsoft.com/office/drawing/2014/main" id="{691FAB54-DD67-3949-A739-49446648D1A7}"/>
                </a:ext>
              </a:extLst>
            </p:cNvPr>
            <p:cNvSpPr/>
            <p:nvPr/>
          </p:nvSpPr>
          <p:spPr>
            <a:xfrm>
              <a:off x="11376843"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8" name="Freeform 17">
              <a:extLst>
                <a:ext uri="{FF2B5EF4-FFF2-40B4-BE49-F238E27FC236}">
                  <a16:creationId xmlns:a16="http://schemas.microsoft.com/office/drawing/2014/main" id="{70FD207C-08F7-9049-8F36-726F893A0B8C}"/>
                </a:ext>
              </a:extLst>
            </p:cNvPr>
            <p:cNvSpPr/>
            <p:nvPr/>
          </p:nvSpPr>
          <p:spPr>
            <a:xfrm>
              <a:off x="11652436"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19" name="Freeform 18">
              <a:extLst>
                <a:ext uri="{FF2B5EF4-FFF2-40B4-BE49-F238E27FC236}">
                  <a16:creationId xmlns:a16="http://schemas.microsoft.com/office/drawing/2014/main" id="{171F3521-A522-9B4B-8FCC-AE47CA47538F}"/>
                </a:ext>
              </a:extLst>
            </p:cNvPr>
            <p:cNvSpPr/>
            <p:nvPr/>
          </p:nvSpPr>
          <p:spPr>
            <a:xfrm>
              <a:off x="11928029" y="5692074"/>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20" name="Freeform 19">
              <a:extLst>
                <a:ext uri="{FF2B5EF4-FFF2-40B4-BE49-F238E27FC236}">
                  <a16:creationId xmlns:a16="http://schemas.microsoft.com/office/drawing/2014/main" id="{F1079962-86CF-6845-84AD-ED7E89794ED1}"/>
                </a:ext>
              </a:extLst>
            </p:cNvPr>
            <p:cNvSpPr/>
            <p:nvPr/>
          </p:nvSpPr>
          <p:spPr>
            <a:xfrm>
              <a:off x="11376843"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21" name="Freeform 20">
              <a:extLst>
                <a:ext uri="{FF2B5EF4-FFF2-40B4-BE49-F238E27FC236}">
                  <a16:creationId xmlns:a16="http://schemas.microsoft.com/office/drawing/2014/main" id="{B98E4106-25A0-EE43-BB24-2E4DE2494529}"/>
                </a:ext>
              </a:extLst>
            </p:cNvPr>
            <p:cNvSpPr/>
            <p:nvPr/>
          </p:nvSpPr>
          <p:spPr>
            <a:xfrm>
              <a:off x="11652436"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sp>
          <p:nvSpPr>
            <p:cNvPr id="22" name="Freeform 21">
              <a:extLst>
                <a:ext uri="{FF2B5EF4-FFF2-40B4-BE49-F238E27FC236}">
                  <a16:creationId xmlns:a16="http://schemas.microsoft.com/office/drawing/2014/main" id="{B35E5C09-DA31-6941-AD42-F874963279D4}"/>
                </a:ext>
              </a:extLst>
            </p:cNvPr>
            <p:cNvSpPr/>
            <p:nvPr/>
          </p:nvSpPr>
          <p:spPr>
            <a:xfrm>
              <a:off x="11928029" y="5859828"/>
              <a:ext cx="57341" cy="56795"/>
            </a:xfrm>
            <a:custGeom>
              <a:avLst/>
              <a:gdLst>
                <a:gd name="connsiteX0" fmla="*/ 67818 w 67818"/>
                <a:gd name="connsiteY0" fmla="*/ 33586 h 67172"/>
                <a:gd name="connsiteX1" fmla="*/ 33909 w 67818"/>
                <a:gd name="connsiteY1" fmla="*/ 67172 h 67172"/>
                <a:gd name="connsiteX2" fmla="*/ 0 w 67818"/>
                <a:gd name="connsiteY2" fmla="*/ 33586 h 67172"/>
                <a:gd name="connsiteX3" fmla="*/ 33909 w 67818"/>
                <a:gd name="connsiteY3" fmla="*/ 0 h 67172"/>
                <a:gd name="connsiteX4" fmla="*/ 67818 w 67818"/>
                <a:gd name="connsiteY4" fmla="*/ 33586 h 67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18" h="67172">
                  <a:moveTo>
                    <a:pt x="67818" y="33586"/>
                  </a:moveTo>
                  <a:cubicBezTo>
                    <a:pt x="67818" y="52135"/>
                    <a:pt x="52636" y="67172"/>
                    <a:pt x="33909" y="67172"/>
                  </a:cubicBezTo>
                  <a:cubicBezTo>
                    <a:pt x="15182" y="67172"/>
                    <a:pt x="0" y="52135"/>
                    <a:pt x="0" y="33586"/>
                  </a:cubicBezTo>
                  <a:cubicBezTo>
                    <a:pt x="0" y="15037"/>
                    <a:pt x="15182" y="0"/>
                    <a:pt x="33909" y="0"/>
                  </a:cubicBezTo>
                  <a:cubicBezTo>
                    <a:pt x="52636" y="0"/>
                    <a:pt x="67818" y="15037"/>
                    <a:pt x="67818" y="33586"/>
                  </a:cubicBezTo>
                  <a:close/>
                </a:path>
              </a:pathLst>
            </a:custGeom>
            <a:grpFill/>
            <a:ln w="9525" cap="flat">
              <a:noFill/>
              <a:prstDash val="solid"/>
              <a:miter/>
            </a:ln>
          </p:spPr>
          <p:txBody>
            <a:bodyPr rtlCol="0" anchor="ctr"/>
            <a:lstStyle/>
            <a:p>
              <a:endParaRPr lang="en-US" sz="1350" dirty="0">
                <a:latin typeface="Open Sans" panose="020B0606030504020204" pitchFamily="34" charset="0"/>
              </a:endParaRPr>
            </a:p>
          </p:txBody>
        </p:sp>
      </p:grpSp>
      <p:sp>
        <p:nvSpPr>
          <p:cNvPr id="23" name="Donut 22">
            <a:extLst>
              <a:ext uri="{FF2B5EF4-FFF2-40B4-BE49-F238E27FC236}">
                <a16:creationId xmlns:a16="http://schemas.microsoft.com/office/drawing/2014/main" id="{A3F4B0C4-AC79-BD43-818F-2AB43F5F8D08}"/>
              </a:ext>
            </a:extLst>
          </p:cNvPr>
          <p:cNvSpPr/>
          <p:nvPr/>
        </p:nvSpPr>
        <p:spPr>
          <a:xfrm>
            <a:off x="8715555" y="1585050"/>
            <a:ext cx="186927" cy="186927"/>
          </a:xfrm>
          <a:prstGeom prst="donut">
            <a:avLst>
              <a:gd name="adj" fmla="val 4934"/>
            </a:avLst>
          </a:prstGeom>
          <a:solidFill>
            <a:schemeClr val="accent5"/>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latin typeface="Open Sans" panose="020B0606030504020204" pitchFamily="34" charset="0"/>
            </a:endParaRPr>
          </a:p>
        </p:txBody>
      </p:sp>
      <p:sp>
        <p:nvSpPr>
          <p:cNvPr id="24" name="Oval 23">
            <a:extLst>
              <a:ext uri="{FF2B5EF4-FFF2-40B4-BE49-F238E27FC236}">
                <a16:creationId xmlns:a16="http://schemas.microsoft.com/office/drawing/2014/main" id="{FCCDD95D-535B-DD40-BB0C-024A708B5036}"/>
              </a:ext>
            </a:extLst>
          </p:cNvPr>
          <p:cNvSpPr/>
          <p:nvPr/>
        </p:nvSpPr>
        <p:spPr>
          <a:xfrm>
            <a:off x="8613831" y="1488487"/>
            <a:ext cx="201189" cy="201188"/>
          </a:xfrm>
          <a:prstGeom prst="ellipse">
            <a:avLst/>
          </a:prstGeom>
          <a:gradFill>
            <a:gsLst>
              <a:gs pos="2800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sp>
        <p:nvSpPr>
          <p:cNvPr id="29" name="TextBox 28">
            <a:extLst>
              <a:ext uri="{FF2B5EF4-FFF2-40B4-BE49-F238E27FC236}">
                <a16:creationId xmlns:a16="http://schemas.microsoft.com/office/drawing/2014/main" id="{367C9165-791C-783E-EEE4-F8EBF5E57A17}"/>
              </a:ext>
            </a:extLst>
          </p:cNvPr>
          <p:cNvSpPr txBox="1"/>
          <p:nvPr/>
        </p:nvSpPr>
        <p:spPr>
          <a:xfrm>
            <a:off x="170146" y="191651"/>
            <a:ext cx="7676729" cy="52322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Montserrat" pitchFamily="2" charset="0"/>
                <a:cs typeface="Times New Roman" panose="02020603050405020304" pitchFamily="18" charset="0"/>
              </a:rPr>
              <a:t>WHAT IS ARTIFICIAL INTELLIGENCE (AI)?</a:t>
            </a:r>
          </a:p>
        </p:txBody>
      </p:sp>
      <p:sp>
        <p:nvSpPr>
          <p:cNvPr id="31" name="Freeform 2">
            <a:extLst>
              <a:ext uri="{FF2B5EF4-FFF2-40B4-BE49-F238E27FC236}">
                <a16:creationId xmlns:a16="http://schemas.microsoft.com/office/drawing/2014/main" id="{E44091BE-C1A0-D6B7-8DC3-591BFE1B8A98}"/>
              </a:ext>
            </a:extLst>
          </p:cNvPr>
          <p:cNvSpPr/>
          <p:nvPr/>
        </p:nvSpPr>
        <p:spPr>
          <a:xfrm rot="5400000" flipV="1">
            <a:off x="7622652" y="-32858"/>
            <a:ext cx="1510634" cy="1532056"/>
          </a:xfrm>
          <a:custGeom>
            <a:avLst/>
            <a:gdLst>
              <a:gd name="connsiteX0" fmla="*/ 0 w 596348"/>
              <a:gd name="connsiteY0" fmla="*/ 596349 h 596349"/>
              <a:gd name="connsiteX1" fmla="*/ 596348 w 596348"/>
              <a:gd name="connsiteY1" fmla="*/ 596349 h 596349"/>
              <a:gd name="connsiteX2" fmla="*/ 421682 w 596348"/>
              <a:gd name="connsiteY2" fmla="*/ 174667 h 596349"/>
              <a:gd name="connsiteX3" fmla="*/ 0 w 596348"/>
              <a:gd name="connsiteY3" fmla="*/ 0 h 596349"/>
            </a:gdLst>
            <a:ahLst/>
            <a:cxnLst>
              <a:cxn ang="0">
                <a:pos x="connsiteX0" y="connsiteY0"/>
              </a:cxn>
              <a:cxn ang="0">
                <a:pos x="connsiteX1" y="connsiteY1"/>
              </a:cxn>
              <a:cxn ang="0">
                <a:pos x="connsiteX2" y="connsiteY2"/>
              </a:cxn>
              <a:cxn ang="0">
                <a:pos x="connsiteX3" y="connsiteY3"/>
              </a:cxn>
            </a:cxnLst>
            <a:rect l="l" t="t" r="r" b="b"/>
            <a:pathLst>
              <a:path w="596348" h="596349">
                <a:moveTo>
                  <a:pt x="0" y="596349"/>
                </a:moveTo>
                <a:lnTo>
                  <a:pt x="596348" y="596349"/>
                </a:lnTo>
                <a:cubicBezTo>
                  <a:pt x="596348" y="438188"/>
                  <a:pt x="533519" y="286504"/>
                  <a:pt x="421682" y="174667"/>
                </a:cubicBezTo>
                <a:cubicBezTo>
                  <a:pt x="309845" y="62830"/>
                  <a:pt x="158161" y="0"/>
                  <a:pt x="0" y="0"/>
                </a:cubicBezTo>
                <a:close/>
              </a:path>
            </a:pathLst>
          </a:custGeom>
          <a:gradFill>
            <a:gsLst>
              <a:gs pos="28000">
                <a:schemeClr val="accent1"/>
              </a:gs>
              <a:gs pos="100000">
                <a:schemeClr val="accent2"/>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dirty="0"/>
          </a:p>
        </p:txBody>
      </p:sp>
      <p:cxnSp>
        <p:nvCxnSpPr>
          <p:cNvPr id="48" name="Straight Connector 47">
            <a:extLst>
              <a:ext uri="{FF2B5EF4-FFF2-40B4-BE49-F238E27FC236}">
                <a16:creationId xmlns:a16="http://schemas.microsoft.com/office/drawing/2014/main" id="{A8822342-F2B6-FEF4-2785-37B6E684E285}"/>
              </a:ext>
            </a:extLst>
          </p:cNvPr>
          <p:cNvCxnSpPr>
            <a:cxnSpLocks/>
          </p:cNvCxnSpPr>
          <p:nvPr/>
        </p:nvCxnSpPr>
        <p:spPr>
          <a:xfrm>
            <a:off x="605790" y="714871"/>
            <a:ext cx="6869430" cy="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B5EE50C5-836D-99EC-DA07-25A5C045C452}"/>
              </a:ext>
            </a:extLst>
          </p:cNvPr>
          <p:cNvSpPr txBox="1"/>
          <p:nvPr/>
        </p:nvSpPr>
        <p:spPr>
          <a:xfrm>
            <a:off x="170146" y="894824"/>
            <a:ext cx="8762687" cy="2308324"/>
          </a:xfrm>
          <a:prstGeom prst="rect">
            <a:avLst/>
          </a:prstGeom>
          <a:noFill/>
        </p:spPr>
        <p:txBody>
          <a:bodyPr wrap="square">
            <a:spAutoFit/>
          </a:bodyPr>
          <a:lstStyle/>
          <a:p>
            <a:pPr algn="just"/>
            <a:r>
              <a:rPr lang="en-US" sz="2400" dirty="0">
                <a:latin typeface="Montserrat" pitchFamily="2" charset="0"/>
              </a:rPr>
              <a:t>Artificial Intelligence is a branch of computer science focused on building systems that can perform tasks typically requiring human intelligence. These include learning from experience (like humans do), reasoning through complex problems, recognizing speech and images, and making informed decisions.</a:t>
            </a:r>
          </a:p>
        </p:txBody>
      </p:sp>
    </p:spTree>
    <p:extLst>
      <p:ext uri="{BB962C8B-B14F-4D97-AF65-F5344CB8AC3E}">
        <p14:creationId xmlns:p14="http://schemas.microsoft.com/office/powerpoint/2010/main" val="2129211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Artificial Intelligence (AI)?</a:t>
            </a:r>
          </a:p>
        </p:txBody>
      </p:sp>
      <p:sp>
        <p:nvSpPr>
          <p:cNvPr id="3" name="Content Placeholder 2"/>
          <p:cNvSpPr>
            <a:spLocks noGrp="1"/>
          </p:cNvSpPr>
          <p:nvPr>
            <p:ph idx="1"/>
          </p:nvPr>
        </p:nvSpPr>
        <p:spPr/>
        <p:txBody>
          <a:bodyPr>
            <a:normAutofit fontScale="92500" lnSpcReduction="10000"/>
          </a:bodyPr>
          <a:lstStyle/>
          <a:p>
            <a:r>
              <a:rPr dirty="0"/>
              <a:t>Artificial Intelligence is a branch of computer science focused on building systems that can perform tasks typically requiring human intelligence. These include learning from experience (like humans do), reasoning through complex problems, recognizing speech and images, and making informed decisions.</a:t>
            </a:r>
          </a:p>
          <a:p>
            <a:endParaRPr dirty="0"/>
          </a:p>
          <a:p>
            <a:r>
              <a:rPr dirty="0"/>
              <a:t>AI adapts over time with exposure to data, becoming smarter and more accurate.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Core Areas of AI</a:t>
            </a:r>
          </a:p>
        </p:txBody>
      </p:sp>
      <p:sp>
        <p:nvSpPr>
          <p:cNvPr id="3" name="Content Placeholder 2"/>
          <p:cNvSpPr>
            <a:spLocks noGrp="1"/>
          </p:cNvSpPr>
          <p:nvPr>
            <p:ph idx="1"/>
          </p:nvPr>
        </p:nvSpPr>
        <p:spPr/>
        <p:txBody>
          <a:bodyPr>
            <a:normAutofit fontScale="77500" lnSpcReduction="20000"/>
          </a:bodyPr>
          <a:lstStyle/>
          <a:p>
            <a:r>
              <a:rPr dirty="0"/>
              <a:t>1. Machine Learning (ML): Algorithms that learn from data to make predictions or decisions without being explicitly programmed.</a:t>
            </a:r>
          </a:p>
          <a:p>
            <a:r>
              <a:rPr dirty="0"/>
              <a:t>2. Natural Language Processing (NLP): Enables computers to understand and generate human language.</a:t>
            </a:r>
          </a:p>
          <a:p>
            <a:r>
              <a:rPr dirty="0"/>
              <a:t>3. Computer Vision: Interprets and makes sense of visual data like photos and videos.</a:t>
            </a:r>
          </a:p>
          <a:p>
            <a:r>
              <a:rPr dirty="0"/>
              <a:t>4. Expert Systems: Simulate the decision-making abilities of a human expert in fields like medicine or law.</a:t>
            </a:r>
          </a:p>
          <a:p>
            <a:r>
              <a:rPr dirty="0"/>
              <a:t>5. Robotics: Combines AI with hardware to perform tasks ranging from industrial automation to surgical assistance.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History of AI (Brief Timeline)</a:t>
            </a:r>
          </a:p>
        </p:txBody>
      </p:sp>
      <p:sp>
        <p:nvSpPr>
          <p:cNvPr id="3" name="Content Placeholder 2"/>
          <p:cNvSpPr>
            <a:spLocks noGrp="1"/>
          </p:cNvSpPr>
          <p:nvPr>
            <p:ph idx="1"/>
          </p:nvPr>
        </p:nvSpPr>
        <p:spPr/>
        <p:txBody>
          <a:bodyPr>
            <a:normAutofit lnSpcReduction="10000"/>
          </a:bodyPr>
          <a:lstStyle/>
          <a:p>
            <a:r>
              <a:rPr dirty="0"/>
              <a:t>• 1950s – Alan Turing lays the foundation of AI with the 'Turing Test'.</a:t>
            </a:r>
          </a:p>
          <a:p>
            <a:r>
              <a:rPr dirty="0"/>
              <a:t>• 1980s – Development of expert systems which mimic human decision-making.</a:t>
            </a:r>
          </a:p>
          <a:p>
            <a:r>
              <a:rPr dirty="0"/>
              <a:t>• 2000s – Growth of ML due to better algorithms and increased computing power.</a:t>
            </a:r>
          </a:p>
          <a:p>
            <a:r>
              <a:rPr dirty="0"/>
              <a:t>• 2010s–Present – Emergence of deep learning and generative models like ChatGPT and DALL·E.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 to Generative AI</a:t>
            </a:r>
          </a:p>
        </p:txBody>
      </p:sp>
      <p:sp>
        <p:nvSpPr>
          <p:cNvPr id="3" name="Content Placeholder 2"/>
          <p:cNvSpPr>
            <a:spLocks noGrp="1"/>
          </p:cNvSpPr>
          <p:nvPr>
            <p:ph idx="1"/>
          </p:nvPr>
        </p:nvSpPr>
        <p:spPr/>
        <p:txBody>
          <a:bodyPr/>
          <a:lstStyle/>
          <a:p>
            <a:r>
              <a:rPr dirty="0"/>
              <a:t>Generative AI is a subset of AI focused on producing new content—text, images, audio, or even code—that mimics the examples it has been trained on.</a:t>
            </a:r>
          </a:p>
          <a:p>
            <a:endParaRPr dirty="0"/>
          </a:p>
          <a:p>
            <a:r>
              <a:rPr dirty="0"/>
              <a:t>It doesn’t just understand data—it creates new, original content by learning the patterns and structures within massive datasets.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Examples of Generative AI Tools</a:t>
            </a:r>
          </a:p>
        </p:txBody>
      </p:sp>
      <p:sp>
        <p:nvSpPr>
          <p:cNvPr id="3" name="Content Placeholder 2"/>
          <p:cNvSpPr>
            <a:spLocks noGrp="1"/>
          </p:cNvSpPr>
          <p:nvPr>
            <p:ph idx="1"/>
          </p:nvPr>
        </p:nvSpPr>
        <p:spPr/>
        <p:txBody>
          <a:bodyPr/>
          <a:lstStyle/>
          <a:p>
            <a:r>
              <a:rPr dirty="0"/>
              <a:t>• ChatGPT: Conversational AI for writing, summarizing, and tutoring.</a:t>
            </a:r>
          </a:p>
          <a:p>
            <a:r>
              <a:rPr dirty="0"/>
              <a:t>• DALL·E: Turns textual descriptions into images.</a:t>
            </a:r>
          </a:p>
          <a:p>
            <a:r>
              <a:rPr dirty="0"/>
              <a:t>• GitHub Copilot: Assists programmers by writing code snippets.</a:t>
            </a:r>
          </a:p>
          <a:p>
            <a:r>
              <a:rPr dirty="0"/>
              <a:t>• </a:t>
            </a:r>
            <a:r>
              <a:rPr dirty="0" err="1"/>
              <a:t>MusicLM</a:t>
            </a:r>
            <a:r>
              <a:rPr dirty="0"/>
              <a:t>: Generates musical compositions based on text prompts.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Generative AI Works</a:t>
            </a:r>
          </a:p>
        </p:txBody>
      </p:sp>
      <p:sp>
        <p:nvSpPr>
          <p:cNvPr id="3" name="Content Placeholder 2"/>
          <p:cNvSpPr>
            <a:spLocks noGrp="1"/>
          </p:cNvSpPr>
          <p:nvPr>
            <p:ph idx="1"/>
          </p:nvPr>
        </p:nvSpPr>
        <p:spPr/>
        <p:txBody>
          <a:bodyPr/>
          <a:lstStyle/>
          <a:p>
            <a:r>
              <a:rPr dirty="0"/>
              <a:t>Generative AI models are based on neural networks, especially a type called transformers.</a:t>
            </a:r>
          </a:p>
          <a:p>
            <a:r>
              <a:rPr dirty="0"/>
              <a:t>They are trained using massive datasets and learn to predict what comes next (word, image pixel, note, etc.) based on context.</a:t>
            </a:r>
          </a:p>
          <a:p>
            <a:r>
              <a:rPr dirty="0"/>
              <a:t>The more data they see, the more accurate and creative their outputs become.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1403</TotalTime>
  <Words>1270</Words>
  <Application>Microsoft Office PowerPoint</Application>
  <PresentationFormat>On-screen Show (4:3)</PresentationFormat>
  <Paragraphs>141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Montserrat</vt:lpstr>
      <vt:lpstr>Open Sans</vt:lpstr>
      <vt:lpstr>Office Theme</vt:lpstr>
      <vt:lpstr>PowerPoint Presentation</vt:lpstr>
      <vt:lpstr>PowerPoint Presentation</vt:lpstr>
      <vt:lpstr>PowerPoint Presentation</vt:lpstr>
      <vt:lpstr>What is Artificial Intelligence (AI)?</vt:lpstr>
      <vt:lpstr>Core Areas of AI</vt:lpstr>
      <vt:lpstr>History of AI (Brief Timeline)</vt:lpstr>
      <vt:lpstr>Introduction to Generative AI</vt:lpstr>
      <vt:lpstr>Examples of Generative AI Tools</vt:lpstr>
      <vt:lpstr>How Generative AI Works</vt:lpstr>
      <vt:lpstr>Deepfakes &amp; Ethical Concerns</vt:lpstr>
      <vt:lpstr>Large Language Models (LLMs)</vt:lpstr>
      <vt:lpstr>Benefits of Generative AI</vt:lpstr>
      <vt:lpstr>Challenges and Risks of AI</vt:lpstr>
      <vt:lpstr>Responsible AI Use</vt:lpstr>
      <vt:lpstr>Future of AI</vt:lpstr>
      <vt:lpstr>What is Cybersecurity?</vt:lpstr>
      <vt:lpstr>Why Cybersecurity is Important</vt:lpstr>
      <vt:lpstr>Common Cyber Threats</vt:lpstr>
      <vt:lpstr>Real-World Cyber Incidents</vt:lpstr>
      <vt:lpstr>How to Protect Yourself Online</vt:lpstr>
      <vt:lpstr>Cybersecurity for Organizations</vt:lpstr>
      <vt:lpstr>Core Principles of Cybersecurity</vt:lpstr>
      <vt:lpstr>Cybersecurity Careers</vt:lpstr>
      <vt:lpstr>Key Cybersecurity Certifications</vt:lpstr>
      <vt:lpstr>Learn Cybersecurity with Cisco</vt:lpstr>
      <vt:lpstr>Cybersecurity vs AI – A Needed Balance</vt:lpstr>
      <vt:lpstr>Conclusion</vt:lpstr>
      <vt:lpstr>Questions &amp; Answers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Josh</dc:creator>
  <cp:keywords/>
  <dc:description>generated using python-pptx</dc:description>
  <cp:lastModifiedBy>user</cp:lastModifiedBy>
  <cp:revision>2</cp:revision>
  <dcterms:created xsi:type="dcterms:W3CDTF">2013-01-27T09:14:16Z</dcterms:created>
  <dcterms:modified xsi:type="dcterms:W3CDTF">2025-05-22T19:01:01Z</dcterms:modified>
  <cp:category/>
</cp:coreProperties>
</file>