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sldIdLst>
    <p:sldId id="257" r:id="rId2"/>
    <p:sldId id="258" r:id="rId3"/>
    <p:sldId id="259" r:id="rId4"/>
    <p:sldId id="261" r:id="rId5"/>
    <p:sldId id="262" r:id="rId6"/>
    <p:sldId id="260" r:id="rId7"/>
    <p:sldId id="264" r:id="rId8"/>
    <p:sldId id="277" r:id="rId9"/>
    <p:sldId id="285" r:id="rId10"/>
    <p:sldId id="278" r:id="rId11"/>
    <p:sldId id="287" r:id="rId12"/>
    <p:sldId id="286" r:id="rId13"/>
    <p:sldId id="288" r:id="rId14"/>
    <p:sldId id="289" r:id="rId15"/>
    <p:sldId id="290" r:id="rId16"/>
    <p:sldId id="291" r:id="rId17"/>
    <p:sldId id="292" r:id="rId18"/>
    <p:sldId id="293" r:id="rId19"/>
    <p:sldId id="294" r:id="rId20"/>
    <p:sldId id="295" r:id="rId21"/>
    <p:sldId id="297" r:id="rId22"/>
    <p:sldId id="298" r:id="rId23"/>
    <p:sldId id="299" r:id="rId24"/>
    <p:sldId id="296" r:id="rId25"/>
    <p:sldId id="279" r:id="rId26"/>
    <p:sldId id="300" r:id="rId27"/>
    <p:sldId id="301" r:id="rId28"/>
    <p:sldId id="302" r:id="rId29"/>
    <p:sldId id="280" r:id="rId30"/>
    <p:sldId id="303" r:id="rId31"/>
    <p:sldId id="309" r:id="rId32"/>
    <p:sldId id="304" r:id="rId33"/>
    <p:sldId id="305" r:id="rId34"/>
    <p:sldId id="306" r:id="rId35"/>
    <p:sldId id="307" r:id="rId36"/>
    <p:sldId id="281" r:id="rId37"/>
    <p:sldId id="282" r:id="rId38"/>
    <p:sldId id="312" r:id="rId39"/>
    <p:sldId id="310" r:id="rId40"/>
    <p:sldId id="311" r:id="rId41"/>
    <p:sldId id="283" r:id="rId42"/>
    <p:sldId id="284" r:id="rId43"/>
    <p:sldId id="265" r:id="rId44"/>
    <p:sldId id="314" r:id="rId45"/>
    <p:sldId id="316" r:id="rId46"/>
    <p:sldId id="317" r:id="rId47"/>
    <p:sldId id="318"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19" r:id="rId61"/>
    <p:sldId id="335" r:id="rId62"/>
    <p:sldId id="336" r:id="rId63"/>
    <p:sldId id="320" r:id="rId64"/>
    <p:sldId id="334" r:id="rId65"/>
    <p:sldId id="333" r:id="rId66"/>
    <p:sldId id="266" r:id="rId67"/>
    <p:sldId id="339" r:id="rId68"/>
    <p:sldId id="341" r:id="rId69"/>
    <p:sldId id="349" r:id="rId70"/>
    <p:sldId id="350" r:id="rId71"/>
    <p:sldId id="351" r:id="rId72"/>
    <p:sldId id="352" r:id="rId73"/>
    <p:sldId id="353" r:id="rId74"/>
    <p:sldId id="342" r:id="rId75"/>
    <p:sldId id="354" r:id="rId76"/>
    <p:sldId id="355" r:id="rId77"/>
    <p:sldId id="360" r:id="rId78"/>
    <p:sldId id="361" r:id="rId79"/>
    <p:sldId id="365" r:id="rId80"/>
    <p:sldId id="362" r:id="rId81"/>
    <p:sldId id="363" r:id="rId82"/>
    <p:sldId id="356" r:id="rId83"/>
    <p:sldId id="358" r:id="rId84"/>
    <p:sldId id="359" r:id="rId85"/>
    <p:sldId id="343" r:id="rId86"/>
    <p:sldId id="366" r:id="rId87"/>
    <p:sldId id="367" r:id="rId88"/>
    <p:sldId id="368" r:id="rId89"/>
    <p:sldId id="369" r:id="rId90"/>
    <p:sldId id="370" r:id="rId91"/>
    <p:sldId id="371" r:id="rId92"/>
    <p:sldId id="372" r:id="rId93"/>
    <p:sldId id="373" r:id="rId94"/>
    <p:sldId id="374" r:id="rId95"/>
    <p:sldId id="344" r:id="rId96"/>
    <p:sldId id="375" r:id="rId97"/>
    <p:sldId id="376" r:id="rId98"/>
    <p:sldId id="345" r:id="rId99"/>
    <p:sldId id="379" r:id="rId100"/>
    <p:sldId id="378" r:id="rId101"/>
    <p:sldId id="380" r:id="rId102"/>
    <p:sldId id="381" r:id="rId103"/>
    <p:sldId id="383" r:id="rId104"/>
    <p:sldId id="382" r:id="rId105"/>
    <p:sldId id="346" r:id="rId106"/>
    <p:sldId id="347" r:id="rId107"/>
    <p:sldId id="348" r:id="rId108"/>
    <p:sldId id="340" r:id="rId109"/>
    <p:sldId id="267" r:id="rId110"/>
    <p:sldId id="384" r:id="rId111"/>
    <p:sldId id="385" r:id="rId112"/>
    <p:sldId id="394" r:id="rId113"/>
    <p:sldId id="395" r:id="rId114"/>
    <p:sldId id="386" r:id="rId115"/>
    <p:sldId id="396" r:id="rId116"/>
    <p:sldId id="397" r:id="rId117"/>
    <p:sldId id="398" r:id="rId118"/>
    <p:sldId id="399" r:id="rId119"/>
    <p:sldId id="400" r:id="rId120"/>
    <p:sldId id="402" r:id="rId121"/>
    <p:sldId id="387" r:id="rId122"/>
    <p:sldId id="401" r:id="rId123"/>
    <p:sldId id="388" r:id="rId124"/>
    <p:sldId id="389" r:id="rId125"/>
    <p:sldId id="390" r:id="rId126"/>
    <p:sldId id="391" r:id="rId127"/>
    <p:sldId id="403" r:id="rId128"/>
    <p:sldId id="392" r:id="rId129"/>
    <p:sldId id="393" r:id="rId1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83" autoAdjust="0"/>
    <p:restoredTop sz="75033" autoAdjust="0"/>
  </p:normalViewPr>
  <p:slideViewPr>
    <p:cSldViewPr snapToGrid="0">
      <p:cViewPr varScale="1">
        <p:scale>
          <a:sx n="72" d="100"/>
          <a:sy n="72" d="100"/>
        </p:scale>
        <p:origin x="902" y="53"/>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EC9DC5-4AAF-4B65-A560-F9249E25DFA9}" type="datetimeFigureOut">
              <a:rPr lang="en-US" smtClean="0"/>
              <a:t>08-May-25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0F3FEF-09B6-4842-9D28-D8933F1D54FF}" type="slidenum">
              <a:rPr lang="en-US" smtClean="0"/>
              <a:t>‹#›</a:t>
            </a:fld>
            <a:endParaRPr lang="en-US"/>
          </a:p>
        </p:txBody>
      </p:sp>
    </p:spTree>
    <p:extLst>
      <p:ext uri="{BB962C8B-B14F-4D97-AF65-F5344CB8AC3E}">
        <p14:creationId xmlns:p14="http://schemas.microsoft.com/office/powerpoint/2010/main" val="1519120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61595" lvl="1" indent="-285750" algn="just" fontAlgn="base">
              <a:lnSpc>
                <a:spcPct val="103000"/>
              </a:lnSpc>
              <a:spcAft>
                <a:spcPts val="65"/>
              </a:spcAft>
              <a:buClr>
                <a:srgbClr val="000000"/>
              </a:buClr>
              <a:buSzPts val="1100"/>
              <a:buFont typeface="+mj-lt"/>
              <a:buAutoNum type="alphaLcPeriod"/>
            </a:pPr>
            <a:endParaRPr lang="en-US" dirty="0"/>
          </a:p>
        </p:txBody>
      </p:sp>
      <p:sp>
        <p:nvSpPr>
          <p:cNvPr id="4" name="Slide Number Placeholder 3"/>
          <p:cNvSpPr>
            <a:spLocks noGrp="1"/>
          </p:cNvSpPr>
          <p:nvPr>
            <p:ph type="sldNum" sz="quarter" idx="5"/>
          </p:nvPr>
        </p:nvSpPr>
        <p:spPr/>
        <p:txBody>
          <a:bodyPr/>
          <a:lstStyle/>
          <a:p>
            <a:fld id="{C0B72BDB-F84C-4882-B596-5C250CC05880}" type="slidenum">
              <a:rPr lang="en-US" smtClean="0"/>
              <a:t>3</a:t>
            </a:fld>
            <a:endParaRPr lang="en-US"/>
          </a:p>
        </p:txBody>
      </p:sp>
    </p:spTree>
    <p:extLst>
      <p:ext uri="{BB962C8B-B14F-4D97-AF65-F5344CB8AC3E}">
        <p14:creationId xmlns:p14="http://schemas.microsoft.com/office/powerpoint/2010/main" val="2115521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65CD1-F776-B7C5-9205-00C9D9A6CE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D1C76-F1BD-1FDE-9B37-3943BC6703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3AB3C-56DB-D684-DDB8-D601580F776E}"/>
              </a:ext>
            </a:extLst>
          </p:cNvPr>
          <p:cNvSpPr>
            <a:spLocks noGrp="1"/>
          </p:cNvSpPr>
          <p:nvPr>
            <p:ph type="body" idx="1"/>
          </p:nvPr>
        </p:nvSpPr>
        <p:spPr/>
        <p:txBody>
          <a:bodyPr/>
          <a:lstStyle/>
          <a:p>
            <a:pPr algn="l"/>
            <a:r>
              <a:rPr lang="en-US" sz="1800" b="1" i="0" u="none" strike="noStrike" baseline="0" dirty="0">
                <a:latin typeface="FrutigerLTStd-Bold"/>
              </a:rPr>
              <a:t>Key Information Security Concepts</a:t>
            </a:r>
          </a:p>
          <a:p>
            <a:pPr algn="l"/>
            <a:r>
              <a:rPr lang="en-US" sz="1800" b="0" i="0" u="none" strike="noStrike" baseline="0" dirty="0">
                <a:latin typeface="SabonLTStd-Roman"/>
              </a:rPr>
              <a:t>This book uses a number of terms and concepts that are essential to any discussion of information</a:t>
            </a:r>
          </a:p>
          <a:p>
            <a:pPr algn="l"/>
            <a:r>
              <a:rPr lang="en-US" sz="1800" b="0" i="0" u="none" strike="noStrike" baseline="0" dirty="0">
                <a:latin typeface="SabonLTStd-Roman"/>
              </a:rPr>
              <a:t>security. Some of these terms are illustrated in Figure 1-4; all are covered in greater</a:t>
            </a:r>
          </a:p>
          <a:p>
            <a:pPr algn="l"/>
            <a:r>
              <a:rPr lang="en-US" sz="1800" b="0" i="0" u="none" strike="noStrike" baseline="0" dirty="0">
                <a:latin typeface="SabonLTStd-Roman"/>
              </a:rPr>
              <a:t>detail in subsequent chapters.</a:t>
            </a:r>
          </a:p>
          <a:p>
            <a:pPr algn="l"/>
            <a:r>
              <a:rPr lang="en-US" sz="1800" b="1" i="0" u="none" strike="noStrike" baseline="0" dirty="0">
                <a:latin typeface="SabonLTStd-Bold"/>
              </a:rPr>
              <a:t>Access: </a:t>
            </a:r>
            <a:r>
              <a:rPr lang="en-US" sz="1800" b="0" i="0" u="none" strike="noStrike" baseline="0" dirty="0">
                <a:latin typeface="SabonLTStd-Roman"/>
              </a:rPr>
              <a:t>A subject or object’s ability to use, manipulate, modify, or affect another subject</a:t>
            </a:r>
          </a:p>
          <a:p>
            <a:pPr algn="l"/>
            <a:r>
              <a:rPr lang="en-US" sz="1800" b="0" i="0" u="none" strike="noStrike" baseline="0" dirty="0">
                <a:latin typeface="SabonLTStd-Roman"/>
              </a:rPr>
              <a:t>or object. Authorized users have legal access to a system, whereas hackers have</a:t>
            </a:r>
          </a:p>
          <a:p>
            <a:pPr algn="l"/>
            <a:r>
              <a:rPr lang="en-US" sz="1800" b="0" i="0" u="none" strike="noStrike" baseline="0" dirty="0">
                <a:latin typeface="SabonLTStd-Roman"/>
              </a:rPr>
              <a:t>illegal access to a system. Access controls regulate this ability.</a:t>
            </a:r>
          </a:p>
          <a:p>
            <a:pPr algn="l"/>
            <a:r>
              <a:rPr lang="en-US" sz="1800" b="1" i="0" u="none" strike="noStrike" baseline="0" dirty="0">
                <a:latin typeface="SabonLTStd-Bold"/>
              </a:rPr>
              <a:t>Asset: </a:t>
            </a:r>
            <a:r>
              <a:rPr lang="en-US" sz="1800" b="0" i="0" u="none" strike="noStrike" baseline="0" dirty="0">
                <a:latin typeface="SabonLTStd-Roman"/>
              </a:rPr>
              <a:t>The organizational resource that is being protected. An asset can be logical,</a:t>
            </a:r>
          </a:p>
          <a:p>
            <a:pPr algn="l"/>
            <a:r>
              <a:rPr lang="en-US" sz="1800" b="0" i="0" u="none" strike="noStrike" baseline="0" dirty="0">
                <a:latin typeface="SabonLTStd-Roman"/>
              </a:rPr>
              <a:t>such as a Web site, information, or data; or an asset can be physical, such as a person,</a:t>
            </a:r>
          </a:p>
          <a:p>
            <a:pPr algn="l"/>
            <a:r>
              <a:rPr lang="en-US" sz="1800" b="0" i="0" u="none" strike="noStrike" baseline="0" dirty="0">
                <a:latin typeface="SabonLTStd-Roman"/>
              </a:rPr>
              <a:t>computer system, or other tangible object. Assets, and particularly information assets,</a:t>
            </a:r>
          </a:p>
          <a:p>
            <a:pPr algn="l"/>
            <a:r>
              <a:rPr lang="en-US" sz="1800" b="0" i="0" u="none" strike="noStrike" baseline="0" dirty="0">
                <a:latin typeface="SabonLTStd-Roman"/>
              </a:rPr>
              <a:t>are the focus of security efforts; they are what those efforts are attempting to protect.</a:t>
            </a:r>
          </a:p>
          <a:p>
            <a:pPr algn="l"/>
            <a:r>
              <a:rPr lang="en-US" sz="1800" b="1" i="0" u="none" strike="noStrike" baseline="0" dirty="0">
                <a:latin typeface="SabonLTStd-Bold"/>
              </a:rPr>
              <a:t>Attack: </a:t>
            </a:r>
            <a:r>
              <a:rPr lang="en-US" sz="1800" b="0" i="0" u="none" strike="noStrike" baseline="0" dirty="0">
                <a:latin typeface="SabonLTStd-Roman"/>
              </a:rPr>
              <a:t>An intentional or unintentional act that can cause damage to or otherwise compromise</a:t>
            </a:r>
          </a:p>
          <a:p>
            <a:pPr algn="l"/>
            <a:r>
              <a:rPr lang="en-US" sz="1800" b="0" i="0" u="none" strike="noStrike" baseline="0" dirty="0">
                <a:latin typeface="SabonLTStd-Roman"/>
              </a:rPr>
              <a:t>information and/or the systems that support it. Attacks can be active or passive,</a:t>
            </a:r>
          </a:p>
          <a:p>
            <a:pPr algn="l"/>
            <a:r>
              <a:rPr lang="en-US" sz="1800" b="0" i="0" u="none" strike="noStrike" baseline="0" dirty="0">
                <a:latin typeface="SabonLTStd-Roman"/>
              </a:rPr>
              <a:t>intentional or unintentional, and direct or indirect. Someone casually reading sensitive</a:t>
            </a:r>
          </a:p>
          <a:p>
            <a:pPr algn="l"/>
            <a:r>
              <a:rPr lang="en-US" sz="1800" b="0" i="0" u="none" strike="noStrike" baseline="0" dirty="0">
                <a:latin typeface="SabonLTStd-Roman"/>
              </a:rPr>
              <a:t>information not intended for his or her use is a passive attack. A hacker attempting to</a:t>
            </a:r>
          </a:p>
          <a:p>
            <a:pPr algn="l"/>
            <a:r>
              <a:rPr lang="en-US" sz="1800" b="0" i="0" u="none" strike="noStrike" baseline="0" dirty="0">
                <a:latin typeface="SabonLTStd-Roman"/>
              </a:rPr>
              <a:t>break into an information system is an intentional attack. A lightning strike that causes a</a:t>
            </a:r>
          </a:p>
          <a:p>
            <a:pPr algn="l"/>
            <a:r>
              <a:rPr lang="en-US" sz="1800" b="0" i="0" u="none" strike="noStrike" baseline="0" dirty="0">
                <a:latin typeface="SabonLTStd-Roman"/>
              </a:rPr>
              <a:t>fire in a building is an unintentional attack. A direct attack is a hacker using a personal</a:t>
            </a:r>
          </a:p>
          <a:p>
            <a:pPr algn="l"/>
            <a:r>
              <a:rPr lang="en-US" sz="1800" b="0" i="0" u="none" strike="noStrike" baseline="0" dirty="0">
                <a:latin typeface="SabonLTStd-Roman"/>
              </a:rPr>
              <a:t>computer to break into a system. An indirect attack is a hacker compromising a system</a:t>
            </a:r>
          </a:p>
          <a:p>
            <a:pPr algn="l"/>
            <a:r>
              <a:rPr lang="en-US" sz="1800" b="0" i="0" u="none" strike="noStrike" baseline="0" dirty="0">
                <a:latin typeface="SabonLTStd-Roman"/>
              </a:rPr>
              <a:t>and using it to attack other systems, for example, as part of a botnet (slang for robot network).</a:t>
            </a:r>
          </a:p>
          <a:p>
            <a:pPr algn="l"/>
            <a:r>
              <a:rPr lang="en-US" sz="1800" b="0" i="0" u="none" strike="noStrike" baseline="0" dirty="0">
                <a:latin typeface="SabonLTStd-Roman"/>
              </a:rPr>
              <a:t>This group of compromised computers, running software of the attacker’s choosing,</a:t>
            </a:r>
          </a:p>
          <a:p>
            <a:pPr algn="l"/>
            <a:r>
              <a:rPr lang="en-US" sz="1800" b="0" i="0" u="none" strike="noStrike" baseline="0" dirty="0">
                <a:latin typeface="SabonLTStd-Roman"/>
              </a:rPr>
              <a:t>can operate autonomously or under the attacker’s direct control to attack systems and</a:t>
            </a:r>
          </a:p>
          <a:p>
            <a:pPr algn="l"/>
            <a:r>
              <a:rPr lang="en-US" sz="1800" b="0" i="0" u="none" strike="noStrike" baseline="0" dirty="0">
                <a:latin typeface="SabonLTStd-Roman"/>
              </a:rPr>
              <a:t>steal user information or conduct distributed denial-of-service attacks. Direct attacks originate</a:t>
            </a:r>
          </a:p>
          <a:p>
            <a:pPr algn="l"/>
            <a:r>
              <a:rPr lang="en-US" sz="1800" b="0" i="0" u="none" strike="noStrike" baseline="0" dirty="0">
                <a:latin typeface="SabonLTStd-Roman"/>
              </a:rPr>
              <a:t>from the threat itself. Indirect attacks originate from a compromised </a:t>
            </a:r>
            <a:r>
              <a:rPr lang="en-US" sz="1800" b="0" i="0" u="none" strike="noStrike" baseline="0" dirty="0" err="1">
                <a:latin typeface="SabonLTStd-Roman"/>
              </a:rPr>
              <a:t>sy</a:t>
            </a:r>
            <a:endParaRPr lang="en-US" dirty="0"/>
          </a:p>
        </p:txBody>
      </p:sp>
      <p:sp>
        <p:nvSpPr>
          <p:cNvPr id="4" name="Slide Number Placeholder 3">
            <a:extLst>
              <a:ext uri="{FF2B5EF4-FFF2-40B4-BE49-F238E27FC236}">
                <a16:creationId xmlns:a16="http://schemas.microsoft.com/office/drawing/2014/main" id="{A5746F65-D677-734E-4D58-3E1163CA829E}"/>
              </a:ext>
            </a:extLst>
          </p:cNvPr>
          <p:cNvSpPr>
            <a:spLocks noGrp="1"/>
          </p:cNvSpPr>
          <p:nvPr>
            <p:ph type="sldNum" sz="quarter" idx="5"/>
          </p:nvPr>
        </p:nvSpPr>
        <p:spPr/>
        <p:txBody>
          <a:bodyPr/>
          <a:lstStyle/>
          <a:p>
            <a:fld id="{C0B72BDB-F84C-4882-B596-5C250CC05880}" type="slidenum">
              <a:rPr lang="en-US" smtClean="0"/>
              <a:t>13</a:t>
            </a:fld>
            <a:endParaRPr lang="en-US"/>
          </a:p>
        </p:txBody>
      </p:sp>
    </p:spTree>
    <p:extLst>
      <p:ext uri="{BB962C8B-B14F-4D97-AF65-F5344CB8AC3E}">
        <p14:creationId xmlns:p14="http://schemas.microsoft.com/office/powerpoint/2010/main" val="327596473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FCBD1-EF77-4E20-B386-5586F5B6CF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D0B9DB-F55D-60EA-45CC-41F2DC5962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FC73D1-AE95-A88A-92E1-7CF525758053}"/>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BECD2CE4-5921-A147-5459-DAB28036D9FE}"/>
              </a:ext>
            </a:extLst>
          </p:cNvPr>
          <p:cNvSpPr>
            <a:spLocks noGrp="1"/>
          </p:cNvSpPr>
          <p:nvPr>
            <p:ph type="sldNum" sz="quarter" idx="5"/>
          </p:nvPr>
        </p:nvSpPr>
        <p:spPr/>
        <p:txBody>
          <a:bodyPr/>
          <a:lstStyle/>
          <a:p>
            <a:fld id="{C0B72BDB-F84C-4882-B596-5C250CC05880}" type="slidenum">
              <a:rPr lang="en-US" smtClean="0"/>
              <a:t>103</a:t>
            </a:fld>
            <a:endParaRPr lang="en-US"/>
          </a:p>
        </p:txBody>
      </p:sp>
    </p:spTree>
    <p:extLst>
      <p:ext uri="{BB962C8B-B14F-4D97-AF65-F5344CB8AC3E}">
        <p14:creationId xmlns:p14="http://schemas.microsoft.com/office/powerpoint/2010/main" val="202412678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7B34B-62B7-E8F3-8634-08498AF5C1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372F3D-3093-C671-424B-3C53F08D58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696592-004B-7412-A5E7-04D602BE2290}"/>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BD4550B0-320D-FAC4-6198-0EA413841C9A}"/>
              </a:ext>
            </a:extLst>
          </p:cNvPr>
          <p:cNvSpPr>
            <a:spLocks noGrp="1"/>
          </p:cNvSpPr>
          <p:nvPr>
            <p:ph type="sldNum" sz="quarter" idx="5"/>
          </p:nvPr>
        </p:nvSpPr>
        <p:spPr/>
        <p:txBody>
          <a:bodyPr/>
          <a:lstStyle/>
          <a:p>
            <a:fld id="{C0B72BDB-F84C-4882-B596-5C250CC05880}" type="slidenum">
              <a:rPr lang="en-US" smtClean="0"/>
              <a:t>104</a:t>
            </a:fld>
            <a:endParaRPr lang="en-US"/>
          </a:p>
        </p:txBody>
      </p:sp>
    </p:spTree>
    <p:extLst>
      <p:ext uri="{BB962C8B-B14F-4D97-AF65-F5344CB8AC3E}">
        <p14:creationId xmlns:p14="http://schemas.microsoft.com/office/powerpoint/2010/main" val="416396754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1106F-E812-0CBA-19D3-A4DBDE803C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F28D76-DF1F-45BD-3DBE-B9B3F226B9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3352F3-AD0A-7183-180B-9E90B5D44691}"/>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89A3A247-6AEB-320D-462F-A7E4A7A2377D}"/>
              </a:ext>
            </a:extLst>
          </p:cNvPr>
          <p:cNvSpPr>
            <a:spLocks noGrp="1"/>
          </p:cNvSpPr>
          <p:nvPr>
            <p:ph type="sldNum" sz="quarter" idx="5"/>
          </p:nvPr>
        </p:nvSpPr>
        <p:spPr/>
        <p:txBody>
          <a:bodyPr/>
          <a:lstStyle/>
          <a:p>
            <a:fld id="{C0B72BDB-F84C-4882-B596-5C250CC05880}" type="slidenum">
              <a:rPr lang="en-US" smtClean="0"/>
              <a:t>105</a:t>
            </a:fld>
            <a:endParaRPr lang="en-US"/>
          </a:p>
        </p:txBody>
      </p:sp>
    </p:spTree>
    <p:extLst>
      <p:ext uri="{BB962C8B-B14F-4D97-AF65-F5344CB8AC3E}">
        <p14:creationId xmlns:p14="http://schemas.microsoft.com/office/powerpoint/2010/main" val="196654989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FD7AA-1F5A-7728-3AE2-1DEF497DC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F1A98D-DC5C-8158-53ED-67B7CBA8A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E38994-141E-8AF4-824C-A020DD0F0E91}"/>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CFA37ACF-16E4-A5B0-8C34-8548CB0BF706}"/>
              </a:ext>
            </a:extLst>
          </p:cNvPr>
          <p:cNvSpPr>
            <a:spLocks noGrp="1"/>
          </p:cNvSpPr>
          <p:nvPr>
            <p:ph type="sldNum" sz="quarter" idx="5"/>
          </p:nvPr>
        </p:nvSpPr>
        <p:spPr/>
        <p:txBody>
          <a:bodyPr/>
          <a:lstStyle/>
          <a:p>
            <a:fld id="{C0B72BDB-F84C-4882-B596-5C250CC05880}" type="slidenum">
              <a:rPr lang="en-US" smtClean="0"/>
              <a:t>106</a:t>
            </a:fld>
            <a:endParaRPr lang="en-US"/>
          </a:p>
        </p:txBody>
      </p:sp>
    </p:spTree>
    <p:extLst>
      <p:ext uri="{BB962C8B-B14F-4D97-AF65-F5344CB8AC3E}">
        <p14:creationId xmlns:p14="http://schemas.microsoft.com/office/powerpoint/2010/main" val="40419141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36DF3-9E5E-4C24-8B0F-3C48143053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096D11-DEA3-ADE7-75AD-DDA8BA9C7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24313C-61A5-55D7-39CB-47E1197925A2}"/>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3DF48790-C43B-C0DE-DD40-4F6B23C0933B}"/>
              </a:ext>
            </a:extLst>
          </p:cNvPr>
          <p:cNvSpPr>
            <a:spLocks noGrp="1"/>
          </p:cNvSpPr>
          <p:nvPr>
            <p:ph type="sldNum" sz="quarter" idx="5"/>
          </p:nvPr>
        </p:nvSpPr>
        <p:spPr/>
        <p:txBody>
          <a:bodyPr/>
          <a:lstStyle/>
          <a:p>
            <a:fld id="{C0B72BDB-F84C-4882-B596-5C250CC05880}" type="slidenum">
              <a:rPr lang="en-US" smtClean="0"/>
              <a:t>107</a:t>
            </a:fld>
            <a:endParaRPr lang="en-US"/>
          </a:p>
        </p:txBody>
      </p:sp>
    </p:spTree>
    <p:extLst>
      <p:ext uri="{BB962C8B-B14F-4D97-AF65-F5344CB8AC3E}">
        <p14:creationId xmlns:p14="http://schemas.microsoft.com/office/powerpoint/2010/main" val="418793738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1D38E-C63E-272A-ED00-BC27C69B40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0EC663-FC5B-2BAA-AC46-FF6364CDDB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04C5DF-50DC-D89E-3060-8A808F4D3CF3}"/>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BB33A292-623F-7C3A-BA6C-DDA5208BA065}"/>
              </a:ext>
            </a:extLst>
          </p:cNvPr>
          <p:cNvSpPr>
            <a:spLocks noGrp="1"/>
          </p:cNvSpPr>
          <p:nvPr>
            <p:ph type="sldNum" sz="quarter" idx="5"/>
          </p:nvPr>
        </p:nvSpPr>
        <p:spPr/>
        <p:txBody>
          <a:bodyPr/>
          <a:lstStyle/>
          <a:p>
            <a:fld id="{C0B72BDB-F84C-4882-B596-5C250CC05880}" type="slidenum">
              <a:rPr lang="en-US" smtClean="0"/>
              <a:t>108</a:t>
            </a:fld>
            <a:endParaRPr lang="en-US"/>
          </a:p>
        </p:txBody>
      </p:sp>
    </p:spTree>
    <p:extLst>
      <p:ext uri="{BB962C8B-B14F-4D97-AF65-F5344CB8AC3E}">
        <p14:creationId xmlns:p14="http://schemas.microsoft.com/office/powerpoint/2010/main" val="358692750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1B61D-12E6-C368-54C2-FA08B82F6A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E5B3C-6802-5E65-4D9E-D8D4E6ADD2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248380-6E5E-6FA2-1786-6B159130E383}"/>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875FE65D-61EE-3F32-5E73-0B9D348BE18B}"/>
              </a:ext>
            </a:extLst>
          </p:cNvPr>
          <p:cNvSpPr>
            <a:spLocks noGrp="1"/>
          </p:cNvSpPr>
          <p:nvPr>
            <p:ph type="sldNum" sz="quarter" idx="5"/>
          </p:nvPr>
        </p:nvSpPr>
        <p:spPr/>
        <p:txBody>
          <a:bodyPr/>
          <a:lstStyle/>
          <a:p>
            <a:fld id="{C0B72BDB-F84C-4882-B596-5C250CC05880}" type="slidenum">
              <a:rPr lang="en-US" smtClean="0"/>
              <a:t>109</a:t>
            </a:fld>
            <a:endParaRPr lang="en-US"/>
          </a:p>
        </p:txBody>
      </p:sp>
    </p:spTree>
    <p:extLst>
      <p:ext uri="{BB962C8B-B14F-4D97-AF65-F5344CB8AC3E}">
        <p14:creationId xmlns:p14="http://schemas.microsoft.com/office/powerpoint/2010/main" val="165584930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143BF-2BB1-AC69-62DB-B69DF0F083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68C5AC-F27C-A061-EE75-D6E444A1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57D9EF-BB9E-DF42-D7C1-7E1DB34C194F}"/>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78514EB6-6403-0E80-2105-2B0A6A9224E6}"/>
              </a:ext>
            </a:extLst>
          </p:cNvPr>
          <p:cNvSpPr>
            <a:spLocks noGrp="1"/>
          </p:cNvSpPr>
          <p:nvPr>
            <p:ph type="sldNum" sz="quarter" idx="5"/>
          </p:nvPr>
        </p:nvSpPr>
        <p:spPr/>
        <p:txBody>
          <a:bodyPr/>
          <a:lstStyle/>
          <a:p>
            <a:fld id="{C0B72BDB-F84C-4882-B596-5C250CC05880}" type="slidenum">
              <a:rPr lang="en-US" smtClean="0"/>
              <a:t>110</a:t>
            </a:fld>
            <a:endParaRPr lang="en-US"/>
          </a:p>
        </p:txBody>
      </p:sp>
    </p:spTree>
    <p:extLst>
      <p:ext uri="{BB962C8B-B14F-4D97-AF65-F5344CB8AC3E}">
        <p14:creationId xmlns:p14="http://schemas.microsoft.com/office/powerpoint/2010/main" val="287319761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6163F-5D5B-F40D-3E40-6EF0BB83BA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2CF0DE-15C9-AE2C-7B14-01475303F8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2F0878-01B9-F689-40BC-0B3A26A6CC73}"/>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D3272198-175F-B4B8-A140-006208A7CBB3}"/>
              </a:ext>
            </a:extLst>
          </p:cNvPr>
          <p:cNvSpPr>
            <a:spLocks noGrp="1"/>
          </p:cNvSpPr>
          <p:nvPr>
            <p:ph type="sldNum" sz="quarter" idx="5"/>
          </p:nvPr>
        </p:nvSpPr>
        <p:spPr/>
        <p:txBody>
          <a:bodyPr/>
          <a:lstStyle/>
          <a:p>
            <a:fld id="{C0B72BDB-F84C-4882-B596-5C250CC05880}" type="slidenum">
              <a:rPr lang="en-US" smtClean="0"/>
              <a:t>111</a:t>
            </a:fld>
            <a:endParaRPr lang="en-US"/>
          </a:p>
        </p:txBody>
      </p:sp>
    </p:spTree>
    <p:extLst>
      <p:ext uri="{BB962C8B-B14F-4D97-AF65-F5344CB8AC3E}">
        <p14:creationId xmlns:p14="http://schemas.microsoft.com/office/powerpoint/2010/main" val="341771178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6312D-EA1F-B815-B875-341B838B9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83C22-51D8-2516-BCF2-311AA59BE5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C85E9E-3D40-5F94-7037-5520131C5F8D}"/>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4CCC4687-EE2C-0FA9-B473-76D155F6C14A}"/>
              </a:ext>
            </a:extLst>
          </p:cNvPr>
          <p:cNvSpPr>
            <a:spLocks noGrp="1"/>
          </p:cNvSpPr>
          <p:nvPr>
            <p:ph type="sldNum" sz="quarter" idx="5"/>
          </p:nvPr>
        </p:nvSpPr>
        <p:spPr/>
        <p:txBody>
          <a:bodyPr/>
          <a:lstStyle/>
          <a:p>
            <a:fld id="{C0B72BDB-F84C-4882-B596-5C250CC05880}" type="slidenum">
              <a:rPr lang="en-US" smtClean="0"/>
              <a:t>112</a:t>
            </a:fld>
            <a:endParaRPr lang="en-US"/>
          </a:p>
        </p:txBody>
      </p:sp>
    </p:spTree>
    <p:extLst>
      <p:ext uri="{BB962C8B-B14F-4D97-AF65-F5344CB8AC3E}">
        <p14:creationId xmlns:p14="http://schemas.microsoft.com/office/powerpoint/2010/main" val="1421700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5D074-A4BB-F78A-39F7-0079D99847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97BB17-B055-3989-48E5-A0A8743CFC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3AC6F5-6D2D-A147-088F-A51D72659B34}"/>
              </a:ext>
            </a:extLst>
          </p:cNvPr>
          <p:cNvSpPr>
            <a:spLocks noGrp="1"/>
          </p:cNvSpPr>
          <p:nvPr>
            <p:ph type="body" idx="1"/>
          </p:nvPr>
        </p:nvSpPr>
        <p:spPr/>
        <p:txBody>
          <a:bodyPr/>
          <a:lstStyle/>
          <a:p>
            <a:pPr algn="l"/>
            <a:r>
              <a:rPr lang="en-US" sz="1800" b="1" i="0" u="none" strike="noStrike" baseline="0" dirty="0">
                <a:latin typeface="FrutigerLTStd-Bold"/>
              </a:rPr>
              <a:t>Key Information Security Concepts</a:t>
            </a:r>
          </a:p>
          <a:p>
            <a:pPr algn="l"/>
            <a:r>
              <a:rPr lang="en-US" sz="1800" b="1" i="0" u="none" strike="noStrike" baseline="0" dirty="0">
                <a:latin typeface="SabonLTStd-Bold"/>
              </a:rPr>
              <a:t>Attack: </a:t>
            </a:r>
            <a:r>
              <a:rPr lang="en-US" sz="1800" b="0" i="0" u="none" strike="noStrike" baseline="0" dirty="0">
                <a:latin typeface="SabonLTStd-Roman"/>
              </a:rPr>
              <a:t>An intentional or unintentional act that can cause damage to or otherwise compromise</a:t>
            </a:r>
          </a:p>
          <a:p>
            <a:pPr algn="l"/>
            <a:r>
              <a:rPr lang="en-US" sz="1800" b="0" i="0" u="none" strike="noStrike" baseline="0" dirty="0">
                <a:latin typeface="SabonLTStd-Roman"/>
              </a:rPr>
              <a:t>information and/or the systems that support it. Attacks can be active or passive,</a:t>
            </a:r>
          </a:p>
          <a:p>
            <a:pPr algn="l"/>
            <a:r>
              <a:rPr lang="en-US" sz="1800" b="0" i="0" u="none" strike="noStrike" baseline="0" dirty="0">
                <a:latin typeface="SabonLTStd-Roman"/>
              </a:rPr>
              <a:t>intentional or unintentional, and direct or indirect. Someone casually reading sensitive</a:t>
            </a:r>
          </a:p>
          <a:p>
            <a:pPr algn="l"/>
            <a:r>
              <a:rPr lang="en-US" sz="1800" b="0" i="0" u="none" strike="noStrike" baseline="0" dirty="0">
                <a:latin typeface="SabonLTStd-Roman"/>
              </a:rPr>
              <a:t>information not intended for his or her use is a passive attack. A hacker attempting to</a:t>
            </a:r>
          </a:p>
          <a:p>
            <a:pPr algn="l"/>
            <a:r>
              <a:rPr lang="en-US" sz="1800" b="0" i="0" u="none" strike="noStrike" baseline="0" dirty="0">
                <a:latin typeface="SabonLTStd-Roman"/>
              </a:rPr>
              <a:t>break into an information system is an intentional attack. A lightning strike that causes a</a:t>
            </a:r>
          </a:p>
          <a:p>
            <a:pPr algn="l"/>
            <a:r>
              <a:rPr lang="en-US" sz="1800" b="0" i="0" u="none" strike="noStrike" baseline="0" dirty="0">
                <a:latin typeface="SabonLTStd-Roman"/>
              </a:rPr>
              <a:t>fire in a building is an unintentional attack. A direct attack is a hacker using a personal</a:t>
            </a:r>
          </a:p>
          <a:p>
            <a:pPr algn="l"/>
            <a:r>
              <a:rPr lang="en-US" sz="1800" b="0" i="0" u="none" strike="noStrike" baseline="0" dirty="0">
                <a:latin typeface="SabonLTStd-Roman"/>
              </a:rPr>
              <a:t>computer to break into a system. An indirect attack is a hacker compromising a system</a:t>
            </a:r>
          </a:p>
          <a:p>
            <a:pPr algn="l"/>
            <a:r>
              <a:rPr lang="en-US" sz="1800" b="0" i="0" u="none" strike="noStrike" baseline="0" dirty="0">
                <a:latin typeface="SabonLTStd-Roman"/>
              </a:rPr>
              <a:t>and using it to attack other systems, for example, as part of a botnet (slang for robot network).</a:t>
            </a:r>
          </a:p>
          <a:p>
            <a:pPr algn="l"/>
            <a:r>
              <a:rPr lang="en-US" sz="1800" b="0" i="0" u="none" strike="noStrike" baseline="0" dirty="0">
                <a:latin typeface="SabonLTStd-Roman"/>
              </a:rPr>
              <a:t>This group of compromised computers, running software of the attacker’s choosing,</a:t>
            </a:r>
          </a:p>
          <a:p>
            <a:pPr algn="l"/>
            <a:r>
              <a:rPr lang="en-US" sz="1800" b="0" i="0" u="none" strike="noStrike" baseline="0" dirty="0">
                <a:latin typeface="SabonLTStd-Roman"/>
              </a:rPr>
              <a:t>can operate autonomously or under the attacker’s direct control to attack systems and</a:t>
            </a:r>
          </a:p>
          <a:p>
            <a:pPr algn="l"/>
            <a:r>
              <a:rPr lang="en-US" sz="1800" b="0" i="0" u="none" strike="noStrike" baseline="0" dirty="0">
                <a:latin typeface="SabonLTStd-Roman"/>
              </a:rPr>
              <a:t>steal user information or conduct distributed denial-of-service attacks. Direct attacks originate</a:t>
            </a:r>
          </a:p>
          <a:p>
            <a:pPr algn="l"/>
            <a:r>
              <a:rPr lang="en-US" sz="1800" b="0" i="0" u="none" strike="noStrike" baseline="0" dirty="0">
                <a:latin typeface="SabonLTStd-Roman"/>
              </a:rPr>
              <a:t>from the threat itself. Indirect attacks originate from a compromised </a:t>
            </a:r>
            <a:r>
              <a:rPr lang="en-US" sz="1800" b="0" i="0" u="none" strike="noStrike" baseline="0" dirty="0" err="1">
                <a:latin typeface="SabonLTStd-Roman"/>
              </a:rPr>
              <a:t>sy</a:t>
            </a:r>
            <a:endParaRPr lang="en-US" dirty="0"/>
          </a:p>
        </p:txBody>
      </p:sp>
      <p:sp>
        <p:nvSpPr>
          <p:cNvPr id="4" name="Slide Number Placeholder 3">
            <a:extLst>
              <a:ext uri="{FF2B5EF4-FFF2-40B4-BE49-F238E27FC236}">
                <a16:creationId xmlns:a16="http://schemas.microsoft.com/office/drawing/2014/main" id="{D515C808-C21A-FBA5-0BFB-8FA44FADFA86}"/>
              </a:ext>
            </a:extLst>
          </p:cNvPr>
          <p:cNvSpPr>
            <a:spLocks noGrp="1"/>
          </p:cNvSpPr>
          <p:nvPr>
            <p:ph type="sldNum" sz="quarter" idx="5"/>
          </p:nvPr>
        </p:nvSpPr>
        <p:spPr/>
        <p:txBody>
          <a:bodyPr/>
          <a:lstStyle/>
          <a:p>
            <a:fld id="{C0B72BDB-F84C-4882-B596-5C250CC05880}" type="slidenum">
              <a:rPr lang="en-US" smtClean="0"/>
              <a:t>14</a:t>
            </a:fld>
            <a:endParaRPr lang="en-US"/>
          </a:p>
        </p:txBody>
      </p:sp>
    </p:spTree>
    <p:extLst>
      <p:ext uri="{BB962C8B-B14F-4D97-AF65-F5344CB8AC3E}">
        <p14:creationId xmlns:p14="http://schemas.microsoft.com/office/powerpoint/2010/main" val="39716175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2573A-463D-BFD4-2EF8-6007618B0A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B781B7-73B7-33F1-A40F-405E817635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436565-C56A-F910-D2AB-B9374739AEFB}"/>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88B9A9F7-3999-2608-3C89-9775E2F359D4}"/>
              </a:ext>
            </a:extLst>
          </p:cNvPr>
          <p:cNvSpPr>
            <a:spLocks noGrp="1"/>
          </p:cNvSpPr>
          <p:nvPr>
            <p:ph type="sldNum" sz="quarter" idx="5"/>
          </p:nvPr>
        </p:nvSpPr>
        <p:spPr/>
        <p:txBody>
          <a:bodyPr/>
          <a:lstStyle/>
          <a:p>
            <a:fld id="{C0B72BDB-F84C-4882-B596-5C250CC05880}" type="slidenum">
              <a:rPr lang="en-US" smtClean="0"/>
              <a:t>113</a:t>
            </a:fld>
            <a:endParaRPr lang="en-US"/>
          </a:p>
        </p:txBody>
      </p:sp>
    </p:spTree>
    <p:extLst>
      <p:ext uri="{BB962C8B-B14F-4D97-AF65-F5344CB8AC3E}">
        <p14:creationId xmlns:p14="http://schemas.microsoft.com/office/powerpoint/2010/main" val="247334241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88763-A5C5-64AF-FB7E-4A593C8850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2B7F6F-64D2-47CB-F7D9-9D38A014BF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D60E73-2285-DA0A-267D-231EA7C7FD93}"/>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48CF3217-98DA-E9A8-F635-C34C63DB0D98}"/>
              </a:ext>
            </a:extLst>
          </p:cNvPr>
          <p:cNvSpPr>
            <a:spLocks noGrp="1"/>
          </p:cNvSpPr>
          <p:nvPr>
            <p:ph type="sldNum" sz="quarter" idx="5"/>
          </p:nvPr>
        </p:nvSpPr>
        <p:spPr/>
        <p:txBody>
          <a:bodyPr/>
          <a:lstStyle/>
          <a:p>
            <a:fld id="{C0B72BDB-F84C-4882-B596-5C250CC05880}" type="slidenum">
              <a:rPr lang="en-US" smtClean="0"/>
              <a:t>114</a:t>
            </a:fld>
            <a:endParaRPr lang="en-US"/>
          </a:p>
        </p:txBody>
      </p:sp>
    </p:spTree>
    <p:extLst>
      <p:ext uri="{BB962C8B-B14F-4D97-AF65-F5344CB8AC3E}">
        <p14:creationId xmlns:p14="http://schemas.microsoft.com/office/powerpoint/2010/main" val="148081674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171B1-B416-C274-CA9F-369507F69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0145A-D6DE-EBC5-7F91-CF15455F45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D69A96-5EE0-E1D4-2645-446009422865}"/>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0672A6E1-8AD8-E554-FD06-E4645695D19D}"/>
              </a:ext>
            </a:extLst>
          </p:cNvPr>
          <p:cNvSpPr>
            <a:spLocks noGrp="1"/>
          </p:cNvSpPr>
          <p:nvPr>
            <p:ph type="sldNum" sz="quarter" idx="5"/>
          </p:nvPr>
        </p:nvSpPr>
        <p:spPr/>
        <p:txBody>
          <a:bodyPr/>
          <a:lstStyle/>
          <a:p>
            <a:fld id="{C0B72BDB-F84C-4882-B596-5C250CC05880}" type="slidenum">
              <a:rPr lang="en-US" smtClean="0"/>
              <a:t>115</a:t>
            </a:fld>
            <a:endParaRPr lang="en-US"/>
          </a:p>
        </p:txBody>
      </p:sp>
    </p:spTree>
    <p:extLst>
      <p:ext uri="{BB962C8B-B14F-4D97-AF65-F5344CB8AC3E}">
        <p14:creationId xmlns:p14="http://schemas.microsoft.com/office/powerpoint/2010/main" val="291409228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17D7B-B261-13C6-9C2D-41C3029DE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C81A8-0324-0E7A-459B-FBC2FA6674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09689-BDC0-EC44-D1FE-1FEBD8D8674D}"/>
              </a:ext>
            </a:extLst>
          </p:cNvPr>
          <p:cNvSpPr>
            <a:spLocks noGrp="1"/>
          </p:cNvSpPr>
          <p:nvPr>
            <p:ph type="body" idx="1"/>
          </p:nvPr>
        </p:nvSpPr>
        <p:spPr/>
        <p:txBody>
          <a:bodyPr/>
          <a:lstStyle/>
          <a:p>
            <a:pPr algn="l"/>
            <a:endParaRPr lang="en-US" sz="1800" b="0" i="0" u="none" strike="noStrike" baseline="0" dirty="0">
              <a:solidFill>
                <a:srgbClr val="000000"/>
              </a:solidFill>
              <a:latin typeface="OpenSans"/>
            </a:endParaRPr>
          </a:p>
        </p:txBody>
      </p:sp>
      <p:sp>
        <p:nvSpPr>
          <p:cNvPr id="4" name="Slide Number Placeholder 3">
            <a:extLst>
              <a:ext uri="{FF2B5EF4-FFF2-40B4-BE49-F238E27FC236}">
                <a16:creationId xmlns:a16="http://schemas.microsoft.com/office/drawing/2014/main" id="{EF26154D-76CF-3DAE-92E0-F5EAEE65A49B}"/>
              </a:ext>
            </a:extLst>
          </p:cNvPr>
          <p:cNvSpPr>
            <a:spLocks noGrp="1"/>
          </p:cNvSpPr>
          <p:nvPr>
            <p:ph type="sldNum" sz="quarter" idx="5"/>
          </p:nvPr>
        </p:nvSpPr>
        <p:spPr/>
        <p:txBody>
          <a:bodyPr/>
          <a:lstStyle/>
          <a:p>
            <a:fld id="{C0B72BDB-F84C-4882-B596-5C250CC05880}" type="slidenum">
              <a:rPr lang="en-US" smtClean="0"/>
              <a:t>116</a:t>
            </a:fld>
            <a:endParaRPr lang="en-US"/>
          </a:p>
        </p:txBody>
      </p:sp>
    </p:spTree>
    <p:extLst>
      <p:ext uri="{BB962C8B-B14F-4D97-AF65-F5344CB8AC3E}">
        <p14:creationId xmlns:p14="http://schemas.microsoft.com/office/powerpoint/2010/main" val="315478060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7109B-AFA5-1245-1E1D-60A82527D1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2EB973-CAA4-A2B0-D85D-9776E2D6C2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4C55E0-227D-4F55-90B9-58219C6C9702}"/>
              </a:ext>
            </a:extLst>
          </p:cNvPr>
          <p:cNvSpPr>
            <a:spLocks noGrp="1"/>
          </p:cNvSpPr>
          <p:nvPr>
            <p:ph type="body" idx="1"/>
          </p:nvPr>
        </p:nvSpPr>
        <p:spPr/>
        <p:txBody>
          <a:bodyPr/>
          <a:lstStyle/>
          <a:p>
            <a:pPr algn="l"/>
            <a:endParaRPr lang="en-US" sz="1800" b="0" i="0" u="none" strike="noStrike" baseline="0" dirty="0">
              <a:solidFill>
                <a:srgbClr val="000000"/>
              </a:solidFill>
              <a:latin typeface="OpenSans"/>
            </a:endParaRPr>
          </a:p>
        </p:txBody>
      </p:sp>
      <p:sp>
        <p:nvSpPr>
          <p:cNvPr id="4" name="Slide Number Placeholder 3">
            <a:extLst>
              <a:ext uri="{FF2B5EF4-FFF2-40B4-BE49-F238E27FC236}">
                <a16:creationId xmlns:a16="http://schemas.microsoft.com/office/drawing/2014/main" id="{BD84EF25-CC82-A67A-C9FA-617906A33BCD}"/>
              </a:ext>
            </a:extLst>
          </p:cNvPr>
          <p:cNvSpPr>
            <a:spLocks noGrp="1"/>
          </p:cNvSpPr>
          <p:nvPr>
            <p:ph type="sldNum" sz="quarter" idx="5"/>
          </p:nvPr>
        </p:nvSpPr>
        <p:spPr/>
        <p:txBody>
          <a:bodyPr/>
          <a:lstStyle/>
          <a:p>
            <a:fld id="{C0B72BDB-F84C-4882-B596-5C250CC05880}" type="slidenum">
              <a:rPr lang="en-US" smtClean="0"/>
              <a:t>117</a:t>
            </a:fld>
            <a:endParaRPr lang="en-US"/>
          </a:p>
        </p:txBody>
      </p:sp>
    </p:spTree>
    <p:extLst>
      <p:ext uri="{BB962C8B-B14F-4D97-AF65-F5344CB8AC3E}">
        <p14:creationId xmlns:p14="http://schemas.microsoft.com/office/powerpoint/2010/main" val="333759538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07AF0-D88E-94F5-0FAE-EADD33DE39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BE27F1-A13A-9FE1-742D-17CFF07989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93797F-F4C6-492D-D477-36E8C8E98DF3}"/>
              </a:ext>
            </a:extLst>
          </p:cNvPr>
          <p:cNvSpPr>
            <a:spLocks noGrp="1"/>
          </p:cNvSpPr>
          <p:nvPr>
            <p:ph type="body" idx="1"/>
          </p:nvPr>
        </p:nvSpPr>
        <p:spPr/>
        <p:txBody>
          <a:bodyPr/>
          <a:lstStyle/>
          <a:p>
            <a:pPr algn="l"/>
            <a:endParaRPr lang="en-US" sz="1800" b="0" i="0" u="none" strike="noStrike" baseline="0" dirty="0">
              <a:solidFill>
                <a:srgbClr val="000000"/>
              </a:solidFill>
              <a:latin typeface="OpenSans"/>
            </a:endParaRPr>
          </a:p>
        </p:txBody>
      </p:sp>
      <p:sp>
        <p:nvSpPr>
          <p:cNvPr id="4" name="Slide Number Placeholder 3">
            <a:extLst>
              <a:ext uri="{FF2B5EF4-FFF2-40B4-BE49-F238E27FC236}">
                <a16:creationId xmlns:a16="http://schemas.microsoft.com/office/drawing/2014/main" id="{8D6D0072-FF27-E379-1177-B4F3F4B7AB73}"/>
              </a:ext>
            </a:extLst>
          </p:cNvPr>
          <p:cNvSpPr>
            <a:spLocks noGrp="1"/>
          </p:cNvSpPr>
          <p:nvPr>
            <p:ph type="sldNum" sz="quarter" idx="5"/>
          </p:nvPr>
        </p:nvSpPr>
        <p:spPr/>
        <p:txBody>
          <a:bodyPr/>
          <a:lstStyle/>
          <a:p>
            <a:fld id="{C0B72BDB-F84C-4882-B596-5C250CC05880}" type="slidenum">
              <a:rPr lang="en-US" smtClean="0"/>
              <a:t>118</a:t>
            </a:fld>
            <a:endParaRPr lang="en-US"/>
          </a:p>
        </p:txBody>
      </p:sp>
    </p:spTree>
    <p:extLst>
      <p:ext uri="{BB962C8B-B14F-4D97-AF65-F5344CB8AC3E}">
        <p14:creationId xmlns:p14="http://schemas.microsoft.com/office/powerpoint/2010/main" val="419068635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96624-B18E-641B-7D34-3175FF5164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AF94B6-EBB1-8271-E583-BFFE09491B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6381B-7778-6EB2-341B-84488198B2E1}"/>
              </a:ext>
            </a:extLst>
          </p:cNvPr>
          <p:cNvSpPr>
            <a:spLocks noGrp="1"/>
          </p:cNvSpPr>
          <p:nvPr>
            <p:ph type="body" idx="1"/>
          </p:nvPr>
        </p:nvSpPr>
        <p:spPr/>
        <p:txBody>
          <a:bodyPr/>
          <a:lstStyle/>
          <a:p>
            <a:pPr algn="l"/>
            <a:endParaRPr lang="en-US" sz="1800" b="0" i="0" u="none" strike="noStrike" baseline="0" dirty="0">
              <a:solidFill>
                <a:srgbClr val="000000"/>
              </a:solidFill>
              <a:latin typeface="OpenSans"/>
            </a:endParaRPr>
          </a:p>
        </p:txBody>
      </p:sp>
      <p:sp>
        <p:nvSpPr>
          <p:cNvPr id="4" name="Slide Number Placeholder 3">
            <a:extLst>
              <a:ext uri="{FF2B5EF4-FFF2-40B4-BE49-F238E27FC236}">
                <a16:creationId xmlns:a16="http://schemas.microsoft.com/office/drawing/2014/main" id="{17004A5C-C6D3-3909-E7A3-9B4160465250}"/>
              </a:ext>
            </a:extLst>
          </p:cNvPr>
          <p:cNvSpPr>
            <a:spLocks noGrp="1"/>
          </p:cNvSpPr>
          <p:nvPr>
            <p:ph type="sldNum" sz="quarter" idx="5"/>
          </p:nvPr>
        </p:nvSpPr>
        <p:spPr/>
        <p:txBody>
          <a:bodyPr/>
          <a:lstStyle/>
          <a:p>
            <a:fld id="{C0B72BDB-F84C-4882-B596-5C250CC05880}" type="slidenum">
              <a:rPr lang="en-US" smtClean="0"/>
              <a:t>119</a:t>
            </a:fld>
            <a:endParaRPr lang="en-US"/>
          </a:p>
        </p:txBody>
      </p:sp>
    </p:spTree>
    <p:extLst>
      <p:ext uri="{BB962C8B-B14F-4D97-AF65-F5344CB8AC3E}">
        <p14:creationId xmlns:p14="http://schemas.microsoft.com/office/powerpoint/2010/main" val="427612826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0C8DC-3F07-0629-D252-AC849BF974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C2C235-5E6A-09E7-43B7-893C87A7FE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94C6BA-D640-9E35-6A57-AF5EC4BD2D07}"/>
              </a:ext>
            </a:extLst>
          </p:cNvPr>
          <p:cNvSpPr>
            <a:spLocks noGrp="1"/>
          </p:cNvSpPr>
          <p:nvPr>
            <p:ph type="body" idx="1"/>
          </p:nvPr>
        </p:nvSpPr>
        <p:spPr/>
        <p:txBody>
          <a:bodyPr/>
          <a:lstStyle/>
          <a:p>
            <a:pPr algn="l"/>
            <a:endParaRPr lang="en-US" sz="1800" b="0" i="0" u="none" strike="noStrike" baseline="0" dirty="0">
              <a:solidFill>
                <a:srgbClr val="000000"/>
              </a:solidFill>
              <a:latin typeface="OpenSans"/>
            </a:endParaRPr>
          </a:p>
        </p:txBody>
      </p:sp>
      <p:sp>
        <p:nvSpPr>
          <p:cNvPr id="4" name="Slide Number Placeholder 3">
            <a:extLst>
              <a:ext uri="{FF2B5EF4-FFF2-40B4-BE49-F238E27FC236}">
                <a16:creationId xmlns:a16="http://schemas.microsoft.com/office/drawing/2014/main" id="{8D939654-5544-9AB1-B6E4-93090FCAC5D0}"/>
              </a:ext>
            </a:extLst>
          </p:cNvPr>
          <p:cNvSpPr>
            <a:spLocks noGrp="1"/>
          </p:cNvSpPr>
          <p:nvPr>
            <p:ph type="sldNum" sz="quarter" idx="5"/>
          </p:nvPr>
        </p:nvSpPr>
        <p:spPr/>
        <p:txBody>
          <a:bodyPr/>
          <a:lstStyle/>
          <a:p>
            <a:fld id="{C0B72BDB-F84C-4882-B596-5C250CC05880}" type="slidenum">
              <a:rPr lang="en-US" smtClean="0"/>
              <a:t>120</a:t>
            </a:fld>
            <a:endParaRPr lang="en-US"/>
          </a:p>
        </p:txBody>
      </p:sp>
    </p:spTree>
    <p:extLst>
      <p:ext uri="{BB962C8B-B14F-4D97-AF65-F5344CB8AC3E}">
        <p14:creationId xmlns:p14="http://schemas.microsoft.com/office/powerpoint/2010/main" val="3751217997"/>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8B5A2-775F-C54F-3007-2F7426066E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977794-C1E3-F215-1EEB-56C7FA0620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99F79-10D8-1141-2ED6-A3A4EFA56C25}"/>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9C7E1B47-4562-0D33-D969-297D389333B0}"/>
              </a:ext>
            </a:extLst>
          </p:cNvPr>
          <p:cNvSpPr>
            <a:spLocks noGrp="1"/>
          </p:cNvSpPr>
          <p:nvPr>
            <p:ph type="sldNum" sz="quarter" idx="5"/>
          </p:nvPr>
        </p:nvSpPr>
        <p:spPr/>
        <p:txBody>
          <a:bodyPr/>
          <a:lstStyle/>
          <a:p>
            <a:fld id="{C0B72BDB-F84C-4882-B596-5C250CC05880}" type="slidenum">
              <a:rPr lang="en-US" smtClean="0"/>
              <a:t>121</a:t>
            </a:fld>
            <a:endParaRPr lang="en-US"/>
          </a:p>
        </p:txBody>
      </p:sp>
    </p:spTree>
    <p:extLst>
      <p:ext uri="{BB962C8B-B14F-4D97-AF65-F5344CB8AC3E}">
        <p14:creationId xmlns:p14="http://schemas.microsoft.com/office/powerpoint/2010/main" val="2507194000"/>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D3748-4EC9-EEB7-5716-6E18AE329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05019-162C-418B-369F-8E18289FAA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CC1179-4B85-652C-989B-E40BD9F4DB47}"/>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9D5D116B-4917-1AAD-C8FD-C14A31838D2F}"/>
              </a:ext>
            </a:extLst>
          </p:cNvPr>
          <p:cNvSpPr>
            <a:spLocks noGrp="1"/>
          </p:cNvSpPr>
          <p:nvPr>
            <p:ph type="sldNum" sz="quarter" idx="5"/>
          </p:nvPr>
        </p:nvSpPr>
        <p:spPr/>
        <p:txBody>
          <a:bodyPr/>
          <a:lstStyle/>
          <a:p>
            <a:fld id="{C0B72BDB-F84C-4882-B596-5C250CC05880}" type="slidenum">
              <a:rPr lang="en-US" smtClean="0"/>
              <a:t>122</a:t>
            </a:fld>
            <a:endParaRPr lang="en-US"/>
          </a:p>
        </p:txBody>
      </p:sp>
    </p:spTree>
    <p:extLst>
      <p:ext uri="{BB962C8B-B14F-4D97-AF65-F5344CB8AC3E}">
        <p14:creationId xmlns:p14="http://schemas.microsoft.com/office/powerpoint/2010/main" val="426758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1EBD9-EC6B-62AF-0F86-CC4EE64A6E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5ACA63-CCB4-00F1-4ADB-16C01DB694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570A19-1EF2-24D9-9C9F-528480EEB859}"/>
              </a:ext>
            </a:extLst>
          </p:cNvPr>
          <p:cNvSpPr>
            <a:spLocks noGrp="1"/>
          </p:cNvSpPr>
          <p:nvPr>
            <p:ph type="body" idx="1"/>
          </p:nvPr>
        </p:nvSpPr>
        <p:spPr/>
        <p:txBody>
          <a:bodyPr/>
          <a:lstStyle/>
          <a:p>
            <a:pPr algn="l"/>
            <a:r>
              <a:rPr lang="en-US" sz="1800" b="1" i="0" u="none" strike="noStrike" baseline="0" dirty="0">
                <a:latin typeface="SabonLTStd-Bold"/>
              </a:rPr>
              <a:t>Exposure: </a:t>
            </a:r>
            <a:r>
              <a:rPr lang="en-US" sz="1800" b="0" i="0" u="none" strike="noStrike" baseline="0" dirty="0">
                <a:latin typeface="SabonLTStd-Roman"/>
              </a:rPr>
              <a:t>A condition or state of being exposed. In information security, exposure</a:t>
            </a:r>
          </a:p>
          <a:p>
            <a:pPr algn="l"/>
            <a:r>
              <a:rPr lang="en-US" sz="1800" b="0" i="0" u="none" strike="noStrike" baseline="0" dirty="0">
                <a:latin typeface="SabonLTStd-Roman"/>
              </a:rPr>
              <a:t>exists when a vulnerability known to an attacker is present.</a:t>
            </a:r>
          </a:p>
          <a:p>
            <a:pPr algn="l"/>
            <a:r>
              <a:rPr lang="en-US" sz="1800" b="1" i="0" u="none" strike="noStrike" baseline="0" dirty="0">
                <a:latin typeface="SabonLTStd-Bold"/>
              </a:rPr>
              <a:t>Loss: </a:t>
            </a:r>
            <a:r>
              <a:rPr lang="en-US" sz="1800" b="0" i="0" u="none" strike="noStrike" baseline="0" dirty="0">
                <a:latin typeface="SabonLTStd-Roman"/>
              </a:rPr>
              <a:t>A single instance of an information asset suffering damage or unintended or</a:t>
            </a:r>
          </a:p>
          <a:p>
            <a:pPr algn="l"/>
            <a:r>
              <a:rPr lang="en-US" sz="1800" b="0" i="0" u="none" strike="noStrike" baseline="0" dirty="0">
                <a:latin typeface="SabonLTStd-Roman"/>
              </a:rPr>
              <a:t>unauthorized modification or disclosure. When an organization’s information is stolen,</a:t>
            </a:r>
          </a:p>
          <a:p>
            <a:pPr algn="l"/>
            <a:r>
              <a:rPr lang="en-US" sz="1800" b="0" i="0" u="none" strike="noStrike" baseline="0" dirty="0">
                <a:latin typeface="SabonLTStd-Roman"/>
              </a:rPr>
              <a:t>it has suffered a loss.</a:t>
            </a:r>
            <a:endParaRPr lang="en-US" dirty="0"/>
          </a:p>
        </p:txBody>
      </p:sp>
      <p:sp>
        <p:nvSpPr>
          <p:cNvPr id="4" name="Slide Number Placeholder 3">
            <a:extLst>
              <a:ext uri="{FF2B5EF4-FFF2-40B4-BE49-F238E27FC236}">
                <a16:creationId xmlns:a16="http://schemas.microsoft.com/office/drawing/2014/main" id="{C4921CFB-845F-D4CB-93EB-919BD95E9EC2}"/>
              </a:ext>
            </a:extLst>
          </p:cNvPr>
          <p:cNvSpPr>
            <a:spLocks noGrp="1"/>
          </p:cNvSpPr>
          <p:nvPr>
            <p:ph type="sldNum" sz="quarter" idx="5"/>
          </p:nvPr>
        </p:nvSpPr>
        <p:spPr/>
        <p:txBody>
          <a:bodyPr/>
          <a:lstStyle/>
          <a:p>
            <a:fld id="{C0B72BDB-F84C-4882-B596-5C250CC05880}" type="slidenum">
              <a:rPr lang="en-US" smtClean="0"/>
              <a:t>15</a:t>
            </a:fld>
            <a:endParaRPr lang="en-US"/>
          </a:p>
        </p:txBody>
      </p:sp>
    </p:spTree>
    <p:extLst>
      <p:ext uri="{BB962C8B-B14F-4D97-AF65-F5344CB8AC3E}">
        <p14:creationId xmlns:p14="http://schemas.microsoft.com/office/powerpoint/2010/main" val="29813852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3715E-E7B2-1343-D0BF-E35D6DFBC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B0314C-324F-1C8C-7251-3E0C08FA76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4EC811-E3CE-0FB9-2879-41CC501718A0}"/>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66CA8037-DC90-7C3B-9109-103FC009172A}"/>
              </a:ext>
            </a:extLst>
          </p:cNvPr>
          <p:cNvSpPr>
            <a:spLocks noGrp="1"/>
          </p:cNvSpPr>
          <p:nvPr>
            <p:ph type="sldNum" sz="quarter" idx="5"/>
          </p:nvPr>
        </p:nvSpPr>
        <p:spPr/>
        <p:txBody>
          <a:bodyPr/>
          <a:lstStyle/>
          <a:p>
            <a:fld id="{C0B72BDB-F84C-4882-B596-5C250CC05880}" type="slidenum">
              <a:rPr lang="en-US" smtClean="0"/>
              <a:t>123</a:t>
            </a:fld>
            <a:endParaRPr lang="en-US"/>
          </a:p>
        </p:txBody>
      </p:sp>
    </p:spTree>
    <p:extLst>
      <p:ext uri="{BB962C8B-B14F-4D97-AF65-F5344CB8AC3E}">
        <p14:creationId xmlns:p14="http://schemas.microsoft.com/office/powerpoint/2010/main" val="416284990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82554-383D-344B-F79C-4AB5090547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F1C848-B292-8851-AF64-22C5A19BA1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002CB1-B10B-1FEE-5889-6198306719FA}"/>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C2039601-52CB-748B-E357-C3504DBF1437}"/>
              </a:ext>
            </a:extLst>
          </p:cNvPr>
          <p:cNvSpPr>
            <a:spLocks noGrp="1"/>
          </p:cNvSpPr>
          <p:nvPr>
            <p:ph type="sldNum" sz="quarter" idx="5"/>
          </p:nvPr>
        </p:nvSpPr>
        <p:spPr/>
        <p:txBody>
          <a:bodyPr/>
          <a:lstStyle/>
          <a:p>
            <a:fld id="{C0B72BDB-F84C-4882-B596-5C250CC05880}" type="slidenum">
              <a:rPr lang="en-US" smtClean="0"/>
              <a:t>124</a:t>
            </a:fld>
            <a:endParaRPr lang="en-US"/>
          </a:p>
        </p:txBody>
      </p:sp>
    </p:spTree>
    <p:extLst>
      <p:ext uri="{BB962C8B-B14F-4D97-AF65-F5344CB8AC3E}">
        <p14:creationId xmlns:p14="http://schemas.microsoft.com/office/powerpoint/2010/main" val="270922564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96C8D-482C-F301-EF8E-5F54A71C2A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B0400-DD6A-B10B-60D9-8F58B9A87C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489B3D-44A1-A91C-AE26-B9B310E06FA7}"/>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9744187F-AC5B-F312-DF01-AD7F93253332}"/>
              </a:ext>
            </a:extLst>
          </p:cNvPr>
          <p:cNvSpPr>
            <a:spLocks noGrp="1"/>
          </p:cNvSpPr>
          <p:nvPr>
            <p:ph type="sldNum" sz="quarter" idx="5"/>
          </p:nvPr>
        </p:nvSpPr>
        <p:spPr/>
        <p:txBody>
          <a:bodyPr/>
          <a:lstStyle/>
          <a:p>
            <a:fld id="{C0B72BDB-F84C-4882-B596-5C250CC05880}" type="slidenum">
              <a:rPr lang="en-US" smtClean="0"/>
              <a:t>125</a:t>
            </a:fld>
            <a:endParaRPr lang="en-US"/>
          </a:p>
        </p:txBody>
      </p:sp>
    </p:spTree>
    <p:extLst>
      <p:ext uri="{BB962C8B-B14F-4D97-AF65-F5344CB8AC3E}">
        <p14:creationId xmlns:p14="http://schemas.microsoft.com/office/powerpoint/2010/main" val="528382066"/>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54B01-7A1E-12E3-1704-48FDC1F8BB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B38CC1-E782-AA3D-0412-5CA3E3FCA0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4455B-2DD2-AA0C-A8A3-D09264CF5CF0}"/>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07A8364D-8338-3603-ACA9-EB8243CB12F5}"/>
              </a:ext>
            </a:extLst>
          </p:cNvPr>
          <p:cNvSpPr>
            <a:spLocks noGrp="1"/>
          </p:cNvSpPr>
          <p:nvPr>
            <p:ph type="sldNum" sz="quarter" idx="5"/>
          </p:nvPr>
        </p:nvSpPr>
        <p:spPr/>
        <p:txBody>
          <a:bodyPr/>
          <a:lstStyle/>
          <a:p>
            <a:fld id="{C0B72BDB-F84C-4882-B596-5C250CC05880}" type="slidenum">
              <a:rPr lang="en-US" smtClean="0"/>
              <a:t>126</a:t>
            </a:fld>
            <a:endParaRPr lang="en-US"/>
          </a:p>
        </p:txBody>
      </p:sp>
    </p:spTree>
    <p:extLst>
      <p:ext uri="{BB962C8B-B14F-4D97-AF65-F5344CB8AC3E}">
        <p14:creationId xmlns:p14="http://schemas.microsoft.com/office/powerpoint/2010/main" val="217007480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F61D9-5C74-C0B3-81A7-557CE004EF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F6D3AF-D886-182A-B332-8BF02E0D2F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0D3D03-3930-8E25-56A9-2EFE342782BB}"/>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4522C099-058F-6A2D-1764-9988A75C37ED}"/>
              </a:ext>
            </a:extLst>
          </p:cNvPr>
          <p:cNvSpPr>
            <a:spLocks noGrp="1"/>
          </p:cNvSpPr>
          <p:nvPr>
            <p:ph type="sldNum" sz="quarter" idx="5"/>
          </p:nvPr>
        </p:nvSpPr>
        <p:spPr/>
        <p:txBody>
          <a:bodyPr/>
          <a:lstStyle/>
          <a:p>
            <a:fld id="{C0B72BDB-F84C-4882-B596-5C250CC05880}" type="slidenum">
              <a:rPr lang="en-US" smtClean="0"/>
              <a:t>127</a:t>
            </a:fld>
            <a:endParaRPr lang="en-US"/>
          </a:p>
        </p:txBody>
      </p:sp>
    </p:spTree>
    <p:extLst>
      <p:ext uri="{BB962C8B-B14F-4D97-AF65-F5344CB8AC3E}">
        <p14:creationId xmlns:p14="http://schemas.microsoft.com/office/powerpoint/2010/main" val="394042207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1B0EE-D7EB-071F-6CA6-D6D18ED418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00D1F1-3E94-A519-3781-926BAB883D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664281-1076-A515-7CA1-CF7C983944D5}"/>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659AD1DD-8EF3-FEC8-B48D-CC6369681990}"/>
              </a:ext>
            </a:extLst>
          </p:cNvPr>
          <p:cNvSpPr>
            <a:spLocks noGrp="1"/>
          </p:cNvSpPr>
          <p:nvPr>
            <p:ph type="sldNum" sz="quarter" idx="5"/>
          </p:nvPr>
        </p:nvSpPr>
        <p:spPr/>
        <p:txBody>
          <a:bodyPr/>
          <a:lstStyle/>
          <a:p>
            <a:fld id="{C0B72BDB-F84C-4882-B596-5C250CC05880}" type="slidenum">
              <a:rPr lang="en-US" smtClean="0"/>
              <a:t>128</a:t>
            </a:fld>
            <a:endParaRPr lang="en-US"/>
          </a:p>
        </p:txBody>
      </p:sp>
    </p:spTree>
    <p:extLst>
      <p:ext uri="{BB962C8B-B14F-4D97-AF65-F5344CB8AC3E}">
        <p14:creationId xmlns:p14="http://schemas.microsoft.com/office/powerpoint/2010/main" val="393835508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F553A-CD91-179C-D3BA-82FFA173AC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0DCFC6-C176-F0AC-D7D7-4EBBFFF80E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76289B-3141-2162-5FFF-3A001F1288C0}"/>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82C4D1BD-27A3-EB0A-1B23-141913180268}"/>
              </a:ext>
            </a:extLst>
          </p:cNvPr>
          <p:cNvSpPr>
            <a:spLocks noGrp="1"/>
          </p:cNvSpPr>
          <p:nvPr>
            <p:ph type="sldNum" sz="quarter" idx="5"/>
          </p:nvPr>
        </p:nvSpPr>
        <p:spPr/>
        <p:txBody>
          <a:bodyPr/>
          <a:lstStyle/>
          <a:p>
            <a:fld id="{C0B72BDB-F84C-4882-B596-5C250CC05880}" type="slidenum">
              <a:rPr lang="en-US" smtClean="0"/>
              <a:t>129</a:t>
            </a:fld>
            <a:endParaRPr lang="en-US"/>
          </a:p>
        </p:txBody>
      </p:sp>
    </p:spTree>
    <p:extLst>
      <p:ext uri="{BB962C8B-B14F-4D97-AF65-F5344CB8AC3E}">
        <p14:creationId xmlns:p14="http://schemas.microsoft.com/office/powerpoint/2010/main" val="3694658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C84E6-6C48-27AE-245A-B41D71B070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FE225-4FF1-C685-F704-BD921D150D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9408BB-CBFC-EF4E-6A91-E6C6482CBFE8}"/>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0FD4755D-F84C-F984-A8A3-D33BD7BF5CD4}"/>
              </a:ext>
            </a:extLst>
          </p:cNvPr>
          <p:cNvSpPr>
            <a:spLocks noGrp="1"/>
          </p:cNvSpPr>
          <p:nvPr>
            <p:ph type="sldNum" sz="quarter" idx="5"/>
          </p:nvPr>
        </p:nvSpPr>
        <p:spPr/>
        <p:txBody>
          <a:bodyPr/>
          <a:lstStyle/>
          <a:p>
            <a:fld id="{C0B72BDB-F84C-4882-B596-5C250CC05880}" type="slidenum">
              <a:rPr lang="en-US" smtClean="0"/>
              <a:t>16</a:t>
            </a:fld>
            <a:endParaRPr lang="en-US"/>
          </a:p>
        </p:txBody>
      </p:sp>
    </p:spTree>
    <p:extLst>
      <p:ext uri="{BB962C8B-B14F-4D97-AF65-F5344CB8AC3E}">
        <p14:creationId xmlns:p14="http://schemas.microsoft.com/office/powerpoint/2010/main" val="1000129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C83E8-5965-98EE-7482-8F3C5FBF31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DBA50B-700A-0B40-C719-0C9CD9D4CD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335B7-73DC-6277-6BDC-95AB83CD1B65}"/>
              </a:ext>
            </a:extLst>
          </p:cNvPr>
          <p:cNvSpPr>
            <a:spLocks noGrp="1"/>
          </p:cNvSpPr>
          <p:nvPr>
            <p:ph type="body" idx="1"/>
          </p:nvPr>
        </p:nvSpPr>
        <p:spPr/>
        <p:txBody>
          <a:bodyPr/>
          <a:lstStyle/>
          <a:p>
            <a:pPr algn="l"/>
            <a:r>
              <a:rPr lang="en-US" sz="1800" b="1" i="0" u="none" strike="noStrike" baseline="0" dirty="0">
                <a:latin typeface="SabonLTStd-Bold"/>
              </a:rPr>
              <a:t>Risk: </a:t>
            </a:r>
            <a:r>
              <a:rPr lang="en-US" sz="1800" b="0" i="0" u="none" strike="noStrike" baseline="0" dirty="0">
                <a:latin typeface="SabonLTStd-Roman"/>
              </a:rPr>
              <a:t>The probability that something unwanted will happen. Organizations must minimize</a:t>
            </a:r>
          </a:p>
          <a:p>
            <a:pPr algn="l"/>
            <a:r>
              <a:rPr lang="en-US" sz="1800" b="0" i="0" u="none" strike="noStrike" baseline="0" dirty="0">
                <a:latin typeface="SabonLTStd-Roman"/>
              </a:rPr>
              <a:t>risk to match their </a:t>
            </a:r>
            <a:r>
              <a:rPr lang="en-US" sz="1800" b="1" i="0" u="none" strike="noStrike" baseline="0" dirty="0">
                <a:latin typeface="SabonLTStd-Bold"/>
              </a:rPr>
              <a:t>risk appetite</a:t>
            </a:r>
            <a:r>
              <a:rPr lang="en-US" sz="1800" b="0" i="0" u="none" strike="noStrike" baseline="0" dirty="0">
                <a:latin typeface="SabonLTStd-Roman"/>
              </a:rPr>
              <a:t>—the quantity and nature of risk the organization</a:t>
            </a:r>
          </a:p>
          <a:p>
            <a:pPr algn="l"/>
            <a:r>
              <a:rPr lang="en-US" sz="1800" b="0" i="0" u="none" strike="noStrike" baseline="0" dirty="0">
                <a:latin typeface="SabonLTStd-Roman"/>
              </a:rPr>
              <a:t>is willing to accept.</a:t>
            </a:r>
          </a:p>
          <a:p>
            <a:pPr algn="l"/>
            <a:r>
              <a:rPr lang="en-US" sz="1800" b="1" i="0" u="none" strike="noStrike" baseline="0" dirty="0">
                <a:latin typeface="SabonLTStd-Bold"/>
              </a:rPr>
              <a:t>Subjects </a:t>
            </a:r>
            <a:r>
              <a:rPr lang="en-US" sz="1800" b="0" i="0" u="none" strike="noStrike" baseline="0" dirty="0">
                <a:latin typeface="SabonLTStd-Roman"/>
              </a:rPr>
              <a:t>and </a:t>
            </a:r>
            <a:r>
              <a:rPr lang="en-US" sz="1800" b="1" i="0" u="none" strike="noStrike" baseline="0" dirty="0">
                <a:latin typeface="SabonLTStd-Bold"/>
              </a:rPr>
              <a:t>objects: </a:t>
            </a:r>
            <a:r>
              <a:rPr lang="en-US" sz="1800" b="0" i="0" u="none" strike="noStrike" baseline="0" dirty="0">
                <a:latin typeface="SabonLTStd-Roman"/>
              </a:rPr>
              <a:t>A computer can be either the </a:t>
            </a:r>
            <a:r>
              <a:rPr lang="en-US" sz="1800" b="1" i="0" u="none" strike="noStrike" baseline="0" dirty="0">
                <a:latin typeface="SabonLTStd-Bold"/>
              </a:rPr>
              <a:t>subject </a:t>
            </a:r>
            <a:r>
              <a:rPr lang="en-US" sz="1800" b="0" i="0" u="none" strike="noStrike" baseline="0" dirty="0">
                <a:latin typeface="SabonLTStd-Roman"/>
              </a:rPr>
              <a:t>of an attack—an agent</a:t>
            </a:r>
          </a:p>
          <a:p>
            <a:pPr algn="l"/>
            <a:r>
              <a:rPr lang="en-US" sz="1800" b="0" i="0" u="none" strike="noStrike" baseline="0" dirty="0">
                <a:latin typeface="SabonLTStd-Roman"/>
              </a:rPr>
              <a:t>entity used to conduct the attack—or the </a:t>
            </a:r>
            <a:r>
              <a:rPr lang="en-US" sz="1800" b="1" i="0" u="none" strike="noStrike" baseline="0" dirty="0">
                <a:latin typeface="SabonLTStd-Bold"/>
              </a:rPr>
              <a:t>object </a:t>
            </a:r>
            <a:r>
              <a:rPr lang="en-US" sz="1800" b="0" i="0" u="none" strike="noStrike" baseline="0" dirty="0">
                <a:latin typeface="SabonLTStd-Roman"/>
              </a:rPr>
              <a:t>of an attack—the target entity, as</a:t>
            </a:r>
          </a:p>
          <a:p>
            <a:pPr algn="l"/>
            <a:r>
              <a:rPr lang="en-US" sz="1800" b="0" i="0" u="none" strike="noStrike" baseline="0" dirty="0">
                <a:latin typeface="SabonLTStd-Roman"/>
              </a:rPr>
              <a:t>shown in Figure 1-5. A computer can be both the subject and object of an attack,</a:t>
            </a:r>
          </a:p>
          <a:p>
            <a:pPr algn="l"/>
            <a:r>
              <a:rPr lang="en-US" sz="1800" b="0" i="0" u="none" strike="noStrike" baseline="0" dirty="0">
                <a:latin typeface="SabonLTStd-Roman"/>
              </a:rPr>
              <a:t>when, for example, it is compromised by an attack (object), and is then used to attack</a:t>
            </a:r>
          </a:p>
          <a:p>
            <a:pPr algn="l"/>
            <a:r>
              <a:rPr lang="en-US" sz="1800" b="0" i="0" u="none" strike="noStrike" baseline="0" dirty="0">
                <a:latin typeface="SabonLTStd-Roman"/>
              </a:rPr>
              <a:t>other systems (subject).</a:t>
            </a:r>
          </a:p>
          <a:p>
            <a:pPr algn="l"/>
            <a:r>
              <a:rPr lang="en-US" sz="1800" b="1" i="0" u="none" strike="noStrike" baseline="0" dirty="0">
                <a:latin typeface="SabonLTStd-Bold"/>
              </a:rPr>
              <a:t>Threat: </a:t>
            </a:r>
            <a:r>
              <a:rPr lang="en-US" sz="1800" b="0" i="0" u="none" strike="noStrike" baseline="0" dirty="0">
                <a:latin typeface="SabonLTStd-Roman"/>
              </a:rPr>
              <a:t>A category of objects, persons, or other entities that presents a danger to an</a:t>
            </a:r>
          </a:p>
          <a:p>
            <a:pPr algn="l"/>
            <a:r>
              <a:rPr lang="en-US" sz="1800" b="0" i="0" u="none" strike="noStrike" baseline="0" dirty="0">
                <a:latin typeface="SabonLTStd-Roman"/>
              </a:rPr>
              <a:t>asset. Threats are always present and can be purposeful or undirected. For example,</a:t>
            </a:r>
          </a:p>
          <a:p>
            <a:pPr algn="l"/>
            <a:r>
              <a:rPr lang="en-US" sz="1800" b="0" i="0" u="none" strike="noStrike" baseline="0" dirty="0">
                <a:latin typeface="SabonLTStd-Roman"/>
              </a:rPr>
              <a:t>hackers purposefully threaten unprotected information systems, while severe storms</a:t>
            </a:r>
          </a:p>
          <a:p>
            <a:pPr algn="l"/>
            <a:r>
              <a:rPr lang="en-US" sz="1800" b="0" i="0" u="none" strike="noStrike" baseline="0" dirty="0">
                <a:latin typeface="SabonLTStd-Roman"/>
              </a:rPr>
              <a:t>incidentally threaten buildings and their contents.</a:t>
            </a:r>
          </a:p>
          <a:p>
            <a:pPr algn="l"/>
            <a:r>
              <a:rPr lang="en-US" sz="1800" b="1" i="0" u="none" strike="noStrike" baseline="0" dirty="0">
                <a:latin typeface="SabonLTStd-Bold"/>
              </a:rPr>
              <a:t>Threat agent: </a:t>
            </a:r>
            <a:r>
              <a:rPr lang="en-US" sz="1800" b="0" i="0" u="none" strike="noStrike" baseline="0" dirty="0">
                <a:latin typeface="SabonLTStd-Roman"/>
              </a:rPr>
              <a:t>The specific instance or a component of a threat. For example, all hackers</a:t>
            </a:r>
          </a:p>
          <a:p>
            <a:pPr algn="l"/>
            <a:r>
              <a:rPr lang="en-US" sz="1800" b="0" i="0" u="none" strike="noStrike" baseline="0" dirty="0">
                <a:latin typeface="SabonLTStd-Roman"/>
              </a:rPr>
              <a:t>in the world present a collective threat, while Kevin Mitnick, who was convicted</a:t>
            </a:r>
          </a:p>
          <a:p>
            <a:pPr algn="l"/>
            <a:r>
              <a:rPr lang="en-US" sz="1800" b="0" i="0" u="none" strike="noStrike" baseline="0" dirty="0">
                <a:latin typeface="SabonLTStd-Roman"/>
              </a:rPr>
              <a:t>for hacking into phone systems, is a specific threat agent. Likewise, a lightning strike,</a:t>
            </a:r>
          </a:p>
          <a:p>
            <a:pPr algn="l"/>
            <a:r>
              <a:rPr lang="en-US" sz="1800" b="0" i="0" u="none" strike="noStrike" baseline="0" dirty="0">
                <a:latin typeface="SabonLTStd-Roman"/>
              </a:rPr>
              <a:t>hailstorm, or tornado is a threat agent that is part of the threat of severe storms.</a:t>
            </a:r>
          </a:p>
          <a:p>
            <a:pPr algn="l"/>
            <a:r>
              <a:rPr lang="en-US" sz="1800" b="1" i="0" u="none" strike="noStrike" baseline="0" dirty="0">
                <a:latin typeface="SabonLTStd-Bold"/>
              </a:rPr>
              <a:t>Vulnerability: </a:t>
            </a:r>
            <a:r>
              <a:rPr lang="en-US" sz="1800" b="0" i="0" u="none" strike="noStrike" baseline="0" dirty="0">
                <a:latin typeface="SabonLTStd-Roman"/>
              </a:rPr>
              <a:t>A weaknesses or fault in a system or protection mechanism that opens it</a:t>
            </a:r>
          </a:p>
          <a:p>
            <a:pPr algn="l"/>
            <a:r>
              <a:rPr lang="en-US" sz="1800" b="0" i="0" u="none" strike="noStrike" baseline="0" dirty="0">
                <a:latin typeface="SabonLTStd-Roman"/>
              </a:rPr>
              <a:t>to attack or damage. Some examples of vulnerabilities are a flaw in a software package,</a:t>
            </a:r>
          </a:p>
          <a:p>
            <a:pPr algn="l"/>
            <a:r>
              <a:rPr lang="en-US" sz="1800" b="0" i="0" u="none" strike="noStrike" baseline="0" dirty="0">
                <a:latin typeface="SabonLTStd-Roman"/>
              </a:rPr>
              <a:t>an unprotected system port, and an unlocked door. Some </a:t>
            </a:r>
            <a:r>
              <a:rPr lang="en-US" sz="1800" b="1" i="0" u="none" strike="noStrike" baseline="0" dirty="0">
                <a:latin typeface="SabonLTStd-Bold"/>
              </a:rPr>
              <a:t>well-known vulnerabilities</a:t>
            </a:r>
          </a:p>
          <a:p>
            <a:pPr algn="l"/>
            <a:r>
              <a:rPr lang="en-US" sz="1800" b="0" i="0" u="none" strike="noStrike" baseline="0" dirty="0">
                <a:latin typeface="SabonLTStd-Roman"/>
              </a:rPr>
              <a:t>have been examined, documented, and published; others remain latent (or</a:t>
            </a:r>
          </a:p>
          <a:p>
            <a:pPr algn="l"/>
            <a:r>
              <a:rPr lang="en-US" sz="1800" b="0" i="0" u="none" strike="noStrike" baseline="0" dirty="0">
                <a:latin typeface="SabonLTStd-Roman"/>
              </a:rPr>
              <a:t>undiscovered).</a:t>
            </a:r>
            <a:endParaRPr lang="en-US" dirty="0"/>
          </a:p>
        </p:txBody>
      </p:sp>
      <p:sp>
        <p:nvSpPr>
          <p:cNvPr id="4" name="Slide Number Placeholder 3">
            <a:extLst>
              <a:ext uri="{FF2B5EF4-FFF2-40B4-BE49-F238E27FC236}">
                <a16:creationId xmlns:a16="http://schemas.microsoft.com/office/drawing/2014/main" id="{9E0C2EE0-83D3-533F-A3EA-3354CDB0270D}"/>
              </a:ext>
            </a:extLst>
          </p:cNvPr>
          <p:cNvSpPr>
            <a:spLocks noGrp="1"/>
          </p:cNvSpPr>
          <p:nvPr>
            <p:ph type="sldNum" sz="quarter" idx="5"/>
          </p:nvPr>
        </p:nvSpPr>
        <p:spPr/>
        <p:txBody>
          <a:bodyPr/>
          <a:lstStyle/>
          <a:p>
            <a:fld id="{C0B72BDB-F84C-4882-B596-5C250CC05880}" type="slidenum">
              <a:rPr lang="en-US" smtClean="0"/>
              <a:t>17</a:t>
            </a:fld>
            <a:endParaRPr lang="en-US"/>
          </a:p>
        </p:txBody>
      </p:sp>
    </p:spTree>
    <p:extLst>
      <p:ext uri="{BB962C8B-B14F-4D97-AF65-F5344CB8AC3E}">
        <p14:creationId xmlns:p14="http://schemas.microsoft.com/office/powerpoint/2010/main" val="1953658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72B79-435E-4A3A-E815-1B5A16767F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8EFDF-0319-EF07-A725-5DB5FA3E73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B3CF3C-F8C8-F202-379B-7FE98020FA0E}"/>
              </a:ext>
            </a:extLst>
          </p:cNvPr>
          <p:cNvSpPr>
            <a:spLocks noGrp="1"/>
          </p:cNvSpPr>
          <p:nvPr>
            <p:ph type="body" idx="1"/>
          </p:nvPr>
        </p:nvSpPr>
        <p:spPr/>
        <p:txBody>
          <a:bodyPr/>
          <a:lstStyle/>
          <a:p>
            <a:pPr algn="l"/>
            <a:r>
              <a:rPr lang="en-US" sz="1800" b="1" i="0" u="none" strike="noStrike" baseline="0" dirty="0">
                <a:latin typeface="SabonLTStd-Bold"/>
              </a:rPr>
              <a:t>Threat: </a:t>
            </a:r>
            <a:r>
              <a:rPr lang="en-US" sz="1800" b="0" i="0" u="none" strike="noStrike" baseline="0" dirty="0">
                <a:latin typeface="SabonLTStd-Roman"/>
              </a:rPr>
              <a:t>A category of objects, persons, or other entities that presents a danger to an</a:t>
            </a:r>
          </a:p>
          <a:p>
            <a:pPr algn="l"/>
            <a:r>
              <a:rPr lang="en-US" sz="1800" b="0" i="0" u="none" strike="noStrike" baseline="0" dirty="0">
                <a:latin typeface="SabonLTStd-Roman"/>
              </a:rPr>
              <a:t>asset. Threats are always present and can be purposeful or undirected. For example,</a:t>
            </a:r>
          </a:p>
          <a:p>
            <a:pPr algn="l"/>
            <a:r>
              <a:rPr lang="en-US" sz="1800" b="0" i="0" u="none" strike="noStrike" baseline="0" dirty="0">
                <a:latin typeface="SabonLTStd-Roman"/>
              </a:rPr>
              <a:t>hackers purposefully threaten unprotected information systems, while severe storms</a:t>
            </a:r>
          </a:p>
          <a:p>
            <a:pPr algn="l"/>
            <a:r>
              <a:rPr lang="en-US" sz="1800" b="0" i="0" u="none" strike="noStrike" baseline="0" dirty="0">
                <a:latin typeface="SabonLTStd-Roman"/>
              </a:rPr>
              <a:t>incidentally threaten buildings and their contents.</a:t>
            </a:r>
          </a:p>
          <a:p>
            <a:pPr algn="l"/>
            <a:r>
              <a:rPr lang="en-US" sz="1800" b="1" i="0" u="none" strike="noStrike" baseline="0" dirty="0">
                <a:latin typeface="SabonLTStd-Bold"/>
              </a:rPr>
              <a:t>Threat agent: </a:t>
            </a:r>
            <a:r>
              <a:rPr lang="en-US" sz="1800" b="0" i="0" u="none" strike="noStrike" baseline="0" dirty="0">
                <a:latin typeface="SabonLTStd-Roman"/>
              </a:rPr>
              <a:t>The specific instance or a component of a threat. For example, all hackers</a:t>
            </a:r>
          </a:p>
          <a:p>
            <a:pPr algn="l"/>
            <a:r>
              <a:rPr lang="en-US" sz="1800" b="0" i="0" u="none" strike="noStrike" baseline="0" dirty="0">
                <a:latin typeface="SabonLTStd-Roman"/>
              </a:rPr>
              <a:t>in the world present a collective threat, while Kevin Mitnick, who was convicted</a:t>
            </a:r>
          </a:p>
          <a:p>
            <a:pPr algn="l"/>
            <a:r>
              <a:rPr lang="en-US" sz="1800" b="0" i="0" u="none" strike="noStrike" baseline="0" dirty="0">
                <a:latin typeface="SabonLTStd-Roman"/>
              </a:rPr>
              <a:t>for hacking into phone systems, is a specific threat agent. Likewise, a lightning strike,</a:t>
            </a:r>
          </a:p>
          <a:p>
            <a:pPr algn="l"/>
            <a:r>
              <a:rPr lang="en-US" sz="1800" b="0" i="0" u="none" strike="noStrike" baseline="0" dirty="0">
                <a:latin typeface="SabonLTStd-Roman"/>
              </a:rPr>
              <a:t>hailstorm, or tornado is a threat agent that is part of the threat of severe storms.</a:t>
            </a:r>
          </a:p>
          <a:p>
            <a:pPr algn="l"/>
            <a:r>
              <a:rPr lang="en-US" sz="1800" b="1" i="0" u="none" strike="noStrike" baseline="0" dirty="0">
                <a:latin typeface="SabonLTStd-Bold"/>
              </a:rPr>
              <a:t>Vulnerability: </a:t>
            </a:r>
            <a:r>
              <a:rPr lang="en-US" sz="1800" b="0" i="0" u="none" strike="noStrike" baseline="0" dirty="0">
                <a:latin typeface="SabonLTStd-Roman"/>
              </a:rPr>
              <a:t>A weaknesses or fault in a system or protection mechanism that opens it</a:t>
            </a:r>
          </a:p>
          <a:p>
            <a:pPr algn="l"/>
            <a:r>
              <a:rPr lang="en-US" sz="1800" b="0" i="0" u="none" strike="noStrike" baseline="0" dirty="0">
                <a:latin typeface="SabonLTStd-Roman"/>
              </a:rPr>
              <a:t>to attack or damage. Some examples of vulnerabilities are a flaw in a software package,</a:t>
            </a:r>
          </a:p>
          <a:p>
            <a:pPr algn="l"/>
            <a:r>
              <a:rPr lang="en-US" sz="1800" b="0" i="0" u="none" strike="noStrike" baseline="0" dirty="0">
                <a:latin typeface="SabonLTStd-Roman"/>
              </a:rPr>
              <a:t>an unprotected system port, and an unlocked door. Some </a:t>
            </a:r>
            <a:r>
              <a:rPr lang="en-US" sz="1800" b="1" i="0" u="none" strike="noStrike" baseline="0" dirty="0">
                <a:latin typeface="SabonLTStd-Bold"/>
              </a:rPr>
              <a:t>well-known vulnerabilities</a:t>
            </a:r>
          </a:p>
          <a:p>
            <a:pPr algn="l"/>
            <a:r>
              <a:rPr lang="en-US" sz="1800" b="0" i="0" u="none" strike="noStrike" baseline="0" dirty="0">
                <a:latin typeface="SabonLTStd-Roman"/>
              </a:rPr>
              <a:t>have been examined, documented, and published; others remain latent (or</a:t>
            </a:r>
          </a:p>
          <a:p>
            <a:pPr algn="l"/>
            <a:r>
              <a:rPr lang="en-US" sz="1800" b="0" i="0" u="none" strike="noStrike" baseline="0" dirty="0">
                <a:latin typeface="SabonLTStd-Roman"/>
              </a:rPr>
              <a:t>undiscovered).</a:t>
            </a:r>
            <a:endParaRPr lang="en-US" dirty="0"/>
          </a:p>
        </p:txBody>
      </p:sp>
      <p:sp>
        <p:nvSpPr>
          <p:cNvPr id="4" name="Slide Number Placeholder 3">
            <a:extLst>
              <a:ext uri="{FF2B5EF4-FFF2-40B4-BE49-F238E27FC236}">
                <a16:creationId xmlns:a16="http://schemas.microsoft.com/office/drawing/2014/main" id="{12EFCF65-E80D-FC21-7C85-340317CBB9E3}"/>
              </a:ext>
            </a:extLst>
          </p:cNvPr>
          <p:cNvSpPr>
            <a:spLocks noGrp="1"/>
          </p:cNvSpPr>
          <p:nvPr>
            <p:ph type="sldNum" sz="quarter" idx="5"/>
          </p:nvPr>
        </p:nvSpPr>
        <p:spPr/>
        <p:txBody>
          <a:bodyPr/>
          <a:lstStyle/>
          <a:p>
            <a:fld id="{C0B72BDB-F84C-4882-B596-5C250CC05880}" type="slidenum">
              <a:rPr lang="en-US" smtClean="0"/>
              <a:t>18</a:t>
            </a:fld>
            <a:endParaRPr lang="en-US"/>
          </a:p>
        </p:txBody>
      </p:sp>
    </p:spTree>
    <p:extLst>
      <p:ext uri="{BB962C8B-B14F-4D97-AF65-F5344CB8AC3E}">
        <p14:creationId xmlns:p14="http://schemas.microsoft.com/office/powerpoint/2010/main" val="1317047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E4334-F28D-5C0A-3A89-2D4737CBD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15D314-846E-889D-73C7-2DCFCCE6D1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2A8F02-21D6-9959-36F7-3B13DC0EB843}"/>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75081058-2645-E700-EC84-083A0A988C91}"/>
              </a:ext>
            </a:extLst>
          </p:cNvPr>
          <p:cNvSpPr>
            <a:spLocks noGrp="1"/>
          </p:cNvSpPr>
          <p:nvPr>
            <p:ph type="sldNum" sz="quarter" idx="5"/>
          </p:nvPr>
        </p:nvSpPr>
        <p:spPr/>
        <p:txBody>
          <a:bodyPr/>
          <a:lstStyle/>
          <a:p>
            <a:fld id="{C0B72BDB-F84C-4882-B596-5C250CC05880}" type="slidenum">
              <a:rPr lang="en-US" smtClean="0"/>
              <a:t>19</a:t>
            </a:fld>
            <a:endParaRPr lang="en-US"/>
          </a:p>
        </p:txBody>
      </p:sp>
    </p:spTree>
    <p:extLst>
      <p:ext uri="{BB962C8B-B14F-4D97-AF65-F5344CB8AC3E}">
        <p14:creationId xmlns:p14="http://schemas.microsoft.com/office/powerpoint/2010/main" val="2272483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0B48A-C689-7A27-252B-95CC751210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530E44-25C2-B9CE-6819-9905D88907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A7326-8D71-7143-5B1E-82E843783DF5}"/>
              </a:ext>
            </a:extLst>
          </p:cNvPr>
          <p:cNvSpPr>
            <a:spLocks noGrp="1"/>
          </p:cNvSpPr>
          <p:nvPr>
            <p:ph type="body" idx="1"/>
          </p:nvPr>
        </p:nvSpPr>
        <p:spPr/>
        <p:txBody>
          <a:bodyPr/>
          <a:lstStyle/>
          <a:p>
            <a:pPr algn="l"/>
            <a:r>
              <a:rPr lang="en-US" sz="1800" b="1" i="0" u="none" strike="noStrike" baseline="0" dirty="0">
                <a:latin typeface="FrutigerLTStd-Bold"/>
              </a:rPr>
              <a:t>Availability </a:t>
            </a:r>
            <a:r>
              <a:rPr lang="en-US" sz="1800" b="1" i="0" u="none" strike="noStrike" baseline="0" dirty="0" err="1">
                <a:latin typeface="SabonLTStd-Bold"/>
              </a:rPr>
              <a:t>Availability</a:t>
            </a:r>
            <a:r>
              <a:rPr lang="en-US" sz="1800" b="1" i="0" u="none" strike="noStrike" baseline="0" dirty="0">
                <a:latin typeface="SabonLTStd-Bold"/>
              </a:rPr>
              <a:t> </a:t>
            </a:r>
            <a:r>
              <a:rPr lang="en-US" sz="1800" b="0" i="0" u="none" strike="noStrike" baseline="0" dirty="0">
                <a:latin typeface="SabonLTStd-Roman"/>
              </a:rPr>
              <a:t>enables authorized users—persons or computer systems—to</a:t>
            </a:r>
          </a:p>
          <a:p>
            <a:pPr algn="l"/>
            <a:r>
              <a:rPr lang="en-US" sz="1800" b="0" i="0" u="none" strike="noStrike" baseline="0" dirty="0">
                <a:latin typeface="SabonLTStd-Roman"/>
              </a:rPr>
              <a:t>access information without interference or obstruction and to receive it in the required format.</a:t>
            </a:r>
          </a:p>
          <a:p>
            <a:pPr algn="l"/>
            <a:r>
              <a:rPr lang="en-US" sz="1800" b="0" i="0" u="none" strike="noStrike" baseline="0" dirty="0">
                <a:latin typeface="SabonLTStd-Roman"/>
              </a:rPr>
              <a:t>Consider, for example, research libraries that require identification before entrance.</a:t>
            </a:r>
          </a:p>
          <a:p>
            <a:pPr algn="l"/>
            <a:r>
              <a:rPr lang="en-US" sz="1800" b="0" i="0" u="none" strike="noStrike" baseline="0" dirty="0">
                <a:latin typeface="SabonLTStd-Roman"/>
              </a:rPr>
              <a:t>Librarians protect the contents of the library so that they are available only to authorized</a:t>
            </a:r>
          </a:p>
          <a:p>
            <a:pPr algn="l"/>
            <a:r>
              <a:rPr lang="en-US" sz="1800" b="0" i="0" u="none" strike="noStrike" baseline="0" dirty="0">
                <a:latin typeface="SabonLTStd-Roman"/>
              </a:rPr>
              <a:t>patrons. The librarian must accept a patron’s identification before that patron has free</a:t>
            </a:r>
          </a:p>
          <a:p>
            <a:pPr algn="l"/>
            <a:r>
              <a:rPr lang="en-US" sz="1800" b="0" i="0" u="none" strike="noStrike" baseline="0" dirty="0">
                <a:latin typeface="SabonLTStd-Roman"/>
              </a:rPr>
              <a:t>access to the book stacks. Once authorized patrons have access to the contents of the stacks,</a:t>
            </a:r>
          </a:p>
          <a:p>
            <a:pPr algn="l"/>
            <a:r>
              <a:rPr lang="en-US" sz="1800" b="0" i="0" u="none" strike="noStrike" baseline="0" dirty="0">
                <a:latin typeface="SabonLTStd-Roman"/>
              </a:rPr>
              <a:t>they expect to find the information they need available in a useable format and familiar language,</a:t>
            </a:r>
          </a:p>
          <a:p>
            <a:pPr algn="l"/>
            <a:r>
              <a:rPr lang="en-US" sz="1800" b="0" i="0" u="none" strike="noStrike" baseline="0" dirty="0">
                <a:latin typeface="SabonLTStd-Roman"/>
              </a:rPr>
              <a:t>which in this case typically means bound in a book and written in English.</a:t>
            </a:r>
          </a:p>
          <a:p>
            <a:pPr algn="l"/>
            <a:r>
              <a:rPr lang="en-US" sz="1800" b="1" i="0" u="none" strike="noStrike" baseline="0" dirty="0">
                <a:latin typeface="FrutigerLTStd-Bold"/>
              </a:rPr>
              <a:t>Accuracy </a:t>
            </a:r>
            <a:r>
              <a:rPr lang="en-US" sz="1800" b="0" i="0" u="none" strike="noStrike" baseline="0" dirty="0">
                <a:latin typeface="SabonLTStd-Roman"/>
              </a:rPr>
              <a:t>Information has </a:t>
            </a:r>
            <a:r>
              <a:rPr lang="en-US" sz="1800" b="1" i="0" u="none" strike="noStrike" baseline="0" dirty="0">
                <a:latin typeface="SabonLTStd-Bold"/>
              </a:rPr>
              <a:t>accuracy </a:t>
            </a:r>
            <a:r>
              <a:rPr lang="en-US" sz="1800" b="0" i="0" u="none" strike="noStrike" baseline="0" dirty="0">
                <a:latin typeface="SabonLTStd-Roman"/>
              </a:rPr>
              <a:t>when it is free from mistakes or errors and it has the</a:t>
            </a:r>
          </a:p>
          <a:p>
            <a:pPr algn="l"/>
            <a:r>
              <a:rPr lang="en-US" sz="1800" b="0" i="0" u="none" strike="noStrike" baseline="0" dirty="0">
                <a:latin typeface="SabonLTStd-Roman"/>
              </a:rPr>
              <a:t>value that the end user expects. If information has been intentionally or unintentionally</a:t>
            </a:r>
          </a:p>
          <a:p>
            <a:pPr algn="l"/>
            <a:r>
              <a:rPr lang="en-US" sz="1800" b="0" i="0" u="none" strike="noStrike" baseline="0" dirty="0">
                <a:latin typeface="SabonLTStd-Roman"/>
              </a:rPr>
              <a:t>modified, it is no longer accurate. Consider, for example, a checking account. You assume</a:t>
            </a:r>
          </a:p>
          <a:p>
            <a:pPr algn="l"/>
            <a:r>
              <a:rPr lang="en-US" sz="1800" b="0" i="0" u="none" strike="noStrike" baseline="0" dirty="0">
                <a:latin typeface="SabonLTStd-Roman"/>
              </a:rPr>
              <a:t>that the information contained in your checking account is an accurate representation of</a:t>
            </a:r>
          </a:p>
          <a:p>
            <a:pPr algn="l"/>
            <a:r>
              <a:rPr lang="en-US" sz="1800" b="0" i="0" u="none" strike="noStrike" baseline="0" dirty="0">
                <a:latin typeface="SabonLTStd-Roman"/>
              </a:rPr>
              <a:t>your finances. Incorrect information in your checking account can result from external or</a:t>
            </a:r>
          </a:p>
          <a:p>
            <a:pPr algn="l"/>
            <a:r>
              <a:rPr lang="en-US" sz="1800" b="0" i="0" u="none" strike="noStrike" baseline="0" dirty="0">
                <a:latin typeface="SabonLTStd-Roman"/>
              </a:rPr>
              <a:t>internal errors. If a bank teller, for instance, mistakenly adds or subtracts too much from</a:t>
            </a:r>
          </a:p>
          <a:p>
            <a:pPr algn="l"/>
            <a:r>
              <a:rPr lang="en-US" sz="1800" b="0" i="0" u="none" strike="noStrike" baseline="0" dirty="0">
                <a:latin typeface="SabonLTStd-Roman"/>
              </a:rPr>
              <a:t>your account, the value of the information is changed. Or, you may accidentally enter an</a:t>
            </a:r>
          </a:p>
          <a:p>
            <a:pPr algn="l"/>
            <a:r>
              <a:rPr lang="en-US" sz="1800" b="0" i="0" u="none" strike="noStrike" baseline="0" dirty="0">
                <a:latin typeface="SabonLTStd-Roman"/>
              </a:rPr>
              <a:t>incorrect amount into your account register. Either way, an inaccurate bank balance could</a:t>
            </a:r>
          </a:p>
          <a:p>
            <a:pPr algn="l"/>
            <a:r>
              <a:rPr lang="en-US" sz="1800" b="0" i="0" u="none" strike="noStrike" baseline="0" dirty="0">
                <a:latin typeface="SabonLTStd-Roman"/>
              </a:rPr>
              <a:t>cause you to make mistakes, such as bouncing a check.</a:t>
            </a:r>
            <a:endParaRPr lang="en-US" dirty="0"/>
          </a:p>
        </p:txBody>
      </p:sp>
      <p:sp>
        <p:nvSpPr>
          <p:cNvPr id="4" name="Slide Number Placeholder 3">
            <a:extLst>
              <a:ext uri="{FF2B5EF4-FFF2-40B4-BE49-F238E27FC236}">
                <a16:creationId xmlns:a16="http://schemas.microsoft.com/office/drawing/2014/main" id="{04BD1D7E-930E-1CB8-68B0-2A77300FC5D0}"/>
              </a:ext>
            </a:extLst>
          </p:cNvPr>
          <p:cNvSpPr>
            <a:spLocks noGrp="1"/>
          </p:cNvSpPr>
          <p:nvPr>
            <p:ph type="sldNum" sz="quarter" idx="5"/>
          </p:nvPr>
        </p:nvSpPr>
        <p:spPr/>
        <p:txBody>
          <a:bodyPr/>
          <a:lstStyle/>
          <a:p>
            <a:fld id="{C0B72BDB-F84C-4882-B596-5C250CC05880}" type="slidenum">
              <a:rPr lang="en-US" smtClean="0"/>
              <a:t>20</a:t>
            </a:fld>
            <a:endParaRPr lang="en-US"/>
          </a:p>
        </p:txBody>
      </p:sp>
    </p:spTree>
    <p:extLst>
      <p:ext uri="{BB962C8B-B14F-4D97-AF65-F5344CB8AC3E}">
        <p14:creationId xmlns:p14="http://schemas.microsoft.com/office/powerpoint/2010/main" val="4017962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CACC9-0AF9-C558-45DD-9FA6373D1F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E4CA21-7B2F-9162-11AF-626D3DF124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73804E-1533-A157-3F42-E852897CEB79}"/>
              </a:ext>
            </a:extLst>
          </p:cNvPr>
          <p:cNvSpPr>
            <a:spLocks noGrp="1"/>
          </p:cNvSpPr>
          <p:nvPr>
            <p:ph type="body" idx="1"/>
          </p:nvPr>
        </p:nvSpPr>
        <p:spPr/>
        <p:txBody>
          <a:bodyPr/>
          <a:lstStyle/>
          <a:p>
            <a:pPr algn="l"/>
            <a:r>
              <a:rPr lang="en-US" sz="1800" b="1" i="0" u="none" strike="noStrike" baseline="0" dirty="0">
                <a:latin typeface="FrutigerLTStd-Bold"/>
              </a:rPr>
              <a:t>Confidentiality </a:t>
            </a:r>
            <a:r>
              <a:rPr lang="en-US" sz="1800" b="0" i="0" u="none" strike="noStrike" baseline="0" dirty="0">
                <a:latin typeface="SabonLTStd-Roman"/>
              </a:rPr>
              <a:t>Information has </a:t>
            </a:r>
            <a:r>
              <a:rPr lang="en-US" sz="1800" b="1" i="0" u="none" strike="noStrike" baseline="0" dirty="0">
                <a:latin typeface="SabonLTStd-Bold"/>
              </a:rPr>
              <a:t>confidentiality </a:t>
            </a:r>
            <a:r>
              <a:rPr lang="en-US" sz="1800" b="0" i="0" u="none" strike="noStrike" baseline="0" dirty="0">
                <a:latin typeface="SabonLTStd-Roman"/>
              </a:rPr>
              <a:t>when it is protected from disclosure or</a:t>
            </a:r>
          </a:p>
          <a:p>
            <a:pPr algn="l"/>
            <a:r>
              <a:rPr lang="en-US" sz="1800" b="0" i="0" u="none" strike="noStrike" baseline="0" dirty="0">
                <a:latin typeface="SabonLTStd-Roman"/>
              </a:rPr>
              <a:t>exposure to unauthorized individuals or systems. Confidentiality ensures that </a:t>
            </a:r>
            <a:r>
              <a:rPr lang="en-US" sz="1800" b="0" i="1" u="none" strike="noStrike" baseline="0" dirty="0">
                <a:latin typeface="SabonLTStd-Italic"/>
              </a:rPr>
              <a:t>only </a:t>
            </a:r>
            <a:r>
              <a:rPr lang="en-US" sz="1800" b="0" i="0" u="none" strike="noStrike" baseline="0" dirty="0">
                <a:latin typeface="SabonLTStd-Roman"/>
              </a:rPr>
              <a:t>those</a:t>
            </a:r>
          </a:p>
          <a:p>
            <a:pPr algn="l"/>
            <a:r>
              <a:rPr lang="en-US" sz="1800" b="0" i="0" u="none" strike="noStrike" baseline="0" dirty="0">
                <a:latin typeface="SabonLTStd-Roman"/>
              </a:rPr>
              <a:t>with the rights and privileges to access information are able to do so. When unauthorized</a:t>
            </a:r>
          </a:p>
          <a:p>
            <a:pPr algn="l"/>
            <a:r>
              <a:rPr lang="en-US" sz="1800" b="0" i="0" u="none" strike="noStrike" baseline="0" dirty="0">
                <a:latin typeface="SabonLTStd-Roman"/>
              </a:rPr>
              <a:t>individuals or systems can view information, confidentiality is breached. To protect the confidentiality</a:t>
            </a:r>
          </a:p>
          <a:p>
            <a:pPr algn="l"/>
            <a:r>
              <a:rPr lang="en-US" sz="1800" b="0" i="0" u="none" strike="noStrike" baseline="0" dirty="0">
                <a:latin typeface="SabonLTStd-Roman"/>
              </a:rPr>
              <a:t>of information, you can use a number of measures, including the following:</a:t>
            </a:r>
          </a:p>
          <a:p>
            <a:pPr algn="l"/>
            <a:r>
              <a:rPr lang="en-US" sz="1800" b="0" i="0" u="none" strike="noStrike" baseline="0" dirty="0">
                <a:latin typeface="SabonLTStd-Roman"/>
              </a:rPr>
              <a:t>Information classification</a:t>
            </a:r>
          </a:p>
          <a:p>
            <a:pPr algn="l"/>
            <a:r>
              <a:rPr lang="en-US" sz="1800" b="0" i="0" u="none" strike="noStrike" baseline="0" dirty="0">
                <a:latin typeface="SabonLTStd-Roman"/>
              </a:rPr>
              <a:t>Secure document storage</a:t>
            </a:r>
          </a:p>
          <a:p>
            <a:pPr algn="l"/>
            <a:r>
              <a:rPr lang="en-US" sz="1800" b="0" i="0" u="none" strike="noStrike" baseline="0" dirty="0">
                <a:latin typeface="SabonLTStd-Roman"/>
              </a:rPr>
              <a:t>Application of general security policies</a:t>
            </a:r>
          </a:p>
          <a:p>
            <a:pPr algn="l"/>
            <a:r>
              <a:rPr lang="en-US" sz="1800" b="0" i="0" u="none" strike="noStrike" baseline="0" dirty="0">
                <a:latin typeface="SabonLTStd-Roman"/>
              </a:rPr>
              <a:t>Education of information custodians and end users</a:t>
            </a:r>
          </a:p>
          <a:p>
            <a:pPr algn="l"/>
            <a:r>
              <a:rPr lang="en-US" sz="1800" b="0" i="0" u="none" strike="noStrike" baseline="0" dirty="0">
                <a:latin typeface="SabonLTStd-Roman"/>
              </a:rPr>
              <a:t>Confidentiality, like most of the characteristics of information, is interdependent with other</a:t>
            </a:r>
          </a:p>
          <a:p>
            <a:pPr algn="l"/>
            <a:r>
              <a:rPr lang="en-US" sz="1800" b="0" i="0" u="none" strike="noStrike" baseline="0" dirty="0">
                <a:latin typeface="SabonLTStd-Roman"/>
              </a:rPr>
              <a:t>characteristics and is most closely related to the characteristic known as privacy. The relationship</a:t>
            </a:r>
          </a:p>
          <a:p>
            <a:pPr algn="l"/>
            <a:r>
              <a:rPr lang="en-US" sz="1800" b="0" i="0" u="none" strike="noStrike" baseline="0" dirty="0">
                <a:latin typeface="SabonLTStd-Roman"/>
              </a:rPr>
              <a:t>between these two characteristics is covered in more detail in Chapter 3, “Legal</a:t>
            </a:r>
          </a:p>
          <a:p>
            <a:pPr algn="l"/>
            <a:r>
              <a:rPr lang="en-US" sz="1800" b="0" i="0" u="none" strike="noStrike" baseline="0" dirty="0">
                <a:latin typeface="SabonLTStd-Roman"/>
              </a:rPr>
              <a:t>and Ethical Issues in Security.”</a:t>
            </a:r>
          </a:p>
          <a:p>
            <a:pPr algn="l"/>
            <a:r>
              <a:rPr lang="en-US" sz="1800" b="0" i="0" u="none" strike="noStrike" baseline="0" dirty="0">
                <a:latin typeface="SabonLTStd-Roman"/>
              </a:rPr>
              <a:t>The value of confidentiality of information is especially high when it is personal information</a:t>
            </a:r>
          </a:p>
          <a:p>
            <a:pPr algn="l"/>
            <a:r>
              <a:rPr lang="en-US" sz="1800" b="0" i="0" u="none" strike="noStrike" baseline="0" dirty="0">
                <a:latin typeface="SabonLTStd-Roman"/>
              </a:rPr>
              <a:t>about employees, customers, or patients. Individuals who transact with an organization</a:t>
            </a:r>
          </a:p>
          <a:p>
            <a:pPr algn="l"/>
            <a:r>
              <a:rPr lang="en-US" sz="1800" b="0" i="0" u="none" strike="noStrike" baseline="0" dirty="0">
                <a:latin typeface="SabonLTStd-Roman"/>
              </a:rPr>
              <a:t>expect that their personal information will remain confidential, whether the organization is</a:t>
            </a:r>
          </a:p>
          <a:p>
            <a:pPr algn="l"/>
            <a:r>
              <a:rPr lang="en-US" sz="1800" b="0" i="0" u="none" strike="noStrike" baseline="0" dirty="0">
                <a:latin typeface="SabonLTStd-Roman"/>
              </a:rPr>
              <a:t>a federal agency, such as the Internal Revenue Service, or a business. Problems arise when</a:t>
            </a:r>
          </a:p>
          <a:p>
            <a:pPr algn="l"/>
            <a:r>
              <a:rPr lang="en-US" sz="1800" b="0" i="0" u="none" strike="noStrike" baseline="0" dirty="0">
                <a:latin typeface="SabonLTStd-Roman"/>
              </a:rPr>
              <a:t>companies disclose confidential information. Sometimes this disclosure is intentional, but</a:t>
            </a:r>
          </a:p>
          <a:p>
            <a:pPr algn="l"/>
            <a:r>
              <a:rPr lang="en-US" sz="1800" b="0" i="0" u="none" strike="noStrike" baseline="0" dirty="0">
                <a:latin typeface="SabonLTStd-Roman"/>
              </a:rPr>
              <a:t>there are times when disclosure of confidential information happens by mistake—for example,</a:t>
            </a:r>
          </a:p>
          <a:p>
            <a:pPr algn="l"/>
            <a:r>
              <a:rPr lang="en-US" sz="1800" b="0" i="0" u="none" strike="noStrike" baseline="0" dirty="0">
                <a:latin typeface="SabonLTStd-Roman"/>
              </a:rPr>
              <a:t>when confidential information is mistakenly e-mailed to someone </a:t>
            </a:r>
            <a:r>
              <a:rPr lang="en-US" sz="1800" b="0" i="1" u="none" strike="noStrike" baseline="0" dirty="0">
                <a:latin typeface="SabonLTStd-Italic"/>
              </a:rPr>
              <a:t>outside </a:t>
            </a:r>
            <a:r>
              <a:rPr lang="en-US" sz="1800" b="0" i="0" u="none" strike="noStrike" baseline="0" dirty="0">
                <a:latin typeface="SabonLTStd-Roman"/>
              </a:rPr>
              <a:t>the organization</a:t>
            </a:r>
          </a:p>
          <a:p>
            <a:pPr algn="l"/>
            <a:r>
              <a:rPr lang="en-US" sz="1800" b="0" i="0" u="none" strike="noStrike" baseline="0" dirty="0">
                <a:latin typeface="SabonLTStd-Roman"/>
              </a:rPr>
              <a:t>rather than to someone </a:t>
            </a:r>
            <a:r>
              <a:rPr lang="en-US" sz="1800" b="0" i="1" u="none" strike="noStrike" baseline="0" dirty="0">
                <a:latin typeface="SabonLTStd-Italic"/>
              </a:rPr>
              <a:t>inside </a:t>
            </a:r>
            <a:r>
              <a:rPr lang="en-US" sz="1800" b="0" i="0" u="none" strike="noStrike" baseline="0" dirty="0">
                <a:latin typeface="SabonLTStd-Roman"/>
              </a:rPr>
              <a:t>the organization. Several cases of privacy violation are</a:t>
            </a:r>
          </a:p>
          <a:p>
            <a:pPr algn="l"/>
            <a:r>
              <a:rPr lang="en-US" sz="1800" b="0" i="0" u="none" strike="noStrike" baseline="0" dirty="0">
                <a:latin typeface="SabonLTStd-Roman"/>
              </a:rPr>
              <a:t>outlined in Offline: Unintentional Disclosures.</a:t>
            </a:r>
          </a:p>
          <a:p>
            <a:pPr algn="l"/>
            <a:r>
              <a:rPr lang="en-US" sz="1800" b="0" i="0" u="none" strike="noStrike" baseline="0" dirty="0">
                <a:latin typeface="SabonLTStd-Roman"/>
              </a:rPr>
              <a:t>Other examples of confidentiality breaches are an employee throwing away a document</a:t>
            </a:r>
          </a:p>
          <a:p>
            <a:pPr algn="l"/>
            <a:r>
              <a:rPr lang="en-US" sz="1800" b="0" i="0" u="none" strike="noStrike" baseline="0" dirty="0">
                <a:latin typeface="SabonLTStd-Roman"/>
              </a:rPr>
              <a:t>containing critical information without shredding it, or a hacker who successfully breaks</a:t>
            </a:r>
          </a:p>
          <a:p>
            <a:pPr algn="l"/>
            <a:r>
              <a:rPr lang="en-US" sz="1800" b="0" i="0" u="none" strike="noStrike" baseline="0" dirty="0">
                <a:latin typeface="SabonLTStd-Roman"/>
              </a:rPr>
              <a:t>into an internal database of a Web-based organization and steals sensitive information</a:t>
            </a:r>
          </a:p>
          <a:p>
            <a:pPr algn="l"/>
            <a:r>
              <a:rPr lang="en-US" sz="1800" b="0" i="0" u="none" strike="noStrike" baseline="0" dirty="0">
                <a:latin typeface="SabonLTStd-Roman"/>
              </a:rPr>
              <a:t>about the clients, such as names, addresses, and credit card numbers.</a:t>
            </a:r>
          </a:p>
          <a:p>
            <a:pPr algn="l"/>
            <a:r>
              <a:rPr lang="en-US" sz="1800" b="0" i="0" u="none" strike="noStrike" baseline="0" dirty="0">
                <a:latin typeface="SabonLTStd-Roman"/>
              </a:rPr>
              <a:t>As a consumer, you give up pieces of confidential information in exchange for convenience</a:t>
            </a:r>
          </a:p>
          <a:p>
            <a:pPr algn="l"/>
            <a:r>
              <a:rPr lang="en-US" sz="1800" b="0" i="0" u="none" strike="noStrike" baseline="0" dirty="0">
                <a:latin typeface="SabonLTStd-Roman"/>
              </a:rPr>
              <a:t>or value almost daily. By using a “members only” card at a grocery store, you disclose</a:t>
            </a:r>
          </a:p>
          <a:p>
            <a:pPr algn="l"/>
            <a:r>
              <a:rPr lang="en-US" sz="1800" b="0" i="0" u="none" strike="noStrike" baseline="0" dirty="0">
                <a:latin typeface="SabonLTStd-Roman"/>
              </a:rPr>
              <a:t>some of your spending habits. When you fill out an online survey, you exchange pieces of</a:t>
            </a:r>
          </a:p>
          <a:p>
            <a:pPr algn="l"/>
            <a:r>
              <a:rPr lang="en-US" sz="1800" b="0" i="0" u="none" strike="noStrike" baseline="0" dirty="0">
                <a:latin typeface="SabonLTStd-Roman"/>
              </a:rPr>
              <a:t>your personal history for access to online privileges. The bits and pieces of your information</a:t>
            </a:r>
          </a:p>
          <a:p>
            <a:pPr algn="l"/>
            <a:r>
              <a:rPr lang="en-US" sz="1800" b="0" i="0" u="none" strike="noStrike" baseline="0" dirty="0">
                <a:latin typeface="SabonLTStd-Roman"/>
              </a:rPr>
              <a:t>that you disclose are copied, sold, replicated, distributed, and eventually coalesced into profiles</a:t>
            </a:r>
          </a:p>
          <a:p>
            <a:pPr algn="l"/>
            <a:r>
              <a:rPr lang="en-US" sz="1800" b="0" i="0" u="none" strike="noStrike" baseline="0" dirty="0">
                <a:latin typeface="SabonLTStd-Roman"/>
              </a:rPr>
              <a:t>and even complete dossiers of yourself and your life. A similar technique is used in a</a:t>
            </a:r>
          </a:p>
          <a:p>
            <a:pPr algn="l"/>
            <a:r>
              <a:rPr lang="en-US" sz="1800" b="0" i="0" u="none" strike="noStrike" baseline="0" dirty="0">
                <a:latin typeface="SabonLTStd-Roman"/>
              </a:rPr>
              <a:t>criminal enterprise called </a:t>
            </a:r>
            <a:r>
              <a:rPr lang="en-US" sz="1800" b="1" i="0" u="none" strike="noStrike" baseline="0" dirty="0">
                <a:latin typeface="SabonLTStd-Bold"/>
              </a:rPr>
              <a:t>salami theft</a:t>
            </a:r>
            <a:r>
              <a:rPr lang="en-US" sz="1800" b="0" i="0" u="none" strike="noStrike" baseline="0" dirty="0">
                <a:latin typeface="SabonLTStd-Roman"/>
              </a:rPr>
              <a:t>. A deli worker knows he or she cannot steal an entire</a:t>
            </a:r>
          </a:p>
          <a:p>
            <a:pPr algn="l"/>
            <a:r>
              <a:rPr lang="en-US" sz="1800" b="0" i="0" u="none" strike="noStrike" baseline="0" dirty="0">
                <a:latin typeface="SabonLTStd-Roman"/>
              </a:rPr>
              <a:t>salami, but a few slices here or there can be taken home without notice. Eventually the deli</a:t>
            </a:r>
          </a:p>
          <a:p>
            <a:pPr algn="l"/>
            <a:r>
              <a:rPr lang="en-US" sz="1800" b="0" i="0" u="none" strike="noStrike" baseline="0" dirty="0">
                <a:latin typeface="SabonLTStd-Roman"/>
              </a:rPr>
              <a:t>worker has stolen a whole salami. In information security, salami theft occurs when an</a:t>
            </a:r>
          </a:p>
          <a:p>
            <a:pPr algn="l"/>
            <a:r>
              <a:rPr lang="en-US" sz="1800" b="0" i="0" u="none" strike="noStrike" baseline="0" dirty="0">
                <a:latin typeface="SabonLTStd-Roman"/>
              </a:rPr>
              <a:t>employee steals a few pieces of information at a time, knowing that taking more would be</a:t>
            </a:r>
          </a:p>
          <a:p>
            <a:pPr algn="l"/>
            <a:r>
              <a:rPr lang="en-US" sz="1800" b="0" i="0" u="none" strike="noStrike" baseline="0" dirty="0">
                <a:latin typeface="SabonLTStd-Roman"/>
              </a:rPr>
              <a:t>noticed—but eventually the employee gets something complete or useable.</a:t>
            </a:r>
            <a:endParaRPr lang="en-US" dirty="0"/>
          </a:p>
        </p:txBody>
      </p:sp>
      <p:sp>
        <p:nvSpPr>
          <p:cNvPr id="4" name="Slide Number Placeholder 3">
            <a:extLst>
              <a:ext uri="{FF2B5EF4-FFF2-40B4-BE49-F238E27FC236}">
                <a16:creationId xmlns:a16="http://schemas.microsoft.com/office/drawing/2014/main" id="{A701174F-A5C8-90E9-9834-CBDE1D88977E}"/>
              </a:ext>
            </a:extLst>
          </p:cNvPr>
          <p:cNvSpPr>
            <a:spLocks noGrp="1"/>
          </p:cNvSpPr>
          <p:nvPr>
            <p:ph type="sldNum" sz="quarter" idx="5"/>
          </p:nvPr>
        </p:nvSpPr>
        <p:spPr/>
        <p:txBody>
          <a:bodyPr/>
          <a:lstStyle/>
          <a:p>
            <a:fld id="{C0B72BDB-F84C-4882-B596-5C250CC05880}" type="slidenum">
              <a:rPr lang="en-US" smtClean="0"/>
              <a:t>21</a:t>
            </a:fld>
            <a:endParaRPr lang="en-US"/>
          </a:p>
        </p:txBody>
      </p:sp>
    </p:spTree>
    <p:extLst>
      <p:ext uri="{BB962C8B-B14F-4D97-AF65-F5344CB8AC3E}">
        <p14:creationId xmlns:p14="http://schemas.microsoft.com/office/powerpoint/2010/main" val="8838722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A6A5F-FEE8-E264-C7EB-AEBFA66B76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0DACAB-1E02-7ACC-2B2A-003036EB36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C779E0-B975-7A9A-00FC-E6F30B2DD918}"/>
              </a:ext>
            </a:extLst>
          </p:cNvPr>
          <p:cNvSpPr>
            <a:spLocks noGrp="1"/>
          </p:cNvSpPr>
          <p:nvPr>
            <p:ph type="body" idx="1"/>
          </p:nvPr>
        </p:nvSpPr>
        <p:spPr/>
        <p:txBody>
          <a:bodyPr/>
          <a:lstStyle/>
          <a:p>
            <a:pPr algn="l"/>
            <a:r>
              <a:rPr lang="en-US" sz="1800" b="0" i="0" u="none" strike="noStrike" baseline="0" dirty="0">
                <a:solidFill>
                  <a:srgbClr val="9C00FF"/>
                </a:solidFill>
                <a:latin typeface="HelveticaNeueLTStd-Bd"/>
              </a:rPr>
              <a:t>Integrity</a:t>
            </a:r>
          </a:p>
          <a:p>
            <a:pPr algn="l"/>
            <a:r>
              <a:rPr lang="en-US" sz="1800" b="0" i="0" u="none" strike="noStrike" baseline="0" dirty="0">
                <a:solidFill>
                  <a:srgbClr val="000000"/>
                </a:solidFill>
                <a:latin typeface="CheltenhamStd-Book"/>
              </a:rPr>
              <a:t>Information has </a:t>
            </a:r>
            <a:r>
              <a:rPr lang="en-US" sz="1800" b="1" i="0" u="none" strike="noStrike" baseline="0" dirty="0">
                <a:solidFill>
                  <a:srgbClr val="0078D7"/>
                </a:solidFill>
                <a:latin typeface="OpenSans-Bold"/>
              </a:rPr>
              <a:t>integrity </a:t>
            </a:r>
            <a:r>
              <a:rPr lang="en-US" sz="1800" b="0" i="0" u="none" strike="noStrike" baseline="0" dirty="0">
                <a:solidFill>
                  <a:srgbClr val="000000"/>
                </a:solidFill>
                <a:latin typeface="CheltenhamStd-Book"/>
              </a:rPr>
              <a:t>when it is in its expected state and can be trusted. The</a:t>
            </a:r>
          </a:p>
          <a:p>
            <a:pPr algn="l"/>
            <a:r>
              <a:rPr lang="en-US" sz="1800" b="0" i="0" u="none" strike="noStrike" baseline="0" dirty="0">
                <a:solidFill>
                  <a:srgbClr val="000000"/>
                </a:solidFill>
                <a:latin typeface="CheltenhamStd-Book"/>
              </a:rPr>
              <a:t>integrity of information is threatened when it is exposed to corruption, damage,</a:t>
            </a:r>
          </a:p>
          <a:p>
            <a:pPr algn="l"/>
            <a:r>
              <a:rPr lang="en-US" sz="1800" b="0" i="0" u="none" strike="noStrike" baseline="0" dirty="0">
                <a:solidFill>
                  <a:srgbClr val="000000"/>
                </a:solidFill>
                <a:latin typeface="CheltenhamStd-Book"/>
              </a:rPr>
              <a:t>destruction, or other disruption of its authentic state. Corruption can occur while information is being stored or</a:t>
            </a:r>
          </a:p>
          <a:p>
            <a:pPr algn="l"/>
            <a:r>
              <a:rPr lang="en-US" sz="1800" b="0" i="0" u="none" strike="noStrike" baseline="0" dirty="0">
                <a:solidFill>
                  <a:srgbClr val="000000"/>
                </a:solidFill>
                <a:latin typeface="CheltenhamStd-Book"/>
              </a:rPr>
              <a:t>transmitted. Many computer viruses and worms are designed with the explicit purpose of corrupting data. For this</a:t>
            </a:r>
          </a:p>
          <a:p>
            <a:pPr algn="l"/>
            <a:r>
              <a:rPr lang="en-US" sz="1800" b="0" i="0" u="none" strike="noStrike" baseline="0" dirty="0">
                <a:solidFill>
                  <a:srgbClr val="000000"/>
                </a:solidFill>
                <a:latin typeface="CheltenhamStd-Book"/>
              </a:rPr>
              <a:t>reason, a key method for detecting a virus or worm is to look for changes in file integrity, as shown by the file size.</a:t>
            </a:r>
          </a:p>
          <a:p>
            <a:pPr algn="l"/>
            <a:r>
              <a:rPr lang="en-US" sz="1800" b="0" i="0" u="none" strike="noStrike" baseline="0" dirty="0">
                <a:solidFill>
                  <a:srgbClr val="000000"/>
                </a:solidFill>
                <a:latin typeface="CheltenhamStd-Book"/>
              </a:rPr>
              <a:t>Another key method of assuring information integrity is file hashing, in which a file is read by a special algorithm that</a:t>
            </a:r>
          </a:p>
          <a:p>
            <a:pPr algn="l"/>
            <a:r>
              <a:rPr lang="en-US" sz="1800" b="0" i="0" u="none" strike="noStrike" baseline="0" dirty="0">
                <a:solidFill>
                  <a:srgbClr val="000000"/>
                </a:solidFill>
                <a:latin typeface="CheltenhamStd-Book"/>
              </a:rPr>
              <a:t>uses the bit values in the file to compute a single large number called a hash value. The hash value for any combination</a:t>
            </a:r>
          </a:p>
          <a:p>
            <a:pPr algn="l"/>
            <a:r>
              <a:rPr lang="en-US" sz="1800" b="0" i="0" u="none" strike="noStrike" baseline="0" dirty="0">
                <a:solidFill>
                  <a:srgbClr val="000000"/>
                </a:solidFill>
                <a:latin typeface="CheltenhamStd-Book"/>
              </a:rPr>
              <a:t>of bits is unique.</a:t>
            </a:r>
          </a:p>
          <a:p>
            <a:pPr algn="l"/>
            <a:r>
              <a:rPr lang="en-US" sz="1800" b="0" i="0" u="none" strike="noStrike" baseline="0" dirty="0">
                <a:solidFill>
                  <a:srgbClr val="000000"/>
                </a:solidFill>
                <a:latin typeface="CheltenhamStd-Book"/>
              </a:rPr>
              <a:t>If a computer system performs the same hashing algorithm on a file and obtains a different number than the file’s</a:t>
            </a:r>
          </a:p>
          <a:p>
            <a:pPr algn="l"/>
            <a:r>
              <a:rPr lang="en-US" sz="1800" b="0" i="0" u="none" strike="noStrike" baseline="0" dirty="0">
                <a:solidFill>
                  <a:srgbClr val="000000"/>
                </a:solidFill>
                <a:latin typeface="CheltenhamStd-Book"/>
              </a:rPr>
              <a:t>recorded hash value, the file has been compromised and the integrity of the information is lost. Information integrity</a:t>
            </a:r>
          </a:p>
          <a:p>
            <a:pPr algn="l"/>
            <a:r>
              <a:rPr lang="en-US" sz="1800" b="0" i="0" u="none" strike="noStrike" baseline="0" dirty="0">
                <a:solidFill>
                  <a:srgbClr val="000000"/>
                </a:solidFill>
                <a:latin typeface="CheltenhamStd-Book"/>
              </a:rPr>
              <a:t>is the cornerstone of information systems because information is of no value or use if users cannot verify its integrity.</a:t>
            </a:r>
          </a:p>
          <a:p>
            <a:pPr algn="l"/>
            <a:r>
              <a:rPr lang="en-US" sz="1800" b="0" i="0" u="none" strike="noStrike" baseline="0" dirty="0">
                <a:solidFill>
                  <a:srgbClr val="000000"/>
                </a:solidFill>
                <a:latin typeface="CheltenhamStd-Book"/>
              </a:rPr>
              <a:t>File hashing and hash values are examined in detail in Module 10.</a:t>
            </a:r>
          </a:p>
          <a:p>
            <a:pPr algn="l"/>
            <a:r>
              <a:rPr lang="en-US" sz="1800" b="0" i="0" u="none" strike="noStrike" baseline="0" dirty="0">
                <a:solidFill>
                  <a:srgbClr val="000000"/>
                </a:solidFill>
                <a:latin typeface="CheltenhamStd-Book"/>
              </a:rPr>
              <a:t>File corruption is not necessarily the result of external forces, such as hackers. Noise in the transmission media,</a:t>
            </a:r>
          </a:p>
          <a:p>
            <a:pPr algn="l"/>
            <a:r>
              <a:rPr lang="en-US" sz="1800" b="0" i="0" u="none" strike="noStrike" baseline="0" dirty="0">
                <a:solidFill>
                  <a:srgbClr val="000000"/>
                </a:solidFill>
                <a:latin typeface="CheltenhamStd-Book"/>
              </a:rPr>
              <a:t>for instance, can also cause data to lose its integrity. Transmitting data on a circuit with a low voltage level can alter</a:t>
            </a:r>
          </a:p>
          <a:p>
            <a:pPr algn="l"/>
            <a:r>
              <a:rPr lang="en-US" sz="1800" b="0" i="0" u="none" strike="noStrike" baseline="0" dirty="0">
                <a:solidFill>
                  <a:srgbClr val="000000"/>
                </a:solidFill>
                <a:latin typeface="CheltenhamStd-Book"/>
              </a:rPr>
              <a:t>and corrupt the data. Redundancy bits and check bits can compensate for internal and external threats to the integrity</a:t>
            </a:r>
          </a:p>
          <a:p>
            <a:pPr algn="l"/>
            <a:r>
              <a:rPr lang="en-US" sz="1800" b="0" i="0" u="none" strike="noStrike" baseline="0" dirty="0">
                <a:solidFill>
                  <a:srgbClr val="000000"/>
                </a:solidFill>
                <a:latin typeface="CheltenhamStd-Book"/>
              </a:rPr>
              <a:t>of information. During each transmission, algorithms, hash values, and error-correcting codes ensure the integrity of</a:t>
            </a:r>
          </a:p>
          <a:p>
            <a:pPr algn="l"/>
            <a:r>
              <a:rPr lang="en-US" sz="1800" b="0" i="0" u="none" strike="noStrike" baseline="0" dirty="0">
                <a:solidFill>
                  <a:srgbClr val="000000"/>
                </a:solidFill>
                <a:latin typeface="CheltenhamStd-Book"/>
              </a:rPr>
              <a:t>the information. Data whose integrity has been compromised is retransmitted.</a:t>
            </a:r>
          </a:p>
          <a:p>
            <a:pPr algn="l"/>
            <a:r>
              <a:rPr lang="en-US" sz="1800" b="0" i="0" u="none" strike="noStrike" baseline="0" dirty="0">
                <a:solidFill>
                  <a:srgbClr val="000000"/>
                </a:solidFill>
                <a:latin typeface="CheltenhamStd-Book"/>
              </a:rPr>
              <a:t>Unfortunately, even the routine use of computers can result in unintended changes to files as the equipment</a:t>
            </a:r>
          </a:p>
          <a:p>
            <a:pPr algn="l"/>
            <a:r>
              <a:rPr lang="en-US" sz="1800" b="0" i="0" u="none" strike="noStrike" baseline="0" dirty="0">
                <a:solidFill>
                  <a:srgbClr val="000000"/>
                </a:solidFill>
                <a:latin typeface="CheltenhamStd-Book"/>
              </a:rPr>
              <a:t>degrades, software malfunctions, or other “natural causes” occur.</a:t>
            </a:r>
          </a:p>
          <a:p>
            <a:pPr algn="l"/>
            <a:endParaRPr lang="en-US" sz="1800" b="0" i="0" u="none" strike="noStrike" baseline="0" dirty="0">
              <a:solidFill>
                <a:srgbClr val="000000"/>
              </a:solidFill>
              <a:latin typeface="CheltenhamStd-Book"/>
            </a:endParaRPr>
          </a:p>
          <a:p>
            <a:pPr algn="l"/>
            <a:r>
              <a:rPr lang="en-US" sz="1800" b="0" i="0" u="none" strike="noStrike" baseline="0" dirty="0">
                <a:solidFill>
                  <a:srgbClr val="9C00FF"/>
                </a:solidFill>
                <a:latin typeface="HelveticaNeueLTStd-Bd"/>
              </a:rPr>
              <a:t>Availability</a:t>
            </a:r>
          </a:p>
          <a:p>
            <a:pPr algn="l"/>
            <a:r>
              <a:rPr lang="en-US" sz="1800" b="1" i="0" u="none" strike="noStrike" baseline="0" dirty="0">
                <a:solidFill>
                  <a:srgbClr val="0078D7"/>
                </a:solidFill>
                <a:latin typeface="OpenSans-Bold"/>
              </a:rPr>
              <a:t>Availability </a:t>
            </a:r>
            <a:r>
              <a:rPr lang="en-US" sz="1800" b="0" i="0" u="none" strike="noStrike" baseline="0" dirty="0">
                <a:solidFill>
                  <a:srgbClr val="000000"/>
                </a:solidFill>
                <a:latin typeface="CheltenhamStd-Book"/>
              </a:rPr>
              <a:t>enables authorized users—people or computer systems—to access information without interference or</a:t>
            </a:r>
          </a:p>
          <a:p>
            <a:pPr algn="l"/>
            <a:r>
              <a:rPr lang="en-US" sz="1800" b="0" i="0" u="none" strike="noStrike" baseline="0" dirty="0">
                <a:solidFill>
                  <a:srgbClr val="000000"/>
                </a:solidFill>
                <a:latin typeface="CheltenhamStd-Book"/>
              </a:rPr>
              <a:t>obstruction and to receive it in the required format. Consider, for example, research libraries that require identification</a:t>
            </a:r>
          </a:p>
          <a:p>
            <a:pPr algn="l"/>
            <a:r>
              <a:rPr lang="en-US" sz="1800" b="0" i="0" u="none" strike="noStrike" baseline="0" dirty="0">
                <a:solidFill>
                  <a:srgbClr val="000000"/>
                </a:solidFill>
                <a:latin typeface="CheltenhamStd-Book"/>
              </a:rPr>
              <a:t>before entrance. Librarians protect the contents of the library so that they are available only to authorized patrons.</a:t>
            </a:r>
          </a:p>
          <a:p>
            <a:pPr algn="l"/>
            <a:r>
              <a:rPr lang="en-US" sz="1800" b="0" i="0" u="none" strike="noStrike" baseline="0" dirty="0">
                <a:solidFill>
                  <a:srgbClr val="000000"/>
                </a:solidFill>
                <a:latin typeface="CheltenhamStd-Book"/>
              </a:rPr>
              <a:t>The librarian must accept a patron’s identification before the patron has free access to the book stacks. Once authorized</a:t>
            </a:r>
          </a:p>
          <a:p>
            <a:pPr algn="l"/>
            <a:r>
              <a:rPr lang="en-US" sz="1800" b="0" i="0" u="none" strike="noStrike" baseline="0" dirty="0">
                <a:solidFill>
                  <a:srgbClr val="000000"/>
                </a:solidFill>
                <a:latin typeface="CheltenhamStd-Book"/>
              </a:rPr>
              <a:t>patrons have access to the stacks, they expect to find the information they need in a usable format and familiar</a:t>
            </a:r>
          </a:p>
          <a:p>
            <a:pPr algn="l"/>
            <a:r>
              <a:rPr lang="en-US" sz="1800" b="0" i="0" u="none" strike="noStrike" baseline="0" dirty="0">
                <a:solidFill>
                  <a:srgbClr val="000000"/>
                </a:solidFill>
                <a:latin typeface="CheltenhamStd-Book"/>
              </a:rPr>
              <a:t>language. In this case, the information is bound in a book that is written in English.</a:t>
            </a:r>
            <a:endParaRPr lang="en-US" dirty="0"/>
          </a:p>
        </p:txBody>
      </p:sp>
      <p:sp>
        <p:nvSpPr>
          <p:cNvPr id="4" name="Slide Number Placeholder 3">
            <a:extLst>
              <a:ext uri="{FF2B5EF4-FFF2-40B4-BE49-F238E27FC236}">
                <a16:creationId xmlns:a16="http://schemas.microsoft.com/office/drawing/2014/main" id="{CF6231A6-456B-2FA2-F01B-3D0584EF17E1}"/>
              </a:ext>
            </a:extLst>
          </p:cNvPr>
          <p:cNvSpPr>
            <a:spLocks noGrp="1"/>
          </p:cNvSpPr>
          <p:nvPr>
            <p:ph type="sldNum" sz="quarter" idx="5"/>
          </p:nvPr>
        </p:nvSpPr>
        <p:spPr/>
        <p:txBody>
          <a:bodyPr/>
          <a:lstStyle/>
          <a:p>
            <a:fld id="{C0B72BDB-F84C-4882-B596-5C250CC05880}" type="slidenum">
              <a:rPr lang="en-US" smtClean="0"/>
              <a:t>22</a:t>
            </a:fld>
            <a:endParaRPr lang="en-US"/>
          </a:p>
        </p:txBody>
      </p:sp>
    </p:spTree>
    <p:extLst>
      <p:ext uri="{BB962C8B-B14F-4D97-AF65-F5344CB8AC3E}">
        <p14:creationId xmlns:p14="http://schemas.microsoft.com/office/powerpoint/2010/main" val="212739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E005C-1AD9-5DC8-174F-FB35742958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C59642-1F98-2092-1286-2EA7D5962E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57678D-D346-26CD-F66E-3E42417F1ECD}"/>
              </a:ext>
            </a:extLst>
          </p:cNvPr>
          <p:cNvSpPr>
            <a:spLocks noGrp="1"/>
          </p:cNvSpPr>
          <p:nvPr>
            <p:ph type="body" idx="1"/>
          </p:nvPr>
        </p:nvSpPr>
        <p:spPr/>
        <p:txBody>
          <a:bodyPr/>
          <a:lstStyle/>
          <a:p>
            <a:pPr marL="742950" marR="61595" lvl="1" indent="-285750" algn="just" fontAlgn="base">
              <a:lnSpc>
                <a:spcPct val="103000"/>
              </a:lnSpc>
              <a:spcAft>
                <a:spcPts val="65"/>
              </a:spcAft>
              <a:buClr>
                <a:srgbClr val="000000"/>
              </a:buClr>
              <a:buSzPts val="1100"/>
              <a:buFont typeface="+mj-lt"/>
              <a:buAutoNum type="alphaLcPeriod"/>
            </a:pPr>
            <a:endParaRPr lang="en-US" dirty="0"/>
          </a:p>
        </p:txBody>
      </p:sp>
      <p:sp>
        <p:nvSpPr>
          <p:cNvPr id="4" name="Slide Number Placeholder 3">
            <a:extLst>
              <a:ext uri="{FF2B5EF4-FFF2-40B4-BE49-F238E27FC236}">
                <a16:creationId xmlns:a16="http://schemas.microsoft.com/office/drawing/2014/main" id="{891FE5CD-F148-283E-60E6-4D41DB4CB524}"/>
              </a:ext>
            </a:extLst>
          </p:cNvPr>
          <p:cNvSpPr>
            <a:spLocks noGrp="1"/>
          </p:cNvSpPr>
          <p:nvPr>
            <p:ph type="sldNum" sz="quarter" idx="5"/>
          </p:nvPr>
        </p:nvSpPr>
        <p:spPr/>
        <p:txBody>
          <a:bodyPr/>
          <a:lstStyle/>
          <a:p>
            <a:fld id="{C0B72BDB-F84C-4882-B596-5C250CC05880}" type="slidenum">
              <a:rPr lang="en-US" smtClean="0"/>
              <a:t>4</a:t>
            </a:fld>
            <a:endParaRPr lang="en-US"/>
          </a:p>
        </p:txBody>
      </p:sp>
    </p:spTree>
    <p:extLst>
      <p:ext uri="{BB962C8B-B14F-4D97-AF65-F5344CB8AC3E}">
        <p14:creationId xmlns:p14="http://schemas.microsoft.com/office/powerpoint/2010/main" val="11462693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5A66-DA9E-DC2E-0AC5-CDB16BAB28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1724E-5711-3F8F-2131-8B40B2A31B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73C52E-73F7-4B5D-B881-7FFF25E78ED1}"/>
              </a:ext>
            </a:extLst>
          </p:cNvPr>
          <p:cNvSpPr>
            <a:spLocks noGrp="1"/>
          </p:cNvSpPr>
          <p:nvPr>
            <p:ph type="body" idx="1"/>
          </p:nvPr>
        </p:nvSpPr>
        <p:spPr/>
        <p:txBody>
          <a:bodyPr/>
          <a:lstStyle/>
          <a:p>
            <a:pPr algn="l"/>
            <a:r>
              <a:rPr lang="en-US" sz="1800" b="0" i="0" u="none" strike="noStrike" baseline="0" dirty="0">
                <a:solidFill>
                  <a:srgbClr val="9C00FF"/>
                </a:solidFill>
                <a:latin typeface="HelveticaNeueLTStd-Bd"/>
              </a:rPr>
              <a:t>Accuracy</a:t>
            </a:r>
          </a:p>
          <a:p>
            <a:pPr algn="l"/>
            <a:r>
              <a:rPr lang="en-US" sz="1800" b="0" i="0" u="none" strike="noStrike" baseline="0" dirty="0">
                <a:solidFill>
                  <a:srgbClr val="000000"/>
                </a:solidFill>
                <a:latin typeface="CheltenhamStd-Book"/>
              </a:rPr>
              <a:t>Information has </a:t>
            </a:r>
            <a:r>
              <a:rPr lang="en-US" sz="1800" b="1" i="0" u="none" strike="noStrike" baseline="0" dirty="0">
                <a:solidFill>
                  <a:srgbClr val="0078D7"/>
                </a:solidFill>
                <a:latin typeface="OpenSans-Bold"/>
              </a:rPr>
              <a:t>accuracy </a:t>
            </a:r>
            <a:r>
              <a:rPr lang="en-US" sz="1800" b="0" i="0" u="none" strike="noStrike" baseline="0" dirty="0">
                <a:solidFill>
                  <a:srgbClr val="000000"/>
                </a:solidFill>
                <a:latin typeface="CheltenhamStd-Book"/>
              </a:rPr>
              <a:t>when it is free from mistakes or errors and has the value that the end user expects. If information</a:t>
            </a:r>
          </a:p>
          <a:p>
            <a:pPr algn="l"/>
            <a:r>
              <a:rPr lang="en-US" sz="1800" b="0" i="0" u="none" strike="noStrike" baseline="0" dirty="0">
                <a:solidFill>
                  <a:srgbClr val="000000"/>
                </a:solidFill>
                <a:latin typeface="CheltenhamStd-Book"/>
              </a:rPr>
              <a:t>has been intentionally or unintentionally modified, it is no longer accurate. Consider a checking account, for</a:t>
            </a:r>
          </a:p>
          <a:p>
            <a:pPr algn="l"/>
            <a:r>
              <a:rPr lang="en-US" sz="1800" b="0" i="0" u="none" strike="noStrike" baseline="0" dirty="0">
                <a:solidFill>
                  <a:srgbClr val="000000"/>
                </a:solidFill>
                <a:latin typeface="CheltenhamStd-Book"/>
              </a:rPr>
              <a:t>example. You assume that the information in your account is an accurate representation of your finances. Incorrect</a:t>
            </a:r>
          </a:p>
          <a:p>
            <a:pPr algn="l"/>
            <a:r>
              <a:rPr lang="en-US" sz="1800" b="0" i="0" u="none" strike="noStrike" baseline="0" dirty="0">
                <a:solidFill>
                  <a:srgbClr val="000000"/>
                </a:solidFill>
                <a:latin typeface="CheltenhamStd-Book"/>
              </a:rPr>
              <a:t>information in the account can result from external or internal errors. If a bank teller, for instance, mistakenly adds</a:t>
            </a:r>
          </a:p>
          <a:p>
            <a:pPr algn="l"/>
            <a:r>
              <a:rPr lang="en-US" sz="1800" b="0" i="0" u="none" strike="noStrike" baseline="0" dirty="0">
                <a:solidFill>
                  <a:srgbClr val="000000"/>
                </a:solidFill>
                <a:latin typeface="CheltenhamStd-Book"/>
              </a:rPr>
              <a:t>or subtracts too much money from your account, the value of the information is</a:t>
            </a:r>
          </a:p>
          <a:p>
            <a:pPr algn="l"/>
            <a:r>
              <a:rPr lang="en-US" sz="1800" b="0" i="0" u="none" strike="noStrike" baseline="0" dirty="0">
                <a:solidFill>
                  <a:srgbClr val="000000"/>
                </a:solidFill>
                <a:latin typeface="CheltenhamStd-Book"/>
              </a:rPr>
              <a:t>changed. Or, you may accidentally enter an incorrect amount into your account register.</a:t>
            </a:r>
          </a:p>
          <a:p>
            <a:pPr algn="l"/>
            <a:r>
              <a:rPr lang="en-US" sz="1800" b="0" i="0" u="none" strike="noStrike" baseline="0" dirty="0">
                <a:solidFill>
                  <a:srgbClr val="000000"/>
                </a:solidFill>
                <a:latin typeface="CheltenhamStd-Book"/>
              </a:rPr>
              <a:t>Either way, an inaccurate bank balance could cause you to make other mistakes,</a:t>
            </a:r>
          </a:p>
          <a:p>
            <a:pPr algn="l"/>
            <a:r>
              <a:rPr lang="en-US" sz="1800" b="0" i="0" u="none" strike="noStrike" baseline="0" dirty="0">
                <a:solidFill>
                  <a:srgbClr val="000000"/>
                </a:solidFill>
                <a:latin typeface="CheltenhamStd-Book"/>
              </a:rPr>
              <a:t>such as bouncing a check that overdraws your account.</a:t>
            </a:r>
          </a:p>
          <a:p>
            <a:pPr algn="l"/>
            <a:r>
              <a:rPr lang="en-US" sz="1800" b="0" i="0" u="none" strike="noStrike" baseline="0" dirty="0">
                <a:solidFill>
                  <a:srgbClr val="9C00FF"/>
                </a:solidFill>
                <a:latin typeface="HelveticaNeueLTStd-Bd"/>
              </a:rPr>
              <a:t>Authenticity</a:t>
            </a:r>
          </a:p>
          <a:p>
            <a:pPr algn="l"/>
            <a:r>
              <a:rPr lang="en-US" sz="1800" b="0" i="0" u="none" strike="noStrike" baseline="0" dirty="0">
                <a:solidFill>
                  <a:srgbClr val="000000"/>
                </a:solidFill>
                <a:latin typeface="CheltenhamStd-Book"/>
              </a:rPr>
              <a:t>Information is </a:t>
            </a:r>
            <a:r>
              <a:rPr lang="en-US" sz="1800" b="1" i="0" u="none" strike="noStrike" baseline="0" dirty="0">
                <a:solidFill>
                  <a:srgbClr val="0078D7"/>
                </a:solidFill>
                <a:latin typeface="OpenSans-Bold"/>
              </a:rPr>
              <a:t>authentic </a:t>
            </a:r>
            <a:r>
              <a:rPr lang="en-US" sz="1800" b="0" i="0" u="none" strike="noStrike" baseline="0" dirty="0">
                <a:solidFill>
                  <a:srgbClr val="000000"/>
                </a:solidFill>
                <a:latin typeface="CheltenhamStd-Book"/>
              </a:rPr>
              <a:t>when it is in the same state in which it was created, placed,</a:t>
            </a:r>
          </a:p>
          <a:p>
            <a:pPr algn="l"/>
            <a:r>
              <a:rPr lang="en-US" sz="1800" b="0" i="0" u="none" strike="noStrike" baseline="0" dirty="0">
                <a:solidFill>
                  <a:srgbClr val="000000"/>
                </a:solidFill>
                <a:latin typeface="CheltenhamStd-Book"/>
              </a:rPr>
              <a:t>stored, or transferred. Consider for a moment some common assumptions about e-mail.</a:t>
            </a:r>
          </a:p>
          <a:p>
            <a:pPr algn="l"/>
            <a:r>
              <a:rPr lang="en-US" sz="1800" b="0" i="0" u="none" strike="noStrike" baseline="0" dirty="0">
                <a:solidFill>
                  <a:srgbClr val="000000"/>
                </a:solidFill>
                <a:latin typeface="CheltenhamStd-Book"/>
              </a:rPr>
              <a:t>When you receive e-mail, you assume that a specific individual or group created and</a:t>
            </a:r>
          </a:p>
          <a:p>
            <a:pPr algn="l"/>
            <a:r>
              <a:rPr lang="en-US" sz="1800" b="0" i="0" u="none" strike="noStrike" baseline="0" dirty="0">
                <a:solidFill>
                  <a:srgbClr val="000000"/>
                </a:solidFill>
                <a:latin typeface="CheltenhamStd-Book"/>
              </a:rPr>
              <a:t>transmitted the e-mail—you assume you know its origin. This is not always the case.</a:t>
            </a:r>
          </a:p>
          <a:p>
            <a:pPr algn="l"/>
            <a:r>
              <a:rPr lang="en-US" sz="1800" b="0" i="0" u="none" strike="noStrike" baseline="0" dirty="0">
                <a:solidFill>
                  <a:srgbClr val="000000"/>
                </a:solidFill>
                <a:latin typeface="CheltenhamStd-Book"/>
              </a:rPr>
              <a:t>E-mail spoofing, the act of sending an e-mail message with a modified field, is a problem</a:t>
            </a:r>
          </a:p>
          <a:p>
            <a:pPr algn="l"/>
            <a:r>
              <a:rPr lang="en-US" sz="1800" b="0" i="0" u="none" strike="noStrike" baseline="0" dirty="0">
                <a:solidFill>
                  <a:srgbClr val="000000"/>
                </a:solidFill>
                <a:latin typeface="CheltenhamStd-Book"/>
              </a:rPr>
              <a:t>for many people today because the modified field often is the address of the originator.</a:t>
            </a:r>
          </a:p>
          <a:p>
            <a:pPr algn="l"/>
            <a:r>
              <a:rPr lang="en-US" sz="1800" b="0" i="0" u="none" strike="noStrike" baseline="0" dirty="0">
                <a:solidFill>
                  <a:srgbClr val="000000"/>
                </a:solidFill>
                <a:latin typeface="CheltenhamStd-Book"/>
              </a:rPr>
              <a:t>Spoofing the sender’s address can fool e-mail recipients into thinking that the messages</a:t>
            </a:r>
          </a:p>
          <a:p>
            <a:pPr algn="l"/>
            <a:r>
              <a:rPr lang="en-US" sz="1800" b="0" i="0" u="none" strike="noStrike" baseline="0" dirty="0">
                <a:solidFill>
                  <a:srgbClr val="000000"/>
                </a:solidFill>
                <a:latin typeface="CheltenhamStd-Book"/>
              </a:rPr>
              <a:t>are legitimate traffic, thus inducing them to open e-mail they otherwise might not have.</a:t>
            </a:r>
          </a:p>
          <a:p>
            <a:pPr algn="l"/>
            <a:r>
              <a:rPr lang="en-US" sz="1800" b="0" i="0" u="none" strike="noStrike" baseline="0" dirty="0">
                <a:solidFill>
                  <a:srgbClr val="9C00FF"/>
                </a:solidFill>
                <a:latin typeface="HelveticaNeueLTStd-Bd"/>
              </a:rPr>
              <a:t>Utility</a:t>
            </a:r>
          </a:p>
          <a:p>
            <a:pPr algn="l"/>
            <a:r>
              <a:rPr lang="en-US" sz="1800" b="0" i="0" u="none" strike="noStrike" baseline="0" dirty="0">
                <a:solidFill>
                  <a:srgbClr val="000000"/>
                </a:solidFill>
                <a:latin typeface="CheltenhamStd-Book"/>
              </a:rPr>
              <a:t>The </a:t>
            </a:r>
            <a:r>
              <a:rPr lang="en-US" sz="1800" b="1" i="0" u="none" strike="noStrike" baseline="0" dirty="0">
                <a:solidFill>
                  <a:srgbClr val="0078D7"/>
                </a:solidFill>
                <a:latin typeface="OpenSans-Bold"/>
              </a:rPr>
              <a:t>utility </a:t>
            </a:r>
            <a:r>
              <a:rPr lang="en-US" sz="1800" b="0" i="0" u="none" strike="noStrike" baseline="0" dirty="0">
                <a:solidFill>
                  <a:srgbClr val="000000"/>
                </a:solidFill>
                <a:latin typeface="CheltenhamStd-Book"/>
              </a:rPr>
              <a:t>of information is its usefulness. In other words, information has value</a:t>
            </a:r>
          </a:p>
          <a:p>
            <a:pPr algn="l"/>
            <a:r>
              <a:rPr lang="en-US" sz="1800" b="0" i="0" u="none" strike="noStrike" baseline="0" dirty="0">
                <a:solidFill>
                  <a:srgbClr val="000000"/>
                </a:solidFill>
                <a:latin typeface="CheltenhamStd-Book"/>
              </a:rPr>
              <a:t>when it can serve a purpose. If information is available but is not in a meaningful</a:t>
            </a:r>
          </a:p>
          <a:p>
            <a:pPr algn="l"/>
            <a:r>
              <a:rPr lang="en-US" sz="1800" b="0" i="0" u="none" strike="noStrike" baseline="0" dirty="0">
                <a:solidFill>
                  <a:srgbClr val="000000"/>
                </a:solidFill>
                <a:latin typeface="CheltenhamStd-Book"/>
              </a:rPr>
              <a:t>format to the end user, it is not useful. For example, U.S. Census data can quickly</a:t>
            </a:r>
          </a:p>
          <a:p>
            <a:pPr algn="l"/>
            <a:r>
              <a:rPr lang="en-US" sz="1800" b="0" i="0" u="none" strike="noStrike" baseline="0" dirty="0">
                <a:solidFill>
                  <a:srgbClr val="000000"/>
                </a:solidFill>
                <a:latin typeface="CheltenhamStd-Book"/>
              </a:rPr>
              <a:t>become overwhelming and difficult for a private citizen to interpret; however, for a</a:t>
            </a:r>
          </a:p>
          <a:p>
            <a:pPr algn="l"/>
            <a:r>
              <a:rPr lang="en-US" sz="1800" b="0" i="0" u="none" strike="noStrike" baseline="0" dirty="0">
                <a:solidFill>
                  <a:srgbClr val="000000"/>
                </a:solidFill>
                <a:latin typeface="CheltenhamStd-Book"/>
              </a:rPr>
              <a:t>politician, the same data reveals information about residents in a district—such as</a:t>
            </a:r>
          </a:p>
          <a:p>
            <a:pPr algn="l"/>
            <a:r>
              <a:rPr lang="en-US" sz="1800" b="0" i="0" u="none" strike="noStrike" baseline="0" dirty="0">
                <a:solidFill>
                  <a:srgbClr val="000000"/>
                </a:solidFill>
                <a:latin typeface="CheltenhamStd-Book"/>
              </a:rPr>
              <a:t>their race, gender, and age. This information can help form a politician’s campaign</a:t>
            </a:r>
          </a:p>
          <a:p>
            <a:pPr algn="l"/>
            <a:r>
              <a:rPr lang="en-US" sz="1800" b="0" i="0" u="none" strike="noStrike" baseline="0" dirty="0">
                <a:solidFill>
                  <a:srgbClr val="000000"/>
                </a:solidFill>
                <a:latin typeface="CheltenhamStd-Book"/>
              </a:rPr>
              <a:t>strategy or shape their policies and opinions on key issues.</a:t>
            </a:r>
          </a:p>
          <a:p>
            <a:pPr algn="l"/>
            <a:r>
              <a:rPr lang="en-US" sz="1800" b="0" i="0" u="none" strike="noStrike" baseline="0" dirty="0">
                <a:solidFill>
                  <a:srgbClr val="9C00FF"/>
                </a:solidFill>
                <a:latin typeface="HelveticaNeueLTStd-Bd"/>
              </a:rPr>
              <a:t>Possession</a:t>
            </a:r>
          </a:p>
          <a:p>
            <a:pPr algn="l"/>
            <a:r>
              <a:rPr lang="en-US" sz="1800" b="0" i="0" u="none" strike="noStrike" baseline="0" dirty="0">
                <a:solidFill>
                  <a:srgbClr val="000000"/>
                </a:solidFill>
                <a:latin typeface="CheltenhamStd-Book"/>
              </a:rPr>
              <a:t>The </a:t>
            </a:r>
            <a:r>
              <a:rPr lang="en-US" sz="1800" b="1" i="0" u="none" strike="noStrike" baseline="0" dirty="0">
                <a:solidFill>
                  <a:srgbClr val="0078D7"/>
                </a:solidFill>
                <a:latin typeface="OpenSans-Bold"/>
              </a:rPr>
              <a:t>possession </a:t>
            </a:r>
            <a:r>
              <a:rPr lang="en-US" sz="1800" b="0" i="0" u="none" strike="noStrike" baseline="0" dirty="0">
                <a:solidFill>
                  <a:srgbClr val="000000"/>
                </a:solidFill>
                <a:latin typeface="CheltenhamStd-Book"/>
              </a:rPr>
              <a:t>of information is the quality or state of ownership or control. Information</a:t>
            </a:r>
          </a:p>
          <a:p>
            <a:pPr algn="l"/>
            <a:r>
              <a:rPr lang="en-US" sz="1800" b="0" i="0" u="none" strike="noStrike" baseline="0" dirty="0">
                <a:solidFill>
                  <a:srgbClr val="000000"/>
                </a:solidFill>
                <a:latin typeface="CheltenhamStd-Book"/>
              </a:rPr>
              <a:t>is said to be in one’s possession if one obtains it, independent of format or</a:t>
            </a:r>
          </a:p>
          <a:p>
            <a:pPr algn="l"/>
            <a:r>
              <a:rPr lang="en-US" sz="1800" b="0" i="0" u="none" strike="noStrike" baseline="0" dirty="0">
                <a:solidFill>
                  <a:srgbClr val="000000"/>
                </a:solidFill>
                <a:latin typeface="CheltenhamStd-Book"/>
              </a:rPr>
              <a:t>other characteristics. While a breach of confidentiality always results in a breach</a:t>
            </a:r>
            <a:endParaRPr lang="en-US" dirty="0"/>
          </a:p>
        </p:txBody>
      </p:sp>
      <p:sp>
        <p:nvSpPr>
          <p:cNvPr id="4" name="Slide Number Placeholder 3">
            <a:extLst>
              <a:ext uri="{FF2B5EF4-FFF2-40B4-BE49-F238E27FC236}">
                <a16:creationId xmlns:a16="http://schemas.microsoft.com/office/drawing/2014/main" id="{91BE698E-6B2C-DA99-2723-51192A00296D}"/>
              </a:ext>
            </a:extLst>
          </p:cNvPr>
          <p:cNvSpPr>
            <a:spLocks noGrp="1"/>
          </p:cNvSpPr>
          <p:nvPr>
            <p:ph type="sldNum" sz="quarter" idx="5"/>
          </p:nvPr>
        </p:nvSpPr>
        <p:spPr/>
        <p:txBody>
          <a:bodyPr/>
          <a:lstStyle/>
          <a:p>
            <a:fld id="{C0B72BDB-F84C-4882-B596-5C250CC05880}" type="slidenum">
              <a:rPr lang="en-US" smtClean="0"/>
              <a:t>23</a:t>
            </a:fld>
            <a:endParaRPr lang="en-US"/>
          </a:p>
        </p:txBody>
      </p:sp>
    </p:spTree>
    <p:extLst>
      <p:ext uri="{BB962C8B-B14F-4D97-AF65-F5344CB8AC3E}">
        <p14:creationId xmlns:p14="http://schemas.microsoft.com/office/powerpoint/2010/main" val="3469214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6E8D3-BACE-A661-5386-C0AF30911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8A0B7A-0E8C-60B3-73CC-6EBFA49B6A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0783AA-ADDF-83A4-A9AB-9B80992B3532}"/>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ED0075AB-121E-D4C9-D00D-01D0D11EA39E}"/>
              </a:ext>
            </a:extLst>
          </p:cNvPr>
          <p:cNvSpPr>
            <a:spLocks noGrp="1"/>
          </p:cNvSpPr>
          <p:nvPr>
            <p:ph type="sldNum" sz="quarter" idx="5"/>
          </p:nvPr>
        </p:nvSpPr>
        <p:spPr/>
        <p:txBody>
          <a:bodyPr/>
          <a:lstStyle/>
          <a:p>
            <a:fld id="{C0B72BDB-F84C-4882-B596-5C250CC05880}" type="slidenum">
              <a:rPr lang="en-US" smtClean="0"/>
              <a:t>24</a:t>
            </a:fld>
            <a:endParaRPr lang="en-US"/>
          </a:p>
        </p:txBody>
      </p:sp>
    </p:spTree>
    <p:extLst>
      <p:ext uri="{BB962C8B-B14F-4D97-AF65-F5344CB8AC3E}">
        <p14:creationId xmlns:p14="http://schemas.microsoft.com/office/powerpoint/2010/main" val="817363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FDA30-F15B-0228-B8AD-AC251E88AD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11D6F8-6B62-0978-699D-888BB46BA1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97A7BB-7B4B-8771-AC56-62610C633F2E}"/>
              </a:ext>
            </a:extLst>
          </p:cNvPr>
          <p:cNvSpPr>
            <a:spLocks noGrp="1"/>
          </p:cNvSpPr>
          <p:nvPr>
            <p:ph type="body" idx="1"/>
          </p:nvPr>
        </p:nvSpPr>
        <p:spPr/>
        <p:txBody>
          <a:bodyPr/>
          <a:lstStyle/>
          <a:p>
            <a:pPr algn="l"/>
            <a:r>
              <a:rPr lang="en-US" sz="1800" b="0" i="0" u="none" strike="noStrike" baseline="0" dirty="0">
                <a:solidFill>
                  <a:srgbClr val="000000"/>
                </a:solidFill>
                <a:latin typeface="OpenSans-Semibold"/>
              </a:rPr>
              <a:t>Introduction to Information</a:t>
            </a:r>
          </a:p>
          <a:p>
            <a:pPr algn="l"/>
            <a:r>
              <a:rPr lang="en-US" sz="1800" b="0" i="0" u="none" strike="noStrike" baseline="0" dirty="0">
                <a:solidFill>
                  <a:srgbClr val="000000"/>
                </a:solidFill>
                <a:latin typeface="OpenSans-Semibold"/>
              </a:rPr>
              <a:t>Security 1</a:t>
            </a:r>
          </a:p>
          <a:p>
            <a:pPr algn="l"/>
            <a:r>
              <a:rPr lang="en-US" sz="1800" b="0" i="0" u="none" strike="noStrike" baseline="0" dirty="0">
                <a:solidFill>
                  <a:srgbClr val="333333"/>
                </a:solidFill>
                <a:latin typeface="OpenSans-Semibold"/>
              </a:rPr>
              <a:t>Introduction To Information Security 2</a:t>
            </a:r>
          </a:p>
          <a:p>
            <a:pPr algn="l"/>
            <a:r>
              <a:rPr lang="en-US" sz="1800" b="0" i="0" u="none" strike="noStrike" baseline="0" dirty="0">
                <a:solidFill>
                  <a:srgbClr val="000000"/>
                </a:solidFill>
                <a:latin typeface="OpenSans"/>
              </a:rPr>
              <a:t>The 1960s 3</a:t>
            </a:r>
          </a:p>
          <a:p>
            <a:pPr algn="l"/>
            <a:r>
              <a:rPr lang="en-US" sz="1800" b="0" i="0" u="none" strike="noStrike" baseline="0" dirty="0">
                <a:solidFill>
                  <a:srgbClr val="000000"/>
                </a:solidFill>
                <a:latin typeface="OpenSans"/>
              </a:rPr>
              <a:t>The 1970s and ’80s 4</a:t>
            </a:r>
          </a:p>
          <a:p>
            <a:pPr algn="l"/>
            <a:r>
              <a:rPr lang="en-US" sz="1800" b="0" i="0" u="none" strike="noStrike" baseline="0" dirty="0">
                <a:solidFill>
                  <a:srgbClr val="000000"/>
                </a:solidFill>
                <a:latin typeface="OpenSans"/>
              </a:rPr>
              <a:t>The 1990s 7</a:t>
            </a:r>
          </a:p>
          <a:p>
            <a:pPr algn="l"/>
            <a:r>
              <a:rPr lang="en-US" sz="1800" b="0" i="0" u="none" strike="noStrike" baseline="0" dirty="0">
                <a:solidFill>
                  <a:srgbClr val="000000"/>
                </a:solidFill>
                <a:latin typeface="OpenSans"/>
              </a:rPr>
              <a:t>2000 to Present 7</a:t>
            </a:r>
          </a:p>
          <a:p>
            <a:pPr algn="l"/>
            <a:r>
              <a:rPr lang="en-US" sz="1800" b="0" i="0" u="none" strike="noStrike" baseline="0" dirty="0">
                <a:solidFill>
                  <a:srgbClr val="333333"/>
                </a:solidFill>
                <a:latin typeface="OpenSans-Semibold"/>
              </a:rPr>
              <a:t>What Is Security? 8</a:t>
            </a:r>
          </a:p>
          <a:p>
            <a:pPr algn="l"/>
            <a:r>
              <a:rPr lang="en-US" sz="1800" b="0" i="0" u="none" strike="noStrike" baseline="0" dirty="0">
                <a:solidFill>
                  <a:srgbClr val="000000"/>
                </a:solidFill>
                <a:latin typeface="OpenSans"/>
              </a:rPr>
              <a:t>Key Information Security Concepts 9</a:t>
            </a:r>
          </a:p>
          <a:p>
            <a:pPr algn="l"/>
            <a:r>
              <a:rPr lang="en-US" sz="1800" b="0" i="0" u="none" strike="noStrike" baseline="0" dirty="0">
                <a:solidFill>
                  <a:srgbClr val="000000"/>
                </a:solidFill>
                <a:latin typeface="OpenSans"/>
              </a:rPr>
              <a:t>Critical Characteristics of Information 11</a:t>
            </a:r>
          </a:p>
          <a:p>
            <a:pPr algn="l"/>
            <a:r>
              <a:rPr lang="en-US" sz="1800" b="0" i="0" u="none" strike="noStrike" baseline="0" dirty="0">
                <a:solidFill>
                  <a:srgbClr val="000000"/>
                </a:solidFill>
                <a:latin typeface="OpenSans"/>
              </a:rPr>
              <a:t>CNSS Security Model 14</a:t>
            </a:r>
          </a:p>
          <a:p>
            <a:pPr algn="l"/>
            <a:r>
              <a:rPr lang="en-US" sz="1800" b="0" i="0" u="none" strike="noStrike" baseline="0" dirty="0">
                <a:solidFill>
                  <a:srgbClr val="333333"/>
                </a:solidFill>
                <a:latin typeface="OpenSans-Semibold"/>
              </a:rPr>
              <a:t>Components Of An Information System 15</a:t>
            </a:r>
          </a:p>
          <a:p>
            <a:pPr algn="l"/>
            <a:r>
              <a:rPr lang="en-US" sz="1800" b="0" i="0" u="none" strike="noStrike" baseline="0" dirty="0" err="1">
                <a:solidFill>
                  <a:srgbClr val="333333"/>
                </a:solidFill>
                <a:latin typeface="OpenSans-Semibold"/>
              </a:rPr>
              <a:t>nd</a:t>
            </a:r>
            <a:r>
              <a:rPr lang="en-US" sz="1800" b="0" i="0" u="none" strike="noStrike" baseline="0" dirty="0">
                <a:solidFill>
                  <a:srgbClr val="333333"/>
                </a:solidFill>
                <a:latin typeface="OpenSans-Semibold"/>
              </a:rPr>
              <a:t> The Organization 17</a:t>
            </a:r>
          </a:p>
          <a:p>
            <a:pPr algn="l"/>
            <a:r>
              <a:rPr lang="en-US" sz="1800" b="0" i="0" u="none" strike="noStrike" baseline="0" dirty="0">
                <a:solidFill>
                  <a:srgbClr val="000000"/>
                </a:solidFill>
                <a:latin typeface="OpenSans"/>
              </a:rPr>
              <a:t>Balancing Information Security and Access 17</a:t>
            </a:r>
          </a:p>
          <a:p>
            <a:pPr algn="l"/>
            <a:r>
              <a:rPr lang="en-US" sz="1800" b="0" i="0" u="none" strike="noStrike" baseline="0" dirty="0">
                <a:solidFill>
                  <a:srgbClr val="000000"/>
                </a:solidFill>
                <a:latin typeface="OpenSans"/>
              </a:rPr>
              <a:t>Approaches to Information Security</a:t>
            </a:r>
          </a:p>
          <a:p>
            <a:pPr algn="l"/>
            <a:r>
              <a:rPr lang="en-US" sz="1800" b="0" i="0" u="none" strike="noStrike" baseline="0" dirty="0">
                <a:solidFill>
                  <a:srgbClr val="000000"/>
                </a:solidFill>
                <a:latin typeface="OpenSans"/>
              </a:rPr>
              <a:t>Implementation 18</a:t>
            </a:r>
          </a:p>
          <a:p>
            <a:pPr algn="l"/>
            <a:r>
              <a:rPr lang="en-US" sz="1800" b="0" i="0" u="none" strike="noStrike" baseline="0" dirty="0">
                <a:solidFill>
                  <a:srgbClr val="000000"/>
                </a:solidFill>
                <a:latin typeface="OpenSans"/>
              </a:rPr>
              <a:t>Security Professionals 19</a:t>
            </a:r>
          </a:p>
          <a:p>
            <a:pPr algn="l"/>
            <a:r>
              <a:rPr lang="en-US" sz="1800" b="0" i="0" u="none" strike="noStrike" baseline="0" dirty="0">
                <a:solidFill>
                  <a:srgbClr val="000000"/>
                </a:solidFill>
                <a:latin typeface="OpenSans"/>
              </a:rPr>
              <a:t>Data Responsibilities 20</a:t>
            </a:r>
          </a:p>
          <a:p>
            <a:pPr algn="l"/>
            <a:r>
              <a:rPr lang="en-US" sz="1800" b="0" i="0" u="none" strike="noStrike" baseline="0" dirty="0">
                <a:solidFill>
                  <a:srgbClr val="000000"/>
                </a:solidFill>
                <a:latin typeface="OpenSans"/>
              </a:rPr>
              <a:t>Communities of Interest 20</a:t>
            </a:r>
          </a:p>
          <a:p>
            <a:pPr algn="l"/>
            <a:r>
              <a:rPr lang="en-US" sz="1800" b="0" i="0" u="none" strike="noStrike" baseline="0" dirty="0">
                <a:solidFill>
                  <a:srgbClr val="333333"/>
                </a:solidFill>
                <a:latin typeface="OpenSans-Semibold"/>
              </a:rPr>
              <a:t>Information Security: Is It An Art Or</a:t>
            </a:r>
          </a:p>
          <a:p>
            <a:pPr algn="l"/>
            <a:r>
              <a:rPr lang="en-US" sz="1800" b="0" i="0" u="none" strike="noStrike" baseline="0" dirty="0">
                <a:solidFill>
                  <a:srgbClr val="333333"/>
                </a:solidFill>
                <a:latin typeface="OpenSans-Semibold"/>
              </a:rPr>
              <a:t>A Science?</a:t>
            </a:r>
          </a:p>
          <a:p>
            <a:pPr algn="l"/>
            <a:r>
              <a:rPr lang="en-US" sz="1800" b="0" i="0" u="none" strike="noStrike" baseline="0" dirty="0">
                <a:solidFill>
                  <a:srgbClr val="333333"/>
                </a:solidFill>
                <a:latin typeface="OpenSans-Semibold"/>
              </a:rPr>
              <a:t>21</a:t>
            </a:r>
          </a:p>
          <a:p>
            <a:pPr algn="l"/>
            <a:r>
              <a:rPr lang="en-US" sz="1800" b="0" i="0" u="none" strike="noStrike" baseline="0" dirty="0">
                <a:solidFill>
                  <a:srgbClr val="000000"/>
                </a:solidFill>
                <a:latin typeface="OpenSans"/>
              </a:rPr>
              <a:t>Security as Art 21</a:t>
            </a:r>
          </a:p>
          <a:p>
            <a:pPr algn="l"/>
            <a:r>
              <a:rPr lang="en-US" sz="1800" b="0" i="0" u="none" strike="noStrike" baseline="0" dirty="0">
                <a:solidFill>
                  <a:srgbClr val="000000"/>
                </a:solidFill>
                <a:latin typeface="OpenSans"/>
              </a:rPr>
              <a:t>Security as Science 21</a:t>
            </a:r>
          </a:p>
          <a:p>
            <a:pPr algn="l"/>
            <a:r>
              <a:rPr lang="en-US" sz="1800" b="0" i="0" u="none" strike="noStrike" baseline="0" dirty="0">
                <a:solidFill>
                  <a:srgbClr val="000000"/>
                </a:solidFill>
                <a:latin typeface="OpenSans"/>
              </a:rPr>
              <a:t>Security as a Social Science 22</a:t>
            </a:r>
          </a:p>
          <a:p>
            <a:pPr algn="l"/>
            <a:r>
              <a:rPr lang="en-US" sz="1800" b="1" i="0" u="none" strike="noStrike" baseline="0" dirty="0">
                <a:solidFill>
                  <a:srgbClr val="000000"/>
                </a:solidFill>
                <a:latin typeface="OpenSans-Bold"/>
              </a:rPr>
              <a:t>Module Summary</a:t>
            </a:r>
            <a:endParaRPr lang="en-US" dirty="0"/>
          </a:p>
        </p:txBody>
      </p:sp>
      <p:sp>
        <p:nvSpPr>
          <p:cNvPr id="4" name="Slide Number Placeholder 3">
            <a:extLst>
              <a:ext uri="{FF2B5EF4-FFF2-40B4-BE49-F238E27FC236}">
                <a16:creationId xmlns:a16="http://schemas.microsoft.com/office/drawing/2014/main" id="{FD9C9629-3090-CE35-F5F1-5514A43B56C5}"/>
              </a:ext>
            </a:extLst>
          </p:cNvPr>
          <p:cNvSpPr>
            <a:spLocks noGrp="1"/>
          </p:cNvSpPr>
          <p:nvPr>
            <p:ph type="sldNum" sz="quarter" idx="5"/>
          </p:nvPr>
        </p:nvSpPr>
        <p:spPr/>
        <p:txBody>
          <a:bodyPr/>
          <a:lstStyle/>
          <a:p>
            <a:fld id="{C0B72BDB-F84C-4882-B596-5C250CC05880}" type="slidenum">
              <a:rPr lang="en-US" smtClean="0"/>
              <a:t>25</a:t>
            </a:fld>
            <a:endParaRPr lang="en-US"/>
          </a:p>
        </p:txBody>
      </p:sp>
    </p:spTree>
    <p:extLst>
      <p:ext uri="{BB962C8B-B14F-4D97-AF65-F5344CB8AC3E}">
        <p14:creationId xmlns:p14="http://schemas.microsoft.com/office/powerpoint/2010/main" val="2706542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CA867-916D-22ED-1FCF-28788C1114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B4AFAC-4286-9411-A73A-2577C0CCDE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47DFC9-6E13-1766-F044-26C2548C5F28}"/>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7C1A68DA-4239-D441-44E8-BE71AF5A5081}"/>
              </a:ext>
            </a:extLst>
          </p:cNvPr>
          <p:cNvSpPr>
            <a:spLocks noGrp="1"/>
          </p:cNvSpPr>
          <p:nvPr>
            <p:ph type="sldNum" sz="quarter" idx="5"/>
          </p:nvPr>
        </p:nvSpPr>
        <p:spPr/>
        <p:txBody>
          <a:bodyPr/>
          <a:lstStyle/>
          <a:p>
            <a:fld id="{C0B72BDB-F84C-4882-B596-5C250CC05880}" type="slidenum">
              <a:rPr lang="en-US" smtClean="0"/>
              <a:t>26</a:t>
            </a:fld>
            <a:endParaRPr lang="en-US"/>
          </a:p>
        </p:txBody>
      </p:sp>
    </p:spTree>
    <p:extLst>
      <p:ext uri="{BB962C8B-B14F-4D97-AF65-F5344CB8AC3E}">
        <p14:creationId xmlns:p14="http://schemas.microsoft.com/office/powerpoint/2010/main" val="2806333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194DE-3F9F-7508-A36A-FC6AAE6F6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FB2678-609A-2029-7138-ADC1EA04DD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879596-98FA-1A17-1CDF-7DBD95D76D50}"/>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E3B149C4-8E6E-24A0-BA36-4FFD8C4AA47E}"/>
              </a:ext>
            </a:extLst>
          </p:cNvPr>
          <p:cNvSpPr>
            <a:spLocks noGrp="1"/>
          </p:cNvSpPr>
          <p:nvPr>
            <p:ph type="sldNum" sz="quarter" idx="5"/>
          </p:nvPr>
        </p:nvSpPr>
        <p:spPr/>
        <p:txBody>
          <a:bodyPr/>
          <a:lstStyle/>
          <a:p>
            <a:fld id="{C0B72BDB-F84C-4882-B596-5C250CC05880}" type="slidenum">
              <a:rPr lang="en-US" smtClean="0"/>
              <a:t>27</a:t>
            </a:fld>
            <a:endParaRPr lang="en-US"/>
          </a:p>
        </p:txBody>
      </p:sp>
    </p:spTree>
    <p:extLst>
      <p:ext uri="{BB962C8B-B14F-4D97-AF65-F5344CB8AC3E}">
        <p14:creationId xmlns:p14="http://schemas.microsoft.com/office/powerpoint/2010/main" val="2238062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848E4-1BC6-14A4-F88A-4677366CB3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93B20C-D02F-5107-DAF6-D908532DCF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15CB8-7613-3BD7-5002-CF8F1E767037}"/>
              </a:ext>
            </a:extLst>
          </p:cNvPr>
          <p:cNvSpPr>
            <a:spLocks noGrp="1"/>
          </p:cNvSpPr>
          <p:nvPr>
            <p:ph type="body" idx="1"/>
          </p:nvPr>
        </p:nvSpPr>
        <p:spPr/>
        <p:txBody>
          <a:bodyPr/>
          <a:lstStyle/>
          <a:p>
            <a:pPr algn="l"/>
            <a:r>
              <a:rPr lang="en-US" sz="1800" b="0" i="0" u="none" strike="noStrike" baseline="0" dirty="0">
                <a:solidFill>
                  <a:srgbClr val="000000"/>
                </a:solidFill>
                <a:latin typeface="OpenSans-Semibold"/>
              </a:rPr>
              <a:t>Introduction to Information</a:t>
            </a:r>
          </a:p>
          <a:p>
            <a:pPr algn="l"/>
            <a:r>
              <a:rPr lang="en-US" sz="1800" b="0" i="0" u="none" strike="noStrike" baseline="0" dirty="0">
                <a:solidFill>
                  <a:srgbClr val="000000"/>
                </a:solidFill>
                <a:latin typeface="OpenSans-Semibold"/>
              </a:rPr>
              <a:t>Security 1</a:t>
            </a:r>
          </a:p>
          <a:p>
            <a:pPr algn="l"/>
            <a:r>
              <a:rPr lang="en-US" sz="1800" b="0" i="0" u="none" strike="noStrike" baseline="0" dirty="0">
                <a:solidFill>
                  <a:srgbClr val="333333"/>
                </a:solidFill>
                <a:latin typeface="OpenSans-Semibold"/>
              </a:rPr>
              <a:t>Introduction To Information Security 2</a:t>
            </a:r>
          </a:p>
          <a:p>
            <a:pPr algn="l"/>
            <a:r>
              <a:rPr lang="en-US" sz="1800" b="0" i="0" u="none" strike="noStrike" baseline="0" dirty="0">
                <a:solidFill>
                  <a:srgbClr val="000000"/>
                </a:solidFill>
                <a:latin typeface="OpenSans"/>
              </a:rPr>
              <a:t>The 1960s 3</a:t>
            </a:r>
          </a:p>
          <a:p>
            <a:pPr algn="l"/>
            <a:r>
              <a:rPr lang="en-US" sz="1800" b="0" i="0" u="none" strike="noStrike" baseline="0" dirty="0">
                <a:solidFill>
                  <a:srgbClr val="000000"/>
                </a:solidFill>
                <a:latin typeface="OpenSans"/>
              </a:rPr>
              <a:t>The 1970s and ’80s 4</a:t>
            </a:r>
          </a:p>
          <a:p>
            <a:pPr algn="l"/>
            <a:r>
              <a:rPr lang="en-US" sz="1800" b="0" i="0" u="none" strike="noStrike" baseline="0" dirty="0">
                <a:solidFill>
                  <a:srgbClr val="000000"/>
                </a:solidFill>
                <a:latin typeface="OpenSans"/>
              </a:rPr>
              <a:t>The 1990s 7</a:t>
            </a:r>
          </a:p>
          <a:p>
            <a:pPr algn="l"/>
            <a:r>
              <a:rPr lang="en-US" sz="1800" b="0" i="0" u="none" strike="noStrike" baseline="0" dirty="0">
                <a:solidFill>
                  <a:srgbClr val="000000"/>
                </a:solidFill>
                <a:latin typeface="OpenSans"/>
              </a:rPr>
              <a:t>2000 to Present 7</a:t>
            </a:r>
          </a:p>
          <a:p>
            <a:pPr algn="l"/>
            <a:r>
              <a:rPr lang="en-US" sz="1800" b="0" i="0" u="none" strike="noStrike" baseline="0" dirty="0">
                <a:solidFill>
                  <a:srgbClr val="333333"/>
                </a:solidFill>
                <a:latin typeface="OpenSans-Semibold"/>
              </a:rPr>
              <a:t>What Is Security? 8</a:t>
            </a:r>
          </a:p>
          <a:p>
            <a:pPr algn="l"/>
            <a:r>
              <a:rPr lang="en-US" sz="1800" b="0" i="0" u="none" strike="noStrike" baseline="0" dirty="0">
                <a:solidFill>
                  <a:srgbClr val="000000"/>
                </a:solidFill>
                <a:latin typeface="OpenSans"/>
              </a:rPr>
              <a:t>Key Information Security Concepts 9</a:t>
            </a:r>
          </a:p>
          <a:p>
            <a:pPr algn="l"/>
            <a:r>
              <a:rPr lang="en-US" sz="1800" b="0" i="0" u="none" strike="noStrike" baseline="0" dirty="0">
                <a:solidFill>
                  <a:srgbClr val="000000"/>
                </a:solidFill>
                <a:latin typeface="OpenSans"/>
              </a:rPr>
              <a:t>Critical Characteristics of Information 11</a:t>
            </a:r>
          </a:p>
          <a:p>
            <a:pPr algn="l"/>
            <a:r>
              <a:rPr lang="en-US" sz="1800" b="0" i="0" u="none" strike="noStrike" baseline="0" dirty="0">
                <a:solidFill>
                  <a:srgbClr val="000000"/>
                </a:solidFill>
                <a:latin typeface="OpenSans"/>
              </a:rPr>
              <a:t>CNSS Security Model 14</a:t>
            </a:r>
          </a:p>
          <a:p>
            <a:pPr algn="l"/>
            <a:r>
              <a:rPr lang="en-US" sz="1800" b="0" i="0" u="none" strike="noStrike" baseline="0" dirty="0">
                <a:solidFill>
                  <a:srgbClr val="333333"/>
                </a:solidFill>
                <a:latin typeface="OpenSans-Semibold"/>
              </a:rPr>
              <a:t>Components Of An Information System 15</a:t>
            </a:r>
          </a:p>
          <a:p>
            <a:pPr algn="l"/>
            <a:r>
              <a:rPr lang="en-US" sz="1800" b="0" i="0" u="none" strike="noStrike" baseline="0" dirty="0">
                <a:solidFill>
                  <a:srgbClr val="000000"/>
                </a:solidFill>
                <a:latin typeface="OpenSans"/>
              </a:rPr>
              <a:t>Software 15</a:t>
            </a:r>
          </a:p>
          <a:p>
            <a:pPr algn="l"/>
            <a:r>
              <a:rPr lang="en-US" sz="1800" b="0" i="0" u="none" strike="noStrike" baseline="0" dirty="0">
                <a:solidFill>
                  <a:srgbClr val="000000"/>
                </a:solidFill>
                <a:latin typeface="OpenSans"/>
              </a:rPr>
              <a:t>Hardware 15</a:t>
            </a:r>
          </a:p>
          <a:p>
            <a:pPr algn="l"/>
            <a:r>
              <a:rPr lang="en-US" sz="1800" b="0" i="0" u="none" strike="noStrike" baseline="0" dirty="0">
                <a:solidFill>
                  <a:srgbClr val="000000"/>
                </a:solidFill>
                <a:latin typeface="OpenSans"/>
              </a:rPr>
              <a:t>Data 16</a:t>
            </a:r>
          </a:p>
          <a:p>
            <a:pPr algn="l"/>
            <a:r>
              <a:rPr lang="en-US" sz="1800" b="0" i="0" u="none" strike="noStrike" baseline="0" dirty="0">
                <a:solidFill>
                  <a:srgbClr val="000000"/>
                </a:solidFill>
                <a:latin typeface="OpenSans"/>
              </a:rPr>
              <a:t>People 16</a:t>
            </a:r>
          </a:p>
          <a:p>
            <a:pPr algn="l"/>
            <a:r>
              <a:rPr lang="en-US" sz="1800" b="0" i="0" u="none" strike="noStrike" baseline="0" dirty="0">
                <a:solidFill>
                  <a:srgbClr val="000000"/>
                </a:solidFill>
                <a:latin typeface="OpenSans"/>
              </a:rPr>
              <a:t>Procedures 16</a:t>
            </a:r>
          </a:p>
          <a:p>
            <a:pPr algn="l"/>
            <a:r>
              <a:rPr lang="en-US" sz="1800" b="0" i="0" u="none" strike="noStrike" baseline="0" dirty="0">
                <a:solidFill>
                  <a:srgbClr val="000000"/>
                </a:solidFill>
                <a:latin typeface="OpenSans"/>
              </a:rPr>
              <a:t>Networks 17</a:t>
            </a:r>
          </a:p>
          <a:p>
            <a:pPr algn="l"/>
            <a:r>
              <a:rPr lang="en-US" sz="1800" b="0" i="0" u="none" strike="noStrike" baseline="0" dirty="0">
                <a:solidFill>
                  <a:srgbClr val="333333"/>
                </a:solidFill>
                <a:latin typeface="OpenSans-Semibold"/>
              </a:rPr>
              <a:t>Security And The Organization 17</a:t>
            </a:r>
          </a:p>
          <a:p>
            <a:pPr algn="l"/>
            <a:r>
              <a:rPr lang="en-US" sz="1800" b="0" i="0" u="none" strike="noStrike" baseline="0" dirty="0">
                <a:solidFill>
                  <a:srgbClr val="000000"/>
                </a:solidFill>
                <a:latin typeface="OpenSans"/>
              </a:rPr>
              <a:t>Balancing Information Security and Access 17</a:t>
            </a:r>
          </a:p>
          <a:p>
            <a:pPr algn="l"/>
            <a:r>
              <a:rPr lang="en-US" sz="1800" b="0" i="0" u="none" strike="noStrike" baseline="0" dirty="0">
                <a:solidFill>
                  <a:srgbClr val="000000"/>
                </a:solidFill>
                <a:latin typeface="OpenSans"/>
              </a:rPr>
              <a:t>Approaches to Information Security</a:t>
            </a:r>
          </a:p>
          <a:p>
            <a:pPr algn="l"/>
            <a:r>
              <a:rPr lang="en-US" sz="1800" b="0" i="0" u="none" strike="noStrike" baseline="0" dirty="0">
                <a:solidFill>
                  <a:srgbClr val="000000"/>
                </a:solidFill>
                <a:latin typeface="OpenSans"/>
              </a:rPr>
              <a:t>Implementation 18</a:t>
            </a:r>
          </a:p>
          <a:p>
            <a:pPr algn="l"/>
            <a:r>
              <a:rPr lang="en-US" sz="1800" b="0" i="0" u="none" strike="noStrike" baseline="0" dirty="0">
                <a:solidFill>
                  <a:srgbClr val="000000"/>
                </a:solidFill>
                <a:latin typeface="OpenSans"/>
              </a:rPr>
              <a:t>Security Professionals 19</a:t>
            </a:r>
          </a:p>
          <a:p>
            <a:pPr algn="l"/>
            <a:r>
              <a:rPr lang="en-US" sz="1800" b="0" i="0" u="none" strike="noStrike" baseline="0" dirty="0">
                <a:solidFill>
                  <a:srgbClr val="000000"/>
                </a:solidFill>
                <a:latin typeface="OpenSans"/>
              </a:rPr>
              <a:t>Data Responsibilities 20</a:t>
            </a:r>
          </a:p>
          <a:p>
            <a:pPr algn="l"/>
            <a:r>
              <a:rPr lang="en-US" sz="1800" b="0" i="0" u="none" strike="noStrike" baseline="0" dirty="0">
                <a:solidFill>
                  <a:srgbClr val="000000"/>
                </a:solidFill>
                <a:latin typeface="OpenSans"/>
              </a:rPr>
              <a:t>Communities of Interest 20</a:t>
            </a:r>
          </a:p>
          <a:p>
            <a:pPr algn="l"/>
            <a:r>
              <a:rPr lang="en-US" sz="1800" b="0" i="0" u="none" strike="noStrike" baseline="0" dirty="0">
                <a:solidFill>
                  <a:srgbClr val="333333"/>
                </a:solidFill>
                <a:latin typeface="OpenSans-Semibold"/>
              </a:rPr>
              <a:t>Information Security: Is It An Art Or</a:t>
            </a:r>
          </a:p>
          <a:p>
            <a:pPr algn="l"/>
            <a:r>
              <a:rPr lang="en-US" sz="1800" b="0" i="0" u="none" strike="noStrike" baseline="0" dirty="0">
                <a:solidFill>
                  <a:srgbClr val="333333"/>
                </a:solidFill>
                <a:latin typeface="OpenSans-Semibold"/>
              </a:rPr>
              <a:t>A Science?</a:t>
            </a:r>
          </a:p>
          <a:p>
            <a:pPr algn="l"/>
            <a:r>
              <a:rPr lang="en-US" sz="1800" b="0" i="0" u="none" strike="noStrike" baseline="0" dirty="0">
                <a:solidFill>
                  <a:srgbClr val="333333"/>
                </a:solidFill>
                <a:latin typeface="OpenSans-Semibold"/>
              </a:rPr>
              <a:t>21</a:t>
            </a:r>
          </a:p>
          <a:p>
            <a:pPr algn="l"/>
            <a:r>
              <a:rPr lang="en-US" sz="1800" b="0" i="0" u="none" strike="noStrike" baseline="0" dirty="0">
                <a:solidFill>
                  <a:srgbClr val="000000"/>
                </a:solidFill>
                <a:latin typeface="OpenSans"/>
              </a:rPr>
              <a:t>Security as Art 21</a:t>
            </a:r>
          </a:p>
          <a:p>
            <a:pPr algn="l"/>
            <a:r>
              <a:rPr lang="en-US" sz="1800" b="0" i="0" u="none" strike="noStrike" baseline="0" dirty="0">
                <a:solidFill>
                  <a:srgbClr val="000000"/>
                </a:solidFill>
                <a:latin typeface="OpenSans"/>
              </a:rPr>
              <a:t>Security as Science 21</a:t>
            </a:r>
          </a:p>
          <a:p>
            <a:pPr algn="l"/>
            <a:r>
              <a:rPr lang="en-US" sz="1800" b="0" i="0" u="none" strike="noStrike" baseline="0" dirty="0">
                <a:solidFill>
                  <a:srgbClr val="000000"/>
                </a:solidFill>
                <a:latin typeface="OpenSans"/>
              </a:rPr>
              <a:t>Security as a Social Science 22</a:t>
            </a:r>
          </a:p>
          <a:p>
            <a:pPr algn="l"/>
            <a:r>
              <a:rPr lang="en-US" sz="1800" b="1" i="0" u="none" strike="noStrike" baseline="0" dirty="0">
                <a:solidFill>
                  <a:srgbClr val="000000"/>
                </a:solidFill>
                <a:latin typeface="OpenSans-Bold"/>
              </a:rPr>
              <a:t>Module Summary</a:t>
            </a:r>
            <a:endParaRPr lang="en-US" dirty="0"/>
          </a:p>
        </p:txBody>
      </p:sp>
      <p:sp>
        <p:nvSpPr>
          <p:cNvPr id="4" name="Slide Number Placeholder 3">
            <a:extLst>
              <a:ext uri="{FF2B5EF4-FFF2-40B4-BE49-F238E27FC236}">
                <a16:creationId xmlns:a16="http://schemas.microsoft.com/office/drawing/2014/main" id="{DE5E1063-292D-AF7E-5CC6-CA593C9505B6}"/>
              </a:ext>
            </a:extLst>
          </p:cNvPr>
          <p:cNvSpPr>
            <a:spLocks noGrp="1"/>
          </p:cNvSpPr>
          <p:nvPr>
            <p:ph type="sldNum" sz="quarter" idx="5"/>
          </p:nvPr>
        </p:nvSpPr>
        <p:spPr/>
        <p:txBody>
          <a:bodyPr/>
          <a:lstStyle/>
          <a:p>
            <a:fld id="{C0B72BDB-F84C-4882-B596-5C250CC05880}" type="slidenum">
              <a:rPr lang="en-US" smtClean="0"/>
              <a:t>28</a:t>
            </a:fld>
            <a:endParaRPr lang="en-US"/>
          </a:p>
        </p:txBody>
      </p:sp>
    </p:spTree>
    <p:extLst>
      <p:ext uri="{BB962C8B-B14F-4D97-AF65-F5344CB8AC3E}">
        <p14:creationId xmlns:p14="http://schemas.microsoft.com/office/powerpoint/2010/main" val="3605944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47D71-E6BD-0834-2F5E-CD715139E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4F6B73-6CCE-CE53-E93F-5A92A8FBAF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131D9C-2645-68BC-BA35-B9870F23818A}"/>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1FE6E497-5A13-D4CB-3B14-9BF99A119716}"/>
              </a:ext>
            </a:extLst>
          </p:cNvPr>
          <p:cNvSpPr>
            <a:spLocks noGrp="1"/>
          </p:cNvSpPr>
          <p:nvPr>
            <p:ph type="sldNum" sz="quarter" idx="5"/>
          </p:nvPr>
        </p:nvSpPr>
        <p:spPr/>
        <p:txBody>
          <a:bodyPr/>
          <a:lstStyle/>
          <a:p>
            <a:fld id="{C0B72BDB-F84C-4882-B596-5C250CC05880}" type="slidenum">
              <a:rPr lang="en-US" smtClean="0"/>
              <a:t>29</a:t>
            </a:fld>
            <a:endParaRPr lang="en-US"/>
          </a:p>
        </p:txBody>
      </p:sp>
    </p:spTree>
    <p:extLst>
      <p:ext uri="{BB962C8B-B14F-4D97-AF65-F5344CB8AC3E}">
        <p14:creationId xmlns:p14="http://schemas.microsoft.com/office/powerpoint/2010/main" val="32338386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D679C-C64F-8A0F-7F55-F4B32D6453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63A9AD-2F76-5B8B-D7EC-88AA88C1AB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FC8942-738A-3731-5DE9-16A586E03438}"/>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AB646635-D5C6-DBDC-BE2F-F0878FB5A89C}"/>
              </a:ext>
            </a:extLst>
          </p:cNvPr>
          <p:cNvSpPr>
            <a:spLocks noGrp="1"/>
          </p:cNvSpPr>
          <p:nvPr>
            <p:ph type="sldNum" sz="quarter" idx="5"/>
          </p:nvPr>
        </p:nvSpPr>
        <p:spPr/>
        <p:txBody>
          <a:bodyPr/>
          <a:lstStyle/>
          <a:p>
            <a:fld id="{C0B72BDB-F84C-4882-B596-5C250CC05880}" type="slidenum">
              <a:rPr lang="en-US" smtClean="0"/>
              <a:t>30</a:t>
            </a:fld>
            <a:endParaRPr lang="en-US"/>
          </a:p>
        </p:txBody>
      </p:sp>
    </p:spTree>
    <p:extLst>
      <p:ext uri="{BB962C8B-B14F-4D97-AF65-F5344CB8AC3E}">
        <p14:creationId xmlns:p14="http://schemas.microsoft.com/office/powerpoint/2010/main" val="665981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91115-0157-E6C2-B59E-8CFFDE32F7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B1B038-6C11-B21E-C199-8593077175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BBE8C9-F9A5-9A3E-D6BD-2AB37E788997}"/>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EF3606A8-1E4D-7541-57BD-D8F19A315084}"/>
              </a:ext>
            </a:extLst>
          </p:cNvPr>
          <p:cNvSpPr>
            <a:spLocks noGrp="1"/>
          </p:cNvSpPr>
          <p:nvPr>
            <p:ph type="sldNum" sz="quarter" idx="5"/>
          </p:nvPr>
        </p:nvSpPr>
        <p:spPr/>
        <p:txBody>
          <a:bodyPr/>
          <a:lstStyle/>
          <a:p>
            <a:fld id="{C0B72BDB-F84C-4882-B596-5C250CC05880}" type="slidenum">
              <a:rPr lang="en-US" smtClean="0"/>
              <a:t>31</a:t>
            </a:fld>
            <a:endParaRPr lang="en-US"/>
          </a:p>
        </p:txBody>
      </p:sp>
    </p:spTree>
    <p:extLst>
      <p:ext uri="{BB962C8B-B14F-4D97-AF65-F5344CB8AC3E}">
        <p14:creationId xmlns:p14="http://schemas.microsoft.com/office/powerpoint/2010/main" val="4007215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39852-7E87-836D-5267-C0617993F1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9E9F0-B98F-8E58-2344-8EA63423EE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DEAD85-BB3A-5B01-1832-07689E14397C}"/>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B39930B3-7F7F-9708-2D7F-8B589BFF5CB5}"/>
              </a:ext>
            </a:extLst>
          </p:cNvPr>
          <p:cNvSpPr>
            <a:spLocks noGrp="1"/>
          </p:cNvSpPr>
          <p:nvPr>
            <p:ph type="sldNum" sz="quarter" idx="5"/>
          </p:nvPr>
        </p:nvSpPr>
        <p:spPr/>
        <p:txBody>
          <a:bodyPr/>
          <a:lstStyle/>
          <a:p>
            <a:fld id="{C0B72BDB-F84C-4882-B596-5C250CC05880}" type="slidenum">
              <a:rPr lang="en-US" smtClean="0"/>
              <a:t>32</a:t>
            </a:fld>
            <a:endParaRPr lang="en-US"/>
          </a:p>
        </p:txBody>
      </p:sp>
    </p:spTree>
    <p:extLst>
      <p:ext uri="{BB962C8B-B14F-4D97-AF65-F5344CB8AC3E}">
        <p14:creationId xmlns:p14="http://schemas.microsoft.com/office/powerpoint/2010/main" val="3748973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2D0F3FEF-09B6-4842-9D28-D8933F1D54FF}" type="slidenum">
              <a:rPr lang="en-US" smtClean="0"/>
              <a:t>6</a:t>
            </a:fld>
            <a:endParaRPr lang="en-US"/>
          </a:p>
        </p:txBody>
      </p:sp>
    </p:spTree>
    <p:extLst>
      <p:ext uri="{BB962C8B-B14F-4D97-AF65-F5344CB8AC3E}">
        <p14:creationId xmlns:p14="http://schemas.microsoft.com/office/powerpoint/2010/main" val="887287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590C2-C211-4D9A-6452-10850A0E6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92D8C0-33ED-C2EB-2360-78D7B123D6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702324-D8F0-734A-CA80-57814E10BF92}"/>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25F467FC-27F6-B12E-B7A3-1ED2BBAF05B0}"/>
              </a:ext>
            </a:extLst>
          </p:cNvPr>
          <p:cNvSpPr>
            <a:spLocks noGrp="1"/>
          </p:cNvSpPr>
          <p:nvPr>
            <p:ph type="sldNum" sz="quarter" idx="5"/>
          </p:nvPr>
        </p:nvSpPr>
        <p:spPr/>
        <p:txBody>
          <a:bodyPr/>
          <a:lstStyle/>
          <a:p>
            <a:fld id="{C0B72BDB-F84C-4882-B596-5C250CC05880}" type="slidenum">
              <a:rPr lang="en-US" smtClean="0"/>
              <a:t>33</a:t>
            </a:fld>
            <a:endParaRPr lang="en-US"/>
          </a:p>
        </p:txBody>
      </p:sp>
    </p:spTree>
    <p:extLst>
      <p:ext uri="{BB962C8B-B14F-4D97-AF65-F5344CB8AC3E}">
        <p14:creationId xmlns:p14="http://schemas.microsoft.com/office/powerpoint/2010/main" val="9993747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245C2-CADE-BD8E-D101-01E49B9C69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2D9CFA-6702-3CA5-615C-95DCFD9370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A3D63F-15FA-8696-6049-D4700D89C1B8}"/>
              </a:ext>
            </a:extLst>
          </p:cNvPr>
          <p:cNvSpPr>
            <a:spLocks noGrp="1"/>
          </p:cNvSpPr>
          <p:nvPr>
            <p:ph type="body" idx="1"/>
          </p:nvPr>
        </p:nvSpPr>
        <p:spPr/>
        <p:txBody>
          <a:bodyPr/>
          <a:lstStyle/>
          <a:p>
            <a:pPr algn="l"/>
            <a:r>
              <a:rPr lang="en-US" sz="1800" b="0" i="0" u="none" strike="noStrike" baseline="0" dirty="0">
                <a:solidFill>
                  <a:srgbClr val="009400"/>
                </a:solidFill>
                <a:latin typeface="HelveticaNeueLTStd-Bd"/>
              </a:rPr>
              <a:t>Data Responsibilities</a:t>
            </a:r>
          </a:p>
          <a:p>
            <a:pPr algn="l"/>
            <a:r>
              <a:rPr lang="en-US" sz="1800" b="0" i="0" u="none" strike="noStrike" baseline="0" dirty="0">
                <a:solidFill>
                  <a:srgbClr val="000000"/>
                </a:solidFill>
                <a:latin typeface="CheltenhamStd-Book"/>
              </a:rPr>
              <a:t>The four types of data ownership and their respective responsibilities are outlined</a:t>
            </a:r>
          </a:p>
          <a:p>
            <a:pPr algn="l"/>
            <a:r>
              <a:rPr lang="en-US" sz="1800" b="0" i="0" u="none" strike="noStrike" baseline="0" dirty="0">
                <a:solidFill>
                  <a:srgbClr val="000000"/>
                </a:solidFill>
                <a:latin typeface="CheltenhamStd-Book"/>
              </a:rPr>
              <a:t>here:</a:t>
            </a:r>
          </a:p>
          <a:p>
            <a:pPr algn="l"/>
            <a:r>
              <a:rPr lang="en-US" sz="1800" b="0" i="0" u="none" strike="noStrike" baseline="0" dirty="0">
                <a:solidFill>
                  <a:srgbClr val="000000"/>
                </a:solidFill>
                <a:latin typeface="CheltenhamStd-Book"/>
              </a:rPr>
              <a:t>• </a:t>
            </a:r>
            <a:r>
              <a:rPr lang="en-US" sz="1800" b="0" i="1" u="none" strike="noStrike" baseline="0" dirty="0">
                <a:solidFill>
                  <a:srgbClr val="000000"/>
                </a:solidFill>
                <a:latin typeface="CheltenhamStd-BookItalic"/>
              </a:rPr>
              <a:t>Data owners</a:t>
            </a:r>
            <a:r>
              <a:rPr lang="en-US" sz="1800" b="0" i="0" u="none" strike="noStrike" baseline="0" dirty="0">
                <a:solidFill>
                  <a:srgbClr val="000000"/>
                </a:solidFill>
                <a:latin typeface="CheltenhamStd-Book"/>
              </a:rPr>
              <a:t>—</a:t>
            </a:r>
            <a:r>
              <a:rPr lang="en-US" sz="1800" b="1" i="0" u="none" strike="noStrike" baseline="0" dirty="0">
                <a:solidFill>
                  <a:srgbClr val="0078D7"/>
                </a:solidFill>
                <a:latin typeface="OpenSans-Bold"/>
              </a:rPr>
              <a:t>Data owners </a:t>
            </a:r>
            <a:r>
              <a:rPr lang="en-US" sz="1800" b="0" i="0" u="none" strike="noStrike" baseline="0" dirty="0">
                <a:solidFill>
                  <a:srgbClr val="000000"/>
                </a:solidFill>
                <a:latin typeface="CheltenhamStd-Book"/>
              </a:rPr>
              <a:t>usually determine the level of data classification</a:t>
            </a:r>
          </a:p>
          <a:p>
            <a:pPr algn="l"/>
            <a:r>
              <a:rPr lang="en-US" sz="1800" b="0" i="0" u="none" strike="noStrike" baseline="0" dirty="0">
                <a:solidFill>
                  <a:srgbClr val="000000"/>
                </a:solidFill>
                <a:latin typeface="CheltenhamStd-Book"/>
              </a:rPr>
              <a:t>as well as the changes to that classification required by organizational</a:t>
            </a:r>
          </a:p>
          <a:p>
            <a:pPr algn="l"/>
            <a:r>
              <a:rPr lang="en-US" sz="1800" b="0" i="0" u="none" strike="noStrike" baseline="0" dirty="0">
                <a:solidFill>
                  <a:srgbClr val="000000"/>
                </a:solidFill>
                <a:latin typeface="CheltenhamStd-Book"/>
              </a:rPr>
              <a:t>change. The data owners work with subordinate managers to oversee the</a:t>
            </a:r>
          </a:p>
          <a:p>
            <a:pPr algn="l"/>
            <a:r>
              <a:rPr lang="en-US" sz="1800" b="0" i="0" u="none" strike="noStrike" baseline="0" dirty="0">
                <a:solidFill>
                  <a:srgbClr val="000000"/>
                </a:solidFill>
                <a:latin typeface="CheltenhamStd-Book"/>
              </a:rPr>
              <a:t>day-to-day administration of the data.</a:t>
            </a:r>
          </a:p>
          <a:p>
            <a:pPr algn="l"/>
            <a:r>
              <a:rPr lang="en-US" sz="1800" b="0" i="0" u="none" strike="noStrike" baseline="0" dirty="0">
                <a:solidFill>
                  <a:srgbClr val="000000"/>
                </a:solidFill>
                <a:latin typeface="CheltenhamStd-Book"/>
              </a:rPr>
              <a:t>• </a:t>
            </a:r>
            <a:r>
              <a:rPr lang="en-US" sz="1800" b="0" i="1" u="none" strike="noStrike" baseline="0" dirty="0">
                <a:solidFill>
                  <a:srgbClr val="000000"/>
                </a:solidFill>
                <a:latin typeface="CheltenhamStd-BookItalic"/>
              </a:rPr>
              <a:t>Data custodians</a:t>
            </a:r>
            <a:r>
              <a:rPr lang="en-US" sz="1800" b="0" i="0" u="none" strike="noStrike" baseline="0" dirty="0">
                <a:solidFill>
                  <a:srgbClr val="000000"/>
                </a:solidFill>
                <a:latin typeface="CheltenhamStd-Book"/>
              </a:rPr>
              <a:t>—Working directly with data owners, </a:t>
            </a:r>
            <a:r>
              <a:rPr lang="en-US" sz="1800" b="1" i="0" u="none" strike="noStrike" baseline="0" dirty="0">
                <a:solidFill>
                  <a:srgbClr val="0078D7"/>
                </a:solidFill>
                <a:latin typeface="OpenSans-Bold"/>
              </a:rPr>
              <a:t>data custodians </a:t>
            </a:r>
            <a:r>
              <a:rPr lang="en-US" sz="1800" b="0" i="0" u="none" strike="noStrike" baseline="0" dirty="0">
                <a:solidFill>
                  <a:srgbClr val="000000"/>
                </a:solidFill>
                <a:latin typeface="CheltenhamStd-Book"/>
              </a:rPr>
              <a:t>(also</a:t>
            </a:r>
          </a:p>
          <a:p>
            <a:pPr algn="l"/>
            <a:r>
              <a:rPr lang="en-US" sz="1800" b="0" i="0" u="none" strike="noStrike" baseline="0" dirty="0">
                <a:solidFill>
                  <a:srgbClr val="000000"/>
                </a:solidFill>
                <a:latin typeface="CheltenhamStd-Book"/>
              </a:rPr>
              <a:t>known as </a:t>
            </a:r>
            <a:r>
              <a:rPr lang="en-US" sz="1800" b="1" i="0" u="none" strike="noStrike" baseline="0" dirty="0">
                <a:solidFill>
                  <a:srgbClr val="0078D7"/>
                </a:solidFill>
                <a:latin typeface="OpenSans-Bold"/>
              </a:rPr>
              <a:t>data stewards</a:t>
            </a:r>
            <a:r>
              <a:rPr lang="en-US" sz="1800" b="0" i="0" u="none" strike="noStrike" baseline="0" dirty="0">
                <a:solidFill>
                  <a:srgbClr val="000000"/>
                </a:solidFill>
                <a:latin typeface="CheltenhamStd-Book"/>
              </a:rPr>
              <a:t>) are responsible for the information and the systems</a:t>
            </a:r>
          </a:p>
          <a:p>
            <a:pPr algn="l"/>
            <a:r>
              <a:rPr lang="en-US" sz="1800" b="0" i="0" u="none" strike="noStrike" baseline="0" dirty="0">
                <a:solidFill>
                  <a:srgbClr val="000000"/>
                </a:solidFill>
                <a:latin typeface="CheltenhamStd-Book"/>
              </a:rPr>
              <a:t>that process, transmit, and store it. Depending on the size of the organization,</a:t>
            </a:r>
          </a:p>
          <a:p>
            <a:pPr algn="l"/>
            <a:r>
              <a:rPr lang="en-US" sz="1800" b="0" i="0" u="none" strike="noStrike" baseline="0" dirty="0">
                <a:solidFill>
                  <a:srgbClr val="000000"/>
                </a:solidFill>
                <a:latin typeface="CheltenhamStd-Book"/>
              </a:rPr>
              <a:t>this may be a dedicated position, such as the CISO, or it may be</a:t>
            </a:r>
          </a:p>
          <a:p>
            <a:pPr algn="l"/>
            <a:r>
              <a:rPr lang="en-US" sz="1800" b="0" i="0" u="none" strike="noStrike" baseline="0" dirty="0">
                <a:solidFill>
                  <a:srgbClr val="000000"/>
                </a:solidFill>
                <a:latin typeface="CheltenhamStd-Book"/>
              </a:rPr>
              <a:t>an additional responsibility of a systems administrator or other technology</a:t>
            </a:r>
          </a:p>
          <a:p>
            <a:pPr algn="l"/>
            <a:r>
              <a:rPr lang="en-US" sz="1800" b="0" i="0" u="none" strike="noStrike" baseline="0" dirty="0">
                <a:solidFill>
                  <a:srgbClr val="000000"/>
                </a:solidFill>
                <a:latin typeface="CheltenhamStd-Book"/>
              </a:rPr>
              <a:t>manager. The duties of a data custodian often include overseeing data storage</a:t>
            </a:r>
          </a:p>
          <a:p>
            <a:pPr algn="l"/>
            <a:r>
              <a:rPr lang="en-US" sz="1800" b="0" i="0" u="none" strike="noStrike" baseline="0" dirty="0">
                <a:solidFill>
                  <a:srgbClr val="000000"/>
                </a:solidFill>
                <a:latin typeface="CheltenhamStd-Book"/>
              </a:rPr>
              <a:t>and backups, implementing the specific procedures and policies laid out</a:t>
            </a:r>
          </a:p>
          <a:p>
            <a:pPr algn="l"/>
            <a:r>
              <a:rPr lang="en-US" sz="1800" b="0" i="0" u="none" strike="noStrike" baseline="0" dirty="0">
                <a:solidFill>
                  <a:srgbClr val="000000"/>
                </a:solidFill>
                <a:latin typeface="CheltenhamStd-Book"/>
              </a:rPr>
              <a:t>in the security policies and plans, and reporting to the data owner.</a:t>
            </a:r>
          </a:p>
          <a:p>
            <a:pPr algn="l"/>
            <a:r>
              <a:rPr lang="en-US" sz="1800" b="0" i="0" u="none" strike="noStrike" baseline="0" dirty="0">
                <a:solidFill>
                  <a:srgbClr val="000000"/>
                </a:solidFill>
                <a:latin typeface="CheltenhamStd-Book"/>
              </a:rPr>
              <a:t>• </a:t>
            </a:r>
            <a:r>
              <a:rPr lang="en-US" sz="1800" b="0" i="1" u="none" strike="noStrike" baseline="0" dirty="0">
                <a:solidFill>
                  <a:srgbClr val="000000"/>
                </a:solidFill>
                <a:latin typeface="CheltenhamStd-BookItalic"/>
              </a:rPr>
              <a:t>Data trustees</a:t>
            </a:r>
            <a:r>
              <a:rPr lang="en-US" sz="1800" b="0" i="0" u="none" strike="noStrike" baseline="0" dirty="0">
                <a:solidFill>
                  <a:srgbClr val="000000"/>
                </a:solidFill>
                <a:latin typeface="CheltenhamStd-Book"/>
              </a:rPr>
              <a:t>—</a:t>
            </a:r>
            <a:r>
              <a:rPr lang="en-US" sz="1800" b="1" i="0" u="none" strike="noStrike" baseline="0" dirty="0">
                <a:solidFill>
                  <a:srgbClr val="0078D7"/>
                </a:solidFill>
                <a:latin typeface="OpenSans-Bold"/>
              </a:rPr>
              <a:t>Data trustees </a:t>
            </a:r>
            <a:r>
              <a:rPr lang="en-US" sz="1800" b="0" i="0" u="none" strike="noStrike" baseline="0" dirty="0">
                <a:solidFill>
                  <a:srgbClr val="000000"/>
                </a:solidFill>
                <a:latin typeface="CheltenhamStd-Book"/>
              </a:rPr>
              <a:t>are individuals appointed by data owners to</a:t>
            </a:r>
          </a:p>
          <a:p>
            <a:pPr algn="l"/>
            <a:r>
              <a:rPr lang="en-US" sz="1800" b="0" i="0" u="none" strike="noStrike" baseline="0" dirty="0">
                <a:solidFill>
                  <a:srgbClr val="000000"/>
                </a:solidFill>
                <a:latin typeface="CheltenhamStd-Book"/>
              </a:rPr>
              <a:t>oversee the management of a particular set of information and to coordinate</a:t>
            </a:r>
          </a:p>
          <a:p>
            <a:pPr algn="l"/>
            <a:r>
              <a:rPr lang="en-US" sz="1800" b="0" i="0" u="none" strike="noStrike" baseline="0" dirty="0">
                <a:solidFill>
                  <a:srgbClr val="000000"/>
                </a:solidFill>
                <a:latin typeface="CheltenhamStd-Book"/>
              </a:rPr>
              <a:t>with data custodians for its storage, protection, and use. Because data owners</a:t>
            </a:r>
          </a:p>
          <a:p>
            <a:pPr algn="l"/>
            <a:r>
              <a:rPr lang="en-US" sz="1800" b="0" i="0" u="none" strike="noStrike" baseline="0" dirty="0">
                <a:solidFill>
                  <a:srgbClr val="000000"/>
                </a:solidFill>
                <a:latin typeface="CheltenhamStd-Book"/>
              </a:rPr>
              <a:t>are typically top-level executives and managers too busy to oversee the</a:t>
            </a:r>
          </a:p>
          <a:p>
            <a:pPr algn="l"/>
            <a:r>
              <a:rPr lang="en-US" sz="1800" b="0" i="0" u="none" strike="noStrike" baseline="0" dirty="0">
                <a:solidFill>
                  <a:srgbClr val="000000"/>
                </a:solidFill>
                <a:latin typeface="CheltenhamStd-Book"/>
              </a:rPr>
              <a:t>management of their data, they will typically appoint a senior subordinate</a:t>
            </a:r>
          </a:p>
          <a:p>
            <a:pPr algn="l"/>
            <a:r>
              <a:rPr lang="en-US" sz="1800" b="0" i="0" u="none" strike="noStrike" baseline="0" dirty="0">
                <a:solidFill>
                  <a:srgbClr val="000000"/>
                </a:solidFill>
                <a:latin typeface="CheltenhamStd-Book"/>
              </a:rPr>
              <a:t>as a data trustee to handle those responsibilities.</a:t>
            </a:r>
          </a:p>
          <a:p>
            <a:pPr algn="l"/>
            <a:r>
              <a:rPr lang="en-US" sz="1800" b="0" i="0" u="none" strike="noStrike" baseline="0" dirty="0">
                <a:solidFill>
                  <a:srgbClr val="000000"/>
                </a:solidFill>
                <a:latin typeface="CheltenhamStd-Book"/>
              </a:rPr>
              <a:t>• </a:t>
            </a:r>
            <a:r>
              <a:rPr lang="en-US" sz="1800" b="0" i="1" u="none" strike="noStrike" baseline="0" dirty="0">
                <a:solidFill>
                  <a:srgbClr val="000000"/>
                </a:solidFill>
                <a:latin typeface="CheltenhamStd-BookItalic"/>
              </a:rPr>
              <a:t>Data users</a:t>
            </a:r>
            <a:r>
              <a:rPr lang="en-US" sz="1800" b="0" i="0" u="none" strike="noStrike" baseline="0" dirty="0">
                <a:solidFill>
                  <a:srgbClr val="000000"/>
                </a:solidFill>
                <a:latin typeface="CheltenhamStd-Book"/>
              </a:rPr>
              <a:t>—Everyone in the organization is responsible for the security of</a:t>
            </a:r>
          </a:p>
          <a:p>
            <a:pPr algn="l"/>
            <a:r>
              <a:rPr lang="en-US" sz="1800" b="0" i="0" u="none" strike="noStrike" baseline="0" dirty="0">
                <a:solidFill>
                  <a:srgbClr val="000000"/>
                </a:solidFill>
                <a:latin typeface="CheltenhamStd-Book"/>
              </a:rPr>
              <a:t>data, so </a:t>
            </a:r>
            <a:r>
              <a:rPr lang="en-US" sz="1800" b="1" i="0" u="none" strike="noStrike" baseline="0" dirty="0">
                <a:solidFill>
                  <a:srgbClr val="0078D7"/>
                </a:solidFill>
                <a:latin typeface="OpenSans-Bold"/>
              </a:rPr>
              <a:t>data users </a:t>
            </a:r>
            <a:r>
              <a:rPr lang="en-US" sz="1800" b="0" i="0" u="none" strike="noStrike" baseline="0" dirty="0">
                <a:solidFill>
                  <a:srgbClr val="000000"/>
                </a:solidFill>
                <a:latin typeface="CheltenhamStd-Book"/>
              </a:rPr>
              <a:t>are included here as all individuals or end users with</a:t>
            </a:r>
          </a:p>
          <a:p>
            <a:pPr algn="l"/>
            <a:r>
              <a:rPr lang="en-US" sz="1800" b="0" i="0" u="none" strike="noStrike" baseline="0" dirty="0">
                <a:solidFill>
                  <a:srgbClr val="000000"/>
                </a:solidFill>
                <a:latin typeface="CheltenhamStd-Book"/>
              </a:rPr>
              <a:t>access to information and thus an information security role.</a:t>
            </a:r>
            <a:endParaRPr lang="en-US" dirty="0"/>
          </a:p>
        </p:txBody>
      </p:sp>
      <p:sp>
        <p:nvSpPr>
          <p:cNvPr id="4" name="Slide Number Placeholder 3">
            <a:extLst>
              <a:ext uri="{FF2B5EF4-FFF2-40B4-BE49-F238E27FC236}">
                <a16:creationId xmlns:a16="http://schemas.microsoft.com/office/drawing/2014/main" id="{0B828F57-CB01-9231-0F7F-55FF25D7976C}"/>
              </a:ext>
            </a:extLst>
          </p:cNvPr>
          <p:cNvSpPr>
            <a:spLocks noGrp="1"/>
          </p:cNvSpPr>
          <p:nvPr>
            <p:ph type="sldNum" sz="quarter" idx="5"/>
          </p:nvPr>
        </p:nvSpPr>
        <p:spPr/>
        <p:txBody>
          <a:bodyPr/>
          <a:lstStyle/>
          <a:p>
            <a:fld id="{C0B72BDB-F84C-4882-B596-5C250CC05880}" type="slidenum">
              <a:rPr lang="en-US" smtClean="0"/>
              <a:t>34</a:t>
            </a:fld>
            <a:endParaRPr lang="en-US"/>
          </a:p>
        </p:txBody>
      </p:sp>
    </p:spTree>
    <p:extLst>
      <p:ext uri="{BB962C8B-B14F-4D97-AF65-F5344CB8AC3E}">
        <p14:creationId xmlns:p14="http://schemas.microsoft.com/office/powerpoint/2010/main" val="18508387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65D9B-0369-1F6B-931A-317896956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14914B-0509-981B-521F-BE64C02AC5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80DD8B-ACA9-DAC8-51BC-7333EA73E71D}"/>
              </a:ext>
            </a:extLst>
          </p:cNvPr>
          <p:cNvSpPr>
            <a:spLocks noGrp="1"/>
          </p:cNvSpPr>
          <p:nvPr>
            <p:ph type="body" idx="1"/>
          </p:nvPr>
        </p:nvSpPr>
        <p:spPr/>
        <p:txBody>
          <a:bodyPr/>
          <a:lstStyle/>
          <a:p>
            <a:pPr algn="l"/>
            <a:r>
              <a:rPr lang="en-US" sz="1800" b="0" i="0" u="none" strike="noStrike" baseline="0" dirty="0">
                <a:solidFill>
                  <a:srgbClr val="9C00FF"/>
                </a:solidFill>
                <a:latin typeface="HelveticaNeueLTStd-Bd"/>
              </a:rPr>
              <a:t>Information Security Management and Professionals</a:t>
            </a:r>
          </a:p>
          <a:p>
            <a:pPr algn="l"/>
            <a:r>
              <a:rPr lang="en-US" sz="1800" b="0" i="0" u="none" strike="noStrike" baseline="0" dirty="0">
                <a:solidFill>
                  <a:srgbClr val="000000"/>
                </a:solidFill>
                <a:latin typeface="CheltenhamStd-Book"/>
              </a:rPr>
              <a:t>The roles of information security professionals are aligned with the goals and mission of the information security community</a:t>
            </a:r>
          </a:p>
          <a:p>
            <a:pPr algn="l"/>
            <a:r>
              <a:rPr lang="en-US" sz="1800" b="0" i="0" u="none" strike="noStrike" baseline="0" dirty="0">
                <a:solidFill>
                  <a:srgbClr val="000000"/>
                </a:solidFill>
                <a:latin typeface="CheltenhamStd-Book"/>
              </a:rPr>
              <a:t>of interest. These job functions and organizational roles focus on protecting the organization’s information</a:t>
            </a:r>
          </a:p>
          <a:p>
            <a:pPr algn="l"/>
            <a:r>
              <a:rPr lang="en-US" sz="1800" b="0" i="0" u="none" strike="noStrike" baseline="0" dirty="0">
                <a:solidFill>
                  <a:srgbClr val="000000"/>
                </a:solidFill>
                <a:latin typeface="CheltenhamStd-Book"/>
              </a:rPr>
              <a:t>systems and stored information from attacks.</a:t>
            </a:r>
          </a:p>
          <a:p>
            <a:pPr algn="l"/>
            <a:r>
              <a:rPr lang="en-US" sz="1800" b="0" i="0" u="none" strike="noStrike" baseline="0" dirty="0">
                <a:solidFill>
                  <a:srgbClr val="9C00FF"/>
                </a:solidFill>
                <a:latin typeface="HelveticaNeueLTStd-Bd"/>
              </a:rPr>
              <a:t>Information Technology Management and Professionals</a:t>
            </a:r>
          </a:p>
          <a:p>
            <a:pPr algn="l"/>
            <a:r>
              <a:rPr lang="en-US" sz="1800" b="0" i="0" u="none" strike="noStrike" baseline="0" dirty="0">
                <a:solidFill>
                  <a:srgbClr val="000000"/>
                </a:solidFill>
                <a:latin typeface="CheltenhamStd-Book"/>
              </a:rPr>
              <a:t>The community of interest made up of IT managers and skilled professionals in systems design, programming,</a:t>
            </a:r>
          </a:p>
          <a:p>
            <a:pPr algn="l"/>
            <a:r>
              <a:rPr lang="en-US" sz="1800" b="0" i="0" u="none" strike="noStrike" baseline="0" dirty="0">
                <a:solidFill>
                  <a:srgbClr val="000000"/>
                </a:solidFill>
                <a:latin typeface="CheltenhamStd-Book"/>
              </a:rPr>
              <a:t>networks, and other related disciplines has many of the same objectives as the information security community.</a:t>
            </a:r>
          </a:p>
          <a:p>
            <a:pPr algn="l"/>
            <a:r>
              <a:rPr lang="en-US" sz="1800" b="0" i="0" u="none" strike="noStrike" baseline="0" dirty="0">
                <a:solidFill>
                  <a:srgbClr val="000000"/>
                </a:solidFill>
                <a:latin typeface="CheltenhamStd-Book"/>
              </a:rPr>
              <a:t>However, its members focus more on costs of system creation and operation, ease of use for system users, and</a:t>
            </a:r>
          </a:p>
          <a:p>
            <a:pPr algn="l"/>
            <a:r>
              <a:rPr lang="en-US" sz="1800" b="0" i="0" u="none" strike="noStrike" baseline="0" dirty="0">
                <a:solidFill>
                  <a:srgbClr val="000000"/>
                </a:solidFill>
                <a:latin typeface="CheltenhamStd-Book"/>
              </a:rPr>
              <a:t>timeliness of system creation, as well as transaction response time. The goals of the IT community and the information</a:t>
            </a:r>
          </a:p>
          <a:p>
            <a:pPr algn="l"/>
            <a:r>
              <a:rPr lang="en-US" sz="1800" b="0" i="0" u="none" strike="noStrike" baseline="0" dirty="0">
                <a:solidFill>
                  <a:srgbClr val="000000"/>
                </a:solidFill>
                <a:latin typeface="CheltenhamStd-Book"/>
              </a:rPr>
              <a:t>security community are not always in complete alignment, and depending on the organizational structure,</a:t>
            </a:r>
          </a:p>
          <a:p>
            <a:pPr algn="l"/>
            <a:r>
              <a:rPr lang="en-US" sz="1800" b="0" i="0" u="none" strike="noStrike" baseline="0" dirty="0">
                <a:solidFill>
                  <a:srgbClr val="000000"/>
                </a:solidFill>
                <a:latin typeface="CheltenhamStd-Book"/>
              </a:rPr>
              <a:t>this may cause conflict.</a:t>
            </a:r>
          </a:p>
          <a:p>
            <a:pPr algn="l"/>
            <a:r>
              <a:rPr lang="en-US" sz="1800" b="0" i="0" u="none" strike="noStrike" baseline="0" dirty="0">
                <a:solidFill>
                  <a:srgbClr val="9C00FF"/>
                </a:solidFill>
                <a:latin typeface="HelveticaNeueLTStd-Bd"/>
              </a:rPr>
              <a:t>Organizational Management and Professionals</a:t>
            </a:r>
          </a:p>
          <a:p>
            <a:pPr algn="l"/>
            <a:r>
              <a:rPr lang="en-US" sz="1800" b="0" i="0" u="none" strike="noStrike" baseline="0" dirty="0">
                <a:solidFill>
                  <a:srgbClr val="000000"/>
                </a:solidFill>
                <a:latin typeface="CheltenhamStd-Book"/>
              </a:rPr>
              <a:t>The organization’s general management team and the rest of the personnel in the organization make up the other major</a:t>
            </a:r>
          </a:p>
          <a:p>
            <a:pPr algn="l"/>
            <a:r>
              <a:rPr lang="en-US" sz="1800" b="0" i="0" u="none" strike="noStrike" baseline="0" dirty="0">
                <a:solidFill>
                  <a:srgbClr val="000000"/>
                </a:solidFill>
                <a:latin typeface="CheltenhamStd-Book"/>
              </a:rPr>
              <a:t>community of interest. This large group is almost always made up of subsets of other interests as well, including executive</a:t>
            </a:r>
          </a:p>
          <a:p>
            <a:pPr algn="l"/>
            <a:r>
              <a:rPr lang="en-US" sz="1800" b="0" i="0" u="none" strike="noStrike" baseline="0" dirty="0">
                <a:solidFill>
                  <a:srgbClr val="000000"/>
                </a:solidFill>
                <a:latin typeface="CheltenhamStd-Book"/>
              </a:rPr>
              <a:t>management, production management, human resources, accounting, and legal staff, to name just a few. The IT</a:t>
            </a:r>
          </a:p>
          <a:p>
            <a:pPr algn="l"/>
            <a:r>
              <a:rPr lang="en-US" sz="1800" b="0" i="0" u="none" strike="noStrike" baseline="0" dirty="0">
                <a:solidFill>
                  <a:srgbClr val="000000"/>
                </a:solidFill>
                <a:latin typeface="CheltenhamStd-Book"/>
              </a:rPr>
              <a:t>community often categorizes these groups as users of information technology systems, while the information security</a:t>
            </a:r>
          </a:p>
          <a:p>
            <a:pPr algn="l"/>
            <a:r>
              <a:rPr lang="en-US" sz="1800" b="0" i="0" u="none" strike="noStrike" baseline="0" dirty="0">
                <a:solidFill>
                  <a:srgbClr val="000000"/>
                </a:solidFill>
                <a:latin typeface="CheltenhamStd-Book"/>
              </a:rPr>
              <a:t>community categorizes them as security subjects. In fact, this community serves as the greatest reminder that all IT</a:t>
            </a:r>
          </a:p>
          <a:p>
            <a:pPr algn="l"/>
            <a:r>
              <a:rPr lang="en-US" sz="1800" b="0" i="0" u="none" strike="noStrike" baseline="0" dirty="0">
                <a:solidFill>
                  <a:srgbClr val="000000"/>
                </a:solidFill>
                <a:latin typeface="CheltenhamStd-Book"/>
              </a:rPr>
              <a:t>systems and information security objectives exist to further the objectives of the broad organizational community. The</a:t>
            </a:r>
          </a:p>
          <a:p>
            <a:pPr algn="l"/>
            <a:r>
              <a:rPr lang="en-US" sz="1800" b="0" i="0" u="none" strike="noStrike" baseline="0" dirty="0">
                <a:solidFill>
                  <a:srgbClr val="000000"/>
                </a:solidFill>
                <a:latin typeface="CheltenhamStd-Book"/>
              </a:rPr>
              <a:t>most efficient IT systems operated in the most secure fashion ever devised have no value if they are not useful to the</a:t>
            </a:r>
          </a:p>
          <a:p>
            <a:pPr algn="l"/>
            <a:r>
              <a:rPr lang="en-US" sz="1800" b="0" i="0" u="none" strike="noStrike" baseline="0" dirty="0">
                <a:solidFill>
                  <a:srgbClr val="000000"/>
                </a:solidFill>
                <a:latin typeface="CheltenhamStd-Book"/>
              </a:rPr>
              <a:t>organization as a whole.</a:t>
            </a:r>
            <a:endParaRPr lang="en-US" dirty="0"/>
          </a:p>
        </p:txBody>
      </p:sp>
      <p:sp>
        <p:nvSpPr>
          <p:cNvPr id="4" name="Slide Number Placeholder 3">
            <a:extLst>
              <a:ext uri="{FF2B5EF4-FFF2-40B4-BE49-F238E27FC236}">
                <a16:creationId xmlns:a16="http://schemas.microsoft.com/office/drawing/2014/main" id="{99476BD2-6987-DC9B-DFEB-736644E96BE3}"/>
              </a:ext>
            </a:extLst>
          </p:cNvPr>
          <p:cNvSpPr>
            <a:spLocks noGrp="1"/>
          </p:cNvSpPr>
          <p:nvPr>
            <p:ph type="sldNum" sz="quarter" idx="5"/>
          </p:nvPr>
        </p:nvSpPr>
        <p:spPr/>
        <p:txBody>
          <a:bodyPr/>
          <a:lstStyle/>
          <a:p>
            <a:fld id="{C0B72BDB-F84C-4882-B596-5C250CC05880}" type="slidenum">
              <a:rPr lang="en-US" smtClean="0"/>
              <a:t>35</a:t>
            </a:fld>
            <a:endParaRPr lang="en-US"/>
          </a:p>
        </p:txBody>
      </p:sp>
    </p:spTree>
    <p:extLst>
      <p:ext uri="{BB962C8B-B14F-4D97-AF65-F5344CB8AC3E}">
        <p14:creationId xmlns:p14="http://schemas.microsoft.com/office/powerpoint/2010/main" val="40358739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D1945-F171-4C7D-85F4-94CB94A24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3575AB-FC16-53F7-415D-08DC3C82B3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2BEAD9-E238-FA36-4A0E-0C20D6BB91B0}"/>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22F38B8C-4F1D-15A9-3461-86B1BA0D1B6F}"/>
              </a:ext>
            </a:extLst>
          </p:cNvPr>
          <p:cNvSpPr>
            <a:spLocks noGrp="1"/>
          </p:cNvSpPr>
          <p:nvPr>
            <p:ph type="sldNum" sz="quarter" idx="5"/>
          </p:nvPr>
        </p:nvSpPr>
        <p:spPr/>
        <p:txBody>
          <a:bodyPr/>
          <a:lstStyle/>
          <a:p>
            <a:fld id="{C0B72BDB-F84C-4882-B596-5C250CC05880}" type="slidenum">
              <a:rPr lang="en-US" smtClean="0"/>
              <a:t>36</a:t>
            </a:fld>
            <a:endParaRPr lang="en-US"/>
          </a:p>
        </p:txBody>
      </p:sp>
    </p:spTree>
    <p:extLst>
      <p:ext uri="{BB962C8B-B14F-4D97-AF65-F5344CB8AC3E}">
        <p14:creationId xmlns:p14="http://schemas.microsoft.com/office/powerpoint/2010/main" val="9990704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9C7ED-14C0-CE82-F821-CA159D30F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FC285B-943F-E072-83EC-540B8F7D14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CD896-6C90-E3E8-10C1-91873C7F241C}"/>
              </a:ext>
            </a:extLst>
          </p:cNvPr>
          <p:cNvSpPr>
            <a:spLocks noGrp="1"/>
          </p:cNvSpPr>
          <p:nvPr>
            <p:ph type="body" idx="1"/>
          </p:nvPr>
        </p:nvSpPr>
        <p:spPr/>
        <p:txBody>
          <a:bodyPr/>
          <a:lstStyle/>
          <a:p>
            <a:pPr algn="l"/>
            <a:r>
              <a:rPr lang="en-US" sz="1800" b="0" i="0" u="none" strike="noStrike" baseline="0" dirty="0">
                <a:latin typeface="CheltenhamStd-Book"/>
              </a:rPr>
              <a:t>• Information security evolved from the early field of computer security.</a:t>
            </a:r>
          </a:p>
          <a:p>
            <a:pPr algn="l"/>
            <a:r>
              <a:rPr lang="en-US" sz="1800" b="0" i="0" u="none" strike="noStrike" baseline="0" dirty="0">
                <a:latin typeface="CheltenhamStd-Book"/>
              </a:rPr>
              <a:t>• Security is protection from danger. A successful organization should have multiple layers of security in place</a:t>
            </a:r>
          </a:p>
          <a:p>
            <a:pPr algn="l"/>
            <a:r>
              <a:rPr lang="en-US" sz="1800" b="0" i="0" u="none" strike="noStrike" baseline="0" dirty="0">
                <a:latin typeface="CheltenhamStd-Book"/>
              </a:rPr>
              <a:t>to protect its people, operations, physical infrastructure, functions, communications, and information.</a:t>
            </a:r>
          </a:p>
          <a:p>
            <a:pPr algn="l"/>
            <a:r>
              <a:rPr lang="en-US" sz="1800" b="0" i="0" u="none" strike="noStrike" baseline="0" dirty="0">
                <a:latin typeface="CheltenhamStd-Book"/>
              </a:rPr>
              <a:t>• Information security is the protection of information assets that use, store, or transmit information through</a:t>
            </a:r>
          </a:p>
          <a:p>
            <a:pPr algn="l"/>
            <a:r>
              <a:rPr lang="en-US" sz="1800" b="0" i="0" u="none" strike="noStrike" baseline="0" dirty="0">
                <a:latin typeface="CheltenhamStd-Book"/>
              </a:rPr>
              <a:t>the application of policy, education, and technology.</a:t>
            </a:r>
          </a:p>
          <a:p>
            <a:pPr algn="l"/>
            <a:r>
              <a:rPr lang="en-US" sz="1800" b="0" i="0" u="none" strike="noStrike" baseline="0" dirty="0">
                <a:latin typeface="CheltenhamStd-Book"/>
              </a:rPr>
              <a:t>• The critical characteristics of information, including confidentiality, integrity, and availability (the C.I.A. triad),</a:t>
            </a:r>
          </a:p>
          <a:p>
            <a:pPr algn="l"/>
            <a:r>
              <a:rPr lang="en-US" sz="1800" b="0" i="0" u="none" strike="noStrike" baseline="0" dirty="0">
                <a:latin typeface="CheltenhamStd-Book"/>
              </a:rPr>
              <a:t>must be protected at all times. This protection is implemented by multiple measures that include policies,</a:t>
            </a:r>
          </a:p>
          <a:p>
            <a:pPr algn="l"/>
            <a:r>
              <a:rPr lang="en-US" sz="1800" b="0" i="0" u="none" strike="noStrike" baseline="0" dirty="0">
                <a:latin typeface="CheltenhamStd-Book"/>
              </a:rPr>
              <a:t>education, training and awareness, and technology.</a:t>
            </a:r>
          </a:p>
          <a:p>
            <a:pPr algn="l"/>
            <a:r>
              <a:rPr lang="en-US" sz="1800" b="0" i="0" u="none" strike="noStrike" baseline="0" dirty="0">
                <a:latin typeface="CheltenhamStd-Book"/>
              </a:rPr>
              <a:t>• Information systems are made up of the major components of hardware, software, data, people, procedures,</a:t>
            </a:r>
          </a:p>
          <a:p>
            <a:pPr algn="l"/>
            <a:r>
              <a:rPr lang="en-US" sz="1800" b="0" i="0" u="none" strike="noStrike" baseline="0" dirty="0">
                <a:latin typeface="CheltenhamStd-Book"/>
              </a:rPr>
              <a:t>and networks.</a:t>
            </a:r>
          </a:p>
          <a:p>
            <a:pPr algn="l"/>
            <a:r>
              <a:rPr lang="en-US" sz="1800" b="0" i="0" u="none" strike="noStrike" baseline="0" dirty="0">
                <a:latin typeface="CheltenhamStd-Book"/>
              </a:rPr>
              <a:t>• Upper management drives the top-down approach to security implementation, in contrast with the bottom-up</a:t>
            </a:r>
          </a:p>
          <a:p>
            <a:pPr algn="l"/>
            <a:r>
              <a:rPr lang="en-US" sz="1800" b="0" i="0" u="none" strike="noStrike" baseline="0" dirty="0">
                <a:latin typeface="CheltenhamStd-Book"/>
              </a:rPr>
              <a:t>approach or grassroots effort, in which individuals choose security implementation strategies.</a:t>
            </a:r>
          </a:p>
          <a:p>
            <a:pPr algn="l"/>
            <a:r>
              <a:rPr lang="en-US" sz="1800" b="0" i="0" u="none" strike="noStrike" baseline="0" dirty="0">
                <a:latin typeface="CheltenhamStd-Book"/>
              </a:rPr>
              <a:t>• The control and use of data in the organization is accomplished by the following parties:</a:t>
            </a:r>
          </a:p>
          <a:p>
            <a:pPr algn="l"/>
            <a:r>
              <a:rPr lang="en-US" sz="1800" b="0" i="0" u="none" strike="noStrike" baseline="0" dirty="0">
                <a:latin typeface="ZapfDingbatsStd"/>
              </a:rPr>
              <a:t>❍❍ </a:t>
            </a:r>
            <a:r>
              <a:rPr lang="en-US" sz="1800" b="0" i="0" u="none" strike="noStrike" baseline="0" dirty="0">
                <a:latin typeface="CheltenhamStd-Book"/>
              </a:rPr>
              <a:t>Data owners, who are responsible for the security and use of a particular set of information</a:t>
            </a:r>
          </a:p>
          <a:p>
            <a:pPr algn="l"/>
            <a:r>
              <a:rPr lang="en-US" sz="1800" b="0" i="0" u="none" strike="noStrike" baseline="0" dirty="0">
                <a:latin typeface="ZapfDingbatsStd"/>
              </a:rPr>
              <a:t>❍❍ </a:t>
            </a:r>
            <a:r>
              <a:rPr lang="en-US" sz="1800" b="0" i="0" u="none" strike="noStrike" baseline="0" dirty="0">
                <a:latin typeface="CheltenhamStd-Book"/>
              </a:rPr>
              <a:t>Data custodians, who are responsible for the storage, maintenance, and protection of the information</a:t>
            </a:r>
          </a:p>
          <a:p>
            <a:pPr algn="l"/>
            <a:r>
              <a:rPr lang="en-US" sz="1800" b="0" i="0" u="none" strike="noStrike" baseline="0" dirty="0">
                <a:latin typeface="ZapfDingbatsStd"/>
              </a:rPr>
              <a:t>❍❍ </a:t>
            </a:r>
            <a:r>
              <a:rPr lang="en-US" sz="1800" b="0" i="0" u="none" strike="noStrike" baseline="0" dirty="0">
                <a:latin typeface="CheltenhamStd-Book"/>
              </a:rPr>
              <a:t>Data trustees, who are appointed by data owners to oversee the management of a particular set of information</a:t>
            </a:r>
          </a:p>
          <a:p>
            <a:pPr algn="l"/>
            <a:r>
              <a:rPr lang="en-US" sz="1800" b="0" i="0" u="none" strike="noStrike" baseline="0" dirty="0">
                <a:latin typeface="CheltenhamStd-Book"/>
              </a:rPr>
              <a:t>and to coordinate with data custodians for its storage, protection, and use</a:t>
            </a:r>
          </a:p>
          <a:p>
            <a:pPr algn="l"/>
            <a:r>
              <a:rPr lang="en-US" sz="1800" b="0" i="0" u="none" strike="noStrike" baseline="0" dirty="0">
                <a:latin typeface="ZapfDingbatsStd"/>
              </a:rPr>
              <a:t>❍❍ </a:t>
            </a:r>
            <a:r>
              <a:rPr lang="en-US" sz="1800" b="0" i="0" u="none" strike="noStrike" baseline="0" dirty="0">
                <a:latin typeface="CheltenhamStd-Book"/>
              </a:rPr>
              <a:t>Data users, who work with the information to perform their daily jobs and support the mission of the</a:t>
            </a:r>
          </a:p>
          <a:p>
            <a:pPr algn="l"/>
            <a:r>
              <a:rPr lang="en-US" sz="1800" b="0" i="0" u="none" strike="noStrike" baseline="0" dirty="0">
                <a:latin typeface="CheltenhamStd-Book"/>
              </a:rPr>
              <a:t>organization</a:t>
            </a:r>
          </a:p>
          <a:p>
            <a:pPr algn="l"/>
            <a:r>
              <a:rPr lang="en-US" sz="1800" b="0" i="0" u="none" strike="noStrike" baseline="0" dirty="0">
                <a:latin typeface="CheltenhamStd-Book"/>
              </a:rPr>
              <a:t>• Each organization has a culture in which communities of interest are united by similar values and share common</a:t>
            </a:r>
          </a:p>
          <a:p>
            <a:pPr algn="l"/>
            <a:r>
              <a:rPr lang="en-US" sz="1800" b="0" i="0" u="none" strike="noStrike" baseline="0" dirty="0">
                <a:latin typeface="CheltenhamStd-Book"/>
              </a:rPr>
              <a:t>objectives. The three communities in information security are general management, IT management, and</a:t>
            </a:r>
          </a:p>
          <a:p>
            <a:pPr algn="l"/>
            <a:r>
              <a:rPr lang="en-US" sz="1800" b="0" i="0" u="none" strike="noStrike" baseline="0" dirty="0">
                <a:latin typeface="CheltenhamStd-Book"/>
              </a:rPr>
              <a:t>information security management.</a:t>
            </a:r>
          </a:p>
          <a:p>
            <a:pPr algn="l"/>
            <a:r>
              <a:rPr lang="en-US" sz="1800" b="0" i="0" u="none" strike="noStrike" baseline="0" dirty="0">
                <a:latin typeface="CheltenhamStd-Book"/>
              </a:rPr>
              <a:t>• Information security has been described as both an art and a science, and it comprises many aspects of social</a:t>
            </a:r>
          </a:p>
          <a:p>
            <a:pPr algn="l"/>
            <a:r>
              <a:rPr lang="en-US" sz="1800" b="0" i="0" u="none" strike="noStrike" baseline="0" dirty="0">
                <a:latin typeface="CheltenhamStd-Book"/>
              </a:rPr>
              <a:t>science as well.</a:t>
            </a:r>
            <a:endParaRPr lang="en-US" dirty="0"/>
          </a:p>
        </p:txBody>
      </p:sp>
      <p:sp>
        <p:nvSpPr>
          <p:cNvPr id="4" name="Slide Number Placeholder 3">
            <a:extLst>
              <a:ext uri="{FF2B5EF4-FFF2-40B4-BE49-F238E27FC236}">
                <a16:creationId xmlns:a16="http://schemas.microsoft.com/office/drawing/2014/main" id="{CBA20668-95BF-2407-5DC9-69FD4CF50964}"/>
              </a:ext>
            </a:extLst>
          </p:cNvPr>
          <p:cNvSpPr>
            <a:spLocks noGrp="1"/>
          </p:cNvSpPr>
          <p:nvPr>
            <p:ph type="sldNum" sz="quarter" idx="5"/>
          </p:nvPr>
        </p:nvSpPr>
        <p:spPr/>
        <p:txBody>
          <a:bodyPr/>
          <a:lstStyle/>
          <a:p>
            <a:fld id="{C0B72BDB-F84C-4882-B596-5C250CC05880}" type="slidenum">
              <a:rPr lang="en-US" smtClean="0"/>
              <a:t>37</a:t>
            </a:fld>
            <a:endParaRPr lang="en-US"/>
          </a:p>
        </p:txBody>
      </p:sp>
    </p:spTree>
    <p:extLst>
      <p:ext uri="{BB962C8B-B14F-4D97-AF65-F5344CB8AC3E}">
        <p14:creationId xmlns:p14="http://schemas.microsoft.com/office/powerpoint/2010/main" val="1661420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57D81-6800-26E6-14BF-FA44CB1FE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AED051-FED4-5332-6B4B-E43CF2D8D5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C91934-1F51-94B9-3FCE-895D0AF7D645}"/>
              </a:ext>
            </a:extLst>
          </p:cNvPr>
          <p:cNvSpPr>
            <a:spLocks noGrp="1"/>
          </p:cNvSpPr>
          <p:nvPr>
            <p:ph type="body" idx="1"/>
          </p:nvPr>
        </p:nvSpPr>
        <p:spPr/>
        <p:txBody>
          <a:bodyPr/>
          <a:lstStyle/>
          <a:p>
            <a:pPr algn="l"/>
            <a:r>
              <a:rPr lang="en-US" sz="1800" b="0" i="0" u="none" strike="noStrike" baseline="0" dirty="0">
                <a:latin typeface="CheltenhamStd-Book"/>
              </a:rPr>
              <a:t>• Information security evolved from the early field of computer security.</a:t>
            </a:r>
          </a:p>
          <a:p>
            <a:pPr algn="l"/>
            <a:r>
              <a:rPr lang="en-US" sz="1800" b="0" i="0" u="none" strike="noStrike" baseline="0" dirty="0">
                <a:latin typeface="CheltenhamStd-Book"/>
              </a:rPr>
              <a:t>• Security is protection from danger. A successful organization should have multiple layers of security in place</a:t>
            </a:r>
          </a:p>
          <a:p>
            <a:pPr algn="l"/>
            <a:r>
              <a:rPr lang="en-US" sz="1800" b="0" i="0" u="none" strike="noStrike" baseline="0" dirty="0">
                <a:latin typeface="CheltenhamStd-Book"/>
              </a:rPr>
              <a:t>to protect its people, operations, physical infrastructure, functions, communications, and information.</a:t>
            </a:r>
          </a:p>
          <a:p>
            <a:pPr algn="l"/>
            <a:r>
              <a:rPr lang="en-US" sz="1800" b="0" i="0" u="none" strike="noStrike" baseline="0" dirty="0">
                <a:latin typeface="CheltenhamStd-Book"/>
              </a:rPr>
              <a:t>• Information security is the protection of information assets that use, store, or transmit information through</a:t>
            </a:r>
          </a:p>
          <a:p>
            <a:pPr algn="l"/>
            <a:r>
              <a:rPr lang="en-US" sz="1800" b="0" i="0" u="none" strike="noStrike" baseline="0" dirty="0">
                <a:latin typeface="CheltenhamStd-Book"/>
              </a:rPr>
              <a:t>the application of policy, education, and technology.</a:t>
            </a:r>
          </a:p>
          <a:p>
            <a:pPr algn="l"/>
            <a:r>
              <a:rPr lang="en-US" sz="1800" b="0" i="0" u="none" strike="noStrike" baseline="0" dirty="0">
                <a:latin typeface="CheltenhamStd-Book"/>
              </a:rPr>
              <a:t>• The critical characteristics of information, including confidentiality, integrity, and availability (the C.I.A. triad),</a:t>
            </a:r>
          </a:p>
          <a:p>
            <a:pPr algn="l"/>
            <a:r>
              <a:rPr lang="en-US" sz="1800" b="0" i="0" u="none" strike="noStrike" baseline="0" dirty="0">
                <a:latin typeface="CheltenhamStd-Book"/>
              </a:rPr>
              <a:t>must be protected at all times. This protection is implemented by multiple measures that include policies,</a:t>
            </a:r>
          </a:p>
          <a:p>
            <a:pPr algn="l"/>
            <a:r>
              <a:rPr lang="en-US" sz="1800" b="0" i="0" u="none" strike="noStrike" baseline="0" dirty="0">
                <a:latin typeface="CheltenhamStd-Book"/>
              </a:rPr>
              <a:t>education, training and awareness, and technology.</a:t>
            </a:r>
          </a:p>
          <a:p>
            <a:pPr algn="l"/>
            <a:r>
              <a:rPr lang="en-US" sz="1800" b="0" i="0" u="none" strike="noStrike" baseline="0" dirty="0">
                <a:latin typeface="CheltenhamStd-Book"/>
              </a:rPr>
              <a:t>• Information systems are made up of the major components of hardware, software, data, people, procedures,</a:t>
            </a:r>
          </a:p>
          <a:p>
            <a:pPr algn="l"/>
            <a:r>
              <a:rPr lang="en-US" sz="1800" b="0" i="0" u="none" strike="noStrike" baseline="0" dirty="0">
                <a:latin typeface="CheltenhamStd-Book"/>
              </a:rPr>
              <a:t>and networks.</a:t>
            </a:r>
          </a:p>
          <a:p>
            <a:pPr algn="l"/>
            <a:r>
              <a:rPr lang="en-US" sz="1800" b="0" i="0" u="none" strike="noStrike" baseline="0" dirty="0">
                <a:latin typeface="CheltenhamStd-Book"/>
              </a:rPr>
              <a:t>• Upper management drives the top-down approach to security implementation, in contrast with the bottom-up</a:t>
            </a:r>
          </a:p>
          <a:p>
            <a:pPr algn="l"/>
            <a:r>
              <a:rPr lang="en-US" sz="1800" b="0" i="0" u="none" strike="noStrike" baseline="0" dirty="0">
                <a:latin typeface="CheltenhamStd-Book"/>
              </a:rPr>
              <a:t>approach or grassroots effort, in which individuals choose security implementation strategies.</a:t>
            </a:r>
          </a:p>
          <a:p>
            <a:pPr algn="l"/>
            <a:r>
              <a:rPr lang="en-US" sz="1800" b="0" i="0" u="none" strike="noStrike" baseline="0" dirty="0">
                <a:latin typeface="CheltenhamStd-Book"/>
              </a:rPr>
              <a:t>• The control and use of data in the organization is accomplished by the following parties:</a:t>
            </a:r>
          </a:p>
          <a:p>
            <a:pPr algn="l"/>
            <a:r>
              <a:rPr lang="en-US" sz="1800" b="0" i="0" u="none" strike="noStrike" baseline="0" dirty="0">
                <a:latin typeface="ZapfDingbatsStd"/>
              </a:rPr>
              <a:t>❍❍ </a:t>
            </a:r>
            <a:r>
              <a:rPr lang="en-US" sz="1800" b="0" i="0" u="none" strike="noStrike" baseline="0" dirty="0">
                <a:latin typeface="CheltenhamStd-Book"/>
              </a:rPr>
              <a:t>Data owners, who are responsible for the security and use of a particular set of information</a:t>
            </a:r>
          </a:p>
          <a:p>
            <a:pPr algn="l"/>
            <a:r>
              <a:rPr lang="en-US" sz="1800" b="0" i="0" u="none" strike="noStrike" baseline="0" dirty="0">
                <a:latin typeface="ZapfDingbatsStd"/>
              </a:rPr>
              <a:t>❍❍ </a:t>
            </a:r>
            <a:r>
              <a:rPr lang="en-US" sz="1800" b="0" i="0" u="none" strike="noStrike" baseline="0" dirty="0">
                <a:latin typeface="CheltenhamStd-Book"/>
              </a:rPr>
              <a:t>Data custodians, who are responsible for the storage, maintenance, and protection of the information</a:t>
            </a:r>
          </a:p>
          <a:p>
            <a:pPr algn="l"/>
            <a:r>
              <a:rPr lang="en-US" sz="1800" b="0" i="0" u="none" strike="noStrike" baseline="0" dirty="0">
                <a:latin typeface="ZapfDingbatsStd"/>
              </a:rPr>
              <a:t>❍❍ </a:t>
            </a:r>
            <a:r>
              <a:rPr lang="en-US" sz="1800" b="0" i="0" u="none" strike="noStrike" baseline="0" dirty="0">
                <a:latin typeface="CheltenhamStd-Book"/>
              </a:rPr>
              <a:t>Data trustees, who are appointed by data owners to oversee the management of a particular set of information</a:t>
            </a:r>
          </a:p>
          <a:p>
            <a:pPr algn="l"/>
            <a:r>
              <a:rPr lang="en-US" sz="1800" b="0" i="0" u="none" strike="noStrike" baseline="0" dirty="0">
                <a:latin typeface="CheltenhamStd-Book"/>
              </a:rPr>
              <a:t>and to coordinate with data custodians for its storage, protection, and use</a:t>
            </a:r>
          </a:p>
          <a:p>
            <a:pPr algn="l"/>
            <a:r>
              <a:rPr lang="en-US" sz="1800" b="0" i="0" u="none" strike="noStrike" baseline="0" dirty="0">
                <a:latin typeface="ZapfDingbatsStd"/>
              </a:rPr>
              <a:t>❍❍ </a:t>
            </a:r>
            <a:r>
              <a:rPr lang="en-US" sz="1800" b="0" i="0" u="none" strike="noStrike" baseline="0" dirty="0">
                <a:latin typeface="CheltenhamStd-Book"/>
              </a:rPr>
              <a:t>Data users, who work with the information to perform their daily jobs and support the mission of the</a:t>
            </a:r>
          </a:p>
          <a:p>
            <a:pPr algn="l"/>
            <a:r>
              <a:rPr lang="en-US" sz="1800" b="0" i="0" u="none" strike="noStrike" baseline="0" dirty="0">
                <a:latin typeface="CheltenhamStd-Book"/>
              </a:rPr>
              <a:t>organization</a:t>
            </a:r>
          </a:p>
          <a:p>
            <a:pPr algn="l"/>
            <a:r>
              <a:rPr lang="en-US" sz="1800" b="0" i="0" u="none" strike="noStrike" baseline="0" dirty="0">
                <a:latin typeface="CheltenhamStd-Book"/>
              </a:rPr>
              <a:t>• Each organization has a culture in which communities of interest are united by similar values and share common</a:t>
            </a:r>
          </a:p>
          <a:p>
            <a:pPr algn="l"/>
            <a:r>
              <a:rPr lang="en-US" sz="1800" b="0" i="0" u="none" strike="noStrike" baseline="0" dirty="0">
                <a:latin typeface="CheltenhamStd-Book"/>
              </a:rPr>
              <a:t>objectives. The three communities in information security are general management, IT management, and</a:t>
            </a:r>
          </a:p>
          <a:p>
            <a:pPr algn="l"/>
            <a:r>
              <a:rPr lang="en-US" sz="1800" b="0" i="0" u="none" strike="noStrike" baseline="0" dirty="0">
                <a:latin typeface="CheltenhamStd-Book"/>
              </a:rPr>
              <a:t>information security management.</a:t>
            </a:r>
          </a:p>
          <a:p>
            <a:pPr algn="l"/>
            <a:r>
              <a:rPr lang="en-US" sz="1800" b="0" i="0" u="none" strike="noStrike" baseline="0" dirty="0">
                <a:latin typeface="CheltenhamStd-Book"/>
              </a:rPr>
              <a:t>• Information security has been described as both an art and a science, and it comprises many aspects of social</a:t>
            </a:r>
          </a:p>
          <a:p>
            <a:pPr algn="l"/>
            <a:r>
              <a:rPr lang="en-US" sz="1800" b="0" i="0" u="none" strike="noStrike" baseline="0" dirty="0">
                <a:latin typeface="CheltenhamStd-Book"/>
              </a:rPr>
              <a:t>science as well.</a:t>
            </a:r>
            <a:endParaRPr lang="en-US" dirty="0"/>
          </a:p>
        </p:txBody>
      </p:sp>
      <p:sp>
        <p:nvSpPr>
          <p:cNvPr id="4" name="Slide Number Placeholder 3">
            <a:extLst>
              <a:ext uri="{FF2B5EF4-FFF2-40B4-BE49-F238E27FC236}">
                <a16:creationId xmlns:a16="http://schemas.microsoft.com/office/drawing/2014/main" id="{14854C07-5DEF-016D-407E-36B49023BF92}"/>
              </a:ext>
            </a:extLst>
          </p:cNvPr>
          <p:cNvSpPr>
            <a:spLocks noGrp="1"/>
          </p:cNvSpPr>
          <p:nvPr>
            <p:ph type="sldNum" sz="quarter" idx="5"/>
          </p:nvPr>
        </p:nvSpPr>
        <p:spPr/>
        <p:txBody>
          <a:bodyPr/>
          <a:lstStyle/>
          <a:p>
            <a:fld id="{C0B72BDB-F84C-4882-B596-5C250CC05880}" type="slidenum">
              <a:rPr lang="en-US" smtClean="0"/>
              <a:t>38</a:t>
            </a:fld>
            <a:endParaRPr lang="en-US"/>
          </a:p>
        </p:txBody>
      </p:sp>
    </p:spTree>
    <p:extLst>
      <p:ext uri="{BB962C8B-B14F-4D97-AF65-F5344CB8AC3E}">
        <p14:creationId xmlns:p14="http://schemas.microsoft.com/office/powerpoint/2010/main" val="504572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08664-1578-BC7E-558B-D1BA057D48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2A5A5A-0D50-B90E-2110-2B8037774F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4B434-5906-7D64-27FB-00BE09B144F6}"/>
              </a:ext>
            </a:extLst>
          </p:cNvPr>
          <p:cNvSpPr>
            <a:spLocks noGrp="1"/>
          </p:cNvSpPr>
          <p:nvPr>
            <p:ph type="body" idx="1"/>
          </p:nvPr>
        </p:nvSpPr>
        <p:spPr/>
        <p:txBody>
          <a:bodyPr/>
          <a:lstStyle/>
          <a:p>
            <a:pPr algn="l"/>
            <a:r>
              <a:rPr lang="en-US" sz="1800" b="0" i="0" u="none" strike="noStrike" baseline="0" dirty="0">
                <a:latin typeface="CheltenhamStd-Book"/>
              </a:rPr>
              <a:t>• Information security evolved from the early field of computer security.</a:t>
            </a:r>
          </a:p>
          <a:p>
            <a:pPr algn="l"/>
            <a:r>
              <a:rPr lang="en-US" sz="1800" b="0" i="0" u="none" strike="noStrike" baseline="0" dirty="0">
                <a:latin typeface="CheltenhamStd-Book"/>
              </a:rPr>
              <a:t>• Security is protection from danger. A successful organization should have multiple layers of security in place</a:t>
            </a:r>
          </a:p>
          <a:p>
            <a:pPr algn="l"/>
            <a:r>
              <a:rPr lang="en-US" sz="1800" b="0" i="0" u="none" strike="noStrike" baseline="0" dirty="0">
                <a:latin typeface="CheltenhamStd-Book"/>
              </a:rPr>
              <a:t>to protect its people, operations, physical infrastructure, functions, communications, and information.</a:t>
            </a:r>
          </a:p>
          <a:p>
            <a:pPr algn="l"/>
            <a:r>
              <a:rPr lang="en-US" sz="1800" b="0" i="0" u="none" strike="noStrike" baseline="0" dirty="0">
                <a:latin typeface="CheltenhamStd-Book"/>
              </a:rPr>
              <a:t>• Information security is the protection of information assets that use, store, or transmit information through</a:t>
            </a:r>
          </a:p>
          <a:p>
            <a:pPr algn="l"/>
            <a:r>
              <a:rPr lang="en-US" sz="1800" b="0" i="0" u="none" strike="noStrike" baseline="0" dirty="0">
                <a:latin typeface="CheltenhamStd-Book"/>
              </a:rPr>
              <a:t>the application of policy, education, and technology.</a:t>
            </a:r>
          </a:p>
          <a:p>
            <a:pPr algn="l"/>
            <a:r>
              <a:rPr lang="en-US" sz="1800" b="0" i="0" u="none" strike="noStrike" baseline="0" dirty="0">
                <a:latin typeface="CheltenhamStd-Book"/>
              </a:rPr>
              <a:t>• The critical characteristics of information, including confidentiality, integrity, and availability (the C.I.A. triad),</a:t>
            </a:r>
          </a:p>
          <a:p>
            <a:pPr algn="l"/>
            <a:r>
              <a:rPr lang="en-US" sz="1800" b="0" i="0" u="none" strike="noStrike" baseline="0" dirty="0">
                <a:latin typeface="CheltenhamStd-Book"/>
              </a:rPr>
              <a:t>must be protected at all times. This protection is implemented by multiple measures that include policies,</a:t>
            </a:r>
          </a:p>
          <a:p>
            <a:pPr algn="l"/>
            <a:r>
              <a:rPr lang="en-US" sz="1800" b="0" i="0" u="none" strike="noStrike" baseline="0" dirty="0">
                <a:latin typeface="CheltenhamStd-Book"/>
              </a:rPr>
              <a:t>education, training and awareness, and technology.</a:t>
            </a:r>
          </a:p>
          <a:p>
            <a:pPr algn="l"/>
            <a:r>
              <a:rPr lang="en-US" sz="1800" b="0" i="0" u="none" strike="noStrike" baseline="0" dirty="0">
                <a:latin typeface="CheltenhamStd-Book"/>
              </a:rPr>
              <a:t>• Information systems are made up of the major components of hardware, software, data, people, procedures,</a:t>
            </a:r>
          </a:p>
          <a:p>
            <a:pPr algn="l"/>
            <a:r>
              <a:rPr lang="en-US" sz="1800" b="0" i="0" u="none" strike="noStrike" baseline="0" dirty="0">
                <a:latin typeface="CheltenhamStd-Book"/>
              </a:rPr>
              <a:t>and networks.</a:t>
            </a:r>
          </a:p>
          <a:p>
            <a:pPr algn="l"/>
            <a:r>
              <a:rPr lang="en-US" sz="1800" b="0" i="0" u="none" strike="noStrike" baseline="0" dirty="0">
                <a:latin typeface="CheltenhamStd-Book"/>
              </a:rPr>
              <a:t>• Upper management drives the top-down approach to security implementation, in contrast with the bottom-up</a:t>
            </a:r>
          </a:p>
          <a:p>
            <a:pPr algn="l"/>
            <a:r>
              <a:rPr lang="en-US" sz="1800" b="0" i="0" u="none" strike="noStrike" baseline="0" dirty="0">
                <a:latin typeface="CheltenhamStd-Book"/>
              </a:rPr>
              <a:t>approach or grassroots effort, in which individuals choose security implementation strategies.</a:t>
            </a:r>
          </a:p>
          <a:p>
            <a:pPr algn="l"/>
            <a:r>
              <a:rPr lang="en-US" sz="1800" b="0" i="0" u="none" strike="noStrike" baseline="0" dirty="0">
                <a:latin typeface="CheltenhamStd-Book"/>
              </a:rPr>
              <a:t>• The control and use of data in the organization is accomplished by the following parties:</a:t>
            </a:r>
          </a:p>
          <a:p>
            <a:pPr algn="l"/>
            <a:r>
              <a:rPr lang="en-US" sz="1800" b="0" i="0" u="none" strike="noStrike" baseline="0" dirty="0">
                <a:latin typeface="ZapfDingbatsStd"/>
              </a:rPr>
              <a:t>❍❍ </a:t>
            </a:r>
            <a:r>
              <a:rPr lang="en-US" sz="1800" b="0" i="0" u="none" strike="noStrike" baseline="0" dirty="0">
                <a:latin typeface="CheltenhamStd-Book"/>
              </a:rPr>
              <a:t>Data owners, who are responsible for the security and use of a particular set of information</a:t>
            </a:r>
          </a:p>
          <a:p>
            <a:pPr algn="l"/>
            <a:r>
              <a:rPr lang="en-US" sz="1800" b="0" i="0" u="none" strike="noStrike" baseline="0" dirty="0">
                <a:latin typeface="ZapfDingbatsStd"/>
              </a:rPr>
              <a:t>❍❍ </a:t>
            </a:r>
            <a:r>
              <a:rPr lang="en-US" sz="1800" b="0" i="0" u="none" strike="noStrike" baseline="0" dirty="0">
                <a:latin typeface="CheltenhamStd-Book"/>
              </a:rPr>
              <a:t>Data custodians, who are responsible for the storage, maintenance, and protection of the information</a:t>
            </a:r>
          </a:p>
          <a:p>
            <a:pPr algn="l"/>
            <a:r>
              <a:rPr lang="en-US" sz="1800" b="0" i="0" u="none" strike="noStrike" baseline="0" dirty="0">
                <a:latin typeface="ZapfDingbatsStd"/>
              </a:rPr>
              <a:t>❍❍ </a:t>
            </a:r>
            <a:r>
              <a:rPr lang="en-US" sz="1800" b="0" i="0" u="none" strike="noStrike" baseline="0" dirty="0">
                <a:latin typeface="CheltenhamStd-Book"/>
              </a:rPr>
              <a:t>Data trustees, who are appointed by data owners to oversee the management of a particular set of information</a:t>
            </a:r>
          </a:p>
          <a:p>
            <a:pPr algn="l"/>
            <a:r>
              <a:rPr lang="en-US" sz="1800" b="0" i="0" u="none" strike="noStrike" baseline="0" dirty="0">
                <a:latin typeface="CheltenhamStd-Book"/>
              </a:rPr>
              <a:t>and to coordinate with data custodians for its storage, protection, and use</a:t>
            </a:r>
          </a:p>
          <a:p>
            <a:pPr algn="l"/>
            <a:r>
              <a:rPr lang="en-US" sz="1800" b="0" i="0" u="none" strike="noStrike" baseline="0" dirty="0">
                <a:latin typeface="ZapfDingbatsStd"/>
              </a:rPr>
              <a:t>❍❍ </a:t>
            </a:r>
            <a:r>
              <a:rPr lang="en-US" sz="1800" b="0" i="0" u="none" strike="noStrike" baseline="0" dirty="0">
                <a:latin typeface="CheltenhamStd-Book"/>
              </a:rPr>
              <a:t>Data users, who work with the information to perform their daily jobs and support the mission of the</a:t>
            </a:r>
          </a:p>
          <a:p>
            <a:pPr algn="l"/>
            <a:r>
              <a:rPr lang="en-US" sz="1800" b="0" i="0" u="none" strike="noStrike" baseline="0" dirty="0">
                <a:latin typeface="CheltenhamStd-Book"/>
              </a:rPr>
              <a:t>organization</a:t>
            </a:r>
          </a:p>
          <a:p>
            <a:pPr algn="l"/>
            <a:r>
              <a:rPr lang="en-US" sz="1800" b="0" i="0" u="none" strike="noStrike" baseline="0" dirty="0">
                <a:latin typeface="CheltenhamStd-Book"/>
              </a:rPr>
              <a:t>• Each organization has a culture in which communities of interest are united by similar values and share common</a:t>
            </a:r>
          </a:p>
          <a:p>
            <a:pPr algn="l"/>
            <a:r>
              <a:rPr lang="en-US" sz="1800" b="0" i="0" u="none" strike="noStrike" baseline="0" dirty="0">
                <a:latin typeface="CheltenhamStd-Book"/>
              </a:rPr>
              <a:t>objectives. The three communities in information security are general management, IT management, and</a:t>
            </a:r>
          </a:p>
          <a:p>
            <a:pPr algn="l"/>
            <a:r>
              <a:rPr lang="en-US" sz="1800" b="0" i="0" u="none" strike="noStrike" baseline="0" dirty="0">
                <a:latin typeface="CheltenhamStd-Book"/>
              </a:rPr>
              <a:t>information security management.</a:t>
            </a:r>
          </a:p>
          <a:p>
            <a:pPr algn="l"/>
            <a:r>
              <a:rPr lang="en-US" sz="1800" b="0" i="0" u="none" strike="noStrike" baseline="0" dirty="0">
                <a:latin typeface="CheltenhamStd-Book"/>
              </a:rPr>
              <a:t>• Information security has been described as both an art and a science, and it comprises many aspects of social</a:t>
            </a:r>
          </a:p>
          <a:p>
            <a:pPr algn="l"/>
            <a:r>
              <a:rPr lang="en-US" sz="1800" b="0" i="0" u="none" strike="noStrike" baseline="0" dirty="0">
                <a:latin typeface="CheltenhamStd-Book"/>
              </a:rPr>
              <a:t>science as well.</a:t>
            </a:r>
            <a:endParaRPr lang="en-US" dirty="0"/>
          </a:p>
        </p:txBody>
      </p:sp>
      <p:sp>
        <p:nvSpPr>
          <p:cNvPr id="4" name="Slide Number Placeholder 3">
            <a:extLst>
              <a:ext uri="{FF2B5EF4-FFF2-40B4-BE49-F238E27FC236}">
                <a16:creationId xmlns:a16="http://schemas.microsoft.com/office/drawing/2014/main" id="{0C9AD4CF-8F71-5723-BA82-D0724905ECB4}"/>
              </a:ext>
            </a:extLst>
          </p:cNvPr>
          <p:cNvSpPr>
            <a:spLocks noGrp="1"/>
          </p:cNvSpPr>
          <p:nvPr>
            <p:ph type="sldNum" sz="quarter" idx="5"/>
          </p:nvPr>
        </p:nvSpPr>
        <p:spPr/>
        <p:txBody>
          <a:bodyPr/>
          <a:lstStyle/>
          <a:p>
            <a:fld id="{C0B72BDB-F84C-4882-B596-5C250CC05880}" type="slidenum">
              <a:rPr lang="en-US" smtClean="0"/>
              <a:t>39</a:t>
            </a:fld>
            <a:endParaRPr lang="en-US"/>
          </a:p>
        </p:txBody>
      </p:sp>
    </p:spTree>
    <p:extLst>
      <p:ext uri="{BB962C8B-B14F-4D97-AF65-F5344CB8AC3E}">
        <p14:creationId xmlns:p14="http://schemas.microsoft.com/office/powerpoint/2010/main" val="10680156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DEEEA-2047-D399-7829-99EDB95345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8540A-970C-E661-D3DD-3E67948EC3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1B1D21-DCAB-D7B8-AB2E-2DF55BD6DBD7}"/>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A48CCE88-60A6-E304-4299-F484D3429F2E}"/>
              </a:ext>
            </a:extLst>
          </p:cNvPr>
          <p:cNvSpPr>
            <a:spLocks noGrp="1"/>
          </p:cNvSpPr>
          <p:nvPr>
            <p:ph type="sldNum" sz="quarter" idx="5"/>
          </p:nvPr>
        </p:nvSpPr>
        <p:spPr/>
        <p:txBody>
          <a:bodyPr/>
          <a:lstStyle/>
          <a:p>
            <a:fld id="{C0B72BDB-F84C-4882-B596-5C250CC05880}" type="slidenum">
              <a:rPr lang="en-US" smtClean="0"/>
              <a:t>40</a:t>
            </a:fld>
            <a:endParaRPr lang="en-US"/>
          </a:p>
        </p:txBody>
      </p:sp>
    </p:spTree>
    <p:extLst>
      <p:ext uri="{BB962C8B-B14F-4D97-AF65-F5344CB8AC3E}">
        <p14:creationId xmlns:p14="http://schemas.microsoft.com/office/powerpoint/2010/main" val="196841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1798B-CAAE-7F6D-503C-425E2B9771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590ED-AA76-D9D7-3765-2AFA6183E6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FAC0E1-BD2A-716F-BD94-9698CB1DAF98}"/>
              </a:ext>
            </a:extLst>
          </p:cNvPr>
          <p:cNvSpPr>
            <a:spLocks noGrp="1"/>
          </p:cNvSpPr>
          <p:nvPr>
            <p:ph type="body" idx="1"/>
          </p:nvPr>
        </p:nvSpPr>
        <p:spPr/>
        <p:txBody>
          <a:bodyPr/>
          <a:lstStyle/>
          <a:p>
            <a:pPr algn="l"/>
            <a:r>
              <a:rPr lang="en-US" sz="1800" b="0" i="0" u="none" strike="noStrike" baseline="0" dirty="0">
                <a:solidFill>
                  <a:srgbClr val="000000"/>
                </a:solidFill>
                <a:latin typeface="OpenSans-Semibold"/>
              </a:rPr>
              <a:t>Introduction to Information</a:t>
            </a:r>
          </a:p>
          <a:p>
            <a:pPr algn="l"/>
            <a:r>
              <a:rPr lang="en-US" sz="1800" b="0" i="0" u="none" strike="noStrike" baseline="0" dirty="0">
                <a:solidFill>
                  <a:srgbClr val="000000"/>
                </a:solidFill>
                <a:latin typeface="OpenSans-Semibold"/>
              </a:rPr>
              <a:t>Security 1</a:t>
            </a:r>
          </a:p>
          <a:p>
            <a:pPr algn="l"/>
            <a:r>
              <a:rPr lang="en-US" sz="1800" b="0" i="0" u="none" strike="noStrike" baseline="0" dirty="0">
                <a:solidFill>
                  <a:srgbClr val="333333"/>
                </a:solidFill>
                <a:latin typeface="OpenSans-Semibold"/>
              </a:rPr>
              <a:t>Introduction To Information Security 2</a:t>
            </a:r>
          </a:p>
          <a:p>
            <a:pPr algn="l"/>
            <a:r>
              <a:rPr lang="en-US" sz="1800" b="0" i="0" u="none" strike="noStrike" baseline="0" dirty="0">
                <a:solidFill>
                  <a:srgbClr val="000000"/>
                </a:solidFill>
                <a:latin typeface="OpenSans"/>
              </a:rPr>
              <a:t>The 1960s 3</a:t>
            </a:r>
          </a:p>
          <a:p>
            <a:pPr algn="l"/>
            <a:r>
              <a:rPr lang="en-US" sz="1800" b="0" i="0" u="none" strike="noStrike" baseline="0" dirty="0">
                <a:solidFill>
                  <a:srgbClr val="000000"/>
                </a:solidFill>
                <a:latin typeface="OpenSans"/>
              </a:rPr>
              <a:t>The 1970s and ’80s 4</a:t>
            </a:r>
          </a:p>
          <a:p>
            <a:pPr algn="l"/>
            <a:r>
              <a:rPr lang="en-US" sz="1800" b="0" i="0" u="none" strike="noStrike" baseline="0" dirty="0">
                <a:solidFill>
                  <a:srgbClr val="000000"/>
                </a:solidFill>
                <a:latin typeface="OpenSans"/>
              </a:rPr>
              <a:t>The 1990s 7</a:t>
            </a:r>
          </a:p>
          <a:p>
            <a:pPr algn="l"/>
            <a:r>
              <a:rPr lang="en-US" sz="1800" b="0" i="0" u="none" strike="noStrike" baseline="0" dirty="0">
                <a:solidFill>
                  <a:srgbClr val="000000"/>
                </a:solidFill>
                <a:latin typeface="OpenSans"/>
              </a:rPr>
              <a:t>2000 to Present 7</a:t>
            </a:r>
          </a:p>
          <a:p>
            <a:pPr algn="l"/>
            <a:r>
              <a:rPr lang="en-US" sz="1800" b="0" i="0" u="none" strike="noStrike" baseline="0" dirty="0">
                <a:solidFill>
                  <a:srgbClr val="333333"/>
                </a:solidFill>
                <a:latin typeface="OpenSans-Semibold"/>
              </a:rPr>
              <a:t>What Is Security? 8</a:t>
            </a:r>
          </a:p>
          <a:p>
            <a:pPr algn="l"/>
            <a:r>
              <a:rPr lang="en-US" sz="1800" b="0" i="0" u="none" strike="noStrike" baseline="0" dirty="0">
                <a:solidFill>
                  <a:srgbClr val="000000"/>
                </a:solidFill>
                <a:latin typeface="OpenSans"/>
              </a:rPr>
              <a:t>Key Information Security Concepts 9</a:t>
            </a:r>
          </a:p>
          <a:p>
            <a:pPr algn="l"/>
            <a:r>
              <a:rPr lang="en-US" sz="1800" b="0" i="0" u="none" strike="noStrike" baseline="0" dirty="0">
                <a:solidFill>
                  <a:srgbClr val="000000"/>
                </a:solidFill>
                <a:latin typeface="OpenSans"/>
              </a:rPr>
              <a:t>Critical Characteristics of Information 11</a:t>
            </a:r>
          </a:p>
          <a:p>
            <a:pPr algn="l"/>
            <a:r>
              <a:rPr lang="en-US" sz="1800" b="0" i="0" u="none" strike="noStrike" baseline="0" dirty="0">
                <a:solidFill>
                  <a:srgbClr val="000000"/>
                </a:solidFill>
                <a:latin typeface="OpenSans"/>
              </a:rPr>
              <a:t>CNSS Security Model 14</a:t>
            </a:r>
          </a:p>
          <a:p>
            <a:pPr algn="l"/>
            <a:r>
              <a:rPr lang="en-US" sz="1800" b="0" i="0" u="none" strike="noStrike" baseline="0" dirty="0">
                <a:solidFill>
                  <a:srgbClr val="333333"/>
                </a:solidFill>
                <a:latin typeface="OpenSans-Semibold"/>
              </a:rPr>
              <a:t>Components Of An Information System 15</a:t>
            </a:r>
          </a:p>
          <a:p>
            <a:pPr algn="l"/>
            <a:r>
              <a:rPr lang="en-US" sz="1800" b="0" i="0" u="none" strike="noStrike" baseline="0" dirty="0">
                <a:solidFill>
                  <a:srgbClr val="000000"/>
                </a:solidFill>
                <a:latin typeface="OpenSans"/>
              </a:rPr>
              <a:t>Software 15</a:t>
            </a:r>
          </a:p>
          <a:p>
            <a:pPr algn="l"/>
            <a:r>
              <a:rPr lang="en-US" sz="1800" b="0" i="0" u="none" strike="noStrike" baseline="0" dirty="0">
                <a:solidFill>
                  <a:srgbClr val="000000"/>
                </a:solidFill>
                <a:latin typeface="OpenSans"/>
              </a:rPr>
              <a:t>Hardware 15</a:t>
            </a:r>
          </a:p>
          <a:p>
            <a:pPr algn="l"/>
            <a:r>
              <a:rPr lang="en-US" sz="1800" b="0" i="0" u="none" strike="noStrike" baseline="0" dirty="0">
                <a:solidFill>
                  <a:srgbClr val="000000"/>
                </a:solidFill>
                <a:latin typeface="OpenSans"/>
              </a:rPr>
              <a:t>Data 16</a:t>
            </a:r>
          </a:p>
          <a:p>
            <a:pPr algn="l"/>
            <a:r>
              <a:rPr lang="en-US" sz="1800" b="0" i="0" u="none" strike="noStrike" baseline="0" dirty="0">
                <a:solidFill>
                  <a:srgbClr val="000000"/>
                </a:solidFill>
                <a:latin typeface="OpenSans"/>
              </a:rPr>
              <a:t>People 16</a:t>
            </a:r>
          </a:p>
          <a:p>
            <a:pPr algn="l"/>
            <a:r>
              <a:rPr lang="en-US" sz="1800" b="0" i="0" u="none" strike="noStrike" baseline="0" dirty="0">
                <a:solidFill>
                  <a:srgbClr val="000000"/>
                </a:solidFill>
                <a:latin typeface="OpenSans"/>
              </a:rPr>
              <a:t>Procedures 16</a:t>
            </a:r>
          </a:p>
          <a:p>
            <a:pPr algn="l"/>
            <a:r>
              <a:rPr lang="en-US" sz="1800" b="0" i="0" u="none" strike="noStrike" baseline="0" dirty="0">
                <a:solidFill>
                  <a:srgbClr val="000000"/>
                </a:solidFill>
                <a:latin typeface="OpenSans"/>
              </a:rPr>
              <a:t>Networks 17</a:t>
            </a:r>
          </a:p>
          <a:p>
            <a:pPr algn="l"/>
            <a:r>
              <a:rPr lang="en-US" sz="1800" b="0" i="0" u="none" strike="noStrike" baseline="0" dirty="0">
                <a:solidFill>
                  <a:srgbClr val="333333"/>
                </a:solidFill>
                <a:latin typeface="OpenSans-Semibold"/>
              </a:rPr>
              <a:t>Security And The Organization 17</a:t>
            </a:r>
          </a:p>
          <a:p>
            <a:pPr algn="l"/>
            <a:r>
              <a:rPr lang="en-US" sz="1800" b="0" i="0" u="none" strike="noStrike" baseline="0" dirty="0">
                <a:solidFill>
                  <a:srgbClr val="000000"/>
                </a:solidFill>
                <a:latin typeface="OpenSans"/>
              </a:rPr>
              <a:t>Balancing Information Security and Access 17</a:t>
            </a:r>
          </a:p>
          <a:p>
            <a:pPr algn="l"/>
            <a:r>
              <a:rPr lang="en-US" sz="1800" b="0" i="0" u="none" strike="noStrike" baseline="0" dirty="0">
                <a:solidFill>
                  <a:srgbClr val="000000"/>
                </a:solidFill>
                <a:latin typeface="OpenSans"/>
              </a:rPr>
              <a:t>Approaches to Information Security</a:t>
            </a:r>
          </a:p>
          <a:p>
            <a:pPr algn="l"/>
            <a:r>
              <a:rPr lang="en-US" sz="1800" b="0" i="0" u="none" strike="noStrike" baseline="0" dirty="0">
                <a:solidFill>
                  <a:srgbClr val="000000"/>
                </a:solidFill>
                <a:latin typeface="OpenSans"/>
              </a:rPr>
              <a:t>Implementation 18</a:t>
            </a:r>
          </a:p>
          <a:p>
            <a:pPr algn="l"/>
            <a:r>
              <a:rPr lang="en-US" sz="1800" b="0" i="0" u="none" strike="noStrike" baseline="0" dirty="0">
                <a:solidFill>
                  <a:srgbClr val="000000"/>
                </a:solidFill>
                <a:latin typeface="OpenSans"/>
              </a:rPr>
              <a:t>Security Professionals 19</a:t>
            </a:r>
          </a:p>
          <a:p>
            <a:pPr algn="l"/>
            <a:r>
              <a:rPr lang="en-US" sz="1800" b="0" i="0" u="none" strike="noStrike" baseline="0" dirty="0">
                <a:solidFill>
                  <a:srgbClr val="000000"/>
                </a:solidFill>
                <a:latin typeface="OpenSans"/>
              </a:rPr>
              <a:t>Data Responsibilities 20</a:t>
            </a:r>
          </a:p>
          <a:p>
            <a:pPr algn="l"/>
            <a:r>
              <a:rPr lang="en-US" sz="1800" b="0" i="0" u="none" strike="noStrike" baseline="0" dirty="0">
                <a:solidFill>
                  <a:srgbClr val="000000"/>
                </a:solidFill>
                <a:latin typeface="OpenSans"/>
              </a:rPr>
              <a:t>Communities of Interest 20</a:t>
            </a:r>
          </a:p>
          <a:p>
            <a:pPr algn="l"/>
            <a:r>
              <a:rPr lang="en-US" sz="1800" b="0" i="0" u="none" strike="noStrike" baseline="0" dirty="0">
                <a:solidFill>
                  <a:srgbClr val="333333"/>
                </a:solidFill>
                <a:latin typeface="OpenSans-Semibold"/>
              </a:rPr>
              <a:t>Information Security: Is It An Art Or</a:t>
            </a:r>
          </a:p>
          <a:p>
            <a:pPr algn="l"/>
            <a:r>
              <a:rPr lang="en-US" sz="1800" b="0" i="0" u="none" strike="noStrike" baseline="0" dirty="0">
                <a:solidFill>
                  <a:srgbClr val="333333"/>
                </a:solidFill>
                <a:latin typeface="OpenSans-Semibold"/>
              </a:rPr>
              <a:t>A Science?</a:t>
            </a:r>
          </a:p>
          <a:p>
            <a:pPr algn="l"/>
            <a:r>
              <a:rPr lang="en-US" sz="1800" b="0" i="0" u="none" strike="noStrike" baseline="0" dirty="0">
                <a:solidFill>
                  <a:srgbClr val="333333"/>
                </a:solidFill>
                <a:latin typeface="OpenSans-Semibold"/>
              </a:rPr>
              <a:t>21</a:t>
            </a:r>
          </a:p>
          <a:p>
            <a:pPr algn="l"/>
            <a:r>
              <a:rPr lang="en-US" sz="1800" b="0" i="0" u="none" strike="noStrike" baseline="0" dirty="0">
                <a:solidFill>
                  <a:srgbClr val="000000"/>
                </a:solidFill>
                <a:latin typeface="OpenSans"/>
              </a:rPr>
              <a:t>Security as Art 21</a:t>
            </a:r>
          </a:p>
          <a:p>
            <a:pPr algn="l"/>
            <a:r>
              <a:rPr lang="en-US" sz="1800" b="0" i="0" u="none" strike="noStrike" baseline="0" dirty="0">
                <a:solidFill>
                  <a:srgbClr val="000000"/>
                </a:solidFill>
                <a:latin typeface="OpenSans"/>
              </a:rPr>
              <a:t>Security as Science 21</a:t>
            </a:r>
          </a:p>
          <a:p>
            <a:pPr algn="l"/>
            <a:r>
              <a:rPr lang="en-US" sz="1800" b="0" i="0" u="none" strike="noStrike" baseline="0" dirty="0">
                <a:solidFill>
                  <a:srgbClr val="000000"/>
                </a:solidFill>
                <a:latin typeface="OpenSans"/>
              </a:rPr>
              <a:t>Security as a Social Science 22</a:t>
            </a:r>
          </a:p>
          <a:p>
            <a:pPr algn="l"/>
            <a:r>
              <a:rPr lang="en-US" sz="1800" b="1" i="0" u="none" strike="noStrike" baseline="0" dirty="0">
                <a:solidFill>
                  <a:srgbClr val="000000"/>
                </a:solidFill>
                <a:latin typeface="OpenSans-Bold"/>
              </a:rPr>
              <a:t>Module Summary</a:t>
            </a:r>
            <a:endParaRPr lang="en-US" dirty="0"/>
          </a:p>
        </p:txBody>
      </p:sp>
      <p:sp>
        <p:nvSpPr>
          <p:cNvPr id="4" name="Slide Number Placeholder 3">
            <a:extLst>
              <a:ext uri="{FF2B5EF4-FFF2-40B4-BE49-F238E27FC236}">
                <a16:creationId xmlns:a16="http://schemas.microsoft.com/office/drawing/2014/main" id="{395B8333-6D2A-0037-4393-BE7ADC655752}"/>
              </a:ext>
            </a:extLst>
          </p:cNvPr>
          <p:cNvSpPr>
            <a:spLocks noGrp="1"/>
          </p:cNvSpPr>
          <p:nvPr>
            <p:ph type="sldNum" sz="quarter" idx="5"/>
          </p:nvPr>
        </p:nvSpPr>
        <p:spPr/>
        <p:txBody>
          <a:bodyPr/>
          <a:lstStyle/>
          <a:p>
            <a:fld id="{C0B72BDB-F84C-4882-B596-5C250CC05880}" type="slidenum">
              <a:rPr lang="en-US" smtClean="0"/>
              <a:t>41</a:t>
            </a:fld>
            <a:endParaRPr lang="en-US"/>
          </a:p>
        </p:txBody>
      </p:sp>
    </p:spTree>
    <p:extLst>
      <p:ext uri="{BB962C8B-B14F-4D97-AF65-F5344CB8AC3E}">
        <p14:creationId xmlns:p14="http://schemas.microsoft.com/office/powerpoint/2010/main" val="19701146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CC1D-6421-108C-64CE-E06F030E51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E3A46B-F2C5-A767-36B3-7E2144A0B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3629D1-0DAF-B1D9-0C1C-AA435597CAC4}"/>
              </a:ext>
            </a:extLst>
          </p:cNvPr>
          <p:cNvSpPr>
            <a:spLocks noGrp="1"/>
          </p:cNvSpPr>
          <p:nvPr>
            <p:ph type="body" idx="1"/>
          </p:nvPr>
        </p:nvSpPr>
        <p:spPr/>
        <p:txBody>
          <a:bodyPr/>
          <a:lstStyle/>
          <a:p>
            <a:pPr algn="l"/>
            <a:r>
              <a:rPr lang="en-US" sz="1800" b="0" i="0" u="none" strike="noStrike" baseline="0" dirty="0">
                <a:solidFill>
                  <a:srgbClr val="000000"/>
                </a:solidFill>
                <a:latin typeface="OpenSans-Semibold"/>
              </a:rPr>
              <a:t>Introduction to Information</a:t>
            </a:r>
          </a:p>
          <a:p>
            <a:pPr algn="l"/>
            <a:r>
              <a:rPr lang="en-US" sz="1800" b="0" i="0" u="none" strike="noStrike" baseline="0" dirty="0">
                <a:solidFill>
                  <a:srgbClr val="000000"/>
                </a:solidFill>
                <a:latin typeface="OpenSans-Semibold"/>
              </a:rPr>
              <a:t>Security 1</a:t>
            </a:r>
          </a:p>
          <a:p>
            <a:pPr algn="l"/>
            <a:r>
              <a:rPr lang="en-US" sz="1800" b="0" i="0" u="none" strike="noStrike" baseline="0" dirty="0">
                <a:solidFill>
                  <a:srgbClr val="333333"/>
                </a:solidFill>
                <a:latin typeface="OpenSans-Semibold"/>
              </a:rPr>
              <a:t>Introduction To Information Security 2</a:t>
            </a:r>
          </a:p>
          <a:p>
            <a:pPr algn="l"/>
            <a:r>
              <a:rPr lang="en-US" sz="1800" b="0" i="0" u="none" strike="noStrike" baseline="0" dirty="0">
                <a:solidFill>
                  <a:srgbClr val="000000"/>
                </a:solidFill>
                <a:latin typeface="OpenSans"/>
              </a:rPr>
              <a:t>The 1960s 3</a:t>
            </a:r>
          </a:p>
          <a:p>
            <a:pPr algn="l"/>
            <a:r>
              <a:rPr lang="en-US" sz="1800" b="0" i="0" u="none" strike="noStrike" baseline="0" dirty="0">
                <a:solidFill>
                  <a:srgbClr val="000000"/>
                </a:solidFill>
                <a:latin typeface="OpenSans"/>
              </a:rPr>
              <a:t>The 1970s and ’80s 4</a:t>
            </a:r>
          </a:p>
          <a:p>
            <a:pPr algn="l"/>
            <a:r>
              <a:rPr lang="en-US" sz="1800" b="0" i="0" u="none" strike="noStrike" baseline="0" dirty="0">
                <a:solidFill>
                  <a:srgbClr val="000000"/>
                </a:solidFill>
                <a:latin typeface="OpenSans"/>
              </a:rPr>
              <a:t>The 1990s 7</a:t>
            </a:r>
          </a:p>
          <a:p>
            <a:pPr algn="l"/>
            <a:r>
              <a:rPr lang="en-US" sz="1800" b="0" i="0" u="none" strike="noStrike" baseline="0" dirty="0">
                <a:solidFill>
                  <a:srgbClr val="000000"/>
                </a:solidFill>
                <a:latin typeface="OpenSans"/>
              </a:rPr>
              <a:t>2000 to Present 7</a:t>
            </a:r>
          </a:p>
          <a:p>
            <a:pPr algn="l"/>
            <a:r>
              <a:rPr lang="en-US" sz="1800" b="0" i="0" u="none" strike="noStrike" baseline="0" dirty="0">
                <a:solidFill>
                  <a:srgbClr val="333333"/>
                </a:solidFill>
                <a:latin typeface="OpenSans-Semibold"/>
              </a:rPr>
              <a:t>What Is Security? 8</a:t>
            </a:r>
          </a:p>
          <a:p>
            <a:pPr algn="l"/>
            <a:r>
              <a:rPr lang="en-US" sz="1800" b="0" i="0" u="none" strike="noStrike" baseline="0" dirty="0">
                <a:solidFill>
                  <a:srgbClr val="000000"/>
                </a:solidFill>
                <a:latin typeface="OpenSans"/>
              </a:rPr>
              <a:t>Key Information Security Concepts 9</a:t>
            </a:r>
          </a:p>
          <a:p>
            <a:pPr algn="l"/>
            <a:r>
              <a:rPr lang="en-US" sz="1800" b="0" i="0" u="none" strike="noStrike" baseline="0" dirty="0">
                <a:solidFill>
                  <a:srgbClr val="000000"/>
                </a:solidFill>
                <a:latin typeface="OpenSans"/>
              </a:rPr>
              <a:t>Critical Characteristics of Information 11</a:t>
            </a:r>
          </a:p>
          <a:p>
            <a:pPr algn="l"/>
            <a:r>
              <a:rPr lang="en-US" sz="1800" b="0" i="0" u="none" strike="noStrike" baseline="0" dirty="0">
                <a:solidFill>
                  <a:srgbClr val="000000"/>
                </a:solidFill>
                <a:latin typeface="OpenSans"/>
              </a:rPr>
              <a:t>CNSS Security Model 14</a:t>
            </a:r>
          </a:p>
          <a:p>
            <a:pPr algn="l"/>
            <a:r>
              <a:rPr lang="en-US" sz="1800" b="0" i="0" u="none" strike="noStrike" baseline="0" dirty="0">
                <a:solidFill>
                  <a:srgbClr val="333333"/>
                </a:solidFill>
                <a:latin typeface="OpenSans-Semibold"/>
              </a:rPr>
              <a:t>Components Of An Information System 15</a:t>
            </a:r>
          </a:p>
          <a:p>
            <a:pPr algn="l"/>
            <a:r>
              <a:rPr lang="en-US" sz="1800" b="0" i="0" u="none" strike="noStrike" baseline="0" dirty="0">
                <a:solidFill>
                  <a:srgbClr val="000000"/>
                </a:solidFill>
                <a:latin typeface="OpenSans"/>
              </a:rPr>
              <a:t>Software 15</a:t>
            </a:r>
          </a:p>
          <a:p>
            <a:pPr algn="l"/>
            <a:r>
              <a:rPr lang="en-US" sz="1800" b="0" i="0" u="none" strike="noStrike" baseline="0" dirty="0">
                <a:solidFill>
                  <a:srgbClr val="000000"/>
                </a:solidFill>
                <a:latin typeface="OpenSans"/>
              </a:rPr>
              <a:t>Hardware 15</a:t>
            </a:r>
          </a:p>
          <a:p>
            <a:pPr algn="l"/>
            <a:r>
              <a:rPr lang="en-US" sz="1800" b="0" i="0" u="none" strike="noStrike" baseline="0" dirty="0">
                <a:solidFill>
                  <a:srgbClr val="000000"/>
                </a:solidFill>
                <a:latin typeface="OpenSans"/>
              </a:rPr>
              <a:t>Data 16</a:t>
            </a:r>
          </a:p>
          <a:p>
            <a:pPr algn="l"/>
            <a:r>
              <a:rPr lang="en-US" sz="1800" b="0" i="0" u="none" strike="noStrike" baseline="0" dirty="0">
                <a:solidFill>
                  <a:srgbClr val="000000"/>
                </a:solidFill>
                <a:latin typeface="OpenSans"/>
              </a:rPr>
              <a:t>People 16</a:t>
            </a:r>
          </a:p>
          <a:p>
            <a:pPr algn="l"/>
            <a:r>
              <a:rPr lang="en-US" sz="1800" b="0" i="0" u="none" strike="noStrike" baseline="0" dirty="0">
                <a:solidFill>
                  <a:srgbClr val="000000"/>
                </a:solidFill>
                <a:latin typeface="OpenSans"/>
              </a:rPr>
              <a:t>Procedures 16</a:t>
            </a:r>
          </a:p>
          <a:p>
            <a:pPr algn="l"/>
            <a:r>
              <a:rPr lang="en-US" sz="1800" b="0" i="0" u="none" strike="noStrike" baseline="0" dirty="0">
                <a:solidFill>
                  <a:srgbClr val="000000"/>
                </a:solidFill>
                <a:latin typeface="OpenSans"/>
              </a:rPr>
              <a:t>Networks 17</a:t>
            </a:r>
          </a:p>
          <a:p>
            <a:pPr algn="l"/>
            <a:r>
              <a:rPr lang="en-US" sz="1800" b="0" i="0" u="none" strike="noStrike" baseline="0" dirty="0">
                <a:solidFill>
                  <a:srgbClr val="333333"/>
                </a:solidFill>
                <a:latin typeface="OpenSans-Semibold"/>
              </a:rPr>
              <a:t>Security And The Organization 17</a:t>
            </a:r>
          </a:p>
          <a:p>
            <a:pPr algn="l"/>
            <a:r>
              <a:rPr lang="en-US" sz="1800" b="0" i="0" u="none" strike="noStrike" baseline="0" dirty="0">
                <a:solidFill>
                  <a:srgbClr val="000000"/>
                </a:solidFill>
                <a:latin typeface="OpenSans"/>
              </a:rPr>
              <a:t>Balancing Information Security and Access 17</a:t>
            </a:r>
          </a:p>
          <a:p>
            <a:pPr algn="l"/>
            <a:r>
              <a:rPr lang="en-US" sz="1800" b="0" i="0" u="none" strike="noStrike" baseline="0" dirty="0">
                <a:solidFill>
                  <a:srgbClr val="000000"/>
                </a:solidFill>
                <a:latin typeface="OpenSans"/>
              </a:rPr>
              <a:t>Approaches to Information Security</a:t>
            </a:r>
          </a:p>
          <a:p>
            <a:pPr algn="l"/>
            <a:r>
              <a:rPr lang="en-US" sz="1800" b="0" i="0" u="none" strike="noStrike" baseline="0" dirty="0">
                <a:solidFill>
                  <a:srgbClr val="000000"/>
                </a:solidFill>
                <a:latin typeface="OpenSans"/>
              </a:rPr>
              <a:t>Implementation 18</a:t>
            </a:r>
          </a:p>
          <a:p>
            <a:pPr algn="l"/>
            <a:r>
              <a:rPr lang="en-US" sz="1800" b="0" i="0" u="none" strike="noStrike" baseline="0" dirty="0">
                <a:solidFill>
                  <a:srgbClr val="000000"/>
                </a:solidFill>
                <a:latin typeface="OpenSans"/>
              </a:rPr>
              <a:t>Security Professionals 19</a:t>
            </a:r>
          </a:p>
          <a:p>
            <a:pPr algn="l"/>
            <a:r>
              <a:rPr lang="en-US" sz="1800" b="0" i="0" u="none" strike="noStrike" baseline="0" dirty="0">
                <a:solidFill>
                  <a:srgbClr val="000000"/>
                </a:solidFill>
                <a:latin typeface="OpenSans"/>
              </a:rPr>
              <a:t>Data Responsibilities 20</a:t>
            </a:r>
          </a:p>
          <a:p>
            <a:pPr algn="l"/>
            <a:r>
              <a:rPr lang="en-US" sz="1800" b="0" i="0" u="none" strike="noStrike" baseline="0" dirty="0">
                <a:solidFill>
                  <a:srgbClr val="000000"/>
                </a:solidFill>
                <a:latin typeface="OpenSans"/>
              </a:rPr>
              <a:t>Communities of Interest 20</a:t>
            </a:r>
          </a:p>
          <a:p>
            <a:pPr algn="l"/>
            <a:r>
              <a:rPr lang="en-US" sz="1800" b="0" i="0" u="none" strike="noStrike" baseline="0" dirty="0">
                <a:solidFill>
                  <a:srgbClr val="333333"/>
                </a:solidFill>
                <a:latin typeface="OpenSans-Semibold"/>
              </a:rPr>
              <a:t>Information Security: Is It An Art Or</a:t>
            </a:r>
          </a:p>
          <a:p>
            <a:pPr algn="l"/>
            <a:r>
              <a:rPr lang="en-US" sz="1800" b="0" i="0" u="none" strike="noStrike" baseline="0" dirty="0">
                <a:solidFill>
                  <a:srgbClr val="333333"/>
                </a:solidFill>
                <a:latin typeface="OpenSans-Semibold"/>
              </a:rPr>
              <a:t>A Science?</a:t>
            </a:r>
          </a:p>
          <a:p>
            <a:pPr algn="l"/>
            <a:r>
              <a:rPr lang="en-US" sz="1800" b="0" i="0" u="none" strike="noStrike" baseline="0" dirty="0">
                <a:solidFill>
                  <a:srgbClr val="333333"/>
                </a:solidFill>
                <a:latin typeface="OpenSans-Semibold"/>
              </a:rPr>
              <a:t>21</a:t>
            </a:r>
          </a:p>
          <a:p>
            <a:pPr algn="l"/>
            <a:r>
              <a:rPr lang="en-US" sz="1800" b="0" i="0" u="none" strike="noStrike" baseline="0" dirty="0">
                <a:solidFill>
                  <a:srgbClr val="000000"/>
                </a:solidFill>
                <a:latin typeface="OpenSans"/>
              </a:rPr>
              <a:t>Security as Art 21</a:t>
            </a:r>
          </a:p>
          <a:p>
            <a:pPr algn="l"/>
            <a:r>
              <a:rPr lang="en-US" sz="1800" b="0" i="0" u="none" strike="noStrike" baseline="0" dirty="0">
                <a:solidFill>
                  <a:srgbClr val="000000"/>
                </a:solidFill>
                <a:latin typeface="OpenSans"/>
              </a:rPr>
              <a:t>Security as Science 21</a:t>
            </a:r>
          </a:p>
          <a:p>
            <a:pPr algn="l"/>
            <a:r>
              <a:rPr lang="en-US" sz="1800" b="0" i="0" u="none" strike="noStrike" baseline="0" dirty="0">
                <a:solidFill>
                  <a:srgbClr val="000000"/>
                </a:solidFill>
                <a:latin typeface="OpenSans"/>
              </a:rPr>
              <a:t>Security as a Social Science 22</a:t>
            </a:r>
          </a:p>
          <a:p>
            <a:pPr algn="l"/>
            <a:r>
              <a:rPr lang="en-US" sz="1800" b="1" i="0" u="none" strike="noStrike" baseline="0" dirty="0">
                <a:solidFill>
                  <a:srgbClr val="000000"/>
                </a:solidFill>
                <a:latin typeface="OpenSans-Bold"/>
              </a:rPr>
              <a:t>Module Summary</a:t>
            </a:r>
            <a:endParaRPr lang="en-US" dirty="0"/>
          </a:p>
        </p:txBody>
      </p:sp>
      <p:sp>
        <p:nvSpPr>
          <p:cNvPr id="4" name="Slide Number Placeholder 3">
            <a:extLst>
              <a:ext uri="{FF2B5EF4-FFF2-40B4-BE49-F238E27FC236}">
                <a16:creationId xmlns:a16="http://schemas.microsoft.com/office/drawing/2014/main" id="{7B2DC6D2-7AF8-F0D8-5C62-CAA2C709E39B}"/>
              </a:ext>
            </a:extLst>
          </p:cNvPr>
          <p:cNvSpPr>
            <a:spLocks noGrp="1"/>
          </p:cNvSpPr>
          <p:nvPr>
            <p:ph type="sldNum" sz="quarter" idx="5"/>
          </p:nvPr>
        </p:nvSpPr>
        <p:spPr/>
        <p:txBody>
          <a:bodyPr/>
          <a:lstStyle/>
          <a:p>
            <a:fld id="{C0B72BDB-F84C-4882-B596-5C250CC05880}" type="slidenum">
              <a:rPr lang="en-US" smtClean="0"/>
              <a:t>42</a:t>
            </a:fld>
            <a:endParaRPr lang="en-US"/>
          </a:p>
        </p:txBody>
      </p:sp>
    </p:spTree>
    <p:extLst>
      <p:ext uri="{BB962C8B-B14F-4D97-AF65-F5344CB8AC3E}">
        <p14:creationId xmlns:p14="http://schemas.microsoft.com/office/powerpoint/2010/main" val="2233942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DC69A-3982-9182-B97A-DF579AA657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64D277-25F8-1CB9-E394-046A058127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9D3D32-2952-CF35-7BE4-69E9BABA1880}"/>
              </a:ext>
            </a:extLst>
          </p:cNvPr>
          <p:cNvSpPr>
            <a:spLocks noGrp="1"/>
          </p:cNvSpPr>
          <p:nvPr>
            <p:ph type="body" idx="1"/>
          </p:nvPr>
        </p:nvSpPr>
        <p:spPr/>
        <p:txBody>
          <a:bodyPr/>
          <a:lstStyle/>
          <a:p>
            <a:pPr algn="l"/>
            <a:r>
              <a:rPr lang="en-US" sz="1800" b="0" i="0" u="none" strike="noStrike" baseline="0" dirty="0">
                <a:solidFill>
                  <a:srgbClr val="000000"/>
                </a:solidFill>
                <a:latin typeface="OpenSans-Semibold"/>
              </a:rPr>
              <a:t>Introduction to Information</a:t>
            </a:r>
          </a:p>
          <a:p>
            <a:pPr algn="l"/>
            <a:r>
              <a:rPr lang="en-US" sz="1800" b="0" i="0" u="none" strike="noStrike" baseline="0" dirty="0">
                <a:solidFill>
                  <a:srgbClr val="000000"/>
                </a:solidFill>
                <a:latin typeface="OpenSans-Semibold"/>
              </a:rPr>
              <a:t>Security 1</a:t>
            </a:r>
          </a:p>
          <a:p>
            <a:pPr algn="l"/>
            <a:r>
              <a:rPr lang="en-US" sz="1800" b="0" i="0" u="none" strike="noStrike" baseline="0" dirty="0">
                <a:solidFill>
                  <a:srgbClr val="333333"/>
                </a:solidFill>
                <a:latin typeface="OpenSans-Semibold"/>
              </a:rPr>
              <a:t>Introduction To Information Security 2</a:t>
            </a:r>
          </a:p>
          <a:p>
            <a:pPr algn="l"/>
            <a:r>
              <a:rPr lang="en-US" sz="1800" b="0" i="0" u="none" strike="noStrike" baseline="0" dirty="0">
                <a:solidFill>
                  <a:srgbClr val="000000"/>
                </a:solidFill>
                <a:latin typeface="OpenSans"/>
              </a:rPr>
              <a:t>The 1960s 3</a:t>
            </a:r>
          </a:p>
          <a:p>
            <a:pPr algn="l"/>
            <a:r>
              <a:rPr lang="en-US" sz="1800" b="0" i="0" u="none" strike="noStrike" baseline="0" dirty="0">
                <a:solidFill>
                  <a:srgbClr val="000000"/>
                </a:solidFill>
                <a:latin typeface="OpenSans"/>
              </a:rPr>
              <a:t>The 1970s and ’80s 4</a:t>
            </a:r>
          </a:p>
          <a:p>
            <a:pPr algn="l"/>
            <a:r>
              <a:rPr lang="en-US" sz="1800" b="0" i="0" u="none" strike="noStrike" baseline="0" dirty="0">
                <a:solidFill>
                  <a:srgbClr val="000000"/>
                </a:solidFill>
                <a:latin typeface="OpenSans"/>
              </a:rPr>
              <a:t>The 1990s 7</a:t>
            </a:r>
          </a:p>
          <a:p>
            <a:pPr algn="l"/>
            <a:r>
              <a:rPr lang="en-US" sz="1800" b="0" i="0" u="none" strike="noStrike" baseline="0" dirty="0">
                <a:solidFill>
                  <a:srgbClr val="000000"/>
                </a:solidFill>
                <a:latin typeface="OpenSans"/>
              </a:rPr>
              <a:t>2000 to Present 7</a:t>
            </a:r>
          </a:p>
          <a:p>
            <a:pPr algn="l"/>
            <a:r>
              <a:rPr lang="en-US" sz="1800" b="0" i="0" u="none" strike="noStrike" baseline="0" dirty="0">
                <a:solidFill>
                  <a:srgbClr val="333333"/>
                </a:solidFill>
                <a:latin typeface="OpenSans-Semibold"/>
              </a:rPr>
              <a:t>What Is Security? 8</a:t>
            </a:r>
          </a:p>
          <a:p>
            <a:pPr algn="l"/>
            <a:r>
              <a:rPr lang="en-US" sz="1800" b="0" i="0" u="none" strike="noStrike" baseline="0" dirty="0">
                <a:solidFill>
                  <a:srgbClr val="000000"/>
                </a:solidFill>
                <a:latin typeface="OpenSans"/>
              </a:rPr>
              <a:t>Key Information Security Concepts 9</a:t>
            </a:r>
          </a:p>
          <a:p>
            <a:pPr algn="l"/>
            <a:r>
              <a:rPr lang="en-US" sz="1800" b="0" i="0" u="none" strike="noStrike" baseline="0" dirty="0">
                <a:solidFill>
                  <a:srgbClr val="000000"/>
                </a:solidFill>
                <a:latin typeface="OpenSans"/>
              </a:rPr>
              <a:t>Critical Characteristics of Information 11</a:t>
            </a:r>
          </a:p>
          <a:p>
            <a:pPr algn="l"/>
            <a:r>
              <a:rPr lang="en-US" sz="1800" b="0" i="0" u="none" strike="noStrike" baseline="0" dirty="0">
                <a:solidFill>
                  <a:srgbClr val="000000"/>
                </a:solidFill>
                <a:latin typeface="OpenSans"/>
              </a:rPr>
              <a:t>CNSS Security Model 14</a:t>
            </a:r>
          </a:p>
          <a:p>
            <a:pPr algn="l"/>
            <a:r>
              <a:rPr lang="en-US" sz="1800" b="0" i="0" u="none" strike="noStrike" baseline="0" dirty="0">
                <a:solidFill>
                  <a:srgbClr val="333333"/>
                </a:solidFill>
                <a:latin typeface="OpenSans-Semibold"/>
              </a:rPr>
              <a:t>Components Of An Information System 15</a:t>
            </a:r>
          </a:p>
          <a:p>
            <a:pPr algn="l"/>
            <a:r>
              <a:rPr lang="en-US" sz="1800" b="0" i="0" u="none" strike="noStrike" baseline="0" dirty="0">
                <a:solidFill>
                  <a:srgbClr val="000000"/>
                </a:solidFill>
                <a:latin typeface="OpenSans"/>
              </a:rPr>
              <a:t>Software 15</a:t>
            </a:r>
          </a:p>
          <a:p>
            <a:pPr algn="l"/>
            <a:r>
              <a:rPr lang="en-US" sz="1800" b="0" i="0" u="none" strike="noStrike" baseline="0" dirty="0">
                <a:solidFill>
                  <a:srgbClr val="000000"/>
                </a:solidFill>
                <a:latin typeface="OpenSans"/>
              </a:rPr>
              <a:t>Hardware 15</a:t>
            </a:r>
          </a:p>
          <a:p>
            <a:pPr algn="l"/>
            <a:r>
              <a:rPr lang="en-US" sz="1800" b="0" i="0" u="none" strike="noStrike" baseline="0" dirty="0">
                <a:solidFill>
                  <a:srgbClr val="000000"/>
                </a:solidFill>
                <a:latin typeface="OpenSans"/>
              </a:rPr>
              <a:t>Data 16</a:t>
            </a:r>
          </a:p>
          <a:p>
            <a:pPr algn="l"/>
            <a:r>
              <a:rPr lang="en-US" sz="1800" b="0" i="0" u="none" strike="noStrike" baseline="0" dirty="0">
                <a:solidFill>
                  <a:srgbClr val="000000"/>
                </a:solidFill>
                <a:latin typeface="OpenSans"/>
              </a:rPr>
              <a:t>People 16</a:t>
            </a:r>
          </a:p>
          <a:p>
            <a:pPr algn="l"/>
            <a:r>
              <a:rPr lang="en-US" sz="1800" b="0" i="0" u="none" strike="noStrike" baseline="0" dirty="0">
                <a:solidFill>
                  <a:srgbClr val="000000"/>
                </a:solidFill>
                <a:latin typeface="OpenSans"/>
              </a:rPr>
              <a:t>Procedures 16</a:t>
            </a:r>
          </a:p>
          <a:p>
            <a:pPr algn="l"/>
            <a:r>
              <a:rPr lang="en-US" sz="1800" b="0" i="0" u="none" strike="noStrike" baseline="0" dirty="0">
                <a:solidFill>
                  <a:srgbClr val="000000"/>
                </a:solidFill>
                <a:latin typeface="OpenSans"/>
              </a:rPr>
              <a:t>Networks 17</a:t>
            </a:r>
          </a:p>
          <a:p>
            <a:pPr algn="l"/>
            <a:r>
              <a:rPr lang="en-US" sz="1800" b="0" i="0" u="none" strike="noStrike" baseline="0" dirty="0">
                <a:solidFill>
                  <a:srgbClr val="333333"/>
                </a:solidFill>
                <a:latin typeface="OpenSans-Semibold"/>
              </a:rPr>
              <a:t>Security And The Organization 17</a:t>
            </a:r>
          </a:p>
          <a:p>
            <a:pPr algn="l"/>
            <a:r>
              <a:rPr lang="en-US" sz="1800" b="0" i="0" u="none" strike="noStrike" baseline="0" dirty="0">
                <a:solidFill>
                  <a:srgbClr val="000000"/>
                </a:solidFill>
                <a:latin typeface="OpenSans"/>
              </a:rPr>
              <a:t>Balancing Information Security and Access 17</a:t>
            </a:r>
          </a:p>
          <a:p>
            <a:pPr algn="l"/>
            <a:r>
              <a:rPr lang="en-US" sz="1800" b="0" i="0" u="none" strike="noStrike" baseline="0" dirty="0">
                <a:solidFill>
                  <a:srgbClr val="000000"/>
                </a:solidFill>
                <a:latin typeface="OpenSans"/>
              </a:rPr>
              <a:t>Approaches to Information Security</a:t>
            </a:r>
          </a:p>
          <a:p>
            <a:pPr algn="l"/>
            <a:r>
              <a:rPr lang="en-US" sz="1800" b="0" i="0" u="none" strike="noStrike" baseline="0" dirty="0">
                <a:solidFill>
                  <a:srgbClr val="000000"/>
                </a:solidFill>
                <a:latin typeface="OpenSans"/>
              </a:rPr>
              <a:t>Implementation 18</a:t>
            </a:r>
          </a:p>
          <a:p>
            <a:pPr algn="l"/>
            <a:r>
              <a:rPr lang="en-US" sz="1800" b="0" i="0" u="none" strike="noStrike" baseline="0" dirty="0">
                <a:solidFill>
                  <a:srgbClr val="000000"/>
                </a:solidFill>
                <a:latin typeface="OpenSans"/>
              </a:rPr>
              <a:t>Security Professionals 19</a:t>
            </a:r>
          </a:p>
          <a:p>
            <a:pPr algn="l"/>
            <a:r>
              <a:rPr lang="en-US" sz="1800" b="0" i="0" u="none" strike="noStrike" baseline="0" dirty="0">
                <a:solidFill>
                  <a:srgbClr val="000000"/>
                </a:solidFill>
                <a:latin typeface="OpenSans"/>
              </a:rPr>
              <a:t>Data Responsibilities 20</a:t>
            </a:r>
          </a:p>
          <a:p>
            <a:pPr algn="l"/>
            <a:r>
              <a:rPr lang="en-US" sz="1800" b="0" i="0" u="none" strike="noStrike" baseline="0" dirty="0">
                <a:solidFill>
                  <a:srgbClr val="000000"/>
                </a:solidFill>
                <a:latin typeface="OpenSans"/>
              </a:rPr>
              <a:t>Communities of Interest 20</a:t>
            </a:r>
          </a:p>
          <a:p>
            <a:pPr algn="l"/>
            <a:r>
              <a:rPr lang="en-US" sz="1800" b="0" i="0" u="none" strike="noStrike" baseline="0" dirty="0">
                <a:solidFill>
                  <a:srgbClr val="333333"/>
                </a:solidFill>
                <a:latin typeface="OpenSans-Semibold"/>
              </a:rPr>
              <a:t>Information Security: Is It An Art Or</a:t>
            </a:r>
          </a:p>
          <a:p>
            <a:pPr algn="l"/>
            <a:r>
              <a:rPr lang="en-US" sz="1800" b="0" i="0" u="none" strike="noStrike" baseline="0" dirty="0">
                <a:solidFill>
                  <a:srgbClr val="333333"/>
                </a:solidFill>
                <a:latin typeface="OpenSans-Semibold"/>
              </a:rPr>
              <a:t>A Science?</a:t>
            </a:r>
          </a:p>
          <a:p>
            <a:pPr algn="l"/>
            <a:r>
              <a:rPr lang="en-US" sz="1800" b="0" i="0" u="none" strike="noStrike" baseline="0" dirty="0">
                <a:solidFill>
                  <a:srgbClr val="333333"/>
                </a:solidFill>
                <a:latin typeface="OpenSans-Semibold"/>
              </a:rPr>
              <a:t>21</a:t>
            </a:r>
          </a:p>
          <a:p>
            <a:pPr algn="l"/>
            <a:r>
              <a:rPr lang="en-US" sz="1800" b="0" i="0" u="none" strike="noStrike" baseline="0" dirty="0">
                <a:solidFill>
                  <a:srgbClr val="000000"/>
                </a:solidFill>
                <a:latin typeface="OpenSans"/>
              </a:rPr>
              <a:t>Security as Art 21</a:t>
            </a:r>
          </a:p>
          <a:p>
            <a:pPr algn="l"/>
            <a:r>
              <a:rPr lang="en-US" sz="1800" b="0" i="0" u="none" strike="noStrike" baseline="0" dirty="0">
                <a:solidFill>
                  <a:srgbClr val="000000"/>
                </a:solidFill>
                <a:latin typeface="OpenSans"/>
              </a:rPr>
              <a:t>Security as Science 21</a:t>
            </a:r>
          </a:p>
          <a:p>
            <a:pPr algn="l"/>
            <a:r>
              <a:rPr lang="en-US" sz="1800" b="0" i="0" u="none" strike="noStrike" baseline="0" dirty="0">
                <a:solidFill>
                  <a:srgbClr val="000000"/>
                </a:solidFill>
                <a:latin typeface="OpenSans"/>
              </a:rPr>
              <a:t>Security as a Social Science 22</a:t>
            </a:r>
          </a:p>
          <a:p>
            <a:pPr algn="l"/>
            <a:r>
              <a:rPr lang="en-US" sz="1800" b="1" i="0" u="none" strike="noStrike" baseline="0" dirty="0">
                <a:solidFill>
                  <a:srgbClr val="000000"/>
                </a:solidFill>
                <a:latin typeface="OpenSans-Bold"/>
              </a:rPr>
              <a:t>Module Summary</a:t>
            </a:r>
            <a:endParaRPr lang="en-US" dirty="0"/>
          </a:p>
        </p:txBody>
      </p:sp>
      <p:sp>
        <p:nvSpPr>
          <p:cNvPr id="4" name="Slide Number Placeholder 3">
            <a:extLst>
              <a:ext uri="{FF2B5EF4-FFF2-40B4-BE49-F238E27FC236}">
                <a16:creationId xmlns:a16="http://schemas.microsoft.com/office/drawing/2014/main" id="{9565805B-D527-9E6A-55BF-06C9AB99F538}"/>
              </a:ext>
            </a:extLst>
          </p:cNvPr>
          <p:cNvSpPr>
            <a:spLocks noGrp="1"/>
          </p:cNvSpPr>
          <p:nvPr>
            <p:ph type="sldNum" sz="quarter" idx="5"/>
          </p:nvPr>
        </p:nvSpPr>
        <p:spPr/>
        <p:txBody>
          <a:bodyPr/>
          <a:lstStyle/>
          <a:p>
            <a:fld id="{C0B72BDB-F84C-4882-B596-5C250CC05880}" type="slidenum">
              <a:rPr lang="en-US" smtClean="0"/>
              <a:t>7</a:t>
            </a:fld>
            <a:endParaRPr lang="en-US"/>
          </a:p>
        </p:txBody>
      </p:sp>
    </p:spTree>
    <p:extLst>
      <p:ext uri="{BB962C8B-B14F-4D97-AF65-F5344CB8AC3E}">
        <p14:creationId xmlns:p14="http://schemas.microsoft.com/office/powerpoint/2010/main" val="2638733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84BB9-5DC9-33D6-1D3D-E5AD30730F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3BECA0-E50B-8224-499F-FFD08A019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5B63DF-BD48-70E2-DB8F-9C39D0DF8BB6}"/>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BC6EBCC1-F921-E6A9-9C7A-04FB1A266863}"/>
              </a:ext>
            </a:extLst>
          </p:cNvPr>
          <p:cNvSpPr>
            <a:spLocks noGrp="1"/>
          </p:cNvSpPr>
          <p:nvPr>
            <p:ph type="sldNum" sz="quarter" idx="5"/>
          </p:nvPr>
        </p:nvSpPr>
        <p:spPr/>
        <p:txBody>
          <a:bodyPr/>
          <a:lstStyle/>
          <a:p>
            <a:fld id="{C0B72BDB-F84C-4882-B596-5C250CC05880}" type="slidenum">
              <a:rPr lang="en-US" smtClean="0"/>
              <a:t>43</a:t>
            </a:fld>
            <a:endParaRPr lang="en-US"/>
          </a:p>
        </p:txBody>
      </p:sp>
    </p:spTree>
    <p:extLst>
      <p:ext uri="{BB962C8B-B14F-4D97-AF65-F5344CB8AC3E}">
        <p14:creationId xmlns:p14="http://schemas.microsoft.com/office/powerpoint/2010/main" val="11279330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3852C-B6F3-FFF5-C70E-C681CF78F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B858ED-C9C9-3422-18A9-F9A539E276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8D154C-816E-5C27-48AA-37A1C82F05C1}"/>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332D4D45-8EA4-2EE9-2FE6-E64E07BCA31F}"/>
              </a:ext>
            </a:extLst>
          </p:cNvPr>
          <p:cNvSpPr>
            <a:spLocks noGrp="1"/>
          </p:cNvSpPr>
          <p:nvPr>
            <p:ph type="sldNum" sz="quarter" idx="5"/>
          </p:nvPr>
        </p:nvSpPr>
        <p:spPr/>
        <p:txBody>
          <a:bodyPr/>
          <a:lstStyle/>
          <a:p>
            <a:fld id="{C0B72BDB-F84C-4882-B596-5C250CC05880}" type="slidenum">
              <a:rPr lang="en-US" smtClean="0"/>
              <a:t>44</a:t>
            </a:fld>
            <a:endParaRPr lang="en-US"/>
          </a:p>
        </p:txBody>
      </p:sp>
    </p:spTree>
    <p:extLst>
      <p:ext uri="{BB962C8B-B14F-4D97-AF65-F5344CB8AC3E}">
        <p14:creationId xmlns:p14="http://schemas.microsoft.com/office/powerpoint/2010/main" val="31703621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5095F-3679-4C1C-78F1-1294A887CD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CE6D84-7EC6-183A-874A-0B72261163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F5CF0-1235-E739-FDC9-DE0B4939A8F6}"/>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DC0D20B2-03AF-F891-679B-5514E2C478D0}"/>
              </a:ext>
            </a:extLst>
          </p:cNvPr>
          <p:cNvSpPr>
            <a:spLocks noGrp="1"/>
          </p:cNvSpPr>
          <p:nvPr>
            <p:ph type="sldNum" sz="quarter" idx="5"/>
          </p:nvPr>
        </p:nvSpPr>
        <p:spPr/>
        <p:txBody>
          <a:bodyPr/>
          <a:lstStyle/>
          <a:p>
            <a:fld id="{C0B72BDB-F84C-4882-B596-5C250CC05880}" type="slidenum">
              <a:rPr lang="en-US" smtClean="0"/>
              <a:t>45</a:t>
            </a:fld>
            <a:endParaRPr lang="en-US"/>
          </a:p>
        </p:txBody>
      </p:sp>
    </p:spTree>
    <p:extLst>
      <p:ext uri="{BB962C8B-B14F-4D97-AF65-F5344CB8AC3E}">
        <p14:creationId xmlns:p14="http://schemas.microsoft.com/office/powerpoint/2010/main" val="39556111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75A54-3B85-79C8-2350-1AEC182B0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2657D-E805-227A-640F-5E6A532CC6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1D623D-D119-E77C-7EEB-FA1346694C6E}"/>
              </a:ext>
            </a:extLst>
          </p:cNvPr>
          <p:cNvSpPr>
            <a:spLocks noGrp="1"/>
          </p:cNvSpPr>
          <p:nvPr>
            <p:ph type="body" idx="1"/>
          </p:nvPr>
        </p:nvSpPr>
        <p:spPr/>
        <p:txBody>
          <a:bodyPr/>
          <a:lstStyle/>
          <a:p>
            <a:pPr algn="l"/>
            <a:r>
              <a:rPr lang="en-US" sz="1800" b="0" i="0" u="none" strike="noStrike" baseline="0" dirty="0">
                <a:solidFill>
                  <a:srgbClr val="000000"/>
                </a:solidFill>
                <a:latin typeface="CheltenhamStd-Book"/>
              </a:rPr>
              <a:t>Around 500 B.C., the Chinese general Sun Tzu Wu wrote </a:t>
            </a:r>
            <a:r>
              <a:rPr lang="en-US" sz="1800" b="0" i="1" u="none" strike="noStrike" baseline="0" dirty="0">
                <a:solidFill>
                  <a:srgbClr val="000000"/>
                </a:solidFill>
                <a:latin typeface="CheltenhamStd-BookItalic"/>
              </a:rPr>
              <a:t>The Art of War</a:t>
            </a:r>
            <a:r>
              <a:rPr lang="en-US" sz="1800" b="0" i="0" u="none" strike="noStrike" baseline="0" dirty="0">
                <a:solidFill>
                  <a:srgbClr val="000000"/>
                </a:solidFill>
                <a:latin typeface="CheltenhamStd-Book"/>
              </a:rPr>
              <a:t>, a military treatise that emphasizes the importance</a:t>
            </a:r>
          </a:p>
          <a:p>
            <a:pPr algn="l"/>
            <a:r>
              <a:rPr lang="en-US" sz="1800" b="0" i="0" u="none" strike="noStrike" baseline="0" dirty="0">
                <a:solidFill>
                  <a:srgbClr val="000000"/>
                </a:solidFill>
                <a:latin typeface="CheltenhamStd-Book"/>
              </a:rPr>
              <a:t>of knowing yourself as well as the threats you face.2 To protect your organization’s information, you must</a:t>
            </a:r>
          </a:p>
          <a:p>
            <a:pPr algn="l"/>
            <a:r>
              <a:rPr lang="en-US" sz="1800" b="0" i="0" u="none" strike="noStrike" baseline="0" dirty="0">
                <a:solidFill>
                  <a:srgbClr val="000000"/>
                </a:solidFill>
                <a:latin typeface="CheltenhamStd-Book"/>
              </a:rPr>
              <a:t>(1) know yourself—that is, be familiar with the information to be protected and the systems that store, transport,</a:t>
            </a:r>
          </a:p>
          <a:p>
            <a:pPr algn="l"/>
            <a:r>
              <a:rPr lang="en-US" sz="1800" b="0" i="0" u="none" strike="noStrike" baseline="0" dirty="0">
                <a:solidFill>
                  <a:srgbClr val="000000"/>
                </a:solidFill>
                <a:latin typeface="CheltenhamStd-Book"/>
              </a:rPr>
              <a:t>and process it—and (2) know your enemy; in other words, the threats you face. To make sound decisions about information</a:t>
            </a:r>
          </a:p>
          <a:p>
            <a:pPr algn="l"/>
            <a:r>
              <a:rPr lang="en-US" sz="1800" b="0" i="0" u="none" strike="noStrike" baseline="0" dirty="0">
                <a:solidFill>
                  <a:srgbClr val="000000"/>
                </a:solidFill>
                <a:latin typeface="CheltenhamStd-Book"/>
              </a:rPr>
              <a:t>security, management must be informed about the various threats to an organization’s people, applications,</a:t>
            </a:r>
          </a:p>
          <a:p>
            <a:pPr algn="l"/>
            <a:r>
              <a:rPr lang="en-US" sz="1800" b="0" i="0" u="none" strike="noStrike" baseline="0" dirty="0">
                <a:solidFill>
                  <a:srgbClr val="000000"/>
                </a:solidFill>
                <a:latin typeface="CheltenhamStd-Book"/>
              </a:rPr>
              <a:t>data, and information systems. As discussed in Module 1, a threat represents a potential risk to an information asset,</a:t>
            </a:r>
          </a:p>
          <a:p>
            <a:pPr algn="l"/>
            <a:r>
              <a:rPr lang="en-US" sz="1800" b="0" i="0" u="none" strike="noStrike" baseline="0" dirty="0">
                <a:solidFill>
                  <a:srgbClr val="000000"/>
                </a:solidFill>
                <a:latin typeface="CheltenhamStd-Book"/>
              </a:rPr>
              <a:t>whereas an </a:t>
            </a:r>
            <a:r>
              <a:rPr lang="en-US" sz="1800" b="0" i="1" u="none" strike="noStrike" baseline="0" dirty="0">
                <a:solidFill>
                  <a:srgbClr val="000000"/>
                </a:solidFill>
                <a:latin typeface="CheltenhamStd-BookItalic"/>
              </a:rPr>
              <a:t>attack </a:t>
            </a:r>
            <a:r>
              <a:rPr lang="en-US" sz="1800" b="0" i="0" u="none" strike="noStrike" baseline="0" dirty="0">
                <a:solidFill>
                  <a:srgbClr val="000000"/>
                </a:solidFill>
                <a:latin typeface="CheltenhamStd-Book"/>
              </a:rPr>
              <a:t>represents an ongoing act against the asset that could result in a loss. Threat agents damage or steal</a:t>
            </a:r>
          </a:p>
          <a:p>
            <a:pPr algn="l"/>
            <a:r>
              <a:rPr lang="en-US" sz="1800" b="0" i="0" u="none" strike="noStrike" baseline="0" dirty="0">
                <a:solidFill>
                  <a:srgbClr val="000000"/>
                </a:solidFill>
                <a:latin typeface="CheltenhamStd-Book"/>
              </a:rPr>
              <a:t>an organization’s information or physical assets by using </a:t>
            </a:r>
            <a:r>
              <a:rPr lang="en-US" sz="1800" b="1" i="0" u="none" strike="noStrike" baseline="0" dirty="0">
                <a:solidFill>
                  <a:srgbClr val="0078D7"/>
                </a:solidFill>
                <a:latin typeface="OpenSans-Bold"/>
              </a:rPr>
              <a:t>exploits </a:t>
            </a:r>
            <a:r>
              <a:rPr lang="en-US" sz="1800" b="0" i="0" u="none" strike="noStrike" baseline="0" dirty="0">
                <a:solidFill>
                  <a:srgbClr val="000000"/>
                </a:solidFill>
                <a:latin typeface="CheltenhamStd-Book"/>
              </a:rPr>
              <a:t>to take advantage of </a:t>
            </a:r>
            <a:r>
              <a:rPr lang="en-US" sz="1800" b="0" i="1" u="none" strike="noStrike" baseline="0" dirty="0">
                <a:solidFill>
                  <a:srgbClr val="000000"/>
                </a:solidFill>
                <a:latin typeface="CheltenhamStd-BookItalic"/>
              </a:rPr>
              <a:t>vulnerabilities </a:t>
            </a:r>
            <a:r>
              <a:rPr lang="en-US" sz="1800" b="0" i="0" u="none" strike="noStrike" baseline="0" dirty="0">
                <a:solidFill>
                  <a:srgbClr val="000000"/>
                </a:solidFill>
                <a:latin typeface="CheltenhamStd-Book"/>
              </a:rPr>
              <a:t>where controls</a:t>
            </a:r>
          </a:p>
          <a:p>
            <a:pPr algn="l"/>
            <a:r>
              <a:rPr lang="en-US" sz="1800" b="0" i="0" u="none" strike="noStrike" baseline="0" dirty="0">
                <a:solidFill>
                  <a:srgbClr val="000000"/>
                </a:solidFill>
                <a:latin typeface="CheltenhamStd-Book"/>
              </a:rPr>
              <a:t>are not present or no longer effective. Unlike threats, which are always present, attacks exist only when a specific act</a:t>
            </a:r>
          </a:p>
          <a:p>
            <a:pPr algn="l"/>
            <a:r>
              <a:rPr lang="en-US" sz="1800" b="0" i="0" u="none" strike="noStrike" baseline="0" dirty="0">
                <a:solidFill>
                  <a:srgbClr val="000000"/>
                </a:solidFill>
                <a:latin typeface="CheltenhamStd-Book"/>
              </a:rPr>
              <a:t>may cause a loss. For example, the </a:t>
            </a:r>
            <a:r>
              <a:rPr lang="en-US" sz="1800" b="0" i="1" u="none" strike="noStrike" baseline="0" dirty="0">
                <a:solidFill>
                  <a:srgbClr val="000000"/>
                </a:solidFill>
                <a:latin typeface="CheltenhamStd-BookItalic"/>
              </a:rPr>
              <a:t>threat </a:t>
            </a:r>
            <a:r>
              <a:rPr lang="en-US" sz="1800" b="0" i="0" u="none" strike="noStrike" baseline="0" dirty="0">
                <a:solidFill>
                  <a:srgbClr val="000000"/>
                </a:solidFill>
                <a:latin typeface="CheltenhamStd-Book"/>
              </a:rPr>
              <a:t>of damage from a thunderstorm is present throughout the summer in many</a:t>
            </a:r>
          </a:p>
          <a:p>
            <a:pPr algn="l"/>
            <a:r>
              <a:rPr lang="en-US" sz="1800" b="0" i="0" u="none" strike="noStrike" baseline="0" dirty="0">
                <a:solidFill>
                  <a:srgbClr val="000000"/>
                </a:solidFill>
                <a:latin typeface="CheltenhamStd-Book"/>
              </a:rPr>
              <a:t>places, but an </a:t>
            </a:r>
            <a:r>
              <a:rPr lang="en-US" sz="1800" b="0" i="1" u="none" strike="noStrike" baseline="0" dirty="0">
                <a:solidFill>
                  <a:srgbClr val="000000"/>
                </a:solidFill>
                <a:latin typeface="CheltenhamStd-BookItalic"/>
              </a:rPr>
              <a:t>attack </a:t>
            </a:r>
            <a:r>
              <a:rPr lang="en-US" sz="1800" b="0" i="0" u="none" strike="noStrike" baseline="0" dirty="0">
                <a:solidFill>
                  <a:srgbClr val="000000"/>
                </a:solidFill>
                <a:latin typeface="CheltenhamStd-Book"/>
              </a:rPr>
              <a:t>and its associated risk of loss exist only for the duration of an actual thunderstorm. The following</a:t>
            </a:r>
          </a:p>
          <a:p>
            <a:pPr algn="l"/>
            <a:r>
              <a:rPr lang="en-US" sz="1800" b="0" i="0" u="none" strike="noStrike" baseline="0" dirty="0">
                <a:solidFill>
                  <a:srgbClr val="000000"/>
                </a:solidFill>
                <a:latin typeface="CheltenhamStd-Book"/>
              </a:rPr>
              <a:t>sections discuss each of the major types of threats and corresponding attacks facing modern information assets.</a:t>
            </a:r>
            <a:endParaRPr lang="en-US" sz="1400" dirty="0"/>
          </a:p>
        </p:txBody>
      </p:sp>
      <p:sp>
        <p:nvSpPr>
          <p:cNvPr id="4" name="Slide Number Placeholder 3">
            <a:extLst>
              <a:ext uri="{FF2B5EF4-FFF2-40B4-BE49-F238E27FC236}">
                <a16:creationId xmlns:a16="http://schemas.microsoft.com/office/drawing/2014/main" id="{3D36F83D-55E8-A353-98F7-181A9551569B}"/>
              </a:ext>
            </a:extLst>
          </p:cNvPr>
          <p:cNvSpPr>
            <a:spLocks noGrp="1"/>
          </p:cNvSpPr>
          <p:nvPr>
            <p:ph type="sldNum" sz="quarter" idx="5"/>
          </p:nvPr>
        </p:nvSpPr>
        <p:spPr/>
        <p:txBody>
          <a:bodyPr/>
          <a:lstStyle/>
          <a:p>
            <a:fld id="{C0B72BDB-F84C-4882-B596-5C250CC05880}" type="slidenum">
              <a:rPr lang="en-US" smtClean="0"/>
              <a:t>46</a:t>
            </a:fld>
            <a:endParaRPr lang="en-US"/>
          </a:p>
        </p:txBody>
      </p:sp>
    </p:spTree>
    <p:extLst>
      <p:ext uri="{BB962C8B-B14F-4D97-AF65-F5344CB8AC3E}">
        <p14:creationId xmlns:p14="http://schemas.microsoft.com/office/powerpoint/2010/main" val="34144547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E917B-8D10-E1D3-612D-F3DD77C26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378A42-BE25-54DC-748A-2F04EEC8F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34FEFA-AD15-A862-CED9-0E3FE7256BA5}"/>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F153992E-E05C-A990-083A-D9038F42F6C8}"/>
              </a:ext>
            </a:extLst>
          </p:cNvPr>
          <p:cNvSpPr>
            <a:spLocks noGrp="1"/>
          </p:cNvSpPr>
          <p:nvPr>
            <p:ph type="sldNum" sz="quarter" idx="5"/>
          </p:nvPr>
        </p:nvSpPr>
        <p:spPr/>
        <p:txBody>
          <a:bodyPr/>
          <a:lstStyle/>
          <a:p>
            <a:fld id="{C0B72BDB-F84C-4882-B596-5C250CC05880}" type="slidenum">
              <a:rPr lang="en-US" smtClean="0"/>
              <a:t>47</a:t>
            </a:fld>
            <a:endParaRPr lang="en-US"/>
          </a:p>
        </p:txBody>
      </p:sp>
    </p:spTree>
    <p:extLst>
      <p:ext uri="{BB962C8B-B14F-4D97-AF65-F5344CB8AC3E}">
        <p14:creationId xmlns:p14="http://schemas.microsoft.com/office/powerpoint/2010/main" val="22710765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14632-66B4-6FEC-7506-FE1656A314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CBF721-6A9F-2045-0518-53537C2C70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2C808B-60EA-2387-6A16-704C6A4D06C0}"/>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8AEC2BC3-EAD8-D4C2-FE7B-6036C8E53753}"/>
              </a:ext>
            </a:extLst>
          </p:cNvPr>
          <p:cNvSpPr>
            <a:spLocks noGrp="1"/>
          </p:cNvSpPr>
          <p:nvPr>
            <p:ph type="sldNum" sz="quarter" idx="5"/>
          </p:nvPr>
        </p:nvSpPr>
        <p:spPr/>
        <p:txBody>
          <a:bodyPr/>
          <a:lstStyle/>
          <a:p>
            <a:fld id="{C0B72BDB-F84C-4882-B596-5C250CC05880}" type="slidenum">
              <a:rPr lang="en-US" smtClean="0"/>
              <a:t>48</a:t>
            </a:fld>
            <a:endParaRPr lang="en-US"/>
          </a:p>
        </p:txBody>
      </p:sp>
    </p:spTree>
    <p:extLst>
      <p:ext uri="{BB962C8B-B14F-4D97-AF65-F5344CB8AC3E}">
        <p14:creationId xmlns:p14="http://schemas.microsoft.com/office/powerpoint/2010/main" val="37328903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F716-ED13-A729-6907-F131646F1A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69B32-7AB6-0025-DDD5-4CE4E3D39F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2B3ED0-F638-8A66-7869-10E564AA7553}"/>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C824D0A5-CBAF-1B71-939C-C4460FA0E46D}"/>
              </a:ext>
            </a:extLst>
          </p:cNvPr>
          <p:cNvSpPr>
            <a:spLocks noGrp="1"/>
          </p:cNvSpPr>
          <p:nvPr>
            <p:ph type="sldNum" sz="quarter" idx="5"/>
          </p:nvPr>
        </p:nvSpPr>
        <p:spPr/>
        <p:txBody>
          <a:bodyPr/>
          <a:lstStyle/>
          <a:p>
            <a:fld id="{C0B72BDB-F84C-4882-B596-5C250CC05880}" type="slidenum">
              <a:rPr lang="en-US" smtClean="0"/>
              <a:t>49</a:t>
            </a:fld>
            <a:endParaRPr lang="en-US"/>
          </a:p>
        </p:txBody>
      </p:sp>
    </p:spTree>
    <p:extLst>
      <p:ext uri="{BB962C8B-B14F-4D97-AF65-F5344CB8AC3E}">
        <p14:creationId xmlns:p14="http://schemas.microsoft.com/office/powerpoint/2010/main" val="28095765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AC6AA-DC67-9B48-4A92-8158159BCD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80C58B-3B18-6F5E-17BA-847A0EE893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24562D-2784-76DD-F8F1-23207DF02B3D}"/>
              </a:ext>
            </a:extLst>
          </p:cNvPr>
          <p:cNvSpPr>
            <a:spLocks noGrp="1"/>
          </p:cNvSpPr>
          <p:nvPr>
            <p:ph type="body" idx="1"/>
          </p:nvPr>
        </p:nvSpPr>
        <p:spPr/>
        <p:txBody>
          <a:bodyPr/>
          <a:lstStyle/>
          <a:p>
            <a:pPr algn="l">
              <a:lnSpc>
                <a:spcPct val="107000"/>
              </a:lnSpc>
              <a:spcBef>
                <a:spcPts val="0"/>
              </a:spcBef>
            </a:pPr>
            <a:r>
              <a:rPr lang="en-US" sz="1800" b="0" i="0" u="none" strike="noStrike" baseline="0" dirty="0">
                <a:solidFill>
                  <a:srgbClr val="009400"/>
                </a:solidFill>
                <a:latin typeface="HelveticaNeueLTStd-Bd"/>
              </a:rPr>
              <a:t>Forces of Nature</a:t>
            </a:r>
          </a:p>
          <a:p>
            <a:pPr algn="l">
              <a:lnSpc>
                <a:spcPct val="107000"/>
              </a:lnSpc>
              <a:spcBef>
                <a:spcPts val="0"/>
              </a:spcBef>
            </a:pPr>
            <a:r>
              <a:rPr lang="en-US" sz="1800" b="0" i="0" u="none" strike="noStrike" baseline="0" dirty="0">
                <a:solidFill>
                  <a:srgbClr val="009400"/>
                </a:solidFill>
                <a:latin typeface="HelveticaNeueLTStd-Bd"/>
              </a:rPr>
              <a:t>Human Error or Failure</a:t>
            </a:r>
          </a:p>
          <a:p>
            <a:pPr algn="l">
              <a:lnSpc>
                <a:spcPct val="107000"/>
              </a:lnSpc>
              <a:spcBef>
                <a:spcPts val="0"/>
              </a:spcBef>
            </a:pPr>
            <a:r>
              <a:rPr lang="en-US" sz="1800" b="0" i="0" u="none" strike="noStrike" baseline="0" dirty="0">
                <a:solidFill>
                  <a:srgbClr val="009400"/>
                </a:solidFill>
                <a:latin typeface="HelveticaNeueLTStd-Bd"/>
              </a:rPr>
              <a:t>Information Extortion</a:t>
            </a:r>
          </a:p>
          <a:p>
            <a:pPr algn="l">
              <a:lnSpc>
                <a:spcPct val="107000"/>
              </a:lnSpc>
              <a:spcBef>
                <a:spcPts val="0"/>
              </a:spcBef>
            </a:pPr>
            <a:r>
              <a:rPr lang="en-US" sz="1800" b="0" i="0" u="none" strike="noStrike" baseline="0" dirty="0">
                <a:solidFill>
                  <a:srgbClr val="009400"/>
                </a:solidFill>
                <a:latin typeface="HelveticaNeueLTStd-Bd"/>
              </a:rPr>
              <a:t>Sabotage or Vandalism</a:t>
            </a:r>
          </a:p>
          <a:p>
            <a:pPr algn="l">
              <a:lnSpc>
                <a:spcPct val="107000"/>
              </a:lnSpc>
              <a:spcBef>
                <a:spcPts val="0"/>
              </a:spcBef>
            </a:pPr>
            <a:r>
              <a:rPr lang="en-US" sz="1800" b="0" i="0" u="none" strike="noStrike" baseline="0" dirty="0">
                <a:solidFill>
                  <a:srgbClr val="009400"/>
                </a:solidFill>
                <a:latin typeface="HelveticaNeueLTStd-Bd"/>
              </a:rPr>
              <a:t>Software Attacks</a:t>
            </a:r>
          </a:p>
          <a:p>
            <a:pPr algn="l">
              <a:lnSpc>
                <a:spcPct val="107000"/>
              </a:lnSpc>
              <a:spcBef>
                <a:spcPts val="0"/>
              </a:spcBef>
            </a:pPr>
            <a:r>
              <a:rPr lang="en-US" sz="1800" b="0" i="0" u="none" strike="noStrike" baseline="0" dirty="0">
                <a:solidFill>
                  <a:srgbClr val="009400"/>
                </a:solidFill>
                <a:latin typeface="HelveticaNeueLTStd-Bd"/>
              </a:rPr>
              <a:t>Technical Hardware Failures or Errors</a:t>
            </a:r>
          </a:p>
          <a:p>
            <a:pPr algn="l">
              <a:lnSpc>
                <a:spcPct val="107000"/>
              </a:lnSpc>
              <a:spcBef>
                <a:spcPts val="0"/>
              </a:spcBef>
            </a:pPr>
            <a:r>
              <a:rPr lang="en-US" sz="1800" b="0" i="0" u="none" strike="noStrike" baseline="0" dirty="0">
                <a:solidFill>
                  <a:srgbClr val="009400"/>
                </a:solidFill>
                <a:latin typeface="HelveticaNeueLTStd-Bd"/>
              </a:rPr>
              <a:t>Technical Software Failures or Errors</a:t>
            </a:r>
          </a:p>
          <a:p>
            <a:pPr algn="l">
              <a:lnSpc>
                <a:spcPct val="107000"/>
              </a:lnSpc>
              <a:spcBef>
                <a:spcPts val="0"/>
              </a:spcBef>
            </a:pPr>
            <a:r>
              <a:rPr lang="en-US" sz="1800" b="0" i="0" u="none" strike="noStrike" baseline="0" dirty="0">
                <a:solidFill>
                  <a:srgbClr val="009400"/>
                </a:solidFill>
                <a:latin typeface="HelveticaNeueLTStd-Bd"/>
              </a:rPr>
              <a:t>Technological Obsolescence</a:t>
            </a:r>
          </a:p>
          <a:p>
            <a:pPr algn="l">
              <a:lnSpc>
                <a:spcPct val="107000"/>
              </a:lnSpc>
              <a:spcBef>
                <a:spcPts val="0"/>
              </a:spcBef>
            </a:pPr>
            <a:r>
              <a:rPr lang="en-US" sz="1800" b="0" i="0" u="none" strike="noStrike" baseline="0" dirty="0">
                <a:solidFill>
                  <a:srgbClr val="009400"/>
                </a:solidFill>
                <a:latin typeface="HelveticaNeueLTStd-Bd"/>
              </a:rPr>
              <a:t>Theft</a:t>
            </a:r>
          </a:p>
        </p:txBody>
      </p:sp>
      <p:sp>
        <p:nvSpPr>
          <p:cNvPr id="4" name="Slide Number Placeholder 3">
            <a:extLst>
              <a:ext uri="{FF2B5EF4-FFF2-40B4-BE49-F238E27FC236}">
                <a16:creationId xmlns:a16="http://schemas.microsoft.com/office/drawing/2014/main" id="{F1E9FACC-B888-C320-A4F0-16954FD69C7D}"/>
              </a:ext>
            </a:extLst>
          </p:cNvPr>
          <p:cNvSpPr>
            <a:spLocks noGrp="1"/>
          </p:cNvSpPr>
          <p:nvPr>
            <p:ph type="sldNum" sz="quarter" idx="5"/>
          </p:nvPr>
        </p:nvSpPr>
        <p:spPr/>
        <p:txBody>
          <a:bodyPr/>
          <a:lstStyle/>
          <a:p>
            <a:fld id="{C0B72BDB-F84C-4882-B596-5C250CC05880}" type="slidenum">
              <a:rPr lang="en-US" smtClean="0"/>
              <a:t>50</a:t>
            </a:fld>
            <a:endParaRPr lang="en-US"/>
          </a:p>
        </p:txBody>
      </p:sp>
    </p:spTree>
    <p:extLst>
      <p:ext uri="{BB962C8B-B14F-4D97-AF65-F5344CB8AC3E}">
        <p14:creationId xmlns:p14="http://schemas.microsoft.com/office/powerpoint/2010/main" val="36257121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C5804-2A8B-7E7F-E427-67CE10FEBE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991113-182C-5538-1398-C8F1628A51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D1EA94-24CD-05EC-D4CF-E9226EBF1EBD}"/>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C4445854-57D2-CF3E-3C8F-F0AE08C7FB3F}"/>
              </a:ext>
            </a:extLst>
          </p:cNvPr>
          <p:cNvSpPr>
            <a:spLocks noGrp="1"/>
          </p:cNvSpPr>
          <p:nvPr>
            <p:ph type="sldNum" sz="quarter" idx="5"/>
          </p:nvPr>
        </p:nvSpPr>
        <p:spPr/>
        <p:txBody>
          <a:bodyPr/>
          <a:lstStyle/>
          <a:p>
            <a:fld id="{C0B72BDB-F84C-4882-B596-5C250CC05880}" type="slidenum">
              <a:rPr lang="en-US" smtClean="0"/>
              <a:t>51</a:t>
            </a:fld>
            <a:endParaRPr lang="en-US"/>
          </a:p>
        </p:txBody>
      </p:sp>
    </p:spTree>
    <p:extLst>
      <p:ext uri="{BB962C8B-B14F-4D97-AF65-F5344CB8AC3E}">
        <p14:creationId xmlns:p14="http://schemas.microsoft.com/office/powerpoint/2010/main" val="8584185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032C-589C-7219-77EF-7C8E295343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D4B8EC-2351-97E9-6D21-FAC07CEB7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F8B5D9-4FB4-6503-E015-DEE5E3B9194A}"/>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F16AF8A8-5989-82F2-271D-67FE335C8F34}"/>
              </a:ext>
            </a:extLst>
          </p:cNvPr>
          <p:cNvSpPr>
            <a:spLocks noGrp="1"/>
          </p:cNvSpPr>
          <p:nvPr>
            <p:ph type="sldNum" sz="quarter" idx="5"/>
          </p:nvPr>
        </p:nvSpPr>
        <p:spPr/>
        <p:txBody>
          <a:bodyPr/>
          <a:lstStyle/>
          <a:p>
            <a:fld id="{C0B72BDB-F84C-4882-B596-5C250CC05880}" type="slidenum">
              <a:rPr lang="en-US" smtClean="0"/>
              <a:t>52</a:t>
            </a:fld>
            <a:endParaRPr lang="en-US"/>
          </a:p>
        </p:txBody>
      </p:sp>
    </p:spTree>
    <p:extLst>
      <p:ext uri="{BB962C8B-B14F-4D97-AF65-F5344CB8AC3E}">
        <p14:creationId xmlns:p14="http://schemas.microsoft.com/office/powerpoint/2010/main" val="84070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CB086-8DC8-5F0F-330D-F0AEAB0372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A63C9-529C-87F1-11F6-D888F33F4B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5E9F2B-A7D2-FD39-B060-453A5B5AB4C9}"/>
              </a:ext>
            </a:extLst>
          </p:cNvPr>
          <p:cNvSpPr>
            <a:spLocks noGrp="1"/>
          </p:cNvSpPr>
          <p:nvPr>
            <p:ph type="body" idx="1"/>
          </p:nvPr>
        </p:nvSpPr>
        <p:spPr/>
        <p:txBody>
          <a:bodyPr/>
          <a:lstStyle/>
          <a:p>
            <a:pPr algn="l"/>
            <a:r>
              <a:rPr lang="en-US" sz="1800" b="0" i="0" u="none" strike="noStrike" baseline="0" dirty="0">
                <a:solidFill>
                  <a:srgbClr val="000000"/>
                </a:solidFill>
                <a:latin typeface="OpenSans-Semibold"/>
              </a:rPr>
              <a:t>Introduction to Information</a:t>
            </a:r>
          </a:p>
          <a:p>
            <a:pPr algn="l"/>
            <a:r>
              <a:rPr lang="en-US" sz="1800" b="0" i="0" u="none" strike="noStrike" baseline="0" dirty="0">
                <a:solidFill>
                  <a:srgbClr val="000000"/>
                </a:solidFill>
                <a:latin typeface="OpenSans-Semibold"/>
              </a:rPr>
              <a:t>Security 1</a:t>
            </a:r>
          </a:p>
          <a:p>
            <a:pPr algn="l"/>
            <a:r>
              <a:rPr lang="en-US" sz="1800" b="0" i="0" u="none" strike="noStrike" baseline="0" dirty="0">
                <a:solidFill>
                  <a:srgbClr val="333333"/>
                </a:solidFill>
                <a:latin typeface="OpenSans-Semibold"/>
              </a:rPr>
              <a:t>Introduction To Information Security 2</a:t>
            </a:r>
          </a:p>
          <a:p>
            <a:pPr algn="l"/>
            <a:r>
              <a:rPr lang="en-US" sz="1800" b="0" i="0" u="none" strike="noStrike" baseline="0" dirty="0">
                <a:solidFill>
                  <a:srgbClr val="000000"/>
                </a:solidFill>
                <a:latin typeface="OpenSans"/>
              </a:rPr>
              <a:t>The 1960s 3</a:t>
            </a:r>
          </a:p>
          <a:p>
            <a:pPr algn="l"/>
            <a:r>
              <a:rPr lang="en-US" sz="1800" b="0" i="0" u="none" strike="noStrike" baseline="0" dirty="0">
                <a:solidFill>
                  <a:srgbClr val="000000"/>
                </a:solidFill>
                <a:latin typeface="OpenSans"/>
              </a:rPr>
              <a:t>The 1970s and ’80s 4</a:t>
            </a:r>
          </a:p>
          <a:p>
            <a:pPr algn="l"/>
            <a:r>
              <a:rPr lang="en-US" sz="1800" b="0" i="0" u="none" strike="noStrike" baseline="0" dirty="0">
                <a:solidFill>
                  <a:srgbClr val="000000"/>
                </a:solidFill>
                <a:latin typeface="OpenSans"/>
              </a:rPr>
              <a:t>The 1990s 7</a:t>
            </a:r>
          </a:p>
          <a:p>
            <a:pPr algn="l"/>
            <a:r>
              <a:rPr lang="en-US" sz="1800" b="0" i="0" u="none" strike="noStrike" baseline="0" dirty="0">
                <a:solidFill>
                  <a:srgbClr val="000000"/>
                </a:solidFill>
                <a:latin typeface="OpenSans"/>
              </a:rPr>
              <a:t>2000 to Present 7</a:t>
            </a:r>
          </a:p>
          <a:p>
            <a:pPr algn="l"/>
            <a:r>
              <a:rPr lang="en-US" sz="1800" b="0" i="0" u="none" strike="noStrike" baseline="0" dirty="0">
                <a:solidFill>
                  <a:srgbClr val="333333"/>
                </a:solidFill>
                <a:latin typeface="OpenSans-Semibold"/>
              </a:rPr>
              <a:t>What Is Security? 8</a:t>
            </a:r>
          </a:p>
          <a:p>
            <a:pPr algn="l"/>
            <a:r>
              <a:rPr lang="en-US" sz="1800" b="0" i="0" u="none" strike="noStrike" baseline="0" dirty="0">
                <a:solidFill>
                  <a:srgbClr val="000000"/>
                </a:solidFill>
                <a:latin typeface="OpenSans"/>
              </a:rPr>
              <a:t>Key Information Security Concepts 9</a:t>
            </a:r>
          </a:p>
          <a:p>
            <a:pPr algn="l"/>
            <a:r>
              <a:rPr lang="en-US" sz="1800" b="0" i="0" u="none" strike="noStrike" baseline="0" dirty="0">
                <a:solidFill>
                  <a:srgbClr val="000000"/>
                </a:solidFill>
                <a:latin typeface="OpenSans"/>
              </a:rPr>
              <a:t>Critical Characteristics of Information 11</a:t>
            </a:r>
          </a:p>
          <a:p>
            <a:pPr algn="l"/>
            <a:r>
              <a:rPr lang="en-US" sz="1800" b="0" i="0" u="none" strike="noStrike" baseline="0" dirty="0">
                <a:solidFill>
                  <a:srgbClr val="000000"/>
                </a:solidFill>
                <a:latin typeface="OpenSans"/>
              </a:rPr>
              <a:t>CNSS Security Model 14</a:t>
            </a:r>
          </a:p>
          <a:p>
            <a:pPr algn="l"/>
            <a:r>
              <a:rPr lang="en-US" sz="1800" b="0" i="0" u="none" strike="noStrike" baseline="0" dirty="0">
                <a:solidFill>
                  <a:srgbClr val="333333"/>
                </a:solidFill>
                <a:latin typeface="OpenSans-Semibold"/>
              </a:rPr>
              <a:t>Components Of An Information System 15</a:t>
            </a:r>
          </a:p>
          <a:p>
            <a:pPr algn="l"/>
            <a:r>
              <a:rPr lang="en-US" sz="1800" b="0" i="0" u="none" strike="noStrike" baseline="0" dirty="0">
                <a:solidFill>
                  <a:srgbClr val="000000"/>
                </a:solidFill>
                <a:latin typeface="OpenSans"/>
              </a:rPr>
              <a:t>Software 15</a:t>
            </a:r>
          </a:p>
          <a:p>
            <a:pPr algn="l"/>
            <a:r>
              <a:rPr lang="en-US" sz="1800" b="0" i="0" u="none" strike="noStrike" baseline="0" dirty="0">
                <a:solidFill>
                  <a:srgbClr val="000000"/>
                </a:solidFill>
                <a:latin typeface="OpenSans"/>
              </a:rPr>
              <a:t>Hardware 15</a:t>
            </a:r>
          </a:p>
          <a:p>
            <a:pPr algn="l"/>
            <a:r>
              <a:rPr lang="en-US" sz="1800" b="0" i="0" u="none" strike="noStrike" baseline="0" dirty="0">
                <a:solidFill>
                  <a:srgbClr val="000000"/>
                </a:solidFill>
                <a:latin typeface="OpenSans"/>
              </a:rPr>
              <a:t>Data 16</a:t>
            </a:r>
          </a:p>
          <a:p>
            <a:pPr algn="l"/>
            <a:r>
              <a:rPr lang="en-US" sz="1800" b="0" i="0" u="none" strike="noStrike" baseline="0" dirty="0">
                <a:solidFill>
                  <a:srgbClr val="000000"/>
                </a:solidFill>
                <a:latin typeface="OpenSans"/>
              </a:rPr>
              <a:t>People 16</a:t>
            </a:r>
          </a:p>
          <a:p>
            <a:pPr algn="l"/>
            <a:r>
              <a:rPr lang="en-US" sz="1800" b="0" i="0" u="none" strike="noStrike" baseline="0" dirty="0">
                <a:solidFill>
                  <a:srgbClr val="000000"/>
                </a:solidFill>
                <a:latin typeface="OpenSans"/>
              </a:rPr>
              <a:t>Procedures 16</a:t>
            </a:r>
          </a:p>
          <a:p>
            <a:pPr algn="l"/>
            <a:r>
              <a:rPr lang="en-US" sz="1800" b="0" i="0" u="none" strike="noStrike" baseline="0" dirty="0">
                <a:solidFill>
                  <a:srgbClr val="000000"/>
                </a:solidFill>
                <a:latin typeface="OpenSans"/>
              </a:rPr>
              <a:t>Networks 17</a:t>
            </a:r>
          </a:p>
          <a:p>
            <a:pPr algn="l"/>
            <a:r>
              <a:rPr lang="en-US" sz="1800" b="0" i="0" u="none" strike="noStrike" baseline="0" dirty="0">
                <a:solidFill>
                  <a:srgbClr val="333333"/>
                </a:solidFill>
                <a:latin typeface="OpenSans-Semibold"/>
              </a:rPr>
              <a:t>Security And The Organization 17</a:t>
            </a:r>
          </a:p>
          <a:p>
            <a:pPr algn="l"/>
            <a:r>
              <a:rPr lang="en-US" sz="1800" b="0" i="0" u="none" strike="noStrike" baseline="0" dirty="0">
                <a:solidFill>
                  <a:srgbClr val="000000"/>
                </a:solidFill>
                <a:latin typeface="OpenSans"/>
              </a:rPr>
              <a:t>Balancing Information Security and Access 17</a:t>
            </a:r>
          </a:p>
          <a:p>
            <a:pPr algn="l"/>
            <a:r>
              <a:rPr lang="en-US" sz="1800" b="0" i="0" u="none" strike="noStrike" baseline="0" dirty="0">
                <a:solidFill>
                  <a:srgbClr val="000000"/>
                </a:solidFill>
                <a:latin typeface="OpenSans"/>
              </a:rPr>
              <a:t>Approaches to Information Security</a:t>
            </a:r>
          </a:p>
          <a:p>
            <a:pPr algn="l"/>
            <a:r>
              <a:rPr lang="en-US" sz="1800" b="0" i="0" u="none" strike="noStrike" baseline="0" dirty="0">
                <a:solidFill>
                  <a:srgbClr val="000000"/>
                </a:solidFill>
                <a:latin typeface="OpenSans"/>
              </a:rPr>
              <a:t>Implementation 18</a:t>
            </a:r>
          </a:p>
          <a:p>
            <a:pPr algn="l"/>
            <a:r>
              <a:rPr lang="en-US" sz="1800" b="0" i="0" u="none" strike="noStrike" baseline="0" dirty="0">
                <a:solidFill>
                  <a:srgbClr val="000000"/>
                </a:solidFill>
                <a:latin typeface="OpenSans"/>
              </a:rPr>
              <a:t>Security Professionals 19</a:t>
            </a:r>
          </a:p>
          <a:p>
            <a:pPr algn="l"/>
            <a:r>
              <a:rPr lang="en-US" sz="1800" b="0" i="0" u="none" strike="noStrike" baseline="0" dirty="0">
                <a:solidFill>
                  <a:srgbClr val="000000"/>
                </a:solidFill>
                <a:latin typeface="OpenSans"/>
              </a:rPr>
              <a:t>Data Responsibilities 20</a:t>
            </a:r>
          </a:p>
          <a:p>
            <a:pPr algn="l"/>
            <a:r>
              <a:rPr lang="en-US" sz="1800" b="0" i="0" u="none" strike="noStrike" baseline="0" dirty="0">
                <a:solidFill>
                  <a:srgbClr val="000000"/>
                </a:solidFill>
                <a:latin typeface="OpenSans"/>
              </a:rPr>
              <a:t>Communities of Interest 20</a:t>
            </a:r>
          </a:p>
          <a:p>
            <a:pPr algn="l"/>
            <a:r>
              <a:rPr lang="en-US" sz="1800" b="0" i="0" u="none" strike="noStrike" baseline="0" dirty="0">
                <a:solidFill>
                  <a:srgbClr val="333333"/>
                </a:solidFill>
                <a:latin typeface="OpenSans-Semibold"/>
              </a:rPr>
              <a:t>Information Security: Is It An Art Or</a:t>
            </a:r>
          </a:p>
          <a:p>
            <a:pPr algn="l"/>
            <a:r>
              <a:rPr lang="en-US" sz="1800" b="0" i="0" u="none" strike="noStrike" baseline="0" dirty="0">
                <a:solidFill>
                  <a:srgbClr val="333333"/>
                </a:solidFill>
                <a:latin typeface="OpenSans-Semibold"/>
              </a:rPr>
              <a:t>A Science?</a:t>
            </a:r>
          </a:p>
          <a:p>
            <a:pPr algn="l"/>
            <a:r>
              <a:rPr lang="en-US" sz="1800" b="0" i="0" u="none" strike="noStrike" baseline="0" dirty="0">
                <a:solidFill>
                  <a:srgbClr val="333333"/>
                </a:solidFill>
                <a:latin typeface="OpenSans-Semibold"/>
              </a:rPr>
              <a:t>21</a:t>
            </a:r>
          </a:p>
          <a:p>
            <a:pPr algn="l"/>
            <a:r>
              <a:rPr lang="en-US" sz="1800" b="0" i="0" u="none" strike="noStrike" baseline="0" dirty="0">
                <a:solidFill>
                  <a:srgbClr val="000000"/>
                </a:solidFill>
                <a:latin typeface="OpenSans"/>
              </a:rPr>
              <a:t>Security as Art 21</a:t>
            </a:r>
          </a:p>
          <a:p>
            <a:pPr algn="l"/>
            <a:r>
              <a:rPr lang="en-US" sz="1800" b="0" i="0" u="none" strike="noStrike" baseline="0" dirty="0">
                <a:solidFill>
                  <a:srgbClr val="000000"/>
                </a:solidFill>
                <a:latin typeface="OpenSans"/>
              </a:rPr>
              <a:t>Security as Science 21</a:t>
            </a:r>
          </a:p>
          <a:p>
            <a:pPr algn="l"/>
            <a:r>
              <a:rPr lang="en-US" sz="1800" b="0" i="0" u="none" strike="noStrike" baseline="0" dirty="0">
                <a:solidFill>
                  <a:srgbClr val="000000"/>
                </a:solidFill>
                <a:latin typeface="OpenSans"/>
              </a:rPr>
              <a:t>Security as a Social Science 22</a:t>
            </a:r>
          </a:p>
          <a:p>
            <a:pPr algn="l"/>
            <a:r>
              <a:rPr lang="en-US" sz="1800" b="1" i="0" u="none" strike="noStrike" baseline="0" dirty="0">
                <a:solidFill>
                  <a:srgbClr val="000000"/>
                </a:solidFill>
                <a:latin typeface="OpenSans-Bold"/>
              </a:rPr>
              <a:t>Module Summary</a:t>
            </a:r>
            <a:endParaRPr lang="en-US" dirty="0"/>
          </a:p>
        </p:txBody>
      </p:sp>
      <p:sp>
        <p:nvSpPr>
          <p:cNvPr id="4" name="Slide Number Placeholder 3">
            <a:extLst>
              <a:ext uri="{FF2B5EF4-FFF2-40B4-BE49-F238E27FC236}">
                <a16:creationId xmlns:a16="http://schemas.microsoft.com/office/drawing/2014/main" id="{676F5330-CBD0-D84D-E1E5-03806B6CCC93}"/>
              </a:ext>
            </a:extLst>
          </p:cNvPr>
          <p:cNvSpPr>
            <a:spLocks noGrp="1"/>
          </p:cNvSpPr>
          <p:nvPr>
            <p:ph type="sldNum" sz="quarter" idx="5"/>
          </p:nvPr>
        </p:nvSpPr>
        <p:spPr/>
        <p:txBody>
          <a:bodyPr/>
          <a:lstStyle/>
          <a:p>
            <a:fld id="{C0B72BDB-F84C-4882-B596-5C250CC05880}" type="slidenum">
              <a:rPr lang="en-US" smtClean="0"/>
              <a:t>8</a:t>
            </a:fld>
            <a:endParaRPr lang="en-US"/>
          </a:p>
        </p:txBody>
      </p:sp>
    </p:spTree>
    <p:extLst>
      <p:ext uri="{BB962C8B-B14F-4D97-AF65-F5344CB8AC3E}">
        <p14:creationId xmlns:p14="http://schemas.microsoft.com/office/powerpoint/2010/main" val="15717299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96829-492B-F684-0DB7-C7B56C1651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5C955F-6471-1FBC-5306-D4DEDF8E5A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649963-1C75-0BB9-B38F-2FC3F0E16D58}"/>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1F724617-40C4-0563-7FC2-B4600FDDA32E}"/>
              </a:ext>
            </a:extLst>
          </p:cNvPr>
          <p:cNvSpPr>
            <a:spLocks noGrp="1"/>
          </p:cNvSpPr>
          <p:nvPr>
            <p:ph type="sldNum" sz="quarter" idx="5"/>
          </p:nvPr>
        </p:nvSpPr>
        <p:spPr/>
        <p:txBody>
          <a:bodyPr/>
          <a:lstStyle/>
          <a:p>
            <a:fld id="{C0B72BDB-F84C-4882-B596-5C250CC05880}" type="slidenum">
              <a:rPr lang="en-US" smtClean="0"/>
              <a:t>53</a:t>
            </a:fld>
            <a:endParaRPr lang="en-US"/>
          </a:p>
        </p:txBody>
      </p:sp>
    </p:spTree>
    <p:extLst>
      <p:ext uri="{BB962C8B-B14F-4D97-AF65-F5344CB8AC3E}">
        <p14:creationId xmlns:p14="http://schemas.microsoft.com/office/powerpoint/2010/main" val="34538209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4FBC1-2C96-3A97-854C-1084C4615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89F788-00BD-8D45-ED92-1692AED443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BF696E-73B7-036D-82F3-953105C5B556}"/>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0D3A7947-4DC7-D764-D34A-E908D1DD60F5}"/>
              </a:ext>
            </a:extLst>
          </p:cNvPr>
          <p:cNvSpPr>
            <a:spLocks noGrp="1"/>
          </p:cNvSpPr>
          <p:nvPr>
            <p:ph type="sldNum" sz="quarter" idx="5"/>
          </p:nvPr>
        </p:nvSpPr>
        <p:spPr/>
        <p:txBody>
          <a:bodyPr/>
          <a:lstStyle/>
          <a:p>
            <a:fld id="{C0B72BDB-F84C-4882-B596-5C250CC05880}" type="slidenum">
              <a:rPr lang="en-US" smtClean="0"/>
              <a:t>54</a:t>
            </a:fld>
            <a:endParaRPr lang="en-US"/>
          </a:p>
        </p:txBody>
      </p:sp>
    </p:spTree>
    <p:extLst>
      <p:ext uri="{BB962C8B-B14F-4D97-AF65-F5344CB8AC3E}">
        <p14:creationId xmlns:p14="http://schemas.microsoft.com/office/powerpoint/2010/main" val="2713376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694CC-EB8A-2200-9391-94F1ACC2CB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20E733-E36D-C071-AA4A-C0A4991386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E2E5F5-7385-E2B4-308F-BF0B548BF885}"/>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0B66A3F5-6175-B97B-6E54-EAE0C2170E37}"/>
              </a:ext>
            </a:extLst>
          </p:cNvPr>
          <p:cNvSpPr>
            <a:spLocks noGrp="1"/>
          </p:cNvSpPr>
          <p:nvPr>
            <p:ph type="sldNum" sz="quarter" idx="5"/>
          </p:nvPr>
        </p:nvSpPr>
        <p:spPr/>
        <p:txBody>
          <a:bodyPr/>
          <a:lstStyle/>
          <a:p>
            <a:fld id="{C0B72BDB-F84C-4882-B596-5C250CC05880}" type="slidenum">
              <a:rPr lang="en-US" smtClean="0"/>
              <a:t>55</a:t>
            </a:fld>
            <a:endParaRPr lang="en-US"/>
          </a:p>
        </p:txBody>
      </p:sp>
    </p:spTree>
    <p:extLst>
      <p:ext uri="{BB962C8B-B14F-4D97-AF65-F5344CB8AC3E}">
        <p14:creationId xmlns:p14="http://schemas.microsoft.com/office/powerpoint/2010/main" val="18248919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E284D-0600-882F-8FD4-CD7225ECED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CE457-E339-A305-8166-2C72E94A8D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CF7E15-4A2B-38E5-08E5-442B0E0E7A38}"/>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B8B1A4E8-A5DD-5349-57B5-47580EFE17DA}"/>
              </a:ext>
            </a:extLst>
          </p:cNvPr>
          <p:cNvSpPr>
            <a:spLocks noGrp="1"/>
          </p:cNvSpPr>
          <p:nvPr>
            <p:ph type="sldNum" sz="quarter" idx="5"/>
          </p:nvPr>
        </p:nvSpPr>
        <p:spPr/>
        <p:txBody>
          <a:bodyPr/>
          <a:lstStyle/>
          <a:p>
            <a:fld id="{C0B72BDB-F84C-4882-B596-5C250CC05880}" type="slidenum">
              <a:rPr lang="en-US" smtClean="0"/>
              <a:t>56</a:t>
            </a:fld>
            <a:endParaRPr lang="en-US"/>
          </a:p>
        </p:txBody>
      </p:sp>
    </p:spTree>
    <p:extLst>
      <p:ext uri="{BB962C8B-B14F-4D97-AF65-F5344CB8AC3E}">
        <p14:creationId xmlns:p14="http://schemas.microsoft.com/office/powerpoint/2010/main" val="4275681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7A2E9-9184-197C-A227-7CDD1C0D5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3E6A3D-52AE-725D-58B9-4D3969D933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60C9FE-D826-E574-2B63-D4854CDA070A}"/>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6CA8DE11-7A45-BBB2-85D5-1DF012F0AAF0}"/>
              </a:ext>
            </a:extLst>
          </p:cNvPr>
          <p:cNvSpPr>
            <a:spLocks noGrp="1"/>
          </p:cNvSpPr>
          <p:nvPr>
            <p:ph type="sldNum" sz="quarter" idx="5"/>
          </p:nvPr>
        </p:nvSpPr>
        <p:spPr/>
        <p:txBody>
          <a:bodyPr/>
          <a:lstStyle/>
          <a:p>
            <a:fld id="{C0B72BDB-F84C-4882-B596-5C250CC05880}" type="slidenum">
              <a:rPr lang="en-US" smtClean="0"/>
              <a:t>57</a:t>
            </a:fld>
            <a:endParaRPr lang="en-US"/>
          </a:p>
        </p:txBody>
      </p:sp>
    </p:spTree>
    <p:extLst>
      <p:ext uri="{BB962C8B-B14F-4D97-AF65-F5344CB8AC3E}">
        <p14:creationId xmlns:p14="http://schemas.microsoft.com/office/powerpoint/2010/main" val="7250818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F571A-3871-282C-105B-0C6636FAE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C0427D-198C-9B96-BC77-23A7C9BA74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D19FC-F831-17D9-1961-D96BE3B1E3C9}"/>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A2A523B2-484A-CB96-DCBF-FFBC6C21E083}"/>
              </a:ext>
            </a:extLst>
          </p:cNvPr>
          <p:cNvSpPr>
            <a:spLocks noGrp="1"/>
          </p:cNvSpPr>
          <p:nvPr>
            <p:ph type="sldNum" sz="quarter" idx="5"/>
          </p:nvPr>
        </p:nvSpPr>
        <p:spPr/>
        <p:txBody>
          <a:bodyPr/>
          <a:lstStyle/>
          <a:p>
            <a:fld id="{C0B72BDB-F84C-4882-B596-5C250CC05880}" type="slidenum">
              <a:rPr lang="en-US" smtClean="0"/>
              <a:t>58</a:t>
            </a:fld>
            <a:endParaRPr lang="en-US"/>
          </a:p>
        </p:txBody>
      </p:sp>
    </p:spTree>
    <p:extLst>
      <p:ext uri="{BB962C8B-B14F-4D97-AF65-F5344CB8AC3E}">
        <p14:creationId xmlns:p14="http://schemas.microsoft.com/office/powerpoint/2010/main" val="19036318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6173F-85F1-0879-53A7-9ABCDFE75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BFE0F-BF66-0A1B-203D-6CFDC00C44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6A133E-8B7F-06B0-14C8-2346A41A91B5}"/>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B47C3A48-3F8B-C1C8-A1BB-ABE65209C020}"/>
              </a:ext>
            </a:extLst>
          </p:cNvPr>
          <p:cNvSpPr>
            <a:spLocks noGrp="1"/>
          </p:cNvSpPr>
          <p:nvPr>
            <p:ph type="sldNum" sz="quarter" idx="5"/>
          </p:nvPr>
        </p:nvSpPr>
        <p:spPr/>
        <p:txBody>
          <a:bodyPr/>
          <a:lstStyle/>
          <a:p>
            <a:fld id="{C0B72BDB-F84C-4882-B596-5C250CC05880}" type="slidenum">
              <a:rPr lang="en-US" smtClean="0"/>
              <a:t>59</a:t>
            </a:fld>
            <a:endParaRPr lang="en-US"/>
          </a:p>
        </p:txBody>
      </p:sp>
    </p:spTree>
    <p:extLst>
      <p:ext uri="{BB962C8B-B14F-4D97-AF65-F5344CB8AC3E}">
        <p14:creationId xmlns:p14="http://schemas.microsoft.com/office/powerpoint/2010/main" val="39196527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77F58-7FCF-1231-B94B-AD04CDD73F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0E60DF-6758-08F5-FC5F-BB9A5781A4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6E7BD8-D0A2-10E2-E87B-708C321C5EFC}"/>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35E60F28-DA9F-931F-28AF-9079E76A4B60}"/>
              </a:ext>
            </a:extLst>
          </p:cNvPr>
          <p:cNvSpPr>
            <a:spLocks noGrp="1"/>
          </p:cNvSpPr>
          <p:nvPr>
            <p:ph type="sldNum" sz="quarter" idx="5"/>
          </p:nvPr>
        </p:nvSpPr>
        <p:spPr/>
        <p:txBody>
          <a:bodyPr/>
          <a:lstStyle/>
          <a:p>
            <a:fld id="{C0B72BDB-F84C-4882-B596-5C250CC05880}" type="slidenum">
              <a:rPr lang="en-US" smtClean="0"/>
              <a:t>60</a:t>
            </a:fld>
            <a:endParaRPr lang="en-US"/>
          </a:p>
        </p:txBody>
      </p:sp>
    </p:spTree>
    <p:extLst>
      <p:ext uri="{BB962C8B-B14F-4D97-AF65-F5344CB8AC3E}">
        <p14:creationId xmlns:p14="http://schemas.microsoft.com/office/powerpoint/2010/main" val="20278563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75779-A4B9-620B-568C-8B15A9FEDB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E4C83E-1568-2EA6-78D6-DC86F6AA97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A0285-BA88-8F74-B09A-930A3F818C03}"/>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C8CE70C1-D73D-8421-36CE-7E49AB951F12}"/>
              </a:ext>
            </a:extLst>
          </p:cNvPr>
          <p:cNvSpPr>
            <a:spLocks noGrp="1"/>
          </p:cNvSpPr>
          <p:nvPr>
            <p:ph type="sldNum" sz="quarter" idx="5"/>
          </p:nvPr>
        </p:nvSpPr>
        <p:spPr/>
        <p:txBody>
          <a:bodyPr/>
          <a:lstStyle/>
          <a:p>
            <a:fld id="{C0B72BDB-F84C-4882-B596-5C250CC05880}" type="slidenum">
              <a:rPr lang="en-US" smtClean="0"/>
              <a:t>61</a:t>
            </a:fld>
            <a:endParaRPr lang="en-US"/>
          </a:p>
        </p:txBody>
      </p:sp>
    </p:spTree>
    <p:extLst>
      <p:ext uri="{BB962C8B-B14F-4D97-AF65-F5344CB8AC3E}">
        <p14:creationId xmlns:p14="http://schemas.microsoft.com/office/powerpoint/2010/main" val="3504369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5AAD0-87B8-02BE-2BEF-0C954E1D5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00C023-2858-CADA-93E1-0D5464341F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2AF6-5655-7AC9-FF41-E723D8F25B4E}"/>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367DEA71-1179-5F53-5A17-96170EB679CC}"/>
              </a:ext>
            </a:extLst>
          </p:cNvPr>
          <p:cNvSpPr>
            <a:spLocks noGrp="1"/>
          </p:cNvSpPr>
          <p:nvPr>
            <p:ph type="sldNum" sz="quarter" idx="5"/>
          </p:nvPr>
        </p:nvSpPr>
        <p:spPr/>
        <p:txBody>
          <a:bodyPr/>
          <a:lstStyle/>
          <a:p>
            <a:fld id="{C0B72BDB-F84C-4882-B596-5C250CC05880}" type="slidenum">
              <a:rPr lang="en-US" smtClean="0"/>
              <a:t>62</a:t>
            </a:fld>
            <a:endParaRPr lang="en-US"/>
          </a:p>
        </p:txBody>
      </p:sp>
    </p:spTree>
    <p:extLst>
      <p:ext uri="{BB962C8B-B14F-4D97-AF65-F5344CB8AC3E}">
        <p14:creationId xmlns:p14="http://schemas.microsoft.com/office/powerpoint/2010/main" val="11663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34C68-737A-A171-918E-E51C7BA00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92751-34EA-D913-87F6-29713765D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4D3DC4-2F32-7347-03D3-B93CC3AC8C2B}"/>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A800AB2E-38C5-8B59-BFE8-2021C1A43C33}"/>
              </a:ext>
            </a:extLst>
          </p:cNvPr>
          <p:cNvSpPr>
            <a:spLocks noGrp="1"/>
          </p:cNvSpPr>
          <p:nvPr>
            <p:ph type="sldNum" sz="quarter" idx="5"/>
          </p:nvPr>
        </p:nvSpPr>
        <p:spPr/>
        <p:txBody>
          <a:bodyPr/>
          <a:lstStyle/>
          <a:p>
            <a:fld id="{C0B72BDB-F84C-4882-B596-5C250CC05880}" type="slidenum">
              <a:rPr lang="en-US" smtClean="0"/>
              <a:t>9</a:t>
            </a:fld>
            <a:endParaRPr lang="en-US"/>
          </a:p>
        </p:txBody>
      </p:sp>
    </p:spTree>
    <p:extLst>
      <p:ext uri="{BB962C8B-B14F-4D97-AF65-F5344CB8AC3E}">
        <p14:creationId xmlns:p14="http://schemas.microsoft.com/office/powerpoint/2010/main" val="292280311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17C02-CAE4-0D5F-C78A-05611C078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A3B99D-0D5A-B0C7-AA47-85B3846BF4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2D2713-B83D-2D52-5F00-58BDB0475F03}"/>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56E0FA89-5646-4CE9-1AA2-1BE858328B86}"/>
              </a:ext>
            </a:extLst>
          </p:cNvPr>
          <p:cNvSpPr>
            <a:spLocks noGrp="1"/>
          </p:cNvSpPr>
          <p:nvPr>
            <p:ph type="sldNum" sz="quarter" idx="5"/>
          </p:nvPr>
        </p:nvSpPr>
        <p:spPr/>
        <p:txBody>
          <a:bodyPr/>
          <a:lstStyle/>
          <a:p>
            <a:fld id="{C0B72BDB-F84C-4882-B596-5C250CC05880}" type="slidenum">
              <a:rPr lang="en-US" smtClean="0"/>
              <a:t>63</a:t>
            </a:fld>
            <a:endParaRPr lang="en-US"/>
          </a:p>
        </p:txBody>
      </p:sp>
    </p:spTree>
    <p:extLst>
      <p:ext uri="{BB962C8B-B14F-4D97-AF65-F5344CB8AC3E}">
        <p14:creationId xmlns:p14="http://schemas.microsoft.com/office/powerpoint/2010/main" val="15059762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2231A-CC47-025F-CEF7-5F23B7A195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1BB688-3366-6714-6F3C-37F7C577A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D913BC-6D9A-C378-A009-9EDCC6EFB7EC}"/>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342129B4-F7C1-6BF5-B089-4482259A4DB8}"/>
              </a:ext>
            </a:extLst>
          </p:cNvPr>
          <p:cNvSpPr>
            <a:spLocks noGrp="1"/>
          </p:cNvSpPr>
          <p:nvPr>
            <p:ph type="sldNum" sz="quarter" idx="5"/>
          </p:nvPr>
        </p:nvSpPr>
        <p:spPr/>
        <p:txBody>
          <a:bodyPr/>
          <a:lstStyle/>
          <a:p>
            <a:fld id="{C0B72BDB-F84C-4882-B596-5C250CC05880}" type="slidenum">
              <a:rPr lang="en-US" smtClean="0"/>
              <a:t>64</a:t>
            </a:fld>
            <a:endParaRPr lang="en-US"/>
          </a:p>
        </p:txBody>
      </p:sp>
    </p:spTree>
    <p:extLst>
      <p:ext uri="{BB962C8B-B14F-4D97-AF65-F5344CB8AC3E}">
        <p14:creationId xmlns:p14="http://schemas.microsoft.com/office/powerpoint/2010/main" val="18483232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B4563-D006-80C7-0E19-F3FE8648C8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FABF7-9570-7341-3726-712283439E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E2A69-6820-09BA-F515-6B1A982000E2}"/>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DEB957F7-23C7-881C-5266-1EA5278F571C}"/>
              </a:ext>
            </a:extLst>
          </p:cNvPr>
          <p:cNvSpPr>
            <a:spLocks noGrp="1"/>
          </p:cNvSpPr>
          <p:nvPr>
            <p:ph type="sldNum" sz="quarter" idx="5"/>
          </p:nvPr>
        </p:nvSpPr>
        <p:spPr/>
        <p:txBody>
          <a:bodyPr/>
          <a:lstStyle/>
          <a:p>
            <a:fld id="{C0B72BDB-F84C-4882-B596-5C250CC05880}" type="slidenum">
              <a:rPr lang="en-US" smtClean="0"/>
              <a:t>65</a:t>
            </a:fld>
            <a:endParaRPr lang="en-US"/>
          </a:p>
        </p:txBody>
      </p:sp>
    </p:spTree>
    <p:extLst>
      <p:ext uri="{BB962C8B-B14F-4D97-AF65-F5344CB8AC3E}">
        <p14:creationId xmlns:p14="http://schemas.microsoft.com/office/powerpoint/2010/main" val="32542764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F6BE6-A9A4-CB35-3009-5B7FC26B83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A3B7B5-B303-57D9-92A8-A1159EC5D4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E0DB3-547B-0BB8-BB43-8E97124630F5}"/>
              </a:ext>
            </a:extLst>
          </p:cNvPr>
          <p:cNvSpPr>
            <a:spLocks noGrp="1"/>
          </p:cNvSpPr>
          <p:nvPr>
            <p:ph type="body" idx="1"/>
          </p:nvPr>
        </p:nvSpPr>
        <p:spPr/>
        <p:txBody>
          <a:bodyPr/>
          <a:lstStyle/>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1:    </a:t>
            </a:r>
            <a:r>
              <a:rPr lang="en-US" sz="1800" b="0" i="0" u="none" strike="noStrike" baseline="0" dirty="0">
                <a:solidFill>
                  <a:srgbClr val="000000"/>
                </a:solidFill>
              </a:rPr>
              <a:t>Introduction to Information Security </a:t>
            </a: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2:    </a:t>
            </a:r>
            <a:r>
              <a:rPr lang="en-US" sz="1800" b="0" i="0" u="none" strike="noStrike" baseline="0" dirty="0">
                <a:solidFill>
                  <a:srgbClr val="000000"/>
                </a:solidFill>
              </a:rPr>
              <a:t>The Need for Information Security </a:t>
            </a:r>
            <a:endParaRPr lang="en-US" sz="1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3:    </a:t>
            </a:r>
            <a:r>
              <a:rPr lang="en-US" sz="1800" b="0" i="0" u="none" strike="noStrike" baseline="0" dirty="0">
                <a:solidFill>
                  <a:srgbClr val="000000"/>
                </a:solidFill>
              </a:rPr>
              <a:t>Information Security Management </a:t>
            </a:r>
            <a:endParaRPr lang="en-US" sz="1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4:    </a:t>
            </a:r>
            <a:r>
              <a:rPr lang="en-US" sz="1800" b="0" i="0" u="none" strike="noStrike" baseline="0" dirty="0">
                <a:solidFill>
                  <a:srgbClr val="000000"/>
                </a:solidFill>
              </a:rPr>
              <a:t>Risk Management </a:t>
            </a:r>
            <a:endParaRPr lang="en-US" sz="1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5:    </a:t>
            </a:r>
            <a:r>
              <a:rPr lang="en-US" sz="1800" b="0" i="0" u="none" strike="noStrike" baseline="0" dirty="0">
                <a:solidFill>
                  <a:srgbClr val="000000"/>
                </a:solidFill>
              </a:rPr>
              <a:t>Incident Response and Contingency Planning</a:t>
            </a: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6:    </a:t>
            </a:r>
            <a:r>
              <a:rPr lang="en-US" sz="1800" b="0" i="0" u="none" strike="noStrike" baseline="0" dirty="0">
                <a:solidFill>
                  <a:srgbClr val="000000"/>
                </a:solidFill>
              </a:rPr>
              <a:t>Legal, Ethical, and Professional Issues in Information Security</a:t>
            </a:r>
            <a:endParaRPr lang="en-US" sz="1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7:    </a:t>
            </a:r>
            <a:r>
              <a:rPr lang="en-US" sz="1800" b="0" i="0" u="none" strike="noStrike" baseline="0" dirty="0">
                <a:solidFill>
                  <a:srgbClr val="000000"/>
                </a:solidFill>
              </a:rPr>
              <a:t>Security and Personnel </a:t>
            </a: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8:    </a:t>
            </a:r>
            <a:r>
              <a:rPr lang="en-US" sz="1800" b="0" i="0" u="none" strike="noStrike" baseline="0" dirty="0">
                <a:solidFill>
                  <a:srgbClr val="000000"/>
                </a:solidFill>
              </a:rPr>
              <a:t>Security Technology: Access Controls, Firewalls, and VPNs </a:t>
            </a: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9:    </a:t>
            </a:r>
            <a:r>
              <a:rPr lang="en-US" sz="1800" b="0" i="0" u="none" strike="noStrike" baseline="0" dirty="0">
                <a:solidFill>
                  <a:srgbClr val="000000"/>
                </a:solidFill>
              </a:rPr>
              <a:t>Security Technology: Intrusion Detection and Prevention Systems, and Other Security Tools </a:t>
            </a:r>
            <a:endParaRPr lang="en-US" sz="1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10:  </a:t>
            </a:r>
            <a:r>
              <a:rPr lang="en-US" sz="1800" b="0" i="0" u="none" strike="noStrike" baseline="0" dirty="0">
                <a:solidFill>
                  <a:srgbClr val="000000"/>
                </a:solidFill>
              </a:rPr>
              <a:t>Cryptography </a:t>
            </a: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11:  </a:t>
            </a:r>
            <a:r>
              <a:rPr lang="en-US" sz="1800" b="0" i="0" u="none" strike="noStrike" baseline="0" dirty="0">
                <a:solidFill>
                  <a:srgbClr val="000000"/>
                </a:solidFill>
              </a:rPr>
              <a:t>Implementing Information Security </a:t>
            </a:r>
            <a:endParaRPr lang="en-US" sz="1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1800" b="1" kern="100" dirty="0">
                <a:effectLst/>
                <a:ea typeface="Aptos" panose="020B0004020202020204" pitchFamily="34" charset="0"/>
                <a:cs typeface="Times New Roman" panose="02020603050405020304" pitchFamily="18" charset="0"/>
              </a:rPr>
              <a:t>Week 12:  </a:t>
            </a:r>
            <a:r>
              <a:rPr lang="en-US" sz="1800" b="0" i="0" u="none" strike="noStrike" baseline="0" dirty="0">
                <a:solidFill>
                  <a:srgbClr val="000000"/>
                </a:solidFill>
              </a:rPr>
              <a:t>Information Security Maintenance</a:t>
            </a:r>
            <a:endParaRPr lang="en-US" sz="1400" dirty="0"/>
          </a:p>
        </p:txBody>
      </p:sp>
      <p:sp>
        <p:nvSpPr>
          <p:cNvPr id="4" name="Slide Number Placeholder 3">
            <a:extLst>
              <a:ext uri="{FF2B5EF4-FFF2-40B4-BE49-F238E27FC236}">
                <a16:creationId xmlns:a16="http://schemas.microsoft.com/office/drawing/2014/main" id="{5F3293B3-B0FA-1190-5287-E3E56A17290E}"/>
              </a:ext>
            </a:extLst>
          </p:cNvPr>
          <p:cNvSpPr>
            <a:spLocks noGrp="1"/>
          </p:cNvSpPr>
          <p:nvPr>
            <p:ph type="sldNum" sz="quarter" idx="5"/>
          </p:nvPr>
        </p:nvSpPr>
        <p:spPr/>
        <p:txBody>
          <a:bodyPr/>
          <a:lstStyle/>
          <a:p>
            <a:fld id="{C0B72BDB-F84C-4882-B596-5C250CC05880}" type="slidenum">
              <a:rPr lang="en-US" smtClean="0"/>
              <a:t>66</a:t>
            </a:fld>
            <a:endParaRPr lang="en-US"/>
          </a:p>
        </p:txBody>
      </p:sp>
    </p:spTree>
    <p:extLst>
      <p:ext uri="{BB962C8B-B14F-4D97-AF65-F5344CB8AC3E}">
        <p14:creationId xmlns:p14="http://schemas.microsoft.com/office/powerpoint/2010/main" val="240021489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50016-1707-6918-AF48-35071B3DF0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D399C3-F2CB-595E-BABB-71537AB2F7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70D674-6729-1E3E-D7CE-AF20AFE19299}"/>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D582D7A2-D29D-F45F-12C5-ADA4B3B10A6F}"/>
              </a:ext>
            </a:extLst>
          </p:cNvPr>
          <p:cNvSpPr>
            <a:spLocks noGrp="1"/>
          </p:cNvSpPr>
          <p:nvPr>
            <p:ph type="sldNum" sz="quarter" idx="5"/>
          </p:nvPr>
        </p:nvSpPr>
        <p:spPr/>
        <p:txBody>
          <a:bodyPr/>
          <a:lstStyle/>
          <a:p>
            <a:fld id="{C0B72BDB-F84C-4882-B596-5C250CC05880}" type="slidenum">
              <a:rPr lang="en-US" smtClean="0"/>
              <a:t>67</a:t>
            </a:fld>
            <a:endParaRPr lang="en-US"/>
          </a:p>
        </p:txBody>
      </p:sp>
    </p:spTree>
    <p:extLst>
      <p:ext uri="{BB962C8B-B14F-4D97-AF65-F5344CB8AC3E}">
        <p14:creationId xmlns:p14="http://schemas.microsoft.com/office/powerpoint/2010/main" val="41308598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FA200-A349-9AC1-F9E3-5D8FDF4BD7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BE0CFE-C2F4-08F5-381C-55230512F3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CBF180-7903-3FE7-B098-CC4010555FD5}"/>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DC346C2F-4078-B296-790A-BE0AC2787DA9}"/>
              </a:ext>
            </a:extLst>
          </p:cNvPr>
          <p:cNvSpPr>
            <a:spLocks noGrp="1"/>
          </p:cNvSpPr>
          <p:nvPr>
            <p:ph type="sldNum" sz="quarter" idx="5"/>
          </p:nvPr>
        </p:nvSpPr>
        <p:spPr/>
        <p:txBody>
          <a:bodyPr/>
          <a:lstStyle/>
          <a:p>
            <a:fld id="{C0B72BDB-F84C-4882-B596-5C250CC05880}" type="slidenum">
              <a:rPr lang="en-US" smtClean="0"/>
              <a:t>68</a:t>
            </a:fld>
            <a:endParaRPr lang="en-US"/>
          </a:p>
        </p:txBody>
      </p:sp>
    </p:spTree>
    <p:extLst>
      <p:ext uri="{BB962C8B-B14F-4D97-AF65-F5344CB8AC3E}">
        <p14:creationId xmlns:p14="http://schemas.microsoft.com/office/powerpoint/2010/main" val="14275405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E4D57-FA80-67F1-FDCE-769854AA58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CBFB3-6632-963A-98CA-4924766DFB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DF01F1-9F91-DF4E-D0B5-DE8D3F9F9DC5}"/>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E890EB98-7338-2AF0-FD93-F28676A34B85}"/>
              </a:ext>
            </a:extLst>
          </p:cNvPr>
          <p:cNvSpPr>
            <a:spLocks noGrp="1"/>
          </p:cNvSpPr>
          <p:nvPr>
            <p:ph type="sldNum" sz="quarter" idx="5"/>
          </p:nvPr>
        </p:nvSpPr>
        <p:spPr/>
        <p:txBody>
          <a:bodyPr/>
          <a:lstStyle/>
          <a:p>
            <a:fld id="{C0B72BDB-F84C-4882-B596-5C250CC05880}" type="slidenum">
              <a:rPr lang="en-US" smtClean="0"/>
              <a:t>69</a:t>
            </a:fld>
            <a:endParaRPr lang="en-US"/>
          </a:p>
        </p:txBody>
      </p:sp>
    </p:spTree>
    <p:extLst>
      <p:ext uri="{BB962C8B-B14F-4D97-AF65-F5344CB8AC3E}">
        <p14:creationId xmlns:p14="http://schemas.microsoft.com/office/powerpoint/2010/main" val="41144886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38915-4254-6FD1-382F-42CFB5E2FD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707166-54C5-8C45-40BB-0109C5656F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81B0BD-E0C0-03D4-113D-326C74C9EF49}"/>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A33199B7-BB26-F192-2782-AA61DF7F7413}"/>
              </a:ext>
            </a:extLst>
          </p:cNvPr>
          <p:cNvSpPr>
            <a:spLocks noGrp="1"/>
          </p:cNvSpPr>
          <p:nvPr>
            <p:ph type="sldNum" sz="quarter" idx="5"/>
          </p:nvPr>
        </p:nvSpPr>
        <p:spPr/>
        <p:txBody>
          <a:bodyPr/>
          <a:lstStyle/>
          <a:p>
            <a:fld id="{C0B72BDB-F84C-4882-B596-5C250CC05880}" type="slidenum">
              <a:rPr lang="en-US" smtClean="0"/>
              <a:t>70</a:t>
            </a:fld>
            <a:endParaRPr lang="en-US"/>
          </a:p>
        </p:txBody>
      </p:sp>
    </p:spTree>
    <p:extLst>
      <p:ext uri="{BB962C8B-B14F-4D97-AF65-F5344CB8AC3E}">
        <p14:creationId xmlns:p14="http://schemas.microsoft.com/office/powerpoint/2010/main" val="17204546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5F2C7-07C2-FBFB-C90F-15F63C2DD3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5CC6F8-5746-BED2-1DF3-FDDA66B61B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365172-97A9-9DCE-1F16-B1BA262CAD07}"/>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3A0CFEE3-1F94-A230-B273-9331FDD29610}"/>
              </a:ext>
            </a:extLst>
          </p:cNvPr>
          <p:cNvSpPr>
            <a:spLocks noGrp="1"/>
          </p:cNvSpPr>
          <p:nvPr>
            <p:ph type="sldNum" sz="quarter" idx="5"/>
          </p:nvPr>
        </p:nvSpPr>
        <p:spPr/>
        <p:txBody>
          <a:bodyPr/>
          <a:lstStyle/>
          <a:p>
            <a:fld id="{C0B72BDB-F84C-4882-B596-5C250CC05880}" type="slidenum">
              <a:rPr lang="en-US" smtClean="0"/>
              <a:t>71</a:t>
            </a:fld>
            <a:endParaRPr lang="en-US"/>
          </a:p>
        </p:txBody>
      </p:sp>
    </p:spTree>
    <p:extLst>
      <p:ext uri="{BB962C8B-B14F-4D97-AF65-F5344CB8AC3E}">
        <p14:creationId xmlns:p14="http://schemas.microsoft.com/office/powerpoint/2010/main" val="11413075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5DC00-3216-35CD-67B0-6A2CB4E81A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613DC1-650D-9D83-B755-3B47F754E8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35060E-29EC-CAE9-472C-231A346A8BAE}"/>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D8BDB93D-DC66-7490-A412-D85179D0EB8D}"/>
              </a:ext>
            </a:extLst>
          </p:cNvPr>
          <p:cNvSpPr>
            <a:spLocks noGrp="1"/>
          </p:cNvSpPr>
          <p:nvPr>
            <p:ph type="sldNum" sz="quarter" idx="5"/>
          </p:nvPr>
        </p:nvSpPr>
        <p:spPr/>
        <p:txBody>
          <a:bodyPr/>
          <a:lstStyle/>
          <a:p>
            <a:fld id="{C0B72BDB-F84C-4882-B596-5C250CC05880}" type="slidenum">
              <a:rPr lang="en-US" smtClean="0"/>
              <a:t>72</a:t>
            </a:fld>
            <a:endParaRPr lang="en-US"/>
          </a:p>
        </p:txBody>
      </p:sp>
    </p:spTree>
    <p:extLst>
      <p:ext uri="{BB962C8B-B14F-4D97-AF65-F5344CB8AC3E}">
        <p14:creationId xmlns:p14="http://schemas.microsoft.com/office/powerpoint/2010/main" val="2012992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9C896-4900-BE8E-C3D7-A8F35A5B5E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E4FFD4-5AF4-7D6F-64FE-6A2F81E959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85C465-F440-F4CA-DA3B-DCEAB1DF4FCC}"/>
              </a:ext>
            </a:extLst>
          </p:cNvPr>
          <p:cNvSpPr>
            <a:spLocks noGrp="1"/>
          </p:cNvSpPr>
          <p:nvPr>
            <p:ph type="body" idx="1"/>
          </p:nvPr>
        </p:nvSpPr>
        <p:spPr/>
        <p:txBody>
          <a:bodyPr/>
          <a:lstStyle/>
          <a:p>
            <a:pPr algn="l"/>
            <a:r>
              <a:rPr lang="en-US" sz="1800" b="0" i="0" u="none" strike="noStrike" baseline="0" dirty="0">
                <a:solidFill>
                  <a:srgbClr val="000000"/>
                </a:solidFill>
                <a:latin typeface="OpenSans-Semibold"/>
              </a:rPr>
              <a:t>Introduction to Information</a:t>
            </a:r>
          </a:p>
          <a:p>
            <a:pPr algn="l"/>
            <a:r>
              <a:rPr lang="en-US" sz="1800" b="0" i="0" u="none" strike="noStrike" baseline="0" dirty="0">
                <a:solidFill>
                  <a:srgbClr val="000000"/>
                </a:solidFill>
                <a:latin typeface="OpenSans-Semibold"/>
              </a:rPr>
              <a:t>Security 1</a:t>
            </a:r>
          </a:p>
          <a:p>
            <a:pPr algn="l"/>
            <a:r>
              <a:rPr lang="en-US" sz="1800" b="0" i="0" u="none" strike="noStrike" baseline="0" dirty="0">
                <a:solidFill>
                  <a:srgbClr val="333333"/>
                </a:solidFill>
                <a:latin typeface="OpenSans-Semibold"/>
              </a:rPr>
              <a:t>Introduction To Information Security 2</a:t>
            </a:r>
          </a:p>
          <a:p>
            <a:pPr algn="l"/>
            <a:r>
              <a:rPr lang="en-US" sz="1800" b="0" i="0" u="none" strike="noStrike" baseline="0" dirty="0">
                <a:solidFill>
                  <a:srgbClr val="000000"/>
                </a:solidFill>
                <a:latin typeface="OpenSans"/>
              </a:rPr>
              <a:t>The 1960s 3</a:t>
            </a:r>
          </a:p>
          <a:p>
            <a:pPr algn="l"/>
            <a:r>
              <a:rPr lang="en-US" sz="1800" b="0" i="0" u="none" strike="noStrike" baseline="0" dirty="0">
                <a:solidFill>
                  <a:srgbClr val="000000"/>
                </a:solidFill>
                <a:latin typeface="OpenSans"/>
              </a:rPr>
              <a:t>The 1970s and ’80s 4</a:t>
            </a:r>
          </a:p>
          <a:p>
            <a:pPr algn="l"/>
            <a:r>
              <a:rPr lang="en-US" sz="1800" b="0" i="0" u="none" strike="noStrike" baseline="0" dirty="0">
                <a:solidFill>
                  <a:srgbClr val="000000"/>
                </a:solidFill>
                <a:latin typeface="OpenSans"/>
              </a:rPr>
              <a:t>The 1990s 7</a:t>
            </a:r>
          </a:p>
          <a:p>
            <a:pPr algn="l"/>
            <a:r>
              <a:rPr lang="en-US" sz="1800" b="0" i="0" u="none" strike="noStrike" baseline="0" dirty="0">
                <a:solidFill>
                  <a:srgbClr val="000000"/>
                </a:solidFill>
                <a:latin typeface="OpenSans"/>
              </a:rPr>
              <a:t>2000 to Present 7</a:t>
            </a:r>
          </a:p>
          <a:p>
            <a:pPr algn="l"/>
            <a:r>
              <a:rPr lang="en-US" sz="1800" b="0" i="0" u="none" strike="noStrike" baseline="0" dirty="0">
                <a:solidFill>
                  <a:srgbClr val="333333"/>
                </a:solidFill>
                <a:latin typeface="OpenSans-Semibold"/>
              </a:rPr>
              <a:t>What Is Security? 8</a:t>
            </a:r>
          </a:p>
          <a:p>
            <a:pPr algn="l"/>
            <a:r>
              <a:rPr lang="en-US" sz="1800" b="0" i="0" u="none" strike="noStrike" baseline="0" dirty="0">
                <a:solidFill>
                  <a:srgbClr val="000000"/>
                </a:solidFill>
                <a:latin typeface="OpenSans"/>
              </a:rPr>
              <a:t>Key Information Security Concepts 9</a:t>
            </a:r>
          </a:p>
          <a:p>
            <a:pPr algn="l"/>
            <a:r>
              <a:rPr lang="en-US" sz="1800" b="0" i="0" u="none" strike="noStrike" baseline="0" dirty="0">
                <a:solidFill>
                  <a:srgbClr val="000000"/>
                </a:solidFill>
                <a:latin typeface="OpenSans"/>
              </a:rPr>
              <a:t>Critical Characteristics of Information 11</a:t>
            </a:r>
          </a:p>
          <a:p>
            <a:pPr algn="l"/>
            <a:r>
              <a:rPr lang="en-US" sz="1800" b="0" i="0" u="none" strike="noStrike" baseline="0" dirty="0">
                <a:solidFill>
                  <a:srgbClr val="000000"/>
                </a:solidFill>
                <a:latin typeface="OpenSans"/>
              </a:rPr>
              <a:t>CNSS Security Model 14</a:t>
            </a:r>
          </a:p>
          <a:p>
            <a:pPr algn="l"/>
            <a:r>
              <a:rPr lang="en-US" sz="1800" b="0" i="0" u="none" strike="noStrike" baseline="0" dirty="0">
                <a:solidFill>
                  <a:srgbClr val="333333"/>
                </a:solidFill>
                <a:latin typeface="OpenSans-Semibold"/>
              </a:rPr>
              <a:t>Components Of An Information System 15</a:t>
            </a:r>
          </a:p>
          <a:p>
            <a:pPr algn="l"/>
            <a:r>
              <a:rPr lang="en-US" sz="1800" b="0" i="0" u="none" strike="noStrike" baseline="0" dirty="0">
                <a:solidFill>
                  <a:srgbClr val="000000"/>
                </a:solidFill>
                <a:latin typeface="OpenSans"/>
              </a:rPr>
              <a:t>Software 15</a:t>
            </a:r>
          </a:p>
          <a:p>
            <a:pPr algn="l"/>
            <a:r>
              <a:rPr lang="en-US" sz="1800" b="0" i="0" u="none" strike="noStrike" baseline="0" dirty="0">
                <a:solidFill>
                  <a:srgbClr val="000000"/>
                </a:solidFill>
                <a:latin typeface="OpenSans"/>
              </a:rPr>
              <a:t>Hardware 15</a:t>
            </a:r>
          </a:p>
          <a:p>
            <a:pPr algn="l"/>
            <a:r>
              <a:rPr lang="en-US" sz="1800" b="0" i="0" u="none" strike="noStrike" baseline="0" dirty="0">
                <a:solidFill>
                  <a:srgbClr val="000000"/>
                </a:solidFill>
                <a:latin typeface="OpenSans"/>
              </a:rPr>
              <a:t>Data 16</a:t>
            </a:r>
          </a:p>
          <a:p>
            <a:pPr algn="l"/>
            <a:r>
              <a:rPr lang="en-US" sz="1800" b="0" i="0" u="none" strike="noStrike" baseline="0" dirty="0">
                <a:solidFill>
                  <a:srgbClr val="000000"/>
                </a:solidFill>
                <a:latin typeface="OpenSans"/>
              </a:rPr>
              <a:t>People 16</a:t>
            </a:r>
          </a:p>
          <a:p>
            <a:pPr algn="l"/>
            <a:r>
              <a:rPr lang="en-US" sz="1800" b="0" i="0" u="none" strike="noStrike" baseline="0" dirty="0">
                <a:solidFill>
                  <a:srgbClr val="000000"/>
                </a:solidFill>
                <a:latin typeface="OpenSans"/>
              </a:rPr>
              <a:t>Procedures 16</a:t>
            </a:r>
          </a:p>
          <a:p>
            <a:pPr algn="l"/>
            <a:r>
              <a:rPr lang="en-US" sz="1800" b="0" i="0" u="none" strike="noStrike" baseline="0" dirty="0">
                <a:solidFill>
                  <a:srgbClr val="000000"/>
                </a:solidFill>
                <a:latin typeface="OpenSans"/>
              </a:rPr>
              <a:t>Networks 17</a:t>
            </a:r>
          </a:p>
          <a:p>
            <a:pPr algn="l"/>
            <a:r>
              <a:rPr lang="en-US" sz="1800" b="0" i="0" u="none" strike="noStrike" baseline="0" dirty="0">
                <a:solidFill>
                  <a:srgbClr val="333333"/>
                </a:solidFill>
                <a:latin typeface="OpenSans-Semibold"/>
              </a:rPr>
              <a:t>Security And The Organization 17</a:t>
            </a:r>
          </a:p>
          <a:p>
            <a:pPr algn="l"/>
            <a:r>
              <a:rPr lang="en-US" sz="1800" b="0" i="0" u="none" strike="noStrike" baseline="0" dirty="0">
                <a:solidFill>
                  <a:srgbClr val="000000"/>
                </a:solidFill>
                <a:latin typeface="OpenSans"/>
              </a:rPr>
              <a:t>Balancing Information Security and Access 17</a:t>
            </a:r>
          </a:p>
          <a:p>
            <a:pPr algn="l"/>
            <a:r>
              <a:rPr lang="en-US" sz="1800" b="0" i="0" u="none" strike="noStrike" baseline="0" dirty="0">
                <a:solidFill>
                  <a:srgbClr val="000000"/>
                </a:solidFill>
                <a:latin typeface="OpenSans"/>
              </a:rPr>
              <a:t>Approaches to Information Security</a:t>
            </a:r>
          </a:p>
          <a:p>
            <a:pPr algn="l"/>
            <a:r>
              <a:rPr lang="en-US" sz="1800" b="0" i="0" u="none" strike="noStrike" baseline="0" dirty="0">
                <a:solidFill>
                  <a:srgbClr val="000000"/>
                </a:solidFill>
                <a:latin typeface="OpenSans"/>
              </a:rPr>
              <a:t>Implementation 18</a:t>
            </a:r>
          </a:p>
          <a:p>
            <a:pPr algn="l"/>
            <a:r>
              <a:rPr lang="en-US" sz="1800" b="0" i="0" u="none" strike="noStrike" baseline="0" dirty="0">
                <a:solidFill>
                  <a:srgbClr val="000000"/>
                </a:solidFill>
                <a:latin typeface="OpenSans"/>
              </a:rPr>
              <a:t>Security Professionals 19</a:t>
            </a:r>
          </a:p>
          <a:p>
            <a:pPr algn="l"/>
            <a:r>
              <a:rPr lang="en-US" sz="1800" b="0" i="0" u="none" strike="noStrike" baseline="0" dirty="0">
                <a:solidFill>
                  <a:srgbClr val="000000"/>
                </a:solidFill>
                <a:latin typeface="OpenSans"/>
              </a:rPr>
              <a:t>Data Responsibilities 20</a:t>
            </a:r>
          </a:p>
          <a:p>
            <a:pPr algn="l"/>
            <a:r>
              <a:rPr lang="en-US" sz="1800" b="0" i="0" u="none" strike="noStrike" baseline="0" dirty="0">
                <a:solidFill>
                  <a:srgbClr val="000000"/>
                </a:solidFill>
                <a:latin typeface="OpenSans"/>
              </a:rPr>
              <a:t>Communities of Interest 20</a:t>
            </a:r>
          </a:p>
          <a:p>
            <a:pPr algn="l"/>
            <a:r>
              <a:rPr lang="en-US" sz="1800" b="0" i="0" u="none" strike="noStrike" baseline="0" dirty="0">
                <a:solidFill>
                  <a:srgbClr val="333333"/>
                </a:solidFill>
                <a:latin typeface="OpenSans-Semibold"/>
              </a:rPr>
              <a:t>Information Security: Is It An Art Or</a:t>
            </a:r>
          </a:p>
          <a:p>
            <a:pPr algn="l"/>
            <a:r>
              <a:rPr lang="en-US" sz="1800" b="0" i="0" u="none" strike="noStrike" baseline="0" dirty="0">
                <a:solidFill>
                  <a:srgbClr val="333333"/>
                </a:solidFill>
                <a:latin typeface="OpenSans-Semibold"/>
              </a:rPr>
              <a:t>A Science?</a:t>
            </a:r>
          </a:p>
          <a:p>
            <a:pPr algn="l"/>
            <a:r>
              <a:rPr lang="en-US" sz="1800" b="0" i="0" u="none" strike="noStrike" baseline="0" dirty="0">
                <a:solidFill>
                  <a:srgbClr val="333333"/>
                </a:solidFill>
                <a:latin typeface="OpenSans-Semibold"/>
              </a:rPr>
              <a:t>21</a:t>
            </a:r>
          </a:p>
          <a:p>
            <a:pPr algn="l"/>
            <a:r>
              <a:rPr lang="en-US" sz="1800" b="0" i="0" u="none" strike="noStrike" baseline="0" dirty="0">
                <a:solidFill>
                  <a:srgbClr val="000000"/>
                </a:solidFill>
                <a:latin typeface="OpenSans"/>
              </a:rPr>
              <a:t>Security as Art 21</a:t>
            </a:r>
          </a:p>
          <a:p>
            <a:pPr algn="l"/>
            <a:r>
              <a:rPr lang="en-US" sz="1800" b="0" i="0" u="none" strike="noStrike" baseline="0" dirty="0">
                <a:solidFill>
                  <a:srgbClr val="000000"/>
                </a:solidFill>
                <a:latin typeface="OpenSans"/>
              </a:rPr>
              <a:t>Security as Science 21</a:t>
            </a:r>
          </a:p>
          <a:p>
            <a:pPr algn="l"/>
            <a:r>
              <a:rPr lang="en-US" sz="1800" b="0" i="0" u="none" strike="noStrike" baseline="0" dirty="0">
                <a:solidFill>
                  <a:srgbClr val="000000"/>
                </a:solidFill>
                <a:latin typeface="OpenSans"/>
              </a:rPr>
              <a:t>Security as a Social Science 22</a:t>
            </a:r>
          </a:p>
          <a:p>
            <a:pPr algn="l"/>
            <a:r>
              <a:rPr lang="en-US" sz="1800" b="1" i="0" u="none" strike="noStrike" baseline="0" dirty="0">
                <a:solidFill>
                  <a:srgbClr val="000000"/>
                </a:solidFill>
                <a:latin typeface="OpenSans-Bold"/>
              </a:rPr>
              <a:t>Module Summary</a:t>
            </a:r>
            <a:endParaRPr lang="en-US" dirty="0"/>
          </a:p>
        </p:txBody>
      </p:sp>
      <p:sp>
        <p:nvSpPr>
          <p:cNvPr id="4" name="Slide Number Placeholder 3">
            <a:extLst>
              <a:ext uri="{FF2B5EF4-FFF2-40B4-BE49-F238E27FC236}">
                <a16:creationId xmlns:a16="http://schemas.microsoft.com/office/drawing/2014/main" id="{4ADA1F3E-22A4-4283-C6A5-C4444D32DAA2}"/>
              </a:ext>
            </a:extLst>
          </p:cNvPr>
          <p:cNvSpPr>
            <a:spLocks noGrp="1"/>
          </p:cNvSpPr>
          <p:nvPr>
            <p:ph type="sldNum" sz="quarter" idx="5"/>
          </p:nvPr>
        </p:nvSpPr>
        <p:spPr/>
        <p:txBody>
          <a:bodyPr/>
          <a:lstStyle/>
          <a:p>
            <a:fld id="{C0B72BDB-F84C-4882-B596-5C250CC05880}" type="slidenum">
              <a:rPr lang="en-US" smtClean="0"/>
              <a:t>10</a:t>
            </a:fld>
            <a:endParaRPr lang="en-US"/>
          </a:p>
        </p:txBody>
      </p:sp>
    </p:spTree>
    <p:extLst>
      <p:ext uri="{BB962C8B-B14F-4D97-AF65-F5344CB8AC3E}">
        <p14:creationId xmlns:p14="http://schemas.microsoft.com/office/powerpoint/2010/main" val="38847540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91DF4-E189-228D-649B-E390E2B85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BFE3B-75AC-B21C-E809-E93AA57EB8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20B8B-90DA-9E00-D340-866CB8D884AC}"/>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54DACD1C-1D5F-3B69-40AA-570FA5A4A6D3}"/>
              </a:ext>
            </a:extLst>
          </p:cNvPr>
          <p:cNvSpPr>
            <a:spLocks noGrp="1"/>
          </p:cNvSpPr>
          <p:nvPr>
            <p:ph type="sldNum" sz="quarter" idx="5"/>
          </p:nvPr>
        </p:nvSpPr>
        <p:spPr/>
        <p:txBody>
          <a:bodyPr/>
          <a:lstStyle/>
          <a:p>
            <a:fld id="{C0B72BDB-F84C-4882-B596-5C250CC05880}" type="slidenum">
              <a:rPr lang="en-US" smtClean="0"/>
              <a:t>73</a:t>
            </a:fld>
            <a:endParaRPr lang="en-US"/>
          </a:p>
        </p:txBody>
      </p:sp>
    </p:spTree>
    <p:extLst>
      <p:ext uri="{BB962C8B-B14F-4D97-AF65-F5344CB8AC3E}">
        <p14:creationId xmlns:p14="http://schemas.microsoft.com/office/powerpoint/2010/main" val="36843348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C4845-972C-01D7-F18C-FF50AB6D1F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A8AC62-6622-797A-450E-528C9EA350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BCE5F8-6D65-F03B-23A5-43DA34DE1C6A}"/>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5620FC59-C30B-9D76-D00B-19A1E8D30730}"/>
              </a:ext>
            </a:extLst>
          </p:cNvPr>
          <p:cNvSpPr>
            <a:spLocks noGrp="1"/>
          </p:cNvSpPr>
          <p:nvPr>
            <p:ph type="sldNum" sz="quarter" idx="5"/>
          </p:nvPr>
        </p:nvSpPr>
        <p:spPr/>
        <p:txBody>
          <a:bodyPr/>
          <a:lstStyle/>
          <a:p>
            <a:fld id="{C0B72BDB-F84C-4882-B596-5C250CC05880}" type="slidenum">
              <a:rPr lang="en-US" smtClean="0"/>
              <a:t>74</a:t>
            </a:fld>
            <a:endParaRPr lang="en-US"/>
          </a:p>
        </p:txBody>
      </p:sp>
    </p:spTree>
    <p:extLst>
      <p:ext uri="{BB962C8B-B14F-4D97-AF65-F5344CB8AC3E}">
        <p14:creationId xmlns:p14="http://schemas.microsoft.com/office/powerpoint/2010/main" val="128519863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6F001-8EE3-C4E6-5DC5-C45BBF6035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404361-F62A-20CD-8794-C5AA13A692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B83C26-DC79-56F1-8CBB-452A5C08CE2E}"/>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1B193B08-0311-12A2-183C-8609D98D5BF1}"/>
              </a:ext>
            </a:extLst>
          </p:cNvPr>
          <p:cNvSpPr>
            <a:spLocks noGrp="1"/>
          </p:cNvSpPr>
          <p:nvPr>
            <p:ph type="sldNum" sz="quarter" idx="5"/>
          </p:nvPr>
        </p:nvSpPr>
        <p:spPr/>
        <p:txBody>
          <a:bodyPr/>
          <a:lstStyle/>
          <a:p>
            <a:fld id="{C0B72BDB-F84C-4882-B596-5C250CC05880}" type="slidenum">
              <a:rPr lang="en-US" smtClean="0"/>
              <a:t>75</a:t>
            </a:fld>
            <a:endParaRPr lang="en-US"/>
          </a:p>
        </p:txBody>
      </p:sp>
    </p:spTree>
    <p:extLst>
      <p:ext uri="{BB962C8B-B14F-4D97-AF65-F5344CB8AC3E}">
        <p14:creationId xmlns:p14="http://schemas.microsoft.com/office/powerpoint/2010/main" val="23639334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DAC21-0F3A-58C1-7C60-A479FF3823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6999A2-F293-800E-73F2-1FF2A378C8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E02E93-8D9D-9FA1-DEDD-B6DF372422EC}"/>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0E810D27-484F-41CC-539F-8207A67FCAC5}"/>
              </a:ext>
            </a:extLst>
          </p:cNvPr>
          <p:cNvSpPr>
            <a:spLocks noGrp="1"/>
          </p:cNvSpPr>
          <p:nvPr>
            <p:ph type="sldNum" sz="quarter" idx="5"/>
          </p:nvPr>
        </p:nvSpPr>
        <p:spPr/>
        <p:txBody>
          <a:bodyPr/>
          <a:lstStyle/>
          <a:p>
            <a:fld id="{C0B72BDB-F84C-4882-B596-5C250CC05880}" type="slidenum">
              <a:rPr lang="en-US" smtClean="0"/>
              <a:t>76</a:t>
            </a:fld>
            <a:endParaRPr lang="en-US"/>
          </a:p>
        </p:txBody>
      </p:sp>
    </p:spTree>
    <p:extLst>
      <p:ext uri="{BB962C8B-B14F-4D97-AF65-F5344CB8AC3E}">
        <p14:creationId xmlns:p14="http://schemas.microsoft.com/office/powerpoint/2010/main" val="4002757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E5D8E-703D-9A57-21B4-FCF1043362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47844C-0ACC-BB7E-1A2F-30E3A98A0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F59C06-B23D-F76C-007F-2AEFA8D36D42}"/>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C1D50274-51D4-7082-27EF-62FC4FB0C708}"/>
              </a:ext>
            </a:extLst>
          </p:cNvPr>
          <p:cNvSpPr>
            <a:spLocks noGrp="1"/>
          </p:cNvSpPr>
          <p:nvPr>
            <p:ph type="sldNum" sz="quarter" idx="5"/>
          </p:nvPr>
        </p:nvSpPr>
        <p:spPr/>
        <p:txBody>
          <a:bodyPr/>
          <a:lstStyle/>
          <a:p>
            <a:fld id="{C0B72BDB-F84C-4882-B596-5C250CC05880}" type="slidenum">
              <a:rPr lang="en-US" smtClean="0"/>
              <a:t>77</a:t>
            </a:fld>
            <a:endParaRPr lang="en-US"/>
          </a:p>
        </p:txBody>
      </p:sp>
    </p:spTree>
    <p:extLst>
      <p:ext uri="{BB962C8B-B14F-4D97-AF65-F5344CB8AC3E}">
        <p14:creationId xmlns:p14="http://schemas.microsoft.com/office/powerpoint/2010/main" val="134926831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8777B-F65F-10A7-BD87-5724FA534C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47AA7F-15DE-F787-2231-44B842F903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BB78E0-1714-FD2F-07E8-1A39046972BA}"/>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9C70A599-E126-2441-7476-FA1373396FC5}"/>
              </a:ext>
            </a:extLst>
          </p:cNvPr>
          <p:cNvSpPr>
            <a:spLocks noGrp="1"/>
          </p:cNvSpPr>
          <p:nvPr>
            <p:ph type="sldNum" sz="quarter" idx="5"/>
          </p:nvPr>
        </p:nvSpPr>
        <p:spPr/>
        <p:txBody>
          <a:bodyPr/>
          <a:lstStyle/>
          <a:p>
            <a:fld id="{C0B72BDB-F84C-4882-B596-5C250CC05880}" type="slidenum">
              <a:rPr lang="en-US" smtClean="0"/>
              <a:t>78</a:t>
            </a:fld>
            <a:endParaRPr lang="en-US"/>
          </a:p>
        </p:txBody>
      </p:sp>
    </p:spTree>
    <p:extLst>
      <p:ext uri="{BB962C8B-B14F-4D97-AF65-F5344CB8AC3E}">
        <p14:creationId xmlns:p14="http://schemas.microsoft.com/office/powerpoint/2010/main" val="356246171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3CA11-B3A4-2959-A77C-C085FC31F7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CC3C5-B558-2477-5D0C-D4F342CDC0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DCC883-B23A-6C5E-CB78-F1287240F43E}"/>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A33AADAC-C757-39BC-F81A-E96D79A37241}"/>
              </a:ext>
            </a:extLst>
          </p:cNvPr>
          <p:cNvSpPr>
            <a:spLocks noGrp="1"/>
          </p:cNvSpPr>
          <p:nvPr>
            <p:ph type="sldNum" sz="quarter" idx="5"/>
          </p:nvPr>
        </p:nvSpPr>
        <p:spPr/>
        <p:txBody>
          <a:bodyPr/>
          <a:lstStyle/>
          <a:p>
            <a:fld id="{C0B72BDB-F84C-4882-B596-5C250CC05880}" type="slidenum">
              <a:rPr lang="en-US" smtClean="0"/>
              <a:t>79</a:t>
            </a:fld>
            <a:endParaRPr lang="en-US"/>
          </a:p>
        </p:txBody>
      </p:sp>
    </p:spTree>
    <p:extLst>
      <p:ext uri="{BB962C8B-B14F-4D97-AF65-F5344CB8AC3E}">
        <p14:creationId xmlns:p14="http://schemas.microsoft.com/office/powerpoint/2010/main" val="184287308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19CD5-F0ED-BA11-2E22-89002108F2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3E773F-0D2C-85DD-4E78-3604F4E479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558C21-3807-31A4-CBC6-5F41A38E8CC8}"/>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7576ACD2-3F0A-42B2-F144-18C0DB94411C}"/>
              </a:ext>
            </a:extLst>
          </p:cNvPr>
          <p:cNvSpPr>
            <a:spLocks noGrp="1"/>
          </p:cNvSpPr>
          <p:nvPr>
            <p:ph type="sldNum" sz="quarter" idx="5"/>
          </p:nvPr>
        </p:nvSpPr>
        <p:spPr/>
        <p:txBody>
          <a:bodyPr/>
          <a:lstStyle/>
          <a:p>
            <a:fld id="{C0B72BDB-F84C-4882-B596-5C250CC05880}" type="slidenum">
              <a:rPr lang="en-US" smtClean="0"/>
              <a:t>80</a:t>
            </a:fld>
            <a:endParaRPr lang="en-US"/>
          </a:p>
        </p:txBody>
      </p:sp>
    </p:spTree>
    <p:extLst>
      <p:ext uri="{BB962C8B-B14F-4D97-AF65-F5344CB8AC3E}">
        <p14:creationId xmlns:p14="http://schemas.microsoft.com/office/powerpoint/2010/main" val="535002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3B8AC-912C-BF93-882F-06402AD5FD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E03FE8-77F6-3DA7-7D56-4D919307E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CA0DC-A1A4-C7B9-E4FB-5AF298E63372}"/>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AC36C9AA-5C8A-D40F-21AA-8DAF888A61CD}"/>
              </a:ext>
            </a:extLst>
          </p:cNvPr>
          <p:cNvSpPr>
            <a:spLocks noGrp="1"/>
          </p:cNvSpPr>
          <p:nvPr>
            <p:ph type="sldNum" sz="quarter" idx="5"/>
          </p:nvPr>
        </p:nvSpPr>
        <p:spPr/>
        <p:txBody>
          <a:bodyPr/>
          <a:lstStyle/>
          <a:p>
            <a:fld id="{C0B72BDB-F84C-4882-B596-5C250CC05880}" type="slidenum">
              <a:rPr lang="en-US" smtClean="0"/>
              <a:t>81</a:t>
            </a:fld>
            <a:endParaRPr lang="en-US"/>
          </a:p>
        </p:txBody>
      </p:sp>
    </p:spTree>
    <p:extLst>
      <p:ext uri="{BB962C8B-B14F-4D97-AF65-F5344CB8AC3E}">
        <p14:creationId xmlns:p14="http://schemas.microsoft.com/office/powerpoint/2010/main" val="567580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6A292-D73F-75D9-AD79-43BB4072E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3B0B7-9F62-9424-B9C4-380E152938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F2C73A-F11C-3541-C463-4F65386AD60D}"/>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1639D614-CC1D-2F68-74F0-1A556D4B1E02}"/>
              </a:ext>
            </a:extLst>
          </p:cNvPr>
          <p:cNvSpPr>
            <a:spLocks noGrp="1"/>
          </p:cNvSpPr>
          <p:nvPr>
            <p:ph type="sldNum" sz="quarter" idx="5"/>
          </p:nvPr>
        </p:nvSpPr>
        <p:spPr/>
        <p:txBody>
          <a:bodyPr/>
          <a:lstStyle/>
          <a:p>
            <a:fld id="{C0B72BDB-F84C-4882-B596-5C250CC05880}" type="slidenum">
              <a:rPr lang="en-US" smtClean="0"/>
              <a:t>82</a:t>
            </a:fld>
            <a:endParaRPr lang="en-US"/>
          </a:p>
        </p:txBody>
      </p:sp>
    </p:spTree>
    <p:extLst>
      <p:ext uri="{BB962C8B-B14F-4D97-AF65-F5344CB8AC3E}">
        <p14:creationId xmlns:p14="http://schemas.microsoft.com/office/powerpoint/2010/main" val="3316912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010D-74BB-C020-AB9F-E0321FB426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F0102-EFCD-AB9F-A4F5-A425B29C17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98CCF-2F1C-E0BB-8512-0F57B21FBE66}"/>
              </a:ext>
            </a:extLst>
          </p:cNvPr>
          <p:cNvSpPr>
            <a:spLocks noGrp="1"/>
          </p:cNvSpPr>
          <p:nvPr>
            <p:ph type="body" idx="1"/>
          </p:nvPr>
        </p:nvSpPr>
        <p:spPr/>
        <p:txBody>
          <a:bodyPr/>
          <a:lstStyle/>
          <a:p>
            <a:pPr algn="l"/>
            <a:endParaRPr lang="en-US" dirty="0"/>
          </a:p>
        </p:txBody>
      </p:sp>
      <p:sp>
        <p:nvSpPr>
          <p:cNvPr id="4" name="Slide Number Placeholder 3">
            <a:extLst>
              <a:ext uri="{FF2B5EF4-FFF2-40B4-BE49-F238E27FC236}">
                <a16:creationId xmlns:a16="http://schemas.microsoft.com/office/drawing/2014/main" id="{CE9B8257-F2E2-431F-B12C-1DB8F77A1627}"/>
              </a:ext>
            </a:extLst>
          </p:cNvPr>
          <p:cNvSpPr>
            <a:spLocks noGrp="1"/>
          </p:cNvSpPr>
          <p:nvPr>
            <p:ph type="sldNum" sz="quarter" idx="5"/>
          </p:nvPr>
        </p:nvSpPr>
        <p:spPr/>
        <p:txBody>
          <a:bodyPr/>
          <a:lstStyle/>
          <a:p>
            <a:fld id="{C0B72BDB-F84C-4882-B596-5C250CC05880}" type="slidenum">
              <a:rPr lang="en-US" smtClean="0"/>
              <a:t>11</a:t>
            </a:fld>
            <a:endParaRPr lang="en-US"/>
          </a:p>
        </p:txBody>
      </p:sp>
    </p:spTree>
    <p:extLst>
      <p:ext uri="{BB962C8B-B14F-4D97-AF65-F5344CB8AC3E}">
        <p14:creationId xmlns:p14="http://schemas.microsoft.com/office/powerpoint/2010/main" val="350622632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9BBFA-7BEC-C286-3982-DDE7297377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B2E205-8407-6AA9-88E2-117BAF869E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4EBE9-85E3-6B31-CBC0-313B6B7BF5AD}"/>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08DD4413-7909-8B9F-1EB6-5CA021E3016E}"/>
              </a:ext>
            </a:extLst>
          </p:cNvPr>
          <p:cNvSpPr>
            <a:spLocks noGrp="1"/>
          </p:cNvSpPr>
          <p:nvPr>
            <p:ph type="sldNum" sz="quarter" idx="5"/>
          </p:nvPr>
        </p:nvSpPr>
        <p:spPr/>
        <p:txBody>
          <a:bodyPr/>
          <a:lstStyle/>
          <a:p>
            <a:fld id="{C0B72BDB-F84C-4882-B596-5C250CC05880}" type="slidenum">
              <a:rPr lang="en-US" smtClean="0"/>
              <a:t>83</a:t>
            </a:fld>
            <a:endParaRPr lang="en-US"/>
          </a:p>
        </p:txBody>
      </p:sp>
    </p:spTree>
    <p:extLst>
      <p:ext uri="{BB962C8B-B14F-4D97-AF65-F5344CB8AC3E}">
        <p14:creationId xmlns:p14="http://schemas.microsoft.com/office/powerpoint/2010/main" val="21278378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3B2BD-B815-612A-6A98-3AA2864A74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43BDA4-6AE7-FAE4-9E4E-905B52EE6A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1CCD16-8E78-F71F-59C6-09671DBCBB31}"/>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F0D94944-EE2F-96C4-4D32-5982E7D50788}"/>
              </a:ext>
            </a:extLst>
          </p:cNvPr>
          <p:cNvSpPr>
            <a:spLocks noGrp="1"/>
          </p:cNvSpPr>
          <p:nvPr>
            <p:ph type="sldNum" sz="quarter" idx="5"/>
          </p:nvPr>
        </p:nvSpPr>
        <p:spPr/>
        <p:txBody>
          <a:bodyPr/>
          <a:lstStyle/>
          <a:p>
            <a:fld id="{C0B72BDB-F84C-4882-B596-5C250CC05880}" type="slidenum">
              <a:rPr lang="en-US" smtClean="0"/>
              <a:t>84</a:t>
            </a:fld>
            <a:endParaRPr lang="en-US"/>
          </a:p>
        </p:txBody>
      </p:sp>
    </p:spTree>
    <p:extLst>
      <p:ext uri="{BB962C8B-B14F-4D97-AF65-F5344CB8AC3E}">
        <p14:creationId xmlns:p14="http://schemas.microsoft.com/office/powerpoint/2010/main" val="277988425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9EF34-F9BF-2E3C-17A8-31AAD625B0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B9300-5621-64A4-A4DB-52306CA540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D79BAE-6E27-4C04-73C2-4D8A28F0D85D}"/>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E2537309-4BA7-3C2D-F59F-C8D2E215AC53}"/>
              </a:ext>
            </a:extLst>
          </p:cNvPr>
          <p:cNvSpPr>
            <a:spLocks noGrp="1"/>
          </p:cNvSpPr>
          <p:nvPr>
            <p:ph type="sldNum" sz="quarter" idx="5"/>
          </p:nvPr>
        </p:nvSpPr>
        <p:spPr/>
        <p:txBody>
          <a:bodyPr/>
          <a:lstStyle/>
          <a:p>
            <a:fld id="{C0B72BDB-F84C-4882-B596-5C250CC05880}" type="slidenum">
              <a:rPr lang="en-US" smtClean="0"/>
              <a:t>85</a:t>
            </a:fld>
            <a:endParaRPr lang="en-US"/>
          </a:p>
        </p:txBody>
      </p:sp>
    </p:spTree>
    <p:extLst>
      <p:ext uri="{BB962C8B-B14F-4D97-AF65-F5344CB8AC3E}">
        <p14:creationId xmlns:p14="http://schemas.microsoft.com/office/powerpoint/2010/main" val="419723657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1B941-9A3D-753B-800C-49EBF04772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875021-994A-8831-324A-F1369B0584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0B5019-2819-D09E-2195-9B9B24C654F9}"/>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8EC2DFA0-DD37-7C89-CA1B-07FD22E0F5B4}"/>
              </a:ext>
            </a:extLst>
          </p:cNvPr>
          <p:cNvSpPr>
            <a:spLocks noGrp="1"/>
          </p:cNvSpPr>
          <p:nvPr>
            <p:ph type="sldNum" sz="quarter" idx="5"/>
          </p:nvPr>
        </p:nvSpPr>
        <p:spPr/>
        <p:txBody>
          <a:bodyPr/>
          <a:lstStyle/>
          <a:p>
            <a:fld id="{C0B72BDB-F84C-4882-B596-5C250CC05880}" type="slidenum">
              <a:rPr lang="en-US" smtClean="0"/>
              <a:t>86</a:t>
            </a:fld>
            <a:endParaRPr lang="en-US"/>
          </a:p>
        </p:txBody>
      </p:sp>
    </p:spTree>
    <p:extLst>
      <p:ext uri="{BB962C8B-B14F-4D97-AF65-F5344CB8AC3E}">
        <p14:creationId xmlns:p14="http://schemas.microsoft.com/office/powerpoint/2010/main" val="39294681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F8DCF-B4A9-4990-9DC8-C8ABC6CD12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F4A7C9-6848-36B3-037F-1D318A469B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815F8-7C9B-6C6D-39F0-78AA6E2B1176}"/>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04504147-5EC2-4DC6-54B3-2012F0CD90F2}"/>
              </a:ext>
            </a:extLst>
          </p:cNvPr>
          <p:cNvSpPr>
            <a:spLocks noGrp="1"/>
          </p:cNvSpPr>
          <p:nvPr>
            <p:ph type="sldNum" sz="quarter" idx="5"/>
          </p:nvPr>
        </p:nvSpPr>
        <p:spPr/>
        <p:txBody>
          <a:bodyPr/>
          <a:lstStyle/>
          <a:p>
            <a:fld id="{C0B72BDB-F84C-4882-B596-5C250CC05880}" type="slidenum">
              <a:rPr lang="en-US" smtClean="0"/>
              <a:t>87</a:t>
            </a:fld>
            <a:endParaRPr lang="en-US"/>
          </a:p>
        </p:txBody>
      </p:sp>
    </p:spTree>
    <p:extLst>
      <p:ext uri="{BB962C8B-B14F-4D97-AF65-F5344CB8AC3E}">
        <p14:creationId xmlns:p14="http://schemas.microsoft.com/office/powerpoint/2010/main" val="215911910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73B3F-A105-1DFA-DABE-0B2A2AA85F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2F07B4-95C0-C8AB-F31F-6BB70D171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34CF51-C3D1-AC80-E1A8-CB330639691C}"/>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FD1F30A1-CB0E-4CB0-1793-3E676E1C7200}"/>
              </a:ext>
            </a:extLst>
          </p:cNvPr>
          <p:cNvSpPr>
            <a:spLocks noGrp="1"/>
          </p:cNvSpPr>
          <p:nvPr>
            <p:ph type="sldNum" sz="quarter" idx="5"/>
          </p:nvPr>
        </p:nvSpPr>
        <p:spPr/>
        <p:txBody>
          <a:bodyPr/>
          <a:lstStyle/>
          <a:p>
            <a:fld id="{C0B72BDB-F84C-4882-B596-5C250CC05880}" type="slidenum">
              <a:rPr lang="en-US" smtClean="0"/>
              <a:t>88</a:t>
            </a:fld>
            <a:endParaRPr lang="en-US"/>
          </a:p>
        </p:txBody>
      </p:sp>
    </p:spTree>
    <p:extLst>
      <p:ext uri="{BB962C8B-B14F-4D97-AF65-F5344CB8AC3E}">
        <p14:creationId xmlns:p14="http://schemas.microsoft.com/office/powerpoint/2010/main" val="52469628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9E7C8-2322-1B63-5B31-857A39EB14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D5B13-C03B-04A7-362F-D2FFC8EB31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062673-9FD2-70E5-D682-73FD415C4F1E}"/>
              </a:ext>
            </a:extLst>
          </p:cNvPr>
          <p:cNvSpPr>
            <a:spLocks noGrp="1"/>
          </p:cNvSpPr>
          <p:nvPr>
            <p:ph type="body" idx="1"/>
          </p:nvPr>
        </p:nvSpPr>
        <p:spPr/>
        <p:txBody>
          <a:bodyPr/>
          <a:lstStyle/>
          <a:p>
            <a:pPr algn="l"/>
            <a:r>
              <a:rPr lang="en-US" sz="1800" b="0" i="0" u="none" strike="noStrike" baseline="0" dirty="0">
                <a:solidFill>
                  <a:srgbClr val="9C00FF"/>
                </a:solidFill>
                <a:latin typeface="HelveticaNeueLTStd-Bd"/>
              </a:rPr>
              <a:t>Statement of Policy</a:t>
            </a:r>
          </a:p>
          <a:p>
            <a:pPr algn="l"/>
            <a:r>
              <a:rPr lang="en-US" sz="1800" b="0" i="0" u="none" strike="noStrike" baseline="0" dirty="0">
                <a:solidFill>
                  <a:srgbClr val="000000"/>
                </a:solidFill>
                <a:latin typeface="CheltenhamStd-Book"/>
              </a:rPr>
              <a:t>The policy should begin with a clear statement of purpose—in other words, what exactly is this policy supposed to</a:t>
            </a:r>
          </a:p>
          <a:p>
            <a:pPr algn="l"/>
            <a:r>
              <a:rPr lang="en-US" sz="1800" b="0" i="0" u="none" strike="noStrike" baseline="0" dirty="0">
                <a:solidFill>
                  <a:srgbClr val="000000"/>
                </a:solidFill>
                <a:latin typeface="CheltenhamStd-Book"/>
              </a:rPr>
              <a:t>accomplish? Consider a policy that covers the issue of fair and responsible Internet use. The introductory section of</a:t>
            </a:r>
          </a:p>
          <a:p>
            <a:pPr algn="l"/>
            <a:r>
              <a:rPr lang="en-US" sz="1800" b="0" i="0" u="none" strike="noStrike" baseline="0" dirty="0">
                <a:solidFill>
                  <a:srgbClr val="000000"/>
                </a:solidFill>
                <a:latin typeface="CheltenhamStd-Book"/>
              </a:rPr>
              <a:t>this policy should address the following questions: What is the scope of this policy? Who does this policy apply to?</a:t>
            </a:r>
          </a:p>
          <a:p>
            <a:pPr algn="l"/>
            <a:r>
              <a:rPr lang="en-US" sz="1800" b="0" i="0" u="none" strike="noStrike" baseline="0" dirty="0">
                <a:solidFill>
                  <a:srgbClr val="000000"/>
                </a:solidFill>
                <a:latin typeface="CheltenhamStd-Book"/>
              </a:rPr>
              <a:t>Who is responsible and accountable for policy implementation? What technologies and issues does it address?</a:t>
            </a:r>
          </a:p>
          <a:p>
            <a:pPr algn="l"/>
            <a:r>
              <a:rPr lang="en-US" sz="1800" b="0" i="0" u="none" strike="noStrike" baseline="0" dirty="0">
                <a:solidFill>
                  <a:srgbClr val="9C00FF"/>
                </a:solidFill>
                <a:latin typeface="HelveticaNeueLTStd-Bd"/>
              </a:rPr>
              <a:t>Authorized Access and Usage of Equipment</a:t>
            </a:r>
          </a:p>
          <a:p>
            <a:pPr algn="l"/>
            <a:r>
              <a:rPr lang="en-US" sz="1800" b="0" i="0" u="none" strike="noStrike" baseline="0" dirty="0">
                <a:solidFill>
                  <a:srgbClr val="000000"/>
                </a:solidFill>
                <a:latin typeface="CheltenhamStd-Book"/>
              </a:rPr>
              <a:t>This section of the policy statement addresses </a:t>
            </a:r>
            <a:r>
              <a:rPr lang="en-US" sz="1800" b="0" i="1" u="none" strike="noStrike" baseline="0" dirty="0">
                <a:solidFill>
                  <a:srgbClr val="000000"/>
                </a:solidFill>
                <a:latin typeface="CheltenhamStd-BookItalic"/>
              </a:rPr>
              <a:t>who </a:t>
            </a:r>
            <a:r>
              <a:rPr lang="en-US" sz="1800" b="0" i="0" u="none" strike="noStrike" baseline="0" dirty="0">
                <a:solidFill>
                  <a:srgbClr val="000000"/>
                </a:solidFill>
                <a:latin typeface="CheltenhamStd-Book"/>
              </a:rPr>
              <a:t>can use the technology governed by the policy and </a:t>
            </a:r>
            <a:r>
              <a:rPr lang="en-US" sz="1800" b="0" i="1" u="none" strike="noStrike" baseline="0" dirty="0">
                <a:solidFill>
                  <a:srgbClr val="000000"/>
                </a:solidFill>
                <a:latin typeface="CheltenhamStd-BookItalic"/>
              </a:rPr>
              <a:t>what </a:t>
            </a:r>
            <a:r>
              <a:rPr lang="en-US" sz="1800" b="0" i="0" u="none" strike="noStrike" baseline="0" dirty="0">
                <a:solidFill>
                  <a:srgbClr val="000000"/>
                </a:solidFill>
                <a:latin typeface="CheltenhamStd-Book"/>
              </a:rPr>
              <a:t>it can be</a:t>
            </a:r>
          </a:p>
          <a:p>
            <a:pPr algn="l"/>
            <a:r>
              <a:rPr lang="en-US" sz="1800" b="0" i="0" u="none" strike="noStrike" baseline="0" dirty="0">
                <a:solidFill>
                  <a:srgbClr val="000000"/>
                </a:solidFill>
                <a:latin typeface="CheltenhamStd-Book"/>
              </a:rPr>
              <a:t>used for. Remember that an organization’s information systems are its exclusive property, and users have no rights of</a:t>
            </a:r>
          </a:p>
          <a:p>
            <a:pPr algn="l"/>
            <a:r>
              <a:rPr lang="en-US" sz="1800" b="0" i="0" u="none" strike="noStrike" baseline="0" dirty="0">
                <a:solidFill>
                  <a:srgbClr val="000000"/>
                </a:solidFill>
                <a:latin typeface="CheltenhamStd-Book"/>
              </a:rPr>
              <a:t>use. Each technology and process is provided for business operations. Use for any other purpose constitutes misuse</a:t>
            </a:r>
          </a:p>
          <a:p>
            <a:pPr algn="l"/>
            <a:r>
              <a:rPr lang="en-US" sz="1800" b="0" i="0" u="none" strike="noStrike" baseline="0" dirty="0">
                <a:solidFill>
                  <a:srgbClr val="000000"/>
                </a:solidFill>
                <a:latin typeface="CheltenhamStd-Book"/>
              </a:rPr>
              <a:t>of equipment. This section defines “fair and responsible use” of equipment and other organizational assets and should</a:t>
            </a:r>
          </a:p>
          <a:p>
            <a:pPr algn="l"/>
            <a:r>
              <a:rPr lang="en-US" sz="1800" b="0" i="0" u="none" strike="noStrike" baseline="0" dirty="0">
                <a:solidFill>
                  <a:srgbClr val="000000"/>
                </a:solidFill>
                <a:latin typeface="CheltenhamStd-Book"/>
              </a:rPr>
              <a:t>address key legal issues, such as protection of personal information and privacy.</a:t>
            </a:r>
          </a:p>
          <a:p>
            <a:pPr algn="l"/>
            <a:r>
              <a:rPr lang="en-US" sz="1800" b="0" i="0" u="none" strike="noStrike" baseline="0" dirty="0">
                <a:solidFill>
                  <a:srgbClr val="9C00FF"/>
                </a:solidFill>
                <a:latin typeface="HelveticaNeueLTStd-Bd"/>
              </a:rPr>
              <a:t>Prohibited Use of Equipment</a:t>
            </a:r>
          </a:p>
          <a:p>
            <a:pPr algn="l"/>
            <a:r>
              <a:rPr lang="en-US" sz="1800" b="0" i="0" u="none" strike="noStrike" baseline="0" dirty="0">
                <a:solidFill>
                  <a:srgbClr val="000000"/>
                </a:solidFill>
                <a:latin typeface="CheltenhamStd-Book"/>
              </a:rPr>
              <a:t>Unless a particular use is clearly prohibited, the organization cannot penalize its employees for misuse. For example,</a:t>
            </a:r>
          </a:p>
          <a:p>
            <a:pPr algn="l"/>
            <a:r>
              <a:rPr lang="en-US" sz="1800" b="0" i="0" u="none" strike="noStrike" baseline="0" dirty="0">
                <a:solidFill>
                  <a:srgbClr val="000000"/>
                </a:solidFill>
                <a:latin typeface="CheltenhamStd-Book"/>
              </a:rPr>
              <a:t>the following can be prohibited: personal use, disruptive use or misuse, criminal use, offensive or harassing materials,</a:t>
            </a:r>
          </a:p>
          <a:p>
            <a:pPr algn="l"/>
            <a:r>
              <a:rPr lang="en-US" sz="1800" b="0" i="0" u="none" strike="noStrike" baseline="0" dirty="0">
                <a:solidFill>
                  <a:srgbClr val="000000"/>
                </a:solidFill>
                <a:latin typeface="CheltenhamStd-Book"/>
              </a:rPr>
              <a:t>and infringement of copyrighted, licensed, or other intellectual property. As an alternative approach, sections 2 and 3</a:t>
            </a:r>
          </a:p>
          <a:p>
            <a:pPr algn="l"/>
            <a:r>
              <a:rPr lang="en-US" sz="1800" b="0" i="0" u="none" strike="noStrike" baseline="0" dirty="0">
                <a:solidFill>
                  <a:srgbClr val="000000"/>
                </a:solidFill>
                <a:latin typeface="CheltenhamStd-Book"/>
              </a:rPr>
              <a:t>of Table 3-3 can be collapsed into a single category called “Appropriate Use.” Many organizations use such an ISSP</a:t>
            </a:r>
          </a:p>
          <a:p>
            <a:pPr algn="l"/>
            <a:r>
              <a:rPr lang="en-US" sz="1800" b="0" i="0" u="none" strike="noStrike" baseline="0" dirty="0">
                <a:solidFill>
                  <a:srgbClr val="000000"/>
                </a:solidFill>
                <a:latin typeface="CheltenhamStd-Book"/>
              </a:rPr>
              <a:t>section to cover both categories.</a:t>
            </a:r>
          </a:p>
          <a:p>
            <a:pPr algn="l"/>
            <a:r>
              <a:rPr lang="en-US" sz="1800" b="0" i="0" u="none" strike="noStrike" baseline="0" dirty="0">
                <a:solidFill>
                  <a:srgbClr val="9C00FF"/>
                </a:solidFill>
                <a:latin typeface="HelveticaNeueLTStd-Bd"/>
              </a:rPr>
              <a:t>Systems Management</a:t>
            </a:r>
          </a:p>
          <a:p>
            <a:pPr algn="l"/>
            <a:r>
              <a:rPr lang="en-US" sz="1800" b="0" i="0" u="none" strike="noStrike" baseline="0" dirty="0">
                <a:solidFill>
                  <a:srgbClr val="000000"/>
                </a:solidFill>
                <a:latin typeface="CheltenhamStd-Book"/>
              </a:rPr>
              <a:t>The systems management section of the ISSP policy statement focuses on the users’ relationship to systems management.</a:t>
            </a:r>
          </a:p>
          <a:p>
            <a:pPr algn="l"/>
            <a:r>
              <a:rPr lang="en-US" sz="1800" b="0" i="0" u="none" strike="noStrike" baseline="0" dirty="0">
                <a:solidFill>
                  <a:srgbClr val="000000"/>
                </a:solidFill>
                <a:latin typeface="CheltenhamStd-Book"/>
              </a:rPr>
              <a:t>Specific rules from management include regulating the use of e-mail, the storage of materials, the authorized</a:t>
            </a:r>
          </a:p>
          <a:p>
            <a:pPr algn="l"/>
            <a:r>
              <a:rPr lang="en-US" sz="1800" b="0" i="0" u="none" strike="noStrike" baseline="0" dirty="0">
                <a:solidFill>
                  <a:srgbClr val="000000"/>
                </a:solidFill>
                <a:latin typeface="CheltenhamStd-Book"/>
              </a:rPr>
              <a:t>monitoring of employees, and the physical and electronic scrutiny of e-mail and other electronic documents. It is</a:t>
            </a:r>
          </a:p>
          <a:p>
            <a:pPr algn="l"/>
            <a:r>
              <a:rPr lang="en-US" sz="1800" b="0" i="0" u="none" strike="noStrike" baseline="0" dirty="0">
                <a:solidFill>
                  <a:srgbClr val="000000"/>
                </a:solidFill>
                <a:latin typeface="CheltenhamStd-Book"/>
              </a:rPr>
              <a:t>important that all such responsibilities are assigned either to the systems administrator or the users; otherwise, both</a:t>
            </a:r>
          </a:p>
          <a:p>
            <a:pPr algn="l"/>
            <a:r>
              <a:rPr lang="en-US" sz="1800" b="0" i="0" u="none" strike="noStrike" baseline="0" dirty="0">
                <a:solidFill>
                  <a:srgbClr val="000000"/>
                </a:solidFill>
                <a:latin typeface="CheltenhamStd-Book"/>
              </a:rPr>
              <a:t>parties may infer that the responsibility belongs to the other.</a:t>
            </a:r>
          </a:p>
          <a:p>
            <a:pPr algn="l"/>
            <a:r>
              <a:rPr lang="en-US" sz="1800" b="0" i="0" u="none" strike="noStrike" baseline="0" dirty="0">
                <a:solidFill>
                  <a:srgbClr val="9C00FF"/>
                </a:solidFill>
                <a:latin typeface="HelveticaNeueLTStd-Bd"/>
              </a:rPr>
              <a:t>Violations of Policy</a:t>
            </a:r>
          </a:p>
          <a:p>
            <a:pPr algn="l"/>
            <a:r>
              <a:rPr lang="en-US" sz="1800" b="0" i="0" u="none" strike="noStrike" baseline="0" dirty="0">
                <a:solidFill>
                  <a:srgbClr val="000000"/>
                </a:solidFill>
                <a:latin typeface="CheltenhamStd-Book"/>
              </a:rPr>
              <a:t>The people to whom the policy applies must understand the penalties and repercussions of violating it. Violations of</a:t>
            </a:r>
          </a:p>
          <a:p>
            <a:pPr algn="l"/>
            <a:r>
              <a:rPr lang="en-US" sz="1800" b="0" i="0" u="none" strike="noStrike" baseline="0" dirty="0">
                <a:solidFill>
                  <a:srgbClr val="000000"/>
                </a:solidFill>
                <a:latin typeface="CheltenhamStd-Book"/>
              </a:rPr>
              <a:t>policy should carry penalties that are appropriate—neither draconian nor overly lenient. This section of the policy</a:t>
            </a:r>
          </a:p>
          <a:p>
            <a:pPr algn="l"/>
            <a:r>
              <a:rPr lang="en-US" sz="1800" b="0" i="0" u="none" strike="noStrike" baseline="0" dirty="0">
                <a:solidFill>
                  <a:srgbClr val="000000"/>
                </a:solidFill>
                <a:latin typeface="CheltenhamStd-Book"/>
              </a:rPr>
              <a:t>statement should contain not only specific penalties for each category of violation, but instructions for how people</a:t>
            </a:r>
          </a:p>
          <a:p>
            <a:pPr algn="l"/>
            <a:r>
              <a:rPr lang="en-US" sz="1800" b="0" i="0" u="none" strike="noStrike" baseline="0" dirty="0">
                <a:solidFill>
                  <a:srgbClr val="000000"/>
                </a:solidFill>
                <a:latin typeface="CheltenhamStd-Book"/>
              </a:rPr>
              <a:t>in the organization can report observed or suspected violations. Many people think that powerful employees in an</a:t>
            </a:r>
          </a:p>
          <a:p>
            <a:pPr algn="l"/>
            <a:r>
              <a:rPr lang="en-US" sz="1800" b="0" i="0" u="none" strike="noStrike" baseline="0" dirty="0">
                <a:solidFill>
                  <a:srgbClr val="000000"/>
                </a:solidFill>
                <a:latin typeface="CheltenhamStd-Book"/>
              </a:rPr>
              <a:t>organization can retaliate against someone who reports violations. Allowing anonymous submissions is often the only</a:t>
            </a:r>
          </a:p>
          <a:p>
            <a:pPr algn="l"/>
            <a:r>
              <a:rPr lang="en-US" sz="1800" b="0" i="0" u="none" strike="noStrike" baseline="0" dirty="0">
                <a:solidFill>
                  <a:srgbClr val="000000"/>
                </a:solidFill>
                <a:latin typeface="CheltenhamStd-Book"/>
              </a:rPr>
              <a:t>way to convince users to report the unauthorized activities of more influential employees.</a:t>
            </a:r>
          </a:p>
          <a:p>
            <a:pPr algn="l"/>
            <a:r>
              <a:rPr lang="en-US" sz="1800" b="0" i="0" u="none" strike="noStrike" baseline="0" dirty="0">
                <a:solidFill>
                  <a:srgbClr val="9C00FF"/>
                </a:solidFill>
                <a:latin typeface="HelveticaNeueLTStd-Bd"/>
              </a:rPr>
              <a:t>Policy Review and Modification</a:t>
            </a:r>
          </a:p>
          <a:p>
            <a:pPr algn="l"/>
            <a:r>
              <a:rPr lang="en-US" sz="1800" b="0" i="0" u="none" strike="noStrike" baseline="0" dirty="0">
                <a:solidFill>
                  <a:srgbClr val="000000"/>
                </a:solidFill>
                <a:latin typeface="CheltenhamStd-Book"/>
              </a:rPr>
              <a:t>Because any document is only useful if it is up to date, each policy should contain procedures and a timetable for</a:t>
            </a:r>
          </a:p>
          <a:p>
            <a:pPr algn="l"/>
            <a:r>
              <a:rPr lang="en-US" sz="1800" b="0" i="0" u="none" strike="noStrike" baseline="0" dirty="0">
                <a:solidFill>
                  <a:srgbClr val="000000"/>
                </a:solidFill>
                <a:latin typeface="CheltenhamStd-Book"/>
              </a:rPr>
              <a:t>periodic review. As the organization’s needs and technologies change, so must the policies that govern their use.</a:t>
            </a:r>
          </a:p>
          <a:p>
            <a:pPr algn="l"/>
            <a:r>
              <a:rPr lang="en-US" sz="1800" b="0" i="0" u="none" strike="noStrike" baseline="0" dirty="0">
                <a:solidFill>
                  <a:srgbClr val="000000"/>
                </a:solidFill>
                <a:latin typeface="CheltenhamStd-Book"/>
              </a:rPr>
              <a:t>This section should specify a methodology for reviewing and modifying the policy to ensure that users do not begin</a:t>
            </a:r>
          </a:p>
          <a:p>
            <a:pPr algn="l"/>
            <a:r>
              <a:rPr lang="en-US" sz="1800" b="0" i="0" u="none" strike="noStrike" baseline="0" dirty="0">
                <a:solidFill>
                  <a:srgbClr val="000000"/>
                </a:solidFill>
                <a:latin typeface="CheltenhamStd-Book"/>
              </a:rPr>
              <a:t>circumventing it as it grows obsolete.</a:t>
            </a:r>
          </a:p>
          <a:p>
            <a:pPr algn="l"/>
            <a:r>
              <a:rPr lang="en-US" sz="1800" b="0" i="0" u="none" strike="noStrike" baseline="0" dirty="0">
                <a:solidFill>
                  <a:srgbClr val="9C00FF"/>
                </a:solidFill>
                <a:latin typeface="HelveticaNeueLTStd-Bd"/>
              </a:rPr>
              <a:t>Limitations of Liability</a:t>
            </a:r>
          </a:p>
          <a:p>
            <a:pPr algn="l"/>
            <a:r>
              <a:rPr lang="en-US" sz="1800" b="0" i="0" u="none" strike="noStrike" baseline="0" dirty="0">
                <a:solidFill>
                  <a:srgbClr val="000000"/>
                </a:solidFill>
                <a:latin typeface="CheltenhamStd-Book"/>
              </a:rPr>
              <a:t>If an employee is caught conducting illegal activities with the organization’s equipment or assets, management does</a:t>
            </a:r>
          </a:p>
          <a:p>
            <a:pPr algn="l"/>
            <a:r>
              <a:rPr lang="en-US" sz="1800" b="0" i="0" u="none" strike="noStrike" baseline="0" dirty="0">
                <a:solidFill>
                  <a:srgbClr val="000000"/>
                </a:solidFill>
                <a:latin typeface="CheltenhamStd-Book"/>
              </a:rPr>
              <a:t>not want the organization held liable. The policy should state that if employees violate a company policy or any law</a:t>
            </a:r>
          </a:p>
          <a:p>
            <a:pPr algn="l"/>
            <a:r>
              <a:rPr lang="en-US" sz="1800" b="0" i="0" u="none" strike="noStrike" baseline="0" dirty="0">
                <a:solidFill>
                  <a:srgbClr val="000000"/>
                </a:solidFill>
                <a:latin typeface="CheltenhamStd-Book"/>
              </a:rPr>
              <a:t>using company technologies, the company will not protect them, and the company is not liable for their actions. In</a:t>
            </a:r>
          </a:p>
          <a:p>
            <a:pPr algn="l"/>
            <a:r>
              <a:rPr lang="en-US" sz="1800" b="0" i="0" u="none" strike="noStrike" baseline="0" dirty="0">
                <a:solidFill>
                  <a:srgbClr val="000000"/>
                </a:solidFill>
                <a:latin typeface="CheltenhamStd-Book"/>
              </a:rPr>
              <a:t>fact, many organizations assist in the prosecution of employees who violate laws when their actions violate policies.</a:t>
            </a:r>
          </a:p>
          <a:p>
            <a:pPr algn="l"/>
            <a:r>
              <a:rPr lang="en-US" sz="1800" b="0" i="0" u="none" strike="noStrike" baseline="0" dirty="0">
                <a:solidFill>
                  <a:srgbClr val="000000"/>
                </a:solidFill>
                <a:latin typeface="CheltenhamStd-Book"/>
              </a:rPr>
              <a:t>It is assumed that such violations occur without knowledge or authorization by the organization.</a:t>
            </a:r>
          </a:p>
          <a:p>
            <a:pPr algn="l"/>
            <a:r>
              <a:rPr lang="en-US" sz="1800" b="0" i="0" u="none" strike="noStrike" baseline="0" dirty="0">
                <a:solidFill>
                  <a:srgbClr val="000000"/>
                </a:solidFill>
                <a:latin typeface="Times-Roman"/>
              </a:rPr>
              <a:t>Copyright</a:t>
            </a:r>
            <a:endParaRPr lang="en-US" sz="1400" dirty="0"/>
          </a:p>
        </p:txBody>
      </p:sp>
      <p:sp>
        <p:nvSpPr>
          <p:cNvPr id="4" name="Slide Number Placeholder 3">
            <a:extLst>
              <a:ext uri="{FF2B5EF4-FFF2-40B4-BE49-F238E27FC236}">
                <a16:creationId xmlns:a16="http://schemas.microsoft.com/office/drawing/2014/main" id="{EB6E66EC-0958-6734-BF37-17FB99872050}"/>
              </a:ext>
            </a:extLst>
          </p:cNvPr>
          <p:cNvSpPr>
            <a:spLocks noGrp="1"/>
          </p:cNvSpPr>
          <p:nvPr>
            <p:ph type="sldNum" sz="quarter" idx="5"/>
          </p:nvPr>
        </p:nvSpPr>
        <p:spPr/>
        <p:txBody>
          <a:bodyPr/>
          <a:lstStyle/>
          <a:p>
            <a:fld id="{C0B72BDB-F84C-4882-B596-5C250CC05880}" type="slidenum">
              <a:rPr lang="en-US" smtClean="0"/>
              <a:t>89</a:t>
            </a:fld>
            <a:endParaRPr lang="en-US"/>
          </a:p>
        </p:txBody>
      </p:sp>
    </p:spTree>
    <p:extLst>
      <p:ext uri="{BB962C8B-B14F-4D97-AF65-F5344CB8AC3E}">
        <p14:creationId xmlns:p14="http://schemas.microsoft.com/office/powerpoint/2010/main" val="38039650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2C05F-E963-E68E-2B93-470255DF71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E4C055-C169-7F85-1BFA-21AAD9C7EF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ABB975-8D6E-22B0-490C-CA4C68251D7E}"/>
              </a:ext>
            </a:extLst>
          </p:cNvPr>
          <p:cNvSpPr>
            <a:spLocks noGrp="1"/>
          </p:cNvSpPr>
          <p:nvPr>
            <p:ph type="body" idx="1"/>
          </p:nvPr>
        </p:nvSpPr>
        <p:spPr/>
        <p:txBody>
          <a:bodyPr/>
          <a:lstStyle/>
          <a:p>
            <a:pPr algn="l"/>
            <a:r>
              <a:rPr lang="en-US" sz="1800" b="0" i="0" u="none" strike="noStrike" baseline="0" dirty="0">
                <a:solidFill>
                  <a:srgbClr val="9C00FF"/>
                </a:solidFill>
                <a:latin typeface="HelveticaNeueLTStd-Bd"/>
              </a:rPr>
              <a:t>Statement of Policy</a:t>
            </a:r>
          </a:p>
          <a:p>
            <a:pPr algn="l"/>
            <a:r>
              <a:rPr lang="en-US" sz="1800" b="0" i="0" u="none" strike="noStrike" baseline="0" dirty="0">
                <a:solidFill>
                  <a:srgbClr val="000000"/>
                </a:solidFill>
                <a:latin typeface="CheltenhamStd-Book"/>
              </a:rPr>
              <a:t>The policy should begin with a clear statement of purpose—in other words, what exactly is this policy supposed to</a:t>
            </a:r>
          </a:p>
          <a:p>
            <a:pPr algn="l"/>
            <a:r>
              <a:rPr lang="en-US" sz="1800" b="0" i="0" u="none" strike="noStrike" baseline="0" dirty="0">
                <a:solidFill>
                  <a:srgbClr val="000000"/>
                </a:solidFill>
                <a:latin typeface="CheltenhamStd-Book"/>
              </a:rPr>
              <a:t>accomplish? Consider a policy that covers the issue of fair and responsible Internet use. The introductory section of</a:t>
            </a:r>
          </a:p>
          <a:p>
            <a:pPr algn="l"/>
            <a:r>
              <a:rPr lang="en-US" sz="1800" b="0" i="0" u="none" strike="noStrike" baseline="0" dirty="0">
                <a:solidFill>
                  <a:srgbClr val="000000"/>
                </a:solidFill>
                <a:latin typeface="CheltenhamStd-Book"/>
              </a:rPr>
              <a:t>this policy should address the following questions: What is the scope of this policy? Who does this policy apply to?</a:t>
            </a:r>
          </a:p>
          <a:p>
            <a:pPr algn="l"/>
            <a:r>
              <a:rPr lang="en-US" sz="1800" b="0" i="0" u="none" strike="noStrike" baseline="0" dirty="0">
                <a:solidFill>
                  <a:srgbClr val="000000"/>
                </a:solidFill>
                <a:latin typeface="CheltenhamStd-Book"/>
              </a:rPr>
              <a:t>Who is responsible and accountable for policy implementation? What technologies and issues does it address?</a:t>
            </a:r>
          </a:p>
          <a:p>
            <a:pPr algn="l"/>
            <a:r>
              <a:rPr lang="en-US" sz="1800" b="0" i="0" u="none" strike="noStrike" baseline="0" dirty="0">
                <a:solidFill>
                  <a:srgbClr val="9C00FF"/>
                </a:solidFill>
                <a:latin typeface="HelveticaNeueLTStd-Bd"/>
              </a:rPr>
              <a:t>Authorized Access and Usage of Equipment</a:t>
            </a:r>
          </a:p>
          <a:p>
            <a:pPr algn="l"/>
            <a:r>
              <a:rPr lang="en-US" sz="1800" b="0" i="0" u="none" strike="noStrike" baseline="0" dirty="0">
                <a:solidFill>
                  <a:srgbClr val="000000"/>
                </a:solidFill>
                <a:latin typeface="CheltenhamStd-Book"/>
              </a:rPr>
              <a:t>This section of the policy statement addresses </a:t>
            </a:r>
            <a:r>
              <a:rPr lang="en-US" sz="1800" b="0" i="1" u="none" strike="noStrike" baseline="0" dirty="0">
                <a:solidFill>
                  <a:srgbClr val="000000"/>
                </a:solidFill>
                <a:latin typeface="CheltenhamStd-BookItalic"/>
              </a:rPr>
              <a:t>who </a:t>
            </a:r>
            <a:r>
              <a:rPr lang="en-US" sz="1800" b="0" i="0" u="none" strike="noStrike" baseline="0" dirty="0">
                <a:solidFill>
                  <a:srgbClr val="000000"/>
                </a:solidFill>
                <a:latin typeface="CheltenhamStd-Book"/>
              </a:rPr>
              <a:t>can use the technology governed by the policy and </a:t>
            </a:r>
            <a:r>
              <a:rPr lang="en-US" sz="1800" b="0" i="1" u="none" strike="noStrike" baseline="0" dirty="0">
                <a:solidFill>
                  <a:srgbClr val="000000"/>
                </a:solidFill>
                <a:latin typeface="CheltenhamStd-BookItalic"/>
              </a:rPr>
              <a:t>what </a:t>
            </a:r>
            <a:r>
              <a:rPr lang="en-US" sz="1800" b="0" i="0" u="none" strike="noStrike" baseline="0" dirty="0">
                <a:solidFill>
                  <a:srgbClr val="000000"/>
                </a:solidFill>
                <a:latin typeface="CheltenhamStd-Book"/>
              </a:rPr>
              <a:t>it can be</a:t>
            </a:r>
          </a:p>
          <a:p>
            <a:pPr algn="l"/>
            <a:r>
              <a:rPr lang="en-US" sz="1800" b="0" i="0" u="none" strike="noStrike" baseline="0" dirty="0">
                <a:solidFill>
                  <a:srgbClr val="000000"/>
                </a:solidFill>
                <a:latin typeface="CheltenhamStd-Book"/>
              </a:rPr>
              <a:t>used for. Remember that an organization’s information systems are its exclusive property, and users have no rights of</a:t>
            </a:r>
          </a:p>
          <a:p>
            <a:pPr algn="l"/>
            <a:r>
              <a:rPr lang="en-US" sz="1800" b="0" i="0" u="none" strike="noStrike" baseline="0" dirty="0">
                <a:solidFill>
                  <a:srgbClr val="000000"/>
                </a:solidFill>
                <a:latin typeface="CheltenhamStd-Book"/>
              </a:rPr>
              <a:t>use. Each technology and process is provided for business operations. Use for any other purpose constitutes misuse</a:t>
            </a:r>
          </a:p>
          <a:p>
            <a:pPr algn="l"/>
            <a:r>
              <a:rPr lang="en-US" sz="1800" b="0" i="0" u="none" strike="noStrike" baseline="0" dirty="0">
                <a:solidFill>
                  <a:srgbClr val="000000"/>
                </a:solidFill>
                <a:latin typeface="CheltenhamStd-Book"/>
              </a:rPr>
              <a:t>of equipment. This section defines “fair and responsible use” of equipment and other organizational assets and should</a:t>
            </a:r>
          </a:p>
          <a:p>
            <a:pPr algn="l"/>
            <a:r>
              <a:rPr lang="en-US" sz="1800" b="0" i="0" u="none" strike="noStrike" baseline="0" dirty="0">
                <a:solidFill>
                  <a:srgbClr val="000000"/>
                </a:solidFill>
                <a:latin typeface="CheltenhamStd-Book"/>
              </a:rPr>
              <a:t>address key legal issues, such as protection of personal information and privacy.</a:t>
            </a:r>
          </a:p>
          <a:p>
            <a:pPr algn="l"/>
            <a:r>
              <a:rPr lang="en-US" sz="1800" b="0" i="0" u="none" strike="noStrike" baseline="0" dirty="0">
                <a:solidFill>
                  <a:srgbClr val="9C00FF"/>
                </a:solidFill>
                <a:latin typeface="HelveticaNeueLTStd-Bd"/>
              </a:rPr>
              <a:t>Prohibited Use of Equipment</a:t>
            </a:r>
          </a:p>
          <a:p>
            <a:pPr algn="l"/>
            <a:r>
              <a:rPr lang="en-US" sz="1800" b="0" i="0" u="none" strike="noStrike" baseline="0" dirty="0">
                <a:solidFill>
                  <a:srgbClr val="000000"/>
                </a:solidFill>
                <a:latin typeface="CheltenhamStd-Book"/>
              </a:rPr>
              <a:t>Unless a particular use is clearly prohibited, the organization cannot penalize its employees for misuse. For example,</a:t>
            </a:r>
          </a:p>
          <a:p>
            <a:pPr algn="l"/>
            <a:r>
              <a:rPr lang="en-US" sz="1800" b="0" i="0" u="none" strike="noStrike" baseline="0" dirty="0">
                <a:solidFill>
                  <a:srgbClr val="000000"/>
                </a:solidFill>
                <a:latin typeface="CheltenhamStd-Book"/>
              </a:rPr>
              <a:t>the following can be prohibited: personal use, disruptive use or misuse, criminal use, offensive or harassing materials,</a:t>
            </a:r>
          </a:p>
          <a:p>
            <a:pPr algn="l"/>
            <a:r>
              <a:rPr lang="en-US" sz="1800" b="0" i="0" u="none" strike="noStrike" baseline="0" dirty="0">
                <a:solidFill>
                  <a:srgbClr val="000000"/>
                </a:solidFill>
                <a:latin typeface="CheltenhamStd-Book"/>
              </a:rPr>
              <a:t>and infringement of copyrighted, licensed, or other intellectual property. As an alternative approach, sections 2 and 3</a:t>
            </a:r>
          </a:p>
          <a:p>
            <a:pPr algn="l"/>
            <a:r>
              <a:rPr lang="en-US" sz="1800" b="0" i="0" u="none" strike="noStrike" baseline="0" dirty="0">
                <a:solidFill>
                  <a:srgbClr val="000000"/>
                </a:solidFill>
                <a:latin typeface="CheltenhamStd-Book"/>
              </a:rPr>
              <a:t>of Table 3-3 can be collapsed into a single category called “Appropriate Use.” Many organizations use such an ISSP</a:t>
            </a:r>
          </a:p>
          <a:p>
            <a:pPr algn="l"/>
            <a:r>
              <a:rPr lang="en-US" sz="1800" b="0" i="0" u="none" strike="noStrike" baseline="0" dirty="0">
                <a:solidFill>
                  <a:srgbClr val="000000"/>
                </a:solidFill>
                <a:latin typeface="CheltenhamStd-Book"/>
              </a:rPr>
              <a:t>section to cover both categories.</a:t>
            </a:r>
          </a:p>
          <a:p>
            <a:pPr algn="l"/>
            <a:r>
              <a:rPr lang="en-US" sz="1800" b="0" i="0" u="none" strike="noStrike" baseline="0" dirty="0">
                <a:solidFill>
                  <a:srgbClr val="9C00FF"/>
                </a:solidFill>
                <a:latin typeface="HelveticaNeueLTStd-Bd"/>
              </a:rPr>
              <a:t>Systems Management</a:t>
            </a:r>
          </a:p>
          <a:p>
            <a:pPr algn="l"/>
            <a:r>
              <a:rPr lang="en-US" sz="1800" b="0" i="0" u="none" strike="noStrike" baseline="0" dirty="0">
                <a:solidFill>
                  <a:srgbClr val="000000"/>
                </a:solidFill>
                <a:latin typeface="CheltenhamStd-Book"/>
              </a:rPr>
              <a:t>The systems management section of the ISSP policy statement focuses on the users’ relationship to systems management.</a:t>
            </a:r>
          </a:p>
          <a:p>
            <a:pPr algn="l"/>
            <a:r>
              <a:rPr lang="en-US" sz="1800" b="0" i="0" u="none" strike="noStrike" baseline="0" dirty="0">
                <a:solidFill>
                  <a:srgbClr val="000000"/>
                </a:solidFill>
                <a:latin typeface="CheltenhamStd-Book"/>
              </a:rPr>
              <a:t>Specific rules from management include regulating the use of e-mail, the storage of materials, the authorized</a:t>
            </a:r>
          </a:p>
          <a:p>
            <a:pPr algn="l"/>
            <a:r>
              <a:rPr lang="en-US" sz="1800" b="0" i="0" u="none" strike="noStrike" baseline="0" dirty="0">
                <a:solidFill>
                  <a:srgbClr val="000000"/>
                </a:solidFill>
                <a:latin typeface="CheltenhamStd-Book"/>
              </a:rPr>
              <a:t>monitoring of employees, and the physical and electronic scrutiny of e-mail and other electronic documents. It is</a:t>
            </a:r>
          </a:p>
          <a:p>
            <a:pPr algn="l"/>
            <a:r>
              <a:rPr lang="en-US" sz="1800" b="0" i="0" u="none" strike="noStrike" baseline="0" dirty="0">
                <a:solidFill>
                  <a:srgbClr val="000000"/>
                </a:solidFill>
                <a:latin typeface="CheltenhamStd-Book"/>
              </a:rPr>
              <a:t>important that all such responsibilities are assigned either to the systems administrator or the users; otherwise, both</a:t>
            </a:r>
          </a:p>
          <a:p>
            <a:pPr algn="l"/>
            <a:r>
              <a:rPr lang="en-US" sz="1800" b="0" i="0" u="none" strike="noStrike" baseline="0" dirty="0">
                <a:solidFill>
                  <a:srgbClr val="000000"/>
                </a:solidFill>
                <a:latin typeface="CheltenhamStd-Book"/>
              </a:rPr>
              <a:t>parties may infer that the responsibility belongs to the other.</a:t>
            </a:r>
          </a:p>
          <a:p>
            <a:pPr algn="l"/>
            <a:r>
              <a:rPr lang="en-US" sz="1800" b="0" i="0" u="none" strike="noStrike" baseline="0" dirty="0">
                <a:solidFill>
                  <a:srgbClr val="9C00FF"/>
                </a:solidFill>
                <a:latin typeface="HelveticaNeueLTStd-Bd"/>
              </a:rPr>
              <a:t>Violations of Policy</a:t>
            </a:r>
          </a:p>
          <a:p>
            <a:pPr algn="l"/>
            <a:r>
              <a:rPr lang="en-US" sz="1800" b="0" i="0" u="none" strike="noStrike" baseline="0" dirty="0">
                <a:solidFill>
                  <a:srgbClr val="000000"/>
                </a:solidFill>
                <a:latin typeface="CheltenhamStd-Book"/>
              </a:rPr>
              <a:t>The people to whom the policy applies must understand the penalties and repercussions of violating it. Violations of</a:t>
            </a:r>
          </a:p>
          <a:p>
            <a:pPr algn="l"/>
            <a:r>
              <a:rPr lang="en-US" sz="1800" b="0" i="0" u="none" strike="noStrike" baseline="0" dirty="0">
                <a:solidFill>
                  <a:srgbClr val="000000"/>
                </a:solidFill>
                <a:latin typeface="CheltenhamStd-Book"/>
              </a:rPr>
              <a:t>policy should carry penalties that are appropriate—neither draconian nor overly lenient. This section of the policy</a:t>
            </a:r>
          </a:p>
          <a:p>
            <a:pPr algn="l"/>
            <a:r>
              <a:rPr lang="en-US" sz="1800" b="0" i="0" u="none" strike="noStrike" baseline="0" dirty="0">
                <a:solidFill>
                  <a:srgbClr val="000000"/>
                </a:solidFill>
                <a:latin typeface="CheltenhamStd-Book"/>
              </a:rPr>
              <a:t>statement should contain not only specific penalties for each category of violation, but instructions for how people</a:t>
            </a:r>
          </a:p>
          <a:p>
            <a:pPr algn="l"/>
            <a:r>
              <a:rPr lang="en-US" sz="1800" b="0" i="0" u="none" strike="noStrike" baseline="0" dirty="0">
                <a:solidFill>
                  <a:srgbClr val="000000"/>
                </a:solidFill>
                <a:latin typeface="CheltenhamStd-Book"/>
              </a:rPr>
              <a:t>in the organization can report observed or suspected violations. Many people think that powerful employees in an</a:t>
            </a:r>
          </a:p>
          <a:p>
            <a:pPr algn="l"/>
            <a:r>
              <a:rPr lang="en-US" sz="1800" b="0" i="0" u="none" strike="noStrike" baseline="0" dirty="0">
                <a:solidFill>
                  <a:srgbClr val="000000"/>
                </a:solidFill>
                <a:latin typeface="CheltenhamStd-Book"/>
              </a:rPr>
              <a:t>organization can retaliate against someone who reports violations. Allowing anonymous submissions is often the only</a:t>
            </a:r>
          </a:p>
          <a:p>
            <a:pPr algn="l"/>
            <a:r>
              <a:rPr lang="en-US" sz="1800" b="0" i="0" u="none" strike="noStrike" baseline="0" dirty="0">
                <a:solidFill>
                  <a:srgbClr val="000000"/>
                </a:solidFill>
                <a:latin typeface="CheltenhamStd-Book"/>
              </a:rPr>
              <a:t>way to convince users to report the unauthorized activities of more influential employees.</a:t>
            </a:r>
          </a:p>
          <a:p>
            <a:pPr algn="l"/>
            <a:r>
              <a:rPr lang="en-US" sz="1800" b="0" i="0" u="none" strike="noStrike" baseline="0" dirty="0">
                <a:solidFill>
                  <a:srgbClr val="9C00FF"/>
                </a:solidFill>
                <a:latin typeface="HelveticaNeueLTStd-Bd"/>
              </a:rPr>
              <a:t>Policy Review and Modification</a:t>
            </a:r>
          </a:p>
          <a:p>
            <a:pPr algn="l"/>
            <a:r>
              <a:rPr lang="en-US" sz="1800" b="0" i="0" u="none" strike="noStrike" baseline="0" dirty="0">
                <a:solidFill>
                  <a:srgbClr val="000000"/>
                </a:solidFill>
                <a:latin typeface="CheltenhamStd-Book"/>
              </a:rPr>
              <a:t>Because any document is only useful if it is up to date, each policy should contain procedures and a timetable for</a:t>
            </a:r>
          </a:p>
          <a:p>
            <a:pPr algn="l"/>
            <a:r>
              <a:rPr lang="en-US" sz="1800" b="0" i="0" u="none" strike="noStrike" baseline="0" dirty="0">
                <a:solidFill>
                  <a:srgbClr val="000000"/>
                </a:solidFill>
                <a:latin typeface="CheltenhamStd-Book"/>
              </a:rPr>
              <a:t>periodic review. As the organization’s needs and technologies change, so must the policies that govern their use.</a:t>
            </a:r>
          </a:p>
          <a:p>
            <a:pPr algn="l"/>
            <a:r>
              <a:rPr lang="en-US" sz="1800" b="0" i="0" u="none" strike="noStrike" baseline="0" dirty="0">
                <a:solidFill>
                  <a:srgbClr val="000000"/>
                </a:solidFill>
                <a:latin typeface="CheltenhamStd-Book"/>
              </a:rPr>
              <a:t>This section should specify a methodology for reviewing and modifying the policy to ensure that users do not begin</a:t>
            </a:r>
          </a:p>
          <a:p>
            <a:pPr algn="l"/>
            <a:r>
              <a:rPr lang="en-US" sz="1800" b="0" i="0" u="none" strike="noStrike" baseline="0" dirty="0">
                <a:solidFill>
                  <a:srgbClr val="000000"/>
                </a:solidFill>
                <a:latin typeface="CheltenhamStd-Book"/>
              </a:rPr>
              <a:t>circumventing it as it grows obsolete.</a:t>
            </a:r>
          </a:p>
          <a:p>
            <a:pPr algn="l"/>
            <a:r>
              <a:rPr lang="en-US" sz="1800" b="0" i="0" u="none" strike="noStrike" baseline="0" dirty="0">
                <a:solidFill>
                  <a:srgbClr val="9C00FF"/>
                </a:solidFill>
                <a:latin typeface="HelveticaNeueLTStd-Bd"/>
              </a:rPr>
              <a:t>Limitations of Liability</a:t>
            </a:r>
          </a:p>
          <a:p>
            <a:pPr algn="l"/>
            <a:r>
              <a:rPr lang="en-US" sz="1800" b="0" i="0" u="none" strike="noStrike" baseline="0" dirty="0">
                <a:solidFill>
                  <a:srgbClr val="000000"/>
                </a:solidFill>
                <a:latin typeface="CheltenhamStd-Book"/>
              </a:rPr>
              <a:t>If an employee is caught conducting illegal activities with the organization’s equipment or assets, management does</a:t>
            </a:r>
          </a:p>
          <a:p>
            <a:pPr algn="l"/>
            <a:r>
              <a:rPr lang="en-US" sz="1800" b="0" i="0" u="none" strike="noStrike" baseline="0" dirty="0">
                <a:solidFill>
                  <a:srgbClr val="000000"/>
                </a:solidFill>
                <a:latin typeface="CheltenhamStd-Book"/>
              </a:rPr>
              <a:t>not want the organization held liable. The policy should state that if employees violate a company policy or any law</a:t>
            </a:r>
          </a:p>
          <a:p>
            <a:pPr algn="l"/>
            <a:r>
              <a:rPr lang="en-US" sz="1800" b="0" i="0" u="none" strike="noStrike" baseline="0" dirty="0">
                <a:solidFill>
                  <a:srgbClr val="000000"/>
                </a:solidFill>
                <a:latin typeface="CheltenhamStd-Book"/>
              </a:rPr>
              <a:t>using company technologies, the company will not protect them, and the company is not liable for their actions. In</a:t>
            </a:r>
          </a:p>
          <a:p>
            <a:pPr algn="l"/>
            <a:r>
              <a:rPr lang="en-US" sz="1800" b="0" i="0" u="none" strike="noStrike" baseline="0" dirty="0">
                <a:solidFill>
                  <a:srgbClr val="000000"/>
                </a:solidFill>
                <a:latin typeface="CheltenhamStd-Book"/>
              </a:rPr>
              <a:t>fact, many organizations assist in the prosecution of employees who violate laws when their actions violate policies.</a:t>
            </a:r>
          </a:p>
          <a:p>
            <a:pPr algn="l"/>
            <a:r>
              <a:rPr lang="en-US" sz="1800" b="0" i="0" u="none" strike="noStrike" baseline="0" dirty="0">
                <a:solidFill>
                  <a:srgbClr val="000000"/>
                </a:solidFill>
                <a:latin typeface="CheltenhamStd-Book"/>
              </a:rPr>
              <a:t>It is assumed that such violations occur without knowledge or authorization by the organization.</a:t>
            </a:r>
          </a:p>
          <a:p>
            <a:pPr algn="l"/>
            <a:r>
              <a:rPr lang="en-US" sz="1800" b="0" i="0" u="none" strike="noStrike" baseline="0" dirty="0">
                <a:solidFill>
                  <a:srgbClr val="000000"/>
                </a:solidFill>
                <a:latin typeface="Times-Roman"/>
              </a:rPr>
              <a:t>Copyright</a:t>
            </a:r>
            <a:endParaRPr lang="en-US" sz="1400" dirty="0"/>
          </a:p>
        </p:txBody>
      </p:sp>
      <p:sp>
        <p:nvSpPr>
          <p:cNvPr id="4" name="Slide Number Placeholder 3">
            <a:extLst>
              <a:ext uri="{FF2B5EF4-FFF2-40B4-BE49-F238E27FC236}">
                <a16:creationId xmlns:a16="http://schemas.microsoft.com/office/drawing/2014/main" id="{AC203C54-F67B-D2AB-1A47-031358AD9B23}"/>
              </a:ext>
            </a:extLst>
          </p:cNvPr>
          <p:cNvSpPr>
            <a:spLocks noGrp="1"/>
          </p:cNvSpPr>
          <p:nvPr>
            <p:ph type="sldNum" sz="quarter" idx="5"/>
          </p:nvPr>
        </p:nvSpPr>
        <p:spPr/>
        <p:txBody>
          <a:bodyPr/>
          <a:lstStyle/>
          <a:p>
            <a:fld id="{C0B72BDB-F84C-4882-B596-5C250CC05880}" type="slidenum">
              <a:rPr lang="en-US" smtClean="0"/>
              <a:t>90</a:t>
            </a:fld>
            <a:endParaRPr lang="en-US"/>
          </a:p>
        </p:txBody>
      </p:sp>
    </p:spTree>
    <p:extLst>
      <p:ext uri="{BB962C8B-B14F-4D97-AF65-F5344CB8AC3E}">
        <p14:creationId xmlns:p14="http://schemas.microsoft.com/office/powerpoint/2010/main" val="29802072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608AC-5B5E-27C6-DA8A-C689480154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417AD4-AD11-B413-782A-F691A1A611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080621-C480-186B-3B1C-EA5C85B53EEA}"/>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6989D123-1DF2-84F0-A654-832571A6B963}"/>
              </a:ext>
            </a:extLst>
          </p:cNvPr>
          <p:cNvSpPr>
            <a:spLocks noGrp="1"/>
          </p:cNvSpPr>
          <p:nvPr>
            <p:ph type="sldNum" sz="quarter" idx="5"/>
          </p:nvPr>
        </p:nvSpPr>
        <p:spPr/>
        <p:txBody>
          <a:bodyPr/>
          <a:lstStyle/>
          <a:p>
            <a:fld id="{C0B72BDB-F84C-4882-B596-5C250CC05880}" type="slidenum">
              <a:rPr lang="en-US" smtClean="0"/>
              <a:t>91</a:t>
            </a:fld>
            <a:endParaRPr lang="en-US"/>
          </a:p>
        </p:txBody>
      </p:sp>
    </p:spTree>
    <p:extLst>
      <p:ext uri="{BB962C8B-B14F-4D97-AF65-F5344CB8AC3E}">
        <p14:creationId xmlns:p14="http://schemas.microsoft.com/office/powerpoint/2010/main" val="27858105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1F5D1-A4AF-88C1-D8CE-A392EA1A88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03D13-1532-153D-4770-6DFEC432C1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E3CB06-33BD-0648-C5EF-AA619EF5E0B6}"/>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C129C136-8AD8-87F4-B78D-1338E617EE6F}"/>
              </a:ext>
            </a:extLst>
          </p:cNvPr>
          <p:cNvSpPr>
            <a:spLocks noGrp="1"/>
          </p:cNvSpPr>
          <p:nvPr>
            <p:ph type="sldNum" sz="quarter" idx="5"/>
          </p:nvPr>
        </p:nvSpPr>
        <p:spPr/>
        <p:txBody>
          <a:bodyPr/>
          <a:lstStyle/>
          <a:p>
            <a:fld id="{C0B72BDB-F84C-4882-B596-5C250CC05880}" type="slidenum">
              <a:rPr lang="en-US" smtClean="0"/>
              <a:t>92</a:t>
            </a:fld>
            <a:endParaRPr lang="en-US"/>
          </a:p>
        </p:txBody>
      </p:sp>
    </p:spTree>
    <p:extLst>
      <p:ext uri="{BB962C8B-B14F-4D97-AF65-F5344CB8AC3E}">
        <p14:creationId xmlns:p14="http://schemas.microsoft.com/office/powerpoint/2010/main" val="247988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D1C87-7622-54FC-EDD7-1D8A7427EB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6A1992-FC18-0D94-D9E6-3746983B53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219D31-85F7-73FA-8C51-361CE261D54F}"/>
              </a:ext>
            </a:extLst>
          </p:cNvPr>
          <p:cNvSpPr>
            <a:spLocks noGrp="1"/>
          </p:cNvSpPr>
          <p:nvPr>
            <p:ph type="body" idx="1"/>
          </p:nvPr>
        </p:nvSpPr>
        <p:spPr/>
        <p:txBody>
          <a:bodyPr/>
          <a:lstStyle/>
          <a:p>
            <a:pPr algn="l"/>
            <a:r>
              <a:rPr lang="en-US" sz="1800" b="0" i="0" u="none" strike="noStrike" baseline="0" dirty="0">
                <a:latin typeface="SabonLTStd-Roman"/>
              </a:rPr>
              <a:t>A successful organization should have the following multiple layers of security in place to protect</a:t>
            </a:r>
          </a:p>
          <a:p>
            <a:pPr algn="l"/>
            <a:r>
              <a:rPr lang="en-US" sz="1800" b="0" i="0" u="none" strike="noStrike" baseline="0" dirty="0">
                <a:latin typeface="SabonLTStd-Roman"/>
              </a:rPr>
              <a:t>its operations:</a:t>
            </a:r>
          </a:p>
          <a:p>
            <a:pPr algn="l"/>
            <a:r>
              <a:rPr lang="en-US" sz="1800" b="1" i="0" u="none" strike="noStrike" baseline="0" dirty="0">
                <a:latin typeface="SabonLTStd-Bold"/>
              </a:rPr>
              <a:t>Physical security</a:t>
            </a:r>
            <a:r>
              <a:rPr lang="en-US" sz="1800" b="0" i="0" u="none" strike="noStrike" baseline="0" dirty="0">
                <a:latin typeface="SabonLTStd-Roman"/>
              </a:rPr>
              <a:t>, to protect physical items, objects, or areas from unauthorized access</a:t>
            </a:r>
          </a:p>
          <a:p>
            <a:pPr algn="l"/>
            <a:r>
              <a:rPr lang="en-US" sz="1800" b="0" i="0" u="none" strike="noStrike" baseline="0" dirty="0">
                <a:latin typeface="SabonLTStd-Roman"/>
              </a:rPr>
              <a:t>and misuse</a:t>
            </a:r>
          </a:p>
          <a:p>
            <a:pPr algn="l"/>
            <a:r>
              <a:rPr lang="en-US" sz="1800" b="1" i="0" u="none" strike="noStrike" baseline="0" dirty="0">
                <a:latin typeface="SabonLTStd-Bold"/>
              </a:rPr>
              <a:t>Personnel security</a:t>
            </a:r>
            <a:r>
              <a:rPr lang="en-US" sz="1800" b="0" i="0" u="none" strike="noStrike" baseline="0" dirty="0">
                <a:latin typeface="SabonLTStd-Roman"/>
              </a:rPr>
              <a:t>, to protect the individual or group of individuals who are authorized</a:t>
            </a:r>
          </a:p>
          <a:p>
            <a:pPr algn="l"/>
            <a:r>
              <a:rPr lang="en-US" sz="1800" b="0" i="0" u="none" strike="noStrike" baseline="0" dirty="0">
                <a:latin typeface="SabonLTStd-Roman"/>
              </a:rPr>
              <a:t>to access the organization and its operations</a:t>
            </a:r>
          </a:p>
          <a:p>
            <a:pPr algn="l"/>
            <a:r>
              <a:rPr lang="en-US" sz="1800" b="1" i="0" u="none" strike="noStrike" baseline="0" dirty="0">
                <a:latin typeface="SabonLTStd-Bold"/>
              </a:rPr>
              <a:t>Operations security</a:t>
            </a:r>
            <a:r>
              <a:rPr lang="en-US" sz="1800" b="0" i="0" u="none" strike="noStrike" baseline="0" dirty="0">
                <a:latin typeface="SabonLTStd-Roman"/>
              </a:rPr>
              <a:t>, to protect the details of a particular operation or series of</a:t>
            </a:r>
          </a:p>
          <a:p>
            <a:pPr algn="l"/>
            <a:r>
              <a:rPr lang="en-US" sz="1800" b="0" i="0" u="none" strike="noStrike" baseline="0" dirty="0">
                <a:latin typeface="SabonLTStd-Roman"/>
              </a:rPr>
              <a:t>activities</a:t>
            </a:r>
          </a:p>
          <a:p>
            <a:pPr algn="l"/>
            <a:r>
              <a:rPr lang="en-US" sz="1800" b="1" i="0" u="none" strike="noStrike" baseline="0" dirty="0">
                <a:latin typeface="SabonLTStd-Bold"/>
              </a:rPr>
              <a:t>Communications security</a:t>
            </a:r>
            <a:r>
              <a:rPr lang="en-US" sz="1800" b="0" i="0" u="none" strike="noStrike" baseline="0" dirty="0">
                <a:latin typeface="SabonLTStd-Roman"/>
              </a:rPr>
              <a:t>, to protect communications media, technology, and content</a:t>
            </a:r>
          </a:p>
          <a:p>
            <a:pPr algn="l"/>
            <a:r>
              <a:rPr lang="en-US" sz="1800" b="1" i="0" u="none" strike="noStrike" baseline="0" dirty="0">
                <a:latin typeface="SabonLTStd-Bold"/>
              </a:rPr>
              <a:t>Network security</a:t>
            </a:r>
            <a:r>
              <a:rPr lang="en-US" sz="1800" b="0" i="0" u="none" strike="noStrike" baseline="0" dirty="0">
                <a:latin typeface="SabonLTStd-Roman"/>
              </a:rPr>
              <a:t>, to protect networking components, connections, and contents</a:t>
            </a:r>
          </a:p>
          <a:p>
            <a:pPr algn="l"/>
            <a:r>
              <a:rPr lang="en-US" sz="1800" b="1" i="0" u="none" strike="noStrike" baseline="0" dirty="0">
                <a:latin typeface="SabonLTStd-Bold"/>
              </a:rPr>
              <a:t>Information security</a:t>
            </a:r>
            <a:r>
              <a:rPr lang="en-US" sz="1800" b="0" i="0" u="none" strike="noStrike" baseline="0" dirty="0">
                <a:latin typeface="SabonLTStd-Roman"/>
              </a:rPr>
              <a:t>, to protect the confidentiality, integrity and availability of information</a:t>
            </a:r>
          </a:p>
          <a:p>
            <a:pPr algn="l"/>
            <a:r>
              <a:rPr lang="en-US" sz="1800" b="0" i="0" u="none" strike="noStrike" baseline="0" dirty="0">
                <a:latin typeface="SabonLTStd-Roman"/>
              </a:rPr>
              <a:t>assets, whether in storage, processing, or transmission. It is achieved via the</a:t>
            </a:r>
          </a:p>
          <a:p>
            <a:pPr algn="l"/>
            <a:r>
              <a:rPr lang="en-US" sz="1800" b="0" i="0" u="none" strike="noStrike" baseline="0" dirty="0">
                <a:latin typeface="SabonLTStd-Roman"/>
              </a:rPr>
              <a:t>application of policy, education, training and awareness, and technology.</a:t>
            </a:r>
            <a:endParaRPr lang="en-US" dirty="0"/>
          </a:p>
        </p:txBody>
      </p:sp>
      <p:sp>
        <p:nvSpPr>
          <p:cNvPr id="4" name="Slide Number Placeholder 3">
            <a:extLst>
              <a:ext uri="{FF2B5EF4-FFF2-40B4-BE49-F238E27FC236}">
                <a16:creationId xmlns:a16="http://schemas.microsoft.com/office/drawing/2014/main" id="{92F05FE1-F4AB-A84E-F950-B5082CCA0EB4}"/>
              </a:ext>
            </a:extLst>
          </p:cNvPr>
          <p:cNvSpPr>
            <a:spLocks noGrp="1"/>
          </p:cNvSpPr>
          <p:nvPr>
            <p:ph type="sldNum" sz="quarter" idx="5"/>
          </p:nvPr>
        </p:nvSpPr>
        <p:spPr/>
        <p:txBody>
          <a:bodyPr/>
          <a:lstStyle/>
          <a:p>
            <a:fld id="{C0B72BDB-F84C-4882-B596-5C250CC05880}" type="slidenum">
              <a:rPr lang="en-US" smtClean="0"/>
              <a:t>12</a:t>
            </a:fld>
            <a:endParaRPr lang="en-US"/>
          </a:p>
        </p:txBody>
      </p:sp>
    </p:spTree>
    <p:extLst>
      <p:ext uri="{BB962C8B-B14F-4D97-AF65-F5344CB8AC3E}">
        <p14:creationId xmlns:p14="http://schemas.microsoft.com/office/powerpoint/2010/main" val="282887631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29930-41BB-C79D-FDA2-617CE8A0D1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86646E-4ADF-7C3D-44FC-F35D0C583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216950-CA2B-33C1-9A02-DA8B4E5C5294}"/>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F29896B3-0418-E5DA-F126-21E088B1265D}"/>
              </a:ext>
            </a:extLst>
          </p:cNvPr>
          <p:cNvSpPr>
            <a:spLocks noGrp="1"/>
          </p:cNvSpPr>
          <p:nvPr>
            <p:ph type="sldNum" sz="quarter" idx="5"/>
          </p:nvPr>
        </p:nvSpPr>
        <p:spPr/>
        <p:txBody>
          <a:bodyPr/>
          <a:lstStyle/>
          <a:p>
            <a:fld id="{C0B72BDB-F84C-4882-B596-5C250CC05880}" type="slidenum">
              <a:rPr lang="en-US" smtClean="0"/>
              <a:t>93</a:t>
            </a:fld>
            <a:endParaRPr lang="en-US"/>
          </a:p>
        </p:txBody>
      </p:sp>
    </p:spTree>
    <p:extLst>
      <p:ext uri="{BB962C8B-B14F-4D97-AF65-F5344CB8AC3E}">
        <p14:creationId xmlns:p14="http://schemas.microsoft.com/office/powerpoint/2010/main" val="48721513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3F801-E290-4F31-625F-4591013534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724514-FFB7-84D0-47E0-D61D845602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698F63-88E3-7470-2364-45CB8733ADD0}"/>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A5F5DFA9-11F3-1EF5-1412-3AE5418D7524}"/>
              </a:ext>
            </a:extLst>
          </p:cNvPr>
          <p:cNvSpPr>
            <a:spLocks noGrp="1"/>
          </p:cNvSpPr>
          <p:nvPr>
            <p:ph type="sldNum" sz="quarter" idx="5"/>
          </p:nvPr>
        </p:nvSpPr>
        <p:spPr/>
        <p:txBody>
          <a:bodyPr/>
          <a:lstStyle/>
          <a:p>
            <a:fld id="{C0B72BDB-F84C-4882-B596-5C250CC05880}" type="slidenum">
              <a:rPr lang="en-US" smtClean="0"/>
              <a:t>94</a:t>
            </a:fld>
            <a:endParaRPr lang="en-US"/>
          </a:p>
        </p:txBody>
      </p:sp>
    </p:spTree>
    <p:extLst>
      <p:ext uri="{BB962C8B-B14F-4D97-AF65-F5344CB8AC3E}">
        <p14:creationId xmlns:p14="http://schemas.microsoft.com/office/powerpoint/2010/main" val="290093648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28938-0C35-3F63-48C4-A42FEF4870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0B165-5AF5-9D01-2B53-A02362469F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298C0F-8DD9-53AE-6534-2FF5F6628773}"/>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4A8A5105-1E63-9292-752B-70314A4AE297}"/>
              </a:ext>
            </a:extLst>
          </p:cNvPr>
          <p:cNvSpPr>
            <a:spLocks noGrp="1"/>
          </p:cNvSpPr>
          <p:nvPr>
            <p:ph type="sldNum" sz="quarter" idx="5"/>
          </p:nvPr>
        </p:nvSpPr>
        <p:spPr/>
        <p:txBody>
          <a:bodyPr/>
          <a:lstStyle/>
          <a:p>
            <a:fld id="{C0B72BDB-F84C-4882-B596-5C250CC05880}" type="slidenum">
              <a:rPr lang="en-US" smtClean="0"/>
              <a:t>95</a:t>
            </a:fld>
            <a:endParaRPr lang="en-US"/>
          </a:p>
        </p:txBody>
      </p:sp>
    </p:spTree>
    <p:extLst>
      <p:ext uri="{BB962C8B-B14F-4D97-AF65-F5344CB8AC3E}">
        <p14:creationId xmlns:p14="http://schemas.microsoft.com/office/powerpoint/2010/main" val="168071635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DF4A3-BDBF-6997-E7ED-269E543BD4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0E89C8-FB5B-CBF7-3764-13B7711D9C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07EA97-A3D1-1BF6-EDC3-0E67B90EE325}"/>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7C344232-2325-5E8A-3E92-14184E6C0456}"/>
              </a:ext>
            </a:extLst>
          </p:cNvPr>
          <p:cNvSpPr>
            <a:spLocks noGrp="1"/>
          </p:cNvSpPr>
          <p:nvPr>
            <p:ph type="sldNum" sz="quarter" idx="5"/>
          </p:nvPr>
        </p:nvSpPr>
        <p:spPr/>
        <p:txBody>
          <a:bodyPr/>
          <a:lstStyle/>
          <a:p>
            <a:fld id="{C0B72BDB-F84C-4882-B596-5C250CC05880}" type="slidenum">
              <a:rPr lang="en-US" smtClean="0"/>
              <a:t>96</a:t>
            </a:fld>
            <a:endParaRPr lang="en-US"/>
          </a:p>
        </p:txBody>
      </p:sp>
    </p:spTree>
    <p:extLst>
      <p:ext uri="{BB962C8B-B14F-4D97-AF65-F5344CB8AC3E}">
        <p14:creationId xmlns:p14="http://schemas.microsoft.com/office/powerpoint/2010/main" val="8982737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D7923-26E2-E24F-B296-DC69911D18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717F94-32E5-1B6C-0C2D-BA3C730098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C3EAAE-D6B9-B546-C764-B5F0A0B3005B}"/>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DC5ED5FA-54C5-D0AC-4472-9D70A70DA7FC}"/>
              </a:ext>
            </a:extLst>
          </p:cNvPr>
          <p:cNvSpPr>
            <a:spLocks noGrp="1"/>
          </p:cNvSpPr>
          <p:nvPr>
            <p:ph type="sldNum" sz="quarter" idx="5"/>
          </p:nvPr>
        </p:nvSpPr>
        <p:spPr/>
        <p:txBody>
          <a:bodyPr/>
          <a:lstStyle/>
          <a:p>
            <a:fld id="{C0B72BDB-F84C-4882-B596-5C250CC05880}" type="slidenum">
              <a:rPr lang="en-US" smtClean="0"/>
              <a:t>97</a:t>
            </a:fld>
            <a:endParaRPr lang="en-US"/>
          </a:p>
        </p:txBody>
      </p:sp>
    </p:spTree>
    <p:extLst>
      <p:ext uri="{BB962C8B-B14F-4D97-AF65-F5344CB8AC3E}">
        <p14:creationId xmlns:p14="http://schemas.microsoft.com/office/powerpoint/2010/main" val="410763764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C5D57-024B-54FF-27DB-901BDB71AC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EDB0E7-479F-E5B0-3C9B-F27824FC1B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94FD1-2C77-03D6-E3E3-F1AC8994549E}"/>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5883AC94-60CF-C298-4A2B-60A98A86FD3A}"/>
              </a:ext>
            </a:extLst>
          </p:cNvPr>
          <p:cNvSpPr>
            <a:spLocks noGrp="1"/>
          </p:cNvSpPr>
          <p:nvPr>
            <p:ph type="sldNum" sz="quarter" idx="5"/>
          </p:nvPr>
        </p:nvSpPr>
        <p:spPr/>
        <p:txBody>
          <a:bodyPr/>
          <a:lstStyle/>
          <a:p>
            <a:fld id="{C0B72BDB-F84C-4882-B596-5C250CC05880}" type="slidenum">
              <a:rPr lang="en-US" smtClean="0"/>
              <a:t>98</a:t>
            </a:fld>
            <a:endParaRPr lang="en-US"/>
          </a:p>
        </p:txBody>
      </p:sp>
    </p:spTree>
    <p:extLst>
      <p:ext uri="{BB962C8B-B14F-4D97-AF65-F5344CB8AC3E}">
        <p14:creationId xmlns:p14="http://schemas.microsoft.com/office/powerpoint/2010/main" val="5199332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634C0-BEA1-953A-B9E5-11CEBF710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A46563-C2FE-5AA7-A5B5-CC259A4D3F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8A4AA-0F81-254A-7C4A-BC0A93184029}"/>
              </a:ext>
            </a:extLst>
          </p:cNvPr>
          <p:cNvSpPr>
            <a:spLocks noGrp="1"/>
          </p:cNvSpPr>
          <p:nvPr>
            <p:ph type="body" idx="1"/>
          </p:nvPr>
        </p:nvSpPr>
        <p:spPr/>
        <p:txBody>
          <a:bodyPr/>
          <a:lstStyle/>
          <a:p>
            <a:pPr algn="l"/>
            <a:endParaRPr lang="en-US" sz="1400" dirty="0"/>
          </a:p>
        </p:txBody>
      </p:sp>
      <p:sp>
        <p:nvSpPr>
          <p:cNvPr id="4" name="Slide Number Placeholder 3">
            <a:extLst>
              <a:ext uri="{FF2B5EF4-FFF2-40B4-BE49-F238E27FC236}">
                <a16:creationId xmlns:a16="http://schemas.microsoft.com/office/drawing/2014/main" id="{08E072D3-DB50-4268-F6A0-6C56F6B5347E}"/>
              </a:ext>
            </a:extLst>
          </p:cNvPr>
          <p:cNvSpPr>
            <a:spLocks noGrp="1"/>
          </p:cNvSpPr>
          <p:nvPr>
            <p:ph type="sldNum" sz="quarter" idx="5"/>
          </p:nvPr>
        </p:nvSpPr>
        <p:spPr/>
        <p:txBody>
          <a:bodyPr/>
          <a:lstStyle/>
          <a:p>
            <a:fld id="{C0B72BDB-F84C-4882-B596-5C250CC05880}" type="slidenum">
              <a:rPr lang="en-US" smtClean="0"/>
              <a:t>99</a:t>
            </a:fld>
            <a:endParaRPr lang="en-US"/>
          </a:p>
        </p:txBody>
      </p:sp>
    </p:spTree>
    <p:extLst>
      <p:ext uri="{BB962C8B-B14F-4D97-AF65-F5344CB8AC3E}">
        <p14:creationId xmlns:p14="http://schemas.microsoft.com/office/powerpoint/2010/main" val="109727648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DE456-BFD7-2432-3274-C80405FF84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39F5E-F612-D23F-EBF1-67901A5EFE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5A623-42FC-6773-3608-6CA770173583}"/>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6921C981-D13C-102B-3926-B8E249D87F60}"/>
              </a:ext>
            </a:extLst>
          </p:cNvPr>
          <p:cNvSpPr>
            <a:spLocks noGrp="1"/>
          </p:cNvSpPr>
          <p:nvPr>
            <p:ph type="sldNum" sz="quarter" idx="5"/>
          </p:nvPr>
        </p:nvSpPr>
        <p:spPr/>
        <p:txBody>
          <a:bodyPr/>
          <a:lstStyle/>
          <a:p>
            <a:fld id="{C0B72BDB-F84C-4882-B596-5C250CC05880}" type="slidenum">
              <a:rPr lang="en-US" smtClean="0"/>
              <a:t>100</a:t>
            </a:fld>
            <a:endParaRPr lang="en-US"/>
          </a:p>
        </p:txBody>
      </p:sp>
    </p:spTree>
    <p:extLst>
      <p:ext uri="{BB962C8B-B14F-4D97-AF65-F5344CB8AC3E}">
        <p14:creationId xmlns:p14="http://schemas.microsoft.com/office/powerpoint/2010/main" val="106569731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41AE2-C31A-8D81-0F7B-40710E395A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9FABC-DCF6-4885-091E-B5C17F269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39D34C-16FD-9141-D1D9-C128F9A2F634}"/>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0AD7DDD5-EB5D-AB98-87B2-D93668D710DA}"/>
              </a:ext>
            </a:extLst>
          </p:cNvPr>
          <p:cNvSpPr>
            <a:spLocks noGrp="1"/>
          </p:cNvSpPr>
          <p:nvPr>
            <p:ph type="sldNum" sz="quarter" idx="5"/>
          </p:nvPr>
        </p:nvSpPr>
        <p:spPr/>
        <p:txBody>
          <a:bodyPr/>
          <a:lstStyle/>
          <a:p>
            <a:fld id="{C0B72BDB-F84C-4882-B596-5C250CC05880}" type="slidenum">
              <a:rPr lang="en-US" smtClean="0"/>
              <a:t>101</a:t>
            </a:fld>
            <a:endParaRPr lang="en-US"/>
          </a:p>
        </p:txBody>
      </p:sp>
    </p:spTree>
    <p:extLst>
      <p:ext uri="{BB962C8B-B14F-4D97-AF65-F5344CB8AC3E}">
        <p14:creationId xmlns:p14="http://schemas.microsoft.com/office/powerpoint/2010/main" val="259066538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F4B73-312E-91D4-E678-5896DA1D90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C45CFA-0A36-007B-C2D4-99F8E7330D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A40914-9CDA-6D0B-4E3C-94A3C7DC70A5}"/>
              </a:ext>
            </a:extLst>
          </p:cNvPr>
          <p:cNvSpPr>
            <a:spLocks noGrp="1"/>
          </p:cNvSpPr>
          <p:nvPr>
            <p:ph type="body" idx="1"/>
          </p:nvPr>
        </p:nvSpPr>
        <p:spPr/>
        <p:txBody>
          <a:bodyPr/>
          <a:lstStyle/>
          <a:p>
            <a:pPr algn="l">
              <a:lnSpc>
                <a:spcPct val="107000"/>
              </a:lnSpc>
              <a:spcBef>
                <a:spcPts val="0"/>
              </a:spcBef>
            </a:pPr>
            <a:endParaRPr lang="en-US" sz="1400" dirty="0"/>
          </a:p>
        </p:txBody>
      </p:sp>
      <p:sp>
        <p:nvSpPr>
          <p:cNvPr id="4" name="Slide Number Placeholder 3">
            <a:extLst>
              <a:ext uri="{FF2B5EF4-FFF2-40B4-BE49-F238E27FC236}">
                <a16:creationId xmlns:a16="http://schemas.microsoft.com/office/drawing/2014/main" id="{0F2CAEA7-C709-1890-BD59-B6098E386264}"/>
              </a:ext>
            </a:extLst>
          </p:cNvPr>
          <p:cNvSpPr>
            <a:spLocks noGrp="1"/>
          </p:cNvSpPr>
          <p:nvPr>
            <p:ph type="sldNum" sz="quarter" idx="5"/>
          </p:nvPr>
        </p:nvSpPr>
        <p:spPr/>
        <p:txBody>
          <a:bodyPr/>
          <a:lstStyle/>
          <a:p>
            <a:fld id="{C0B72BDB-F84C-4882-B596-5C250CC05880}" type="slidenum">
              <a:rPr lang="en-US" smtClean="0"/>
              <a:t>102</a:t>
            </a:fld>
            <a:endParaRPr lang="en-US"/>
          </a:p>
        </p:txBody>
      </p:sp>
    </p:spTree>
    <p:extLst>
      <p:ext uri="{BB962C8B-B14F-4D97-AF65-F5344CB8AC3E}">
        <p14:creationId xmlns:p14="http://schemas.microsoft.com/office/powerpoint/2010/main" val="3529171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D8614-F8E1-6C04-40B3-D7F0EBFC8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462546-99BE-8323-7475-2D156D5DE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6BF84A-21D4-C8AC-159C-2A42FEB113E9}"/>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5" name="Footer Placeholder 4">
            <a:extLst>
              <a:ext uri="{FF2B5EF4-FFF2-40B4-BE49-F238E27FC236}">
                <a16:creationId xmlns:a16="http://schemas.microsoft.com/office/drawing/2014/main" id="{D55A8642-AF94-84C1-C798-ACE1B041E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C62C8-C852-0BB9-9D83-F9145915BC19}"/>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397300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A8317-A644-657B-647C-0816FC8F7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306951-3017-4CEE-B965-142C864341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82287-4F36-EB6D-D9C8-861284C9D1AC}"/>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5" name="Footer Placeholder 4">
            <a:extLst>
              <a:ext uri="{FF2B5EF4-FFF2-40B4-BE49-F238E27FC236}">
                <a16:creationId xmlns:a16="http://schemas.microsoft.com/office/drawing/2014/main" id="{DE535781-D9EC-685A-A3F1-A08B48E33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FAA760-1374-C10E-FB0E-1C652E66ADC3}"/>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4023884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38E149-6B85-203A-8CFE-862522999E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7AE967-4649-851B-AD46-228B7CB9E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75D25-64D9-17CF-0AFD-6CC4F312BE62}"/>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5" name="Footer Placeholder 4">
            <a:extLst>
              <a:ext uri="{FF2B5EF4-FFF2-40B4-BE49-F238E27FC236}">
                <a16:creationId xmlns:a16="http://schemas.microsoft.com/office/drawing/2014/main" id="{C64C9372-F814-8391-4D75-5A805CA69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87EE6-E5EF-4676-3F34-1326E56FE4C4}"/>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267298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0DF0-AADE-BB39-EDC6-211871616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D1C38B-FE12-517A-06F2-0C12CEE46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C143AD-C298-0F87-B70D-F306D054DD00}"/>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5" name="Footer Placeholder 4">
            <a:extLst>
              <a:ext uri="{FF2B5EF4-FFF2-40B4-BE49-F238E27FC236}">
                <a16:creationId xmlns:a16="http://schemas.microsoft.com/office/drawing/2014/main" id="{16E0301D-43B6-EBF3-828B-15B8B0946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E17B9E-DE87-11CE-B74A-10803AB9FC71}"/>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3150998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F3F6-C1B5-9131-101B-4B7C62CED9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C3073C-04C9-F39C-9A0C-79A286529C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DF3B5C-880F-DA77-3975-655D7FD37B6E}"/>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5" name="Footer Placeholder 4">
            <a:extLst>
              <a:ext uri="{FF2B5EF4-FFF2-40B4-BE49-F238E27FC236}">
                <a16:creationId xmlns:a16="http://schemas.microsoft.com/office/drawing/2014/main" id="{099271CA-E801-9D87-66D3-DFE67FBBC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A0212-CC67-5507-5D8F-109D3C616D5B}"/>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243747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7611E-4E2E-2826-F52C-53DA487D9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5D0B24-F644-ED95-F116-A0E14154B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708787-627C-307F-D1B1-52C2861AB0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52719B-B7CE-1D89-A59E-49D4506CCBE7}"/>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6" name="Footer Placeholder 5">
            <a:extLst>
              <a:ext uri="{FF2B5EF4-FFF2-40B4-BE49-F238E27FC236}">
                <a16:creationId xmlns:a16="http://schemas.microsoft.com/office/drawing/2014/main" id="{B4333976-BF16-F1BB-F562-83B3427F0D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E0772-C5EB-724C-6D72-34CFA5E5076E}"/>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2689195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99E4-FFAC-7E64-F2BC-2DE90A3C8B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7B405D-7FA5-4EF1-F68E-EC4281AD7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26A141-5EF7-BFC8-78F5-CCB6EE1260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6B7DF-8F40-B042-0AE6-2AAC1C258E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A59AEC-3F2B-9529-4133-D5A191FC0F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94C04F-A91B-F52B-3EA5-58FCBCFB00C0}"/>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8" name="Footer Placeholder 7">
            <a:extLst>
              <a:ext uri="{FF2B5EF4-FFF2-40B4-BE49-F238E27FC236}">
                <a16:creationId xmlns:a16="http://schemas.microsoft.com/office/drawing/2014/main" id="{CBF352D3-D074-1FB1-DC35-D54FA18428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BD94D-D40B-8557-B7CD-C45FEB3212CB}"/>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3576069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75222-8D2B-AAD8-BB2D-3B85AFA80E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A39A75-B093-5AB8-1653-5E4DEAE4B17A}"/>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4" name="Footer Placeholder 3">
            <a:extLst>
              <a:ext uri="{FF2B5EF4-FFF2-40B4-BE49-F238E27FC236}">
                <a16:creationId xmlns:a16="http://schemas.microsoft.com/office/drawing/2014/main" id="{D18194DA-A365-3EA7-0610-759DC4116F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F52F28-D251-6D50-CBFA-47A2EDA5B96C}"/>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98264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FBEC6-4177-7A7F-D9B9-8248E1834F91}"/>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3" name="Footer Placeholder 2">
            <a:extLst>
              <a:ext uri="{FF2B5EF4-FFF2-40B4-BE49-F238E27FC236}">
                <a16:creationId xmlns:a16="http://schemas.microsoft.com/office/drawing/2014/main" id="{F98EC1B7-4844-43D1-329B-EC76BA382D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C00495-2743-204B-52E5-55482BA694E5}"/>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102936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E7A31-80B7-0C07-DF20-A133A67E6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AF0F60-5CC8-0B10-7882-61B83944D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01211-94F8-6EC5-D1FF-FF9E818B3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7E3098-9B91-612A-6AF9-EAEB15179056}"/>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6" name="Footer Placeholder 5">
            <a:extLst>
              <a:ext uri="{FF2B5EF4-FFF2-40B4-BE49-F238E27FC236}">
                <a16:creationId xmlns:a16="http://schemas.microsoft.com/office/drawing/2014/main" id="{4ED5D000-8883-7137-4E79-7D41B9AC9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91599A-77B2-1C0D-0332-8644F31EF72E}"/>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156890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6A01-8CCA-B723-9729-9E1028190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BD21-D32E-0A86-591E-7764CE9DA2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0EE22-B235-5544-0C47-B5AD46872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8C8FC-3140-07F2-78C3-24FD8CA81A8E}"/>
              </a:ext>
            </a:extLst>
          </p:cNvPr>
          <p:cNvSpPr>
            <a:spLocks noGrp="1"/>
          </p:cNvSpPr>
          <p:nvPr>
            <p:ph type="dt" sz="half" idx="10"/>
          </p:nvPr>
        </p:nvSpPr>
        <p:spPr/>
        <p:txBody>
          <a:bodyPr/>
          <a:lstStyle/>
          <a:p>
            <a:fld id="{AB6F5199-68DB-4DC3-8359-59BAFC28B2AD}" type="datetimeFigureOut">
              <a:rPr lang="en-US" smtClean="0"/>
              <a:t>08-May-25</a:t>
            </a:fld>
            <a:endParaRPr lang="en-US"/>
          </a:p>
        </p:txBody>
      </p:sp>
      <p:sp>
        <p:nvSpPr>
          <p:cNvPr id="6" name="Footer Placeholder 5">
            <a:extLst>
              <a:ext uri="{FF2B5EF4-FFF2-40B4-BE49-F238E27FC236}">
                <a16:creationId xmlns:a16="http://schemas.microsoft.com/office/drawing/2014/main" id="{53E1409F-85BC-F681-97AC-E4EC108E2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6065D-278B-4AF9-ABC7-6E671111555E}"/>
              </a:ext>
            </a:extLst>
          </p:cNvPr>
          <p:cNvSpPr>
            <a:spLocks noGrp="1"/>
          </p:cNvSpPr>
          <p:nvPr>
            <p:ph type="sldNum" sz="quarter" idx="12"/>
          </p:nvPr>
        </p:nvSpPr>
        <p:spPr/>
        <p:txBody>
          <a:bodyPr/>
          <a:lstStyle/>
          <a:p>
            <a:fld id="{CD2214F7-4DF0-45BA-BC89-7292CB966D9D}" type="slidenum">
              <a:rPr lang="en-US" smtClean="0"/>
              <a:t>‹#›</a:t>
            </a:fld>
            <a:endParaRPr lang="en-US"/>
          </a:p>
        </p:txBody>
      </p:sp>
    </p:spTree>
    <p:extLst>
      <p:ext uri="{BB962C8B-B14F-4D97-AF65-F5344CB8AC3E}">
        <p14:creationId xmlns:p14="http://schemas.microsoft.com/office/powerpoint/2010/main" val="278421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2C7F2-D5A9-F4B0-05FA-EF187831D9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53C943-1BE3-5803-AB64-88F12E8AC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9D037F-841B-DECE-E9FC-A851956A6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6F5199-68DB-4DC3-8359-59BAFC28B2AD}" type="datetimeFigureOut">
              <a:rPr lang="en-US" smtClean="0"/>
              <a:t>08-May-25</a:t>
            </a:fld>
            <a:endParaRPr lang="en-US"/>
          </a:p>
        </p:txBody>
      </p:sp>
      <p:sp>
        <p:nvSpPr>
          <p:cNvPr id="5" name="Footer Placeholder 4">
            <a:extLst>
              <a:ext uri="{FF2B5EF4-FFF2-40B4-BE49-F238E27FC236}">
                <a16:creationId xmlns:a16="http://schemas.microsoft.com/office/drawing/2014/main" id="{694368F8-93F0-88A3-DC93-2213C1ACD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8CC2D06-669F-0B3D-ADA6-1F8858599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2214F7-4DF0-45BA-BC89-7292CB966D9D}" type="slidenum">
              <a:rPr lang="en-US" smtClean="0"/>
              <a:t>‹#›</a:t>
            </a:fld>
            <a:endParaRPr lang="en-US"/>
          </a:p>
        </p:txBody>
      </p:sp>
    </p:spTree>
    <p:extLst>
      <p:ext uri="{BB962C8B-B14F-4D97-AF65-F5344CB8AC3E}">
        <p14:creationId xmlns:p14="http://schemas.microsoft.com/office/powerpoint/2010/main" val="390818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lvl="1">
              <a:lnSpc>
                <a:spcPct val="107000"/>
              </a:lnSpc>
              <a:spcBef>
                <a:spcPts val="0"/>
              </a:spcBef>
            </a:pPr>
            <a:r>
              <a:rPr lang="en-US" sz="4800" b="1" kern="100" dirty="0">
                <a:effectLst/>
                <a:latin typeface="Aptos" panose="020B0004020202020204" pitchFamily="34" charset="0"/>
                <a:ea typeface="Aptos" panose="020B0004020202020204" pitchFamily="34" charset="0"/>
                <a:cs typeface="Times New Roman" panose="02020603050405020304" pitchFamily="18" charset="0"/>
              </a:rPr>
              <a:t>Department of Computer Science and Information Technology</a:t>
            </a:r>
          </a:p>
          <a:p>
            <a:pPr lvl="1">
              <a:lnSpc>
                <a:spcPct val="107000"/>
              </a:lnSpc>
              <a:spcBef>
                <a:spcPts val="0"/>
              </a:spcBef>
            </a:pPr>
            <a:endParaRPr lang="en-US" sz="4800" b="1" kern="100" dirty="0">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Bef>
                <a:spcPts val="0"/>
              </a:spcBef>
            </a:pPr>
            <a:r>
              <a:rPr lang="en-US" sz="4800" b="1" kern="100" dirty="0">
                <a:effectLst/>
                <a:latin typeface="Aptos" panose="020B0004020202020204" pitchFamily="34" charset="0"/>
                <a:ea typeface="Aptos" panose="020B0004020202020204" pitchFamily="34" charset="0"/>
                <a:cs typeface="Times New Roman" panose="02020603050405020304" pitchFamily="18" charset="0"/>
              </a:rPr>
              <a:t>Bachelor of Science</a:t>
            </a:r>
          </a:p>
          <a:p>
            <a:pPr lvl="1">
              <a:lnSpc>
                <a:spcPct val="107000"/>
              </a:lnSpc>
              <a:spcBef>
                <a:spcPts val="0"/>
              </a:spcBef>
            </a:pPr>
            <a:r>
              <a:rPr lang="en-US" sz="4000" kern="100" dirty="0">
                <a:latin typeface="Aptos" panose="020B0004020202020204" pitchFamily="34" charset="0"/>
                <a:ea typeface="Aptos" panose="020B0004020202020204" pitchFamily="34" charset="0"/>
                <a:cs typeface="Times New Roman" panose="02020603050405020304" pitchFamily="18" charset="0"/>
              </a:rPr>
              <a:t>Computer Science</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3860039-3F0F-D2ED-A783-685A3AC9FF3D}"/>
              </a:ext>
            </a:extLst>
          </p:cNvPr>
          <p:cNvSpPr txBox="1"/>
          <p:nvPr/>
        </p:nvSpPr>
        <p:spPr>
          <a:xfrm>
            <a:off x="1567543" y="289249"/>
            <a:ext cx="8378890" cy="1015663"/>
          </a:xfrm>
          <a:prstGeom prst="rect">
            <a:avLst/>
          </a:prstGeom>
          <a:noFill/>
        </p:spPr>
        <p:txBody>
          <a:bodyPr wrap="square" rtlCol="0">
            <a:spAutoFit/>
          </a:bodyPr>
          <a:lstStyle/>
          <a:p>
            <a:pPr algn="ctr"/>
            <a:r>
              <a:rPr lang="en-US" sz="6000" b="1" dirty="0">
                <a:latin typeface="Aptos" panose="020B0004020202020204" pitchFamily="34" charset="0"/>
              </a:rPr>
              <a:t>CENTRAL UNIVERSITY</a:t>
            </a:r>
          </a:p>
        </p:txBody>
      </p:sp>
    </p:spTree>
    <p:extLst>
      <p:ext uri="{BB962C8B-B14F-4D97-AF65-F5344CB8AC3E}">
        <p14:creationId xmlns:p14="http://schemas.microsoft.com/office/powerpoint/2010/main" val="307201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65F3E113-8B8C-FE8E-348C-88FC395E53C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BFBBF44-A9A3-A1A8-BBB7-A6C4AB7CD91E}"/>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nSpc>
                <a:spcPct val="107000"/>
              </a:lnSpc>
              <a:spcBef>
                <a:spcPts val="0"/>
              </a:spcBef>
            </a:pPr>
            <a:r>
              <a:rPr lang="en-US" sz="4600" b="1" i="0" u="none" strike="noStrike" baseline="0" dirty="0">
                <a:solidFill>
                  <a:srgbClr val="333333"/>
                </a:solidFill>
              </a:rPr>
              <a:t>2. What Is Security?</a:t>
            </a:r>
          </a:p>
          <a:p>
            <a:pPr>
              <a:lnSpc>
                <a:spcPct val="107000"/>
              </a:lnSpc>
              <a:spcBef>
                <a:spcPts val="0"/>
              </a:spcBef>
            </a:pPr>
            <a:endParaRPr lang="en-US" sz="1400" b="1" i="0" u="none" strike="noStrike" baseline="0" dirty="0">
              <a:solidFill>
                <a:srgbClr val="333333"/>
              </a:solidFill>
            </a:endParaRPr>
          </a:p>
          <a:p>
            <a:pPr algn="just"/>
            <a:r>
              <a:rPr lang="en-US" sz="4000" b="1" i="0" u="none" strike="noStrike" baseline="0" dirty="0"/>
              <a:t>Security </a:t>
            </a:r>
            <a:r>
              <a:rPr lang="en-US" sz="4000" b="0" i="0" u="none" strike="noStrike" baseline="0" dirty="0"/>
              <a:t>is “the quality or state of being secure—to be free from danger.” Security is protection against adversaries—from those who would do harm, </a:t>
            </a:r>
            <a:r>
              <a:rPr lang="en-US" sz="4000" b="0" i="0" u="none" strike="noStrike" baseline="0" dirty="0" err="1"/>
              <a:t>inten-tionally</a:t>
            </a:r>
            <a:r>
              <a:rPr lang="en-US" sz="4000" b="0" i="0" u="none" strike="noStrike" baseline="0" dirty="0"/>
              <a:t> or otherwise—is the objective. It is a multi-layered system that protects the sovereignty of an organisation, its assets, its resources, and its people.</a:t>
            </a:r>
            <a:endParaRPr lang="en-US" sz="8000" dirty="0">
              <a:solidFill>
                <a:srgbClr val="333333"/>
              </a:solidFill>
            </a:endParaRPr>
          </a:p>
        </p:txBody>
      </p:sp>
      <p:sp>
        <p:nvSpPr>
          <p:cNvPr id="4" name="TextBox 3">
            <a:extLst>
              <a:ext uri="{FF2B5EF4-FFF2-40B4-BE49-F238E27FC236}">
                <a16:creationId xmlns:a16="http://schemas.microsoft.com/office/drawing/2014/main" id="{FDE3087D-9181-F1F0-EB21-589ABA757525}"/>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5124622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2806B661-01A8-80CA-397E-C6DB96CF37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1DFF880-2700-78AA-1F01-BDB26FA653BB}"/>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3600" b="0" i="0" u="none" strike="noStrike" baseline="0" dirty="0"/>
              <a:t>5. Information Security Blueprint, Models, and Frameworks</a:t>
            </a:r>
          </a:p>
          <a:p>
            <a:r>
              <a:rPr lang="en-US" sz="3600" b="1" i="0" u="none" strike="noStrike" baseline="0" dirty="0"/>
              <a:t>Design of the Security Architecture </a:t>
            </a:r>
          </a:p>
          <a:p>
            <a:pPr algn="just"/>
            <a:r>
              <a:rPr lang="en-US" sz="3600" i="0" u="none" strike="noStrike" baseline="0" dirty="0"/>
              <a:t>The security architecture of an organization can be organized along key components such as:</a:t>
            </a:r>
          </a:p>
          <a:p>
            <a:pPr algn="just"/>
            <a:endParaRPr lang="en-US" sz="3600" i="0" u="none" strike="noStrike" baseline="0" dirty="0"/>
          </a:p>
          <a:p>
            <a:pPr marL="3200400" lvl="6" indent="-457200" algn="just">
              <a:buFont typeface="+mj-lt"/>
              <a:buAutoNum type="arabicPeriod"/>
            </a:pPr>
            <a:r>
              <a:rPr lang="en-US" sz="3600" b="1" i="0" u="none" strike="noStrike" baseline="0" dirty="0"/>
              <a:t>Spheres of Security </a:t>
            </a:r>
          </a:p>
          <a:p>
            <a:pPr marL="3200400" lvl="6" indent="-457200" algn="just">
              <a:buFont typeface="+mj-lt"/>
              <a:buAutoNum type="arabicPeriod"/>
            </a:pPr>
            <a:r>
              <a:rPr lang="en-US" sz="3600" b="1" i="0" u="none" strike="noStrike" baseline="0" dirty="0"/>
              <a:t>Levels of Controls</a:t>
            </a:r>
          </a:p>
          <a:p>
            <a:pPr marL="3200400" lvl="6" indent="-457200" algn="just">
              <a:buFont typeface="+mj-lt"/>
              <a:buAutoNum type="arabicPeriod"/>
            </a:pPr>
            <a:r>
              <a:rPr lang="en-US" sz="3600" b="1" i="0" u="none" strike="noStrike" baseline="0" dirty="0"/>
              <a:t>Defense in Depth</a:t>
            </a:r>
            <a:endParaRPr lang="en-US" sz="3600" b="1" dirty="0"/>
          </a:p>
          <a:p>
            <a:pPr marL="3200400" lvl="6" indent="-457200" algn="just">
              <a:buFont typeface="+mj-lt"/>
              <a:buAutoNum type="arabicPeriod"/>
            </a:pPr>
            <a:r>
              <a:rPr lang="en-US" sz="3600" b="1" i="0" u="none" strike="noStrike" baseline="0" dirty="0"/>
              <a:t>Security Perimeter</a:t>
            </a:r>
          </a:p>
        </p:txBody>
      </p:sp>
      <p:sp>
        <p:nvSpPr>
          <p:cNvPr id="4" name="TextBox 3">
            <a:extLst>
              <a:ext uri="{FF2B5EF4-FFF2-40B4-BE49-F238E27FC236}">
                <a16:creationId xmlns:a16="http://schemas.microsoft.com/office/drawing/2014/main" id="{CE2D8F5C-FFC1-E65B-D9CD-DE41CA26D26F}"/>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1027544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2553670-6106-51C9-89E3-E224AAE102A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7877E0F-0492-B428-1D3A-EFA4BCE8219B}"/>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3600" b="0" i="0" u="none" strike="noStrike" baseline="0" dirty="0"/>
              <a:t>5. Information Security Blueprint, Models, and Frameworks</a:t>
            </a:r>
          </a:p>
          <a:p>
            <a:r>
              <a:rPr lang="en-US" sz="3600" b="1" i="0" u="none" strike="noStrike" baseline="0" dirty="0"/>
              <a:t>Spheres of Security</a:t>
            </a:r>
          </a:p>
          <a:p>
            <a:endParaRPr lang="en-US" sz="3600" b="1" i="0" u="none" strike="noStrike" baseline="0" dirty="0"/>
          </a:p>
          <a:p>
            <a:pPr marL="4114800" lvl="8" indent="-457200" algn="l">
              <a:buFont typeface="Arial" panose="020B0604020202020204" pitchFamily="34" charset="0"/>
              <a:buChar char="•"/>
            </a:pPr>
            <a:r>
              <a:rPr lang="en-US" sz="3600" i="0" u="none" strike="noStrike" baseline="0" dirty="0"/>
              <a:t>Policies</a:t>
            </a:r>
          </a:p>
          <a:p>
            <a:pPr marL="4114800" lvl="8" indent="-457200" algn="l">
              <a:buFont typeface="Arial" panose="020B0604020202020204" pitchFamily="34" charset="0"/>
              <a:buChar char="•"/>
            </a:pPr>
            <a:r>
              <a:rPr lang="en-US" sz="3600" dirty="0"/>
              <a:t>People</a:t>
            </a:r>
          </a:p>
          <a:p>
            <a:pPr marL="4114800" lvl="8" indent="-457200" algn="l">
              <a:buFont typeface="Arial" panose="020B0604020202020204" pitchFamily="34" charset="0"/>
              <a:buChar char="•"/>
            </a:pPr>
            <a:r>
              <a:rPr lang="en-US" sz="3600" i="0" u="none" strike="noStrike" baseline="0" dirty="0"/>
              <a:t>Technology</a:t>
            </a:r>
          </a:p>
        </p:txBody>
      </p:sp>
      <p:sp>
        <p:nvSpPr>
          <p:cNvPr id="4" name="TextBox 3">
            <a:extLst>
              <a:ext uri="{FF2B5EF4-FFF2-40B4-BE49-F238E27FC236}">
                <a16:creationId xmlns:a16="http://schemas.microsoft.com/office/drawing/2014/main" id="{FF42FAEC-B25C-CDA1-C233-B6661B45B2DE}"/>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702763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89B7E129-B5F0-0012-A31A-DC301F944E9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2F89620-5003-5CB2-01CE-EC14E0FDD71D}"/>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3600" b="0" i="0" u="none" strike="noStrike" baseline="0" dirty="0"/>
              <a:t>5. Information Security Blueprint, Models, and Frameworks</a:t>
            </a:r>
          </a:p>
          <a:p>
            <a:r>
              <a:rPr lang="en-US" sz="3600" b="1" i="0" u="none" strike="noStrike" baseline="0" dirty="0" err="1"/>
              <a:t>Defence</a:t>
            </a:r>
            <a:r>
              <a:rPr lang="en-US" sz="3600" b="1" i="0" u="none" strike="noStrike" baseline="0" dirty="0"/>
              <a:t> in Depth</a:t>
            </a:r>
          </a:p>
          <a:p>
            <a:pPr algn="just"/>
            <a:r>
              <a:rPr lang="en-US" sz="3200" b="0" i="0" u="none" strike="noStrike" baseline="0" dirty="0"/>
              <a:t>A strategy for the protection of information assets that uses multiple layers and different types of controls to provide optimal protection; typically, implementation of many different types of controls. A basic tenet of security architectures is the layered implementation of security. To achieve </a:t>
            </a:r>
            <a:r>
              <a:rPr lang="en-US" sz="3200" b="1" i="0" u="none" strike="noStrike" baseline="0" dirty="0"/>
              <a:t>defense in depth</a:t>
            </a:r>
            <a:r>
              <a:rPr lang="en-US" sz="3200" b="0" i="0" u="none" strike="noStrike" baseline="0" dirty="0"/>
              <a:t>, an organization must establish multiple layers of security controls and safeguards, which can be organized into policy, training and education, and technologies. </a:t>
            </a:r>
            <a:r>
              <a:rPr lang="en-US" sz="3200" b="1" i="0" u="none" strike="noStrike" baseline="0" dirty="0"/>
              <a:t>Redundancy </a:t>
            </a:r>
            <a:r>
              <a:rPr lang="en-US" sz="3200" b="0" i="0" u="none" strike="noStrike" baseline="0" dirty="0"/>
              <a:t>can be implemented at several points throughout the security architecture, such as in firewalls, proxy  </a:t>
            </a:r>
            <a:r>
              <a:rPr lang="en-US" sz="3200" b="0" i="0" u="none" strike="noStrike" baseline="0" dirty="0" err="1"/>
              <a:t>ervers</a:t>
            </a:r>
            <a:r>
              <a:rPr lang="en-US" sz="3200" b="0" i="0" u="none" strike="noStrike" baseline="0" dirty="0"/>
              <a:t>, and access controls.</a:t>
            </a:r>
            <a:endParaRPr lang="en-US" sz="7200" b="1" i="0" u="none" strike="noStrike" baseline="0" dirty="0"/>
          </a:p>
        </p:txBody>
      </p:sp>
      <p:sp>
        <p:nvSpPr>
          <p:cNvPr id="4" name="TextBox 3">
            <a:extLst>
              <a:ext uri="{FF2B5EF4-FFF2-40B4-BE49-F238E27FC236}">
                <a16:creationId xmlns:a16="http://schemas.microsoft.com/office/drawing/2014/main" id="{B1D358DF-BAE9-2B7F-1141-A5530EECE706}"/>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312752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FE7DCF94-EF19-0D2E-6E65-B85D5B52F21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845DDDC-8414-3E31-E0D6-5CA20E53E5B4}"/>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a:bodyPr>
          <a:lstStyle/>
          <a:p>
            <a:r>
              <a:rPr lang="en-US" sz="3900" b="0" i="0" u="none" strike="noStrike" baseline="0" dirty="0"/>
              <a:t>5. Information Security Blueprint, Models, and Frameworks</a:t>
            </a:r>
          </a:p>
          <a:p>
            <a:r>
              <a:rPr lang="en-US" sz="3500" b="1" i="0" u="none" strike="noStrike" baseline="0" dirty="0"/>
              <a:t>Security Perimeter</a:t>
            </a:r>
          </a:p>
          <a:p>
            <a:pPr algn="just"/>
            <a:r>
              <a:rPr lang="en-US" sz="3600" b="0" i="0" u="none" strike="noStrike" baseline="0" dirty="0"/>
              <a:t>A </a:t>
            </a:r>
            <a:r>
              <a:rPr lang="en-US" sz="3600" b="1" i="0" u="none" strike="noStrike" baseline="0" dirty="0"/>
              <a:t>security perimeter </a:t>
            </a:r>
            <a:r>
              <a:rPr lang="en-US" sz="3600" b="0" i="0" u="none" strike="noStrike" baseline="0" dirty="0"/>
              <a:t>is the border of security that protects all internal systems from outside threats. Security perimeters can effectively be implemented as multiple technologies that segregate the protected information from potential attackers. Within security perimeters, the organization can establish </a:t>
            </a:r>
            <a:r>
              <a:rPr lang="en-US" sz="3600" b="1" i="0" u="none" strike="noStrike" baseline="0" dirty="0"/>
              <a:t>security domains</a:t>
            </a:r>
            <a:r>
              <a:rPr lang="en-US" sz="3600" b="0" i="0" u="none" strike="noStrike" baseline="0" dirty="0"/>
              <a:t>, each with differing levels of security, between which traffic must be screened. The assumption is that if people have access to one system within a security domain, they have authorized access to all systems within that domain.</a:t>
            </a:r>
            <a:endParaRPr lang="en-US" sz="8000" b="1" i="0" u="none" strike="noStrike" baseline="0" dirty="0"/>
          </a:p>
        </p:txBody>
      </p:sp>
      <p:sp>
        <p:nvSpPr>
          <p:cNvPr id="4" name="TextBox 3">
            <a:extLst>
              <a:ext uri="{FF2B5EF4-FFF2-40B4-BE49-F238E27FC236}">
                <a16:creationId xmlns:a16="http://schemas.microsoft.com/office/drawing/2014/main" id="{B7319EC0-CFC5-AED0-F959-C07C283E7004}"/>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762267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D9EF14D-36F6-4900-B5B2-05D6C5DDD0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03F0310-CE54-BCE1-7D46-ADC6FAF68EB3}"/>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r>
              <a:rPr lang="en-US" sz="3600" b="0" i="0" u="none" strike="noStrike" baseline="0" dirty="0"/>
              <a:t>5. Information Security Blueprint, Models, and Frameworks</a:t>
            </a:r>
          </a:p>
          <a:p>
            <a:r>
              <a:rPr lang="en-US" sz="3200" b="1" i="0" u="none" strike="noStrike" baseline="0" dirty="0"/>
              <a:t>Levels of Controls</a:t>
            </a:r>
          </a:p>
          <a:p>
            <a:pPr algn="l"/>
            <a:r>
              <a:rPr lang="en-US" sz="2800" b="0" i="0" u="none" strike="noStrike" baseline="0" dirty="0">
                <a:solidFill>
                  <a:srgbClr val="000000"/>
                </a:solidFill>
              </a:rPr>
              <a:t>Information security safeguards provide three levels of control: </a:t>
            </a:r>
            <a:r>
              <a:rPr lang="en-US" sz="2800" b="1" dirty="0">
                <a:solidFill>
                  <a:srgbClr val="000000"/>
                </a:solidFill>
              </a:rPr>
              <a:t>M</a:t>
            </a:r>
            <a:r>
              <a:rPr lang="en-US" sz="2800" b="1" i="0" u="none" strike="noStrike" baseline="0" dirty="0">
                <a:solidFill>
                  <a:srgbClr val="000000"/>
                </a:solidFill>
              </a:rPr>
              <a:t>anagerial, Operational, </a:t>
            </a:r>
            <a:r>
              <a:rPr lang="en-US" sz="2800" i="0" u="none" strike="noStrike" baseline="0" dirty="0">
                <a:solidFill>
                  <a:srgbClr val="000000"/>
                </a:solidFill>
              </a:rPr>
              <a:t>and</a:t>
            </a:r>
            <a:r>
              <a:rPr lang="en-US" sz="2800" b="1" i="0" u="none" strike="noStrike" baseline="0" dirty="0">
                <a:solidFill>
                  <a:srgbClr val="000000"/>
                </a:solidFill>
              </a:rPr>
              <a:t> Technical.</a:t>
            </a:r>
          </a:p>
          <a:p>
            <a:pPr marL="457200" indent="-457200" algn="just">
              <a:buFont typeface="Arial" panose="020B0604020202020204" pitchFamily="34" charset="0"/>
              <a:buChar char="•"/>
            </a:pPr>
            <a:r>
              <a:rPr lang="en-US" sz="2800" b="1" dirty="0">
                <a:solidFill>
                  <a:srgbClr val="000000"/>
                </a:solidFill>
              </a:rPr>
              <a:t>M</a:t>
            </a:r>
            <a:r>
              <a:rPr lang="en-US" sz="2800" b="1" i="0" u="none" strike="noStrike" baseline="0" dirty="0">
                <a:solidFill>
                  <a:srgbClr val="000000"/>
                </a:solidFill>
              </a:rPr>
              <a:t>anagerial </a:t>
            </a:r>
            <a:r>
              <a:rPr lang="en-US" sz="2800" b="0" i="0" u="none" strike="noStrike" baseline="0" dirty="0"/>
              <a:t>focuses on administrative planning, organizing, leading, and controlling, and that are designed by strategic planners and implemented by the organization’s security administration; they include governance and risk management.</a:t>
            </a:r>
          </a:p>
          <a:p>
            <a:pPr marL="457200" indent="-457200" algn="just">
              <a:buFont typeface="Arial" panose="020B0604020202020204" pitchFamily="34" charset="0"/>
              <a:buChar char="•"/>
            </a:pPr>
            <a:r>
              <a:rPr lang="en-US" sz="2800" b="1" i="0" u="none" strike="noStrike" baseline="0" dirty="0">
                <a:solidFill>
                  <a:srgbClr val="000000"/>
                </a:solidFill>
              </a:rPr>
              <a:t>Operational </a:t>
            </a:r>
            <a:r>
              <a:rPr lang="en-US" sz="2800" b="0" i="0" u="none" strike="noStrike" baseline="0" dirty="0"/>
              <a:t>focuses on lower-level planning that deals with the functionality of the organization’s security; they include disaster recovery planning, incident response planning, and SETA programs.</a:t>
            </a:r>
            <a:endParaRPr lang="en-US" sz="2800" dirty="0"/>
          </a:p>
          <a:p>
            <a:pPr marL="457200" indent="-457200" algn="just">
              <a:buFont typeface="Arial" panose="020B0604020202020204" pitchFamily="34" charset="0"/>
              <a:buChar char="•"/>
            </a:pPr>
            <a:r>
              <a:rPr lang="en-US" sz="2800" b="1" i="0" u="none" strike="noStrike" baseline="0" dirty="0">
                <a:solidFill>
                  <a:srgbClr val="000000"/>
                </a:solidFill>
              </a:rPr>
              <a:t>Technical </a:t>
            </a:r>
            <a:r>
              <a:rPr lang="en-US" sz="2800" b="0" i="0" u="none" strike="noStrike" baseline="0" dirty="0"/>
              <a:t>focuses on the application of modern technologies, systems, and processes to protect information assets; they include firewalls, virtual private networks, etc.</a:t>
            </a:r>
            <a:endParaRPr lang="en-US" sz="4800" b="1" i="0" u="none" strike="noStrike" baseline="0" dirty="0"/>
          </a:p>
        </p:txBody>
      </p:sp>
      <p:sp>
        <p:nvSpPr>
          <p:cNvPr id="4" name="TextBox 3">
            <a:extLst>
              <a:ext uri="{FF2B5EF4-FFF2-40B4-BE49-F238E27FC236}">
                <a16:creationId xmlns:a16="http://schemas.microsoft.com/office/drawing/2014/main" id="{005AFBA0-8C3B-766B-E96D-0866BAFB971E}"/>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223856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8AAE6D5-1D56-D3EA-E6D5-0DB27FD948E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8696E5C-2FB2-C984-921C-3CF9C34A1CAB}"/>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85000" lnSpcReduction="20000"/>
          </a:bodyPr>
          <a:lstStyle/>
          <a:p>
            <a:r>
              <a:rPr lang="en-US" sz="3600" kern="100" dirty="0">
                <a:ea typeface="Aptos" panose="020B0004020202020204" pitchFamily="34" charset="0"/>
                <a:cs typeface="Times New Roman" panose="02020603050405020304" pitchFamily="18" charset="0"/>
              </a:rPr>
              <a:t>6. Lesson Summary</a:t>
            </a:r>
          </a:p>
          <a:p>
            <a:pPr algn="l"/>
            <a:r>
              <a:rPr lang="en-US" sz="1800" b="0" i="0" u="none" strike="noStrike" baseline="0" dirty="0">
                <a:latin typeface="CheltenhamStd-Book"/>
              </a:rPr>
              <a:t>• Information security governance is the application of the principles of corporate governance to the information</a:t>
            </a:r>
          </a:p>
          <a:p>
            <a:pPr algn="l"/>
            <a:r>
              <a:rPr lang="en-US" sz="1800" b="0" i="0" u="none" strike="noStrike" baseline="0" dirty="0">
                <a:latin typeface="CheltenhamStd-Book"/>
              </a:rPr>
              <a:t>security function. These principles include executive management’s responsibility to provide strategic</a:t>
            </a:r>
          </a:p>
          <a:p>
            <a:pPr algn="l"/>
            <a:r>
              <a:rPr lang="en-US" sz="1800" b="0" i="0" u="none" strike="noStrike" baseline="0" dirty="0">
                <a:latin typeface="CheltenhamStd-Book"/>
              </a:rPr>
              <a:t>direction, ensure the accomplishment of objectives, oversee that risks are appropriately managed, and validate</a:t>
            </a:r>
          </a:p>
          <a:p>
            <a:pPr algn="l"/>
            <a:r>
              <a:rPr lang="en-US" sz="1800" b="0" i="0" u="none" strike="noStrike" baseline="0" dirty="0">
                <a:latin typeface="CheltenhamStd-Book"/>
              </a:rPr>
              <a:t>responsible resource use.</a:t>
            </a:r>
          </a:p>
          <a:p>
            <a:pPr algn="l"/>
            <a:r>
              <a:rPr lang="en-US" sz="1800" b="0" i="0" u="none" strike="noStrike" baseline="0" dirty="0">
                <a:latin typeface="CheltenhamStd-Book"/>
              </a:rPr>
              <a:t>• Management must use policies as the basis for all information security planning, design, and deployment.</a:t>
            </a:r>
          </a:p>
          <a:p>
            <a:pPr algn="l"/>
            <a:r>
              <a:rPr lang="en-US" sz="1800" b="0" i="0" u="none" strike="noStrike" baseline="0" dirty="0">
                <a:latin typeface="CheltenhamStd-Book"/>
              </a:rPr>
              <a:t>Policies direct how issues should be addressed and technologies should be used.</a:t>
            </a:r>
          </a:p>
          <a:p>
            <a:pPr algn="l"/>
            <a:r>
              <a:rPr lang="en-US" sz="1800" b="0" i="0" u="none" strike="noStrike" baseline="0" dirty="0">
                <a:latin typeface="CheltenhamStd-Book"/>
              </a:rPr>
              <a:t>• Standards are more detailed than policies and describe the steps that must be taken to conform to policies.</a:t>
            </a:r>
          </a:p>
          <a:p>
            <a:pPr algn="l"/>
            <a:r>
              <a:rPr lang="en-US" sz="1800" b="0" i="0" u="none" strike="noStrike" baseline="0" dirty="0">
                <a:latin typeface="CheltenhamStd-Book"/>
              </a:rPr>
              <a:t>• Management must define three types of security policies: general or security program policies, issue-specific</a:t>
            </a:r>
          </a:p>
          <a:p>
            <a:pPr algn="l"/>
            <a:r>
              <a:rPr lang="en-US" sz="1800" b="0" i="0" u="none" strike="noStrike" baseline="0" dirty="0">
                <a:latin typeface="CheltenhamStd-Book"/>
              </a:rPr>
              <a:t>security policies, and systems-specific security policies.</a:t>
            </a:r>
          </a:p>
          <a:p>
            <a:pPr algn="l"/>
            <a:r>
              <a:rPr lang="en-US" sz="1800" b="0" i="0" u="none" strike="noStrike" baseline="0" dirty="0">
                <a:latin typeface="CheltenhamStd-Book"/>
              </a:rPr>
              <a:t>• The enterprise information security policy (EISP) should be a driving force in the planning and governance</a:t>
            </a:r>
          </a:p>
          <a:p>
            <a:pPr algn="l"/>
            <a:r>
              <a:rPr lang="en-US" sz="1800" b="0" i="0" u="none" strike="noStrike" baseline="0" dirty="0">
                <a:latin typeface="CheltenhamStd-Book"/>
              </a:rPr>
              <a:t>activities of the organization as a whole.</a:t>
            </a:r>
          </a:p>
          <a:p>
            <a:pPr algn="l"/>
            <a:r>
              <a:rPr lang="en-US" sz="1800" b="0" i="0" u="none" strike="noStrike" baseline="0" dirty="0">
                <a:latin typeface="CheltenhamStd-Book"/>
              </a:rPr>
              <a:t>• Information security policy is best disseminated in a comprehensive security education, training, and awareness</a:t>
            </a:r>
          </a:p>
          <a:p>
            <a:pPr algn="l"/>
            <a:r>
              <a:rPr lang="en-US" sz="1800" b="0" i="0" u="none" strike="noStrike" baseline="0" dirty="0">
                <a:latin typeface="CheltenhamStd-Book"/>
              </a:rPr>
              <a:t>(SETA) program. A security awareness program is one of the least frequently implemented but most</a:t>
            </a:r>
          </a:p>
          <a:p>
            <a:pPr algn="l"/>
            <a:r>
              <a:rPr lang="en-US" sz="1800" b="0" i="0" u="none" strike="noStrike" baseline="0" dirty="0">
                <a:latin typeface="CheltenhamStd-Book"/>
              </a:rPr>
              <a:t>beneficial programs in an organization. A security awareness program is designed to keep information security</a:t>
            </a:r>
          </a:p>
          <a:p>
            <a:pPr algn="l"/>
            <a:r>
              <a:rPr lang="en-US" sz="1800" b="0" i="0" u="none" strike="noStrike" baseline="0" dirty="0">
                <a:latin typeface="CheltenhamStd-Book"/>
              </a:rPr>
              <a:t>at the forefront of users’ minds.</a:t>
            </a:r>
          </a:p>
          <a:p>
            <a:pPr algn="l"/>
            <a:r>
              <a:rPr lang="en-US" sz="1800" b="0" i="0" u="none" strike="noStrike" baseline="0" dirty="0">
                <a:latin typeface="CheltenhamStd-Book"/>
              </a:rPr>
              <a:t>• Several published information security frameworks by government organizations, private organizations, and</a:t>
            </a:r>
          </a:p>
          <a:p>
            <a:pPr algn="l"/>
            <a:r>
              <a:rPr lang="en-US" sz="1800" b="0" i="0" u="none" strike="noStrike" baseline="0" dirty="0">
                <a:latin typeface="CheltenhamStd-Book"/>
              </a:rPr>
              <a:t>professional societies supply information on best practices for their members.</a:t>
            </a:r>
          </a:p>
          <a:p>
            <a:pPr algn="l"/>
            <a:r>
              <a:rPr lang="en-US" sz="1800" b="0" i="0" u="none" strike="noStrike" baseline="0" dirty="0">
                <a:latin typeface="CheltenhamStd-Book"/>
              </a:rPr>
              <a:t>• One of the foundations of security architectures is the layered implementation of security. This layered</a:t>
            </a:r>
          </a:p>
          <a:p>
            <a:pPr algn="l"/>
            <a:r>
              <a:rPr lang="en-US" sz="1800" b="0" i="0" u="none" strike="noStrike" baseline="0" dirty="0">
                <a:latin typeface="CheltenhamStd-Book"/>
              </a:rPr>
              <a:t>approach is referred to as defense in depth.</a:t>
            </a:r>
            <a:endParaRPr lang="en-US" sz="36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F2C53B8-F075-368D-17CA-818E4E89913B}"/>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21689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9DAEE49-250B-440F-2100-BE8457CD594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3B057BD-C10C-003C-5803-2F48FD4A7010}"/>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3600" b="0" i="0" u="none" strike="noStrike" baseline="0" dirty="0"/>
              <a:t>7. Review Questions</a:t>
            </a:r>
          </a:p>
          <a:p>
            <a:endParaRPr lang="en-US" sz="3600" kern="100" dirty="0">
              <a:cs typeface="Times New Roman" panose="02020603050405020304" pitchFamily="18" charset="0"/>
            </a:endParaRPr>
          </a:p>
          <a:p>
            <a:pPr marL="342900" indent="-342900" algn="l">
              <a:buFont typeface="+mj-lt"/>
              <a:buAutoNum type="arabicPeriod"/>
            </a:pPr>
            <a:r>
              <a:rPr lang="en-US" sz="3200" b="0" i="0" u="none" strike="noStrike" baseline="0" dirty="0"/>
              <a:t>Briefly describe management, operational, and technical controls, and explain when each would be applied as part of a security framework.</a:t>
            </a:r>
            <a:endParaRPr lang="en-US" sz="3200" kern="100" dirty="0">
              <a:cs typeface="Times New Roman" panose="02020603050405020304" pitchFamily="18" charset="0"/>
            </a:endParaRPr>
          </a:p>
          <a:p>
            <a:pPr marL="342900" indent="-342900" algn="l">
              <a:buFont typeface="+mj-lt"/>
              <a:buAutoNum type="arabicPeriod"/>
            </a:pPr>
            <a:r>
              <a:rPr lang="en-US" sz="3200" b="0" i="0" u="none" strike="noStrike" baseline="0" dirty="0"/>
              <a:t>What is the purpose of the SETA program?</a:t>
            </a:r>
            <a:endParaRPr lang="en-US" sz="3200" kern="100" dirty="0">
              <a:cs typeface="Times New Roman" panose="02020603050405020304" pitchFamily="18" charset="0"/>
            </a:endParaRPr>
          </a:p>
          <a:p>
            <a:pPr marL="342900" indent="-342900" algn="l">
              <a:buFont typeface="+mj-lt"/>
              <a:buAutoNum type="arabicPeriod"/>
            </a:pPr>
            <a:r>
              <a:rPr lang="en-US" sz="3200" b="0" i="0" u="none" strike="noStrike" baseline="0" dirty="0"/>
              <a:t>What are the differences between a policy, a standard, and a practice?</a:t>
            </a:r>
            <a:endParaRPr lang="en-US" sz="3200" b="0" i="0" u="none" strike="noStrike" kern="100" baseline="0" dirty="0">
              <a:cs typeface="Times New Roman" panose="02020603050405020304" pitchFamily="18" charset="0"/>
            </a:endParaRPr>
          </a:p>
          <a:p>
            <a:pPr marL="342900" indent="-342900" algn="l">
              <a:buFont typeface="+mj-lt"/>
              <a:buAutoNum type="arabicPeriod"/>
            </a:pPr>
            <a:r>
              <a:rPr lang="en-US" sz="3200" b="0" i="0" u="none" strike="noStrike" baseline="0" dirty="0"/>
              <a:t>How can a security framework assist in the </a:t>
            </a:r>
            <a:r>
              <a:rPr lang="en-US" sz="3200" b="0" i="0" u="none" strike="noStrike" baseline="0" dirty="0" err="1"/>
              <a:t>designand</a:t>
            </a:r>
            <a:r>
              <a:rPr lang="en-US" sz="3200" b="0" i="0" u="none" strike="noStrike" baseline="0" dirty="0"/>
              <a:t> implementation of a security infrastructure?</a:t>
            </a:r>
            <a:endParaRPr lang="en-US" sz="3200" b="0" i="0" u="none" strike="noStrike" kern="100" baseline="0" dirty="0">
              <a:cs typeface="Times New Roman" panose="02020603050405020304" pitchFamily="18" charset="0"/>
            </a:endParaRPr>
          </a:p>
        </p:txBody>
      </p:sp>
      <p:sp>
        <p:nvSpPr>
          <p:cNvPr id="4" name="TextBox 3">
            <a:extLst>
              <a:ext uri="{FF2B5EF4-FFF2-40B4-BE49-F238E27FC236}">
                <a16:creationId xmlns:a16="http://schemas.microsoft.com/office/drawing/2014/main" id="{F6BD3BB6-CFA6-ACC3-81D0-D7BA4172B031}"/>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272435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9B46E18D-8FBF-9900-8D34-90E1EE67DCA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431A4BF-97F8-1596-7A52-7DB70EE150AA}"/>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4400" b="1" i="0" u="none" strike="noStrike" baseline="0" dirty="0"/>
              <a:t>8. Exercises</a:t>
            </a:r>
          </a:p>
          <a:p>
            <a:endParaRPr lang="en-US" sz="3600" kern="100" dirty="0">
              <a:ea typeface="Aptos" panose="020B0004020202020204" pitchFamily="34" charset="0"/>
              <a:cs typeface="Times New Roman" panose="02020603050405020304" pitchFamily="18" charset="0"/>
            </a:endParaRPr>
          </a:p>
          <a:p>
            <a:pPr algn="just"/>
            <a:r>
              <a:rPr lang="en-US" sz="3900" b="0" i="0" u="none" strike="noStrike" baseline="0" dirty="0"/>
              <a:t>Search the Web for examples of issue-specific security policies (ISSP). What types of policies can you find? Using the format provided in this lesson, draft a simple issue-specific policy that outlines fair and responsible use of computers at your college, based on the rules and regulations of your institution. Does your school have a similar policy? Does it contain all the elements listed in the text?</a:t>
            </a:r>
            <a:endParaRPr lang="en-US" sz="239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9E9E7AF-C072-79DB-143E-28AB045A0AC1}"/>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846277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8B662-324D-7D95-F23A-DB30ECF546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C8480F4-4644-D285-9AE0-9379AAB4C68D}"/>
              </a:ext>
            </a:extLst>
          </p:cNvPr>
          <p:cNvSpPr>
            <a:spLocks noGrp="1"/>
          </p:cNvSpPr>
          <p:nvPr>
            <p:ph type="subTitle" idx="1"/>
          </p:nvPr>
        </p:nvSpPr>
        <p:spPr>
          <a:xfrm>
            <a:off x="0" y="736648"/>
            <a:ext cx="12191999" cy="612135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nSpc>
                <a:spcPct val="107000"/>
              </a:lnSpc>
              <a:spcBef>
                <a:spcPts val="0"/>
              </a:spcBef>
            </a:pPr>
            <a:r>
              <a:rPr lang="en-US" sz="6000" kern="100" dirty="0">
                <a:solidFill>
                  <a:srgbClr val="333333"/>
                </a:solidFill>
                <a:ea typeface="Aptos" panose="020B0004020202020204" pitchFamily="34" charset="0"/>
                <a:cs typeface="Times New Roman" panose="02020603050405020304" pitchFamily="18" charset="0"/>
              </a:rPr>
              <a:t>Questions</a:t>
            </a:r>
            <a:endParaRPr lang="en-US" sz="4600" kern="100" dirty="0">
              <a:solidFill>
                <a:srgbClr val="333333"/>
              </a:solidFill>
              <a:ea typeface="Aptos" panose="020B0004020202020204" pitchFamily="34" charset="0"/>
              <a:cs typeface="Times New Roman" panose="02020603050405020304" pitchFamily="18" charset="0"/>
            </a:endParaRP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endParaRPr lang="en-US" sz="7800" kern="100" dirty="0">
              <a:ea typeface="Aptos" panose="020B0004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88D896A6-B94F-8942-CFBA-FDC090D947DB}"/>
              </a:ext>
            </a:extLst>
          </p:cNvPr>
          <p:cNvSpPr txBox="1"/>
          <p:nvPr/>
        </p:nvSpPr>
        <p:spPr>
          <a:xfrm>
            <a:off x="0" y="8243"/>
            <a:ext cx="12191998" cy="728405"/>
          </a:xfrm>
          <a:prstGeom prst="rect">
            <a:avLst/>
          </a:prstGeom>
          <a:pattFill prst="pct75">
            <a:fgClr>
              <a:srgbClr val="0070C0"/>
            </a:fgClr>
            <a:bgClr>
              <a:schemeClr val="bg1"/>
            </a:bgClr>
          </a:pattFill>
        </p:spPr>
        <p:txBody>
          <a:bodyPr wrap="square" rtlCol="0">
            <a:spAutoFit/>
          </a:bodyPr>
          <a:lstStyle/>
          <a:p>
            <a:pPr lvl="1" algn="ctr">
              <a:lnSpc>
                <a:spcPct val="107000"/>
              </a:lnSpc>
              <a:spcBef>
                <a:spcPts val="0"/>
              </a:spcBef>
            </a:pPr>
            <a:r>
              <a:rPr lang="en-US" sz="4000" b="1" i="0" u="none" strike="noStrike" baseline="0" dirty="0">
                <a:solidFill>
                  <a:schemeClr val="bg1"/>
                </a:solidFill>
              </a:rPr>
              <a:t>The Need for Information Security </a:t>
            </a:r>
            <a:endParaRPr lang="en-US" sz="40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274420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B0355248-6A6B-08A9-EC15-895E8B362B7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CA417A4-7B04-45D9-DC70-D084E164C69B}"/>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marL="1257300" lvl="2" indent="-342900" algn="just">
              <a:lnSpc>
                <a:spcPct val="107000"/>
              </a:lnSpc>
              <a:spcBef>
                <a:spcPts val="0"/>
              </a:spcBef>
              <a:buFont typeface="+mj-lt"/>
              <a:buAutoNum type="arabicPeriod"/>
            </a:pPr>
            <a:r>
              <a:rPr lang="en-US" sz="3800" b="0" i="0" u="none" strike="noStrike" baseline="0" dirty="0"/>
              <a:t>Introduction To Risk Management</a:t>
            </a:r>
          </a:p>
          <a:p>
            <a:pPr marL="1257300" lvl="2" indent="-342900" algn="just">
              <a:lnSpc>
                <a:spcPct val="107000"/>
              </a:lnSpc>
              <a:spcBef>
                <a:spcPts val="0"/>
              </a:spcBef>
              <a:buFont typeface="+mj-lt"/>
              <a:buAutoNum type="arabicPeriod"/>
            </a:pPr>
            <a:r>
              <a:rPr lang="en-US" sz="3800" b="0" i="0" u="none" strike="noStrike" baseline="0" dirty="0"/>
              <a:t>The Risk Management Framework</a:t>
            </a:r>
            <a:endParaRPr lang="en-US" sz="3800" dirty="0"/>
          </a:p>
          <a:p>
            <a:pPr marL="1257300" lvl="2" indent="-342900" algn="just">
              <a:lnSpc>
                <a:spcPct val="107000"/>
              </a:lnSpc>
              <a:spcBef>
                <a:spcPts val="0"/>
              </a:spcBef>
              <a:buFont typeface="+mj-lt"/>
              <a:buAutoNum type="arabicPeriod"/>
            </a:pPr>
            <a:r>
              <a:rPr lang="en-US" sz="3800" b="0" i="0" u="none" strike="noStrike" baseline="0" dirty="0"/>
              <a:t>The Risk Management Process</a:t>
            </a:r>
          </a:p>
          <a:p>
            <a:pPr marL="1257300" lvl="2" indent="-342900" algn="just">
              <a:lnSpc>
                <a:spcPct val="107000"/>
              </a:lnSpc>
              <a:spcBef>
                <a:spcPts val="0"/>
              </a:spcBef>
              <a:buFont typeface="+mj-lt"/>
              <a:buAutoNum type="arabicPeriod"/>
            </a:pPr>
            <a:r>
              <a:rPr lang="en-US" sz="3800" b="0" i="0" u="none" strike="noStrike" baseline="0" dirty="0"/>
              <a:t>Risk Treatment/Risk Response</a:t>
            </a:r>
            <a:endParaRPr lang="en-US" sz="3800" dirty="0"/>
          </a:p>
          <a:p>
            <a:pPr marL="1257300" lvl="2" indent="-342900" algn="just">
              <a:lnSpc>
                <a:spcPct val="107000"/>
              </a:lnSpc>
              <a:spcBef>
                <a:spcPts val="0"/>
              </a:spcBef>
              <a:buFont typeface="+mj-lt"/>
              <a:buAutoNum type="arabicPeriod"/>
            </a:pPr>
            <a:r>
              <a:rPr lang="en-US" sz="3800" b="0" i="0" u="none" strike="noStrike" baseline="0" dirty="0"/>
              <a:t>Managing Risk</a:t>
            </a:r>
          </a:p>
          <a:p>
            <a:pPr marL="1257300" lvl="2" indent="-342900" algn="just">
              <a:lnSpc>
                <a:spcPct val="107000"/>
              </a:lnSpc>
              <a:spcBef>
                <a:spcPts val="0"/>
              </a:spcBef>
              <a:buFont typeface="+mj-lt"/>
              <a:buAutoNum type="arabicPeriod"/>
            </a:pPr>
            <a:r>
              <a:rPr lang="en-US" sz="3800" b="0" i="0" u="none" strike="noStrike" baseline="0" dirty="0"/>
              <a:t>Alternative Risk Management Methodologies</a:t>
            </a:r>
          </a:p>
          <a:p>
            <a:pPr marL="1257300" lvl="2" indent="-342900" algn="just">
              <a:lnSpc>
                <a:spcPct val="107000"/>
              </a:lnSpc>
              <a:spcBef>
                <a:spcPts val="0"/>
              </a:spcBef>
              <a:buFont typeface="+mj-lt"/>
              <a:buAutoNum type="arabicPeriod"/>
            </a:pPr>
            <a:r>
              <a:rPr lang="en-US" sz="3800" kern="100" dirty="0">
                <a:ea typeface="Aptos" panose="020B0004020202020204" pitchFamily="34" charset="0"/>
                <a:cs typeface="Times New Roman" panose="02020603050405020304" pitchFamily="18" charset="0"/>
              </a:rPr>
              <a:t>Summary</a:t>
            </a:r>
          </a:p>
          <a:p>
            <a:pPr marL="1257300" lvl="2" indent="-342900" algn="just">
              <a:lnSpc>
                <a:spcPct val="107000"/>
              </a:lnSpc>
              <a:spcBef>
                <a:spcPts val="0"/>
              </a:spcBef>
              <a:buFont typeface="+mj-lt"/>
              <a:buAutoNum type="arabicPeriod"/>
            </a:pPr>
            <a:r>
              <a:rPr lang="en-US" sz="3800" kern="100" dirty="0">
                <a:ea typeface="Aptos" panose="020B0004020202020204" pitchFamily="34" charset="0"/>
                <a:cs typeface="Times New Roman" panose="02020603050405020304" pitchFamily="18" charset="0"/>
              </a:rPr>
              <a:t>Review Questions</a:t>
            </a:r>
          </a:p>
        </p:txBody>
      </p:sp>
      <p:sp>
        <p:nvSpPr>
          <p:cNvPr id="4" name="TextBox 3">
            <a:extLst>
              <a:ext uri="{FF2B5EF4-FFF2-40B4-BE49-F238E27FC236}">
                <a16:creationId xmlns:a16="http://schemas.microsoft.com/office/drawing/2014/main" id="{CE14F4C7-D732-DC49-E083-38ECB6975B73}"/>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1887040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261554F9-9AA3-D736-05DD-BA6D0244A59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44EA8AD-4EC8-704C-E4A6-FDBAE058F242}"/>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2500" lnSpcReduction="10000"/>
          </a:bodyPr>
          <a:lstStyle/>
          <a:p>
            <a:pPr>
              <a:lnSpc>
                <a:spcPct val="107000"/>
              </a:lnSpc>
              <a:spcBef>
                <a:spcPts val="0"/>
              </a:spcBef>
            </a:pPr>
            <a:r>
              <a:rPr lang="en-US" sz="4300" b="1" i="0" u="none" strike="noStrike" baseline="0" dirty="0">
                <a:solidFill>
                  <a:srgbClr val="333333"/>
                </a:solidFill>
              </a:rPr>
              <a:t>2. What Is Security?</a:t>
            </a:r>
          </a:p>
          <a:p>
            <a:pPr algn="just">
              <a:lnSpc>
                <a:spcPct val="107000"/>
              </a:lnSpc>
              <a:spcBef>
                <a:spcPts val="0"/>
              </a:spcBef>
            </a:pPr>
            <a:endParaRPr lang="en-US" sz="1100" b="1" i="0" u="none" strike="noStrike" baseline="0" dirty="0">
              <a:solidFill>
                <a:srgbClr val="333333"/>
              </a:solidFill>
            </a:endParaRPr>
          </a:p>
          <a:p>
            <a:pPr algn="just"/>
            <a:r>
              <a:rPr lang="en-US" sz="3900" b="0" i="0" u="none" strike="noStrike" baseline="0" dirty="0"/>
              <a:t>The Committee on National Security Systems (CNSS) defines information security as the protection of information and its critical elements, including the systems and hardware that use, store, and transmit that information. The CNSS model of information security evolved from a concept developed by the computer security industry called the C.I.A. triangle. The </a:t>
            </a:r>
            <a:r>
              <a:rPr lang="en-US" sz="3900" b="1" i="0" u="none" strike="noStrike" baseline="0" dirty="0"/>
              <a:t>C.I.A. triangle </a:t>
            </a:r>
            <a:r>
              <a:rPr lang="en-US" sz="3900" b="0" i="0" u="none" strike="noStrike" baseline="0" dirty="0"/>
              <a:t>has been the industry standard for computer security since the development of the mainframe. It is based on the three characteristics of information that give it value to organizations: </a:t>
            </a:r>
            <a:r>
              <a:rPr lang="en-US" sz="3900" b="1" dirty="0"/>
              <a:t>C</a:t>
            </a:r>
            <a:r>
              <a:rPr lang="en-US" sz="3900" b="1" i="0" u="none" strike="noStrike" baseline="0" dirty="0"/>
              <a:t>onfidentiality</a:t>
            </a:r>
            <a:r>
              <a:rPr lang="en-US" sz="3900" b="0" i="0" u="none" strike="noStrike" baseline="0" dirty="0"/>
              <a:t>, </a:t>
            </a:r>
            <a:r>
              <a:rPr lang="en-US" sz="3900" b="1" dirty="0"/>
              <a:t>I</a:t>
            </a:r>
            <a:r>
              <a:rPr lang="en-US" sz="3900" b="1" i="0" u="none" strike="noStrike" baseline="0" dirty="0"/>
              <a:t>ntegrity</a:t>
            </a:r>
            <a:r>
              <a:rPr lang="en-US" sz="3900" b="0" i="0" u="none" strike="noStrike" baseline="0" dirty="0"/>
              <a:t>, and </a:t>
            </a:r>
            <a:r>
              <a:rPr lang="en-US" sz="3900" b="1" dirty="0"/>
              <a:t>A</a:t>
            </a:r>
            <a:r>
              <a:rPr lang="en-US" sz="3900" b="1" i="0" u="none" strike="noStrike" baseline="0" dirty="0"/>
              <a:t>vailability</a:t>
            </a:r>
            <a:r>
              <a:rPr lang="en-US" sz="3900" b="0" i="0" u="none" strike="noStrike" baseline="0" dirty="0"/>
              <a:t>. </a:t>
            </a:r>
            <a:endParaRPr lang="en-US" sz="3900" dirty="0">
              <a:solidFill>
                <a:srgbClr val="333333"/>
              </a:solidFill>
            </a:endParaRPr>
          </a:p>
        </p:txBody>
      </p:sp>
      <p:sp>
        <p:nvSpPr>
          <p:cNvPr id="4" name="TextBox 3">
            <a:extLst>
              <a:ext uri="{FF2B5EF4-FFF2-40B4-BE49-F238E27FC236}">
                <a16:creationId xmlns:a16="http://schemas.microsoft.com/office/drawing/2014/main" id="{D67F38F2-5C69-4B3C-1D3A-E2334F4EC52A}"/>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34605158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B42440E8-7C0F-7932-51F7-09292832445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B9C2E52-1ED8-042C-6285-9B5522CCA9C5}"/>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gn="l"/>
            <a:r>
              <a:rPr lang="en-US" sz="2800" b="0" i="0" u="none" strike="noStrike" baseline="0" dirty="0">
                <a:solidFill>
                  <a:srgbClr val="000000"/>
                </a:solidFill>
              </a:rPr>
              <a:t>Upon completion of this session, you should be able to:</a:t>
            </a:r>
          </a:p>
          <a:p>
            <a:pPr marL="514350" indent="-514350" algn="l">
              <a:buFont typeface="+mj-lt"/>
              <a:buAutoNum type="arabicPeriod"/>
            </a:pPr>
            <a:r>
              <a:rPr lang="en-US" sz="2800" b="0" i="0" u="none" strike="noStrike" baseline="0" dirty="0">
                <a:solidFill>
                  <a:srgbClr val="000000"/>
                </a:solidFill>
              </a:rPr>
              <a:t>Define risk management and describe its importance</a:t>
            </a:r>
          </a:p>
          <a:p>
            <a:pPr marL="514350" indent="-514350" algn="l">
              <a:buFont typeface="+mj-lt"/>
              <a:buAutoNum type="arabicPeriod"/>
            </a:pPr>
            <a:r>
              <a:rPr lang="en-US" sz="2800" b="0" i="0" u="none" strike="noStrike" baseline="0" dirty="0">
                <a:solidFill>
                  <a:srgbClr val="000000"/>
                </a:solidFill>
              </a:rPr>
              <a:t>Explain the risk management framework and process model, including major components</a:t>
            </a:r>
          </a:p>
          <a:p>
            <a:pPr marL="514350" indent="-514350" algn="l">
              <a:buFont typeface="+mj-lt"/>
              <a:buAutoNum type="arabicPeriod"/>
            </a:pPr>
            <a:r>
              <a:rPr lang="en-US" sz="2800" b="0" i="0" u="none" strike="noStrike" baseline="0" dirty="0">
                <a:solidFill>
                  <a:srgbClr val="000000"/>
                </a:solidFill>
              </a:rPr>
              <a:t>Define risk appetite and explain how it relates to residual risk</a:t>
            </a:r>
          </a:p>
          <a:p>
            <a:pPr marL="514350" indent="-514350" algn="l">
              <a:buFont typeface="+mj-lt"/>
              <a:buAutoNum type="arabicPeriod"/>
            </a:pPr>
            <a:r>
              <a:rPr lang="en-US" sz="2800" b="0" i="0" u="none" strike="noStrike" baseline="0" dirty="0">
                <a:solidFill>
                  <a:srgbClr val="000000"/>
                </a:solidFill>
              </a:rPr>
              <a:t>Describe how risk is identified and documented</a:t>
            </a:r>
          </a:p>
          <a:p>
            <a:pPr marL="514350" indent="-514350" algn="l">
              <a:buFont typeface="+mj-lt"/>
              <a:buAutoNum type="arabicPeriod"/>
            </a:pPr>
            <a:r>
              <a:rPr lang="en-US" sz="2800" b="0" i="0" u="none" strike="noStrike" baseline="0" dirty="0">
                <a:solidFill>
                  <a:srgbClr val="000000"/>
                </a:solidFill>
              </a:rPr>
              <a:t>Discuss how risk is assessed based on likelihood and impact</a:t>
            </a:r>
          </a:p>
          <a:p>
            <a:pPr marL="514350" indent="-514350" algn="l">
              <a:buFont typeface="+mj-lt"/>
              <a:buAutoNum type="arabicPeriod"/>
            </a:pPr>
            <a:r>
              <a:rPr lang="en-US" sz="2800" b="0" i="0" u="none" strike="noStrike" baseline="0" dirty="0">
                <a:solidFill>
                  <a:srgbClr val="000000"/>
                </a:solidFill>
              </a:rPr>
              <a:t>Describe various options for a risk treatment strategy</a:t>
            </a:r>
          </a:p>
          <a:p>
            <a:pPr marL="514350" indent="-514350" algn="l">
              <a:buFont typeface="+mj-lt"/>
              <a:buAutoNum type="arabicPeriod"/>
            </a:pPr>
            <a:r>
              <a:rPr lang="en-US" sz="2800" b="0" i="0" u="none" strike="noStrike" baseline="0" dirty="0">
                <a:solidFill>
                  <a:srgbClr val="000000"/>
                </a:solidFill>
              </a:rPr>
              <a:t>Discuss conceptual frameworks for evaluating risk controls and formulating a cost-benefit analysis</a:t>
            </a:r>
          </a:p>
          <a:p>
            <a:pPr marL="514350" indent="-514350" algn="l">
              <a:buFont typeface="+mj-lt"/>
              <a:buAutoNum type="arabicPeriod"/>
            </a:pPr>
            <a:r>
              <a:rPr lang="en-US" sz="2800" b="0" i="0" u="none" strike="noStrike" baseline="0" dirty="0">
                <a:solidFill>
                  <a:srgbClr val="000000"/>
                </a:solidFill>
              </a:rPr>
              <a:t>Compare and contrast the dominant risk management methodologies</a:t>
            </a:r>
            <a:endParaRPr lang="en-US" sz="48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CCCC99E-F9D2-E1BC-8C99-302C5B61364F}"/>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4810120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1EE9396-955F-4DEB-D9FA-BAF0561AEBB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D32C7EA-42E2-785E-45E4-45A7B011125B}"/>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marL="742950" indent="-742950">
              <a:lnSpc>
                <a:spcPct val="107000"/>
              </a:lnSpc>
              <a:spcBef>
                <a:spcPts val="0"/>
              </a:spcBef>
              <a:buAutoNum type="arabicPeriod"/>
            </a:pPr>
            <a:r>
              <a:rPr lang="en-US" sz="4400" b="0" i="0" u="none" strike="noStrike" baseline="0" dirty="0"/>
              <a:t>Introduction To Risk Management</a:t>
            </a:r>
          </a:p>
          <a:p>
            <a:pPr algn="just"/>
            <a:r>
              <a:rPr lang="en-US" sz="3600" b="0" i="1" u="none" strike="noStrike" baseline="0" dirty="0"/>
              <a:t>If you know the enemy and know yourself, you need not fear the result of a hundred battles. If you know yourself but not the enemy, for every victory gained you will also suffer a defeat. If you know neither the enemy nor yourself, you will succumb in every battle. – Sun Tsu</a:t>
            </a:r>
          </a:p>
          <a:p>
            <a:pPr marL="742950" indent="-742950" algn="just">
              <a:buFont typeface="+mj-lt"/>
              <a:buAutoNum type="arabicPeriod"/>
            </a:pPr>
            <a:r>
              <a:rPr lang="en-US" sz="3600" b="1" kern="100" dirty="0">
                <a:ea typeface="Aptos" panose="020B0004020202020204" pitchFamily="34" charset="0"/>
                <a:cs typeface="Times New Roman" panose="02020603050405020304" pitchFamily="18" charset="0"/>
              </a:rPr>
              <a:t>Know Yourself</a:t>
            </a:r>
          </a:p>
          <a:p>
            <a:pPr marL="742950" indent="-742950" algn="just">
              <a:buFont typeface="+mj-lt"/>
              <a:buAutoNum type="arabicPeriod"/>
            </a:pPr>
            <a:r>
              <a:rPr lang="en-US" sz="3600" b="1" kern="100" dirty="0">
                <a:ea typeface="Aptos" panose="020B0004020202020204" pitchFamily="34" charset="0"/>
                <a:cs typeface="Times New Roman" panose="02020603050405020304" pitchFamily="18" charset="0"/>
              </a:rPr>
              <a:t>Know Your Enemy</a:t>
            </a:r>
            <a:endParaRPr lang="en-US" sz="7200" b="1"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3D106B0-2B76-44D2-2D8A-874CDA46C34E}"/>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183361265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302F5517-FCA3-AD24-3808-E119C8DD34E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7B2573D-D62A-EDD3-ABED-CEAA7232BA5D}"/>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20000"/>
          </a:bodyPr>
          <a:lstStyle/>
          <a:p>
            <a:pPr marL="742950" indent="-742950">
              <a:lnSpc>
                <a:spcPct val="107000"/>
              </a:lnSpc>
              <a:spcBef>
                <a:spcPts val="0"/>
              </a:spcBef>
              <a:buAutoNum type="arabicPeriod"/>
            </a:pPr>
            <a:r>
              <a:rPr lang="en-US" sz="4400" b="0" i="0" u="none" strike="noStrike" baseline="0" dirty="0"/>
              <a:t>Introduction To Risk Management</a:t>
            </a:r>
          </a:p>
          <a:p>
            <a:r>
              <a:rPr lang="en-US" sz="3600" b="1" kern="100" dirty="0">
                <a:ea typeface="Aptos" panose="020B0004020202020204" pitchFamily="34" charset="0"/>
                <a:cs typeface="Times New Roman" panose="02020603050405020304" pitchFamily="18" charset="0"/>
              </a:rPr>
              <a:t>Know Yourself</a:t>
            </a:r>
          </a:p>
          <a:p>
            <a:pPr algn="l"/>
            <a:r>
              <a:rPr lang="en-US" sz="3200" b="0" i="0" u="none" strike="noStrike" baseline="0" dirty="0"/>
              <a:t>To protect the organization's </a:t>
            </a:r>
            <a:r>
              <a:rPr lang="en-US" sz="3200" b="0" i="1" u="none" strike="noStrike" baseline="0" dirty="0"/>
              <a:t>information assets</a:t>
            </a:r>
            <a:r>
              <a:rPr lang="en-US" sz="3200" b="0" i="0" u="none" strike="noStrike" baseline="0" dirty="0"/>
              <a:t>, you</a:t>
            </a:r>
            <a:r>
              <a:rPr lang="en-US" sz="3200" i="0" u="none" strike="noStrike" kern="100" baseline="0" dirty="0">
                <a:cs typeface="Times New Roman" panose="02020603050405020304" pitchFamily="18" charset="0"/>
              </a:rPr>
              <a:t> </a:t>
            </a:r>
            <a:r>
              <a:rPr lang="en-US" sz="3200" b="0" i="0" u="none" strike="noStrike" baseline="0" dirty="0"/>
              <a:t>must know: </a:t>
            </a:r>
          </a:p>
          <a:p>
            <a:pPr marL="457200" indent="-457200" algn="l">
              <a:buFont typeface="+mj-lt"/>
              <a:buAutoNum type="arabicPeriod"/>
            </a:pPr>
            <a:r>
              <a:rPr lang="en-US" sz="3200" dirty="0"/>
              <a:t>W</a:t>
            </a:r>
            <a:r>
              <a:rPr lang="en-US" sz="3200" b="0" i="0" u="none" strike="noStrike" baseline="0" dirty="0"/>
              <a:t>hat those assets are, </a:t>
            </a:r>
          </a:p>
          <a:p>
            <a:pPr marL="457200" indent="-457200" algn="l">
              <a:buFont typeface="+mj-lt"/>
              <a:buAutoNum type="arabicPeriod"/>
            </a:pPr>
            <a:r>
              <a:rPr lang="en-US" sz="3200" dirty="0"/>
              <a:t>W</a:t>
            </a:r>
            <a:r>
              <a:rPr lang="en-US" sz="3200" b="0" i="0" u="none" strike="noStrike" baseline="0" dirty="0"/>
              <a:t>here they are, </a:t>
            </a:r>
          </a:p>
          <a:p>
            <a:pPr marL="457200" indent="-457200" algn="l">
              <a:buFont typeface="+mj-lt"/>
              <a:buAutoNum type="arabicPeriod"/>
            </a:pPr>
            <a:r>
              <a:rPr lang="en-US" sz="3200" dirty="0"/>
              <a:t>H</a:t>
            </a:r>
            <a:r>
              <a:rPr lang="en-US" sz="3200" b="0" i="0" u="none" strike="noStrike" baseline="0" dirty="0"/>
              <a:t>ow they add value to the organization, </a:t>
            </a:r>
          </a:p>
          <a:p>
            <a:pPr marL="457200" indent="-457200" algn="l">
              <a:buFont typeface="+mj-lt"/>
              <a:buAutoNum type="arabicPeriod"/>
            </a:pPr>
            <a:r>
              <a:rPr lang="en-US" sz="3200" dirty="0"/>
              <a:t>T</a:t>
            </a:r>
            <a:r>
              <a:rPr lang="en-US" sz="3200" b="0" i="0" u="none" strike="noStrike" baseline="0" dirty="0"/>
              <a:t>he vulnerabilities to which they are susceptible. </a:t>
            </a:r>
          </a:p>
          <a:p>
            <a:pPr algn="just"/>
            <a:r>
              <a:rPr lang="en-US" sz="3200" b="0" i="0" u="none" strike="noStrike" baseline="0" dirty="0"/>
              <a:t>Frequently, organizations implement control mechanisms but then neglect the necessary periodic review, revision, and maintenance. The policies, education and training programs, and technologies that protect information must be carefully maintained and administered to ensure that they remain effective.</a:t>
            </a:r>
            <a:endParaRPr lang="en-US" sz="32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6659F4F-E33B-00D8-C26B-892A1C510690}"/>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4799643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2BDAE531-1650-04EC-8B9B-B7D7E31863E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0386F39-826C-8436-DECB-F1CD3EC89B94}"/>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marL="742950" indent="-742950">
              <a:lnSpc>
                <a:spcPct val="107000"/>
              </a:lnSpc>
              <a:spcBef>
                <a:spcPts val="0"/>
              </a:spcBef>
              <a:buAutoNum type="arabicPeriod"/>
            </a:pPr>
            <a:r>
              <a:rPr lang="en-US" sz="4400" b="0" i="0" u="none" strike="noStrike" baseline="0" dirty="0"/>
              <a:t>Introduction To Risk Management</a:t>
            </a:r>
          </a:p>
          <a:p>
            <a:r>
              <a:rPr lang="en-US" sz="3600" b="1" kern="100" dirty="0">
                <a:ea typeface="Aptos" panose="020B0004020202020204" pitchFamily="34" charset="0"/>
                <a:cs typeface="Times New Roman" panose="02020603050405020304" pitchFamily="18" charset="0"/>
              </a:rPr>
              <a:t>Know Your Enemy</a:t>
            </a:r>
          </a:p>
          <a:p>
            <a:pPr algn="just"/>
            <a:r>
              <a:rPr lang="en-US" sz="3600" b="0" i="0" u="none" strike="noStrike" baseline="0" dirty="0"/>
              <a:t>This means identifying, examining, and understanding the </a:t>
            </a:r>
            <a:r>
              <a:rPr lang="en-US" sz="3600" b="0" i="1" u="none" strike="noStrike" baseline="0" dirty="0"/>
              <a:t>threats </a:t>
            </a:r>
            <a:r>
              <a:rPr lang="en-US" sz="3600" b="0" i="0" u="none" strike="noStrike" baseline="0" dirty="0"/>
              <a:t>facing the organization. You must determine which threat aspects most directly affect the security of the organization and its information assets, and then use this information to create a list of threats, each one ranked according to the importance of the information assets that it threatens.</a:t>
            </a:r>
            <a:endParaRPr lang="en-US" sz="3600" b="1" kern="100" dirty="0">
              <a:ea typeface="Aptos" panose="020B0004020202020204" pitchFamily="34" charset="0"/>
              <a:cs typeface="Times New Roman" panose="02020603050405020304" pitchFamily="18" charset="0"/>
            </a:endParaRPr>
          </a:p>
          <a:p>
            <a:pPr algn="l"/>
            <a:endParaRPr lang="en-US" sz="3200" b="0" i="0" u="none" strike="noStrike" baseline="0" dirty="0"/>
          </a:p>
          <a:p>
            <a:pPr algn="l"/>
            <a:endParaRPr lang="en-US" sz="3200" b="0" i="0" u="none" strike="noStrike" baseline="0" dirty="0"/>
          </a:p>
        </p:txBody>
      </p:sp>
      <p:sp>
        <p:nvSpPr>
          <p:cNvPr id="4" name="TextBox 3">
            <a:extLst>
              <a:ext uri="{FF2B5EF4-FFF2-40B4-BE49-F238E27FC236}">
                <a16:creationId xmlns:a16="http://schemas.microsoft.com/office/drawing/2014/main" id="{6B4FBC93-85B3-4137-4CD4-1ABABAB787A3}"/>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1736055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A914B73-8E56-BF1B-6527-CA4E82EC80F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D3AAA61-FC75-4C33-818E-FDA876A047EC}"/>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400" b="0" i="0" u="none" strike="noStrike" baseline="0" dirty="0"/>
              <a:t>2. The Risk Management Framework</a:t>
            </a:r>
          </a:p>
          <a:p>
            <a:pPr algn="just"/>
            <a:r>
              <a:rPr lang="en-US" sz="3600" b="0" i="0" u="none" strike="noStrike" baseline="0" dirty="0">
                <a:solidFill>
                  <a:srgbClr val="000000"/>
                </a:solidFill>
              </a:rPr>
              <a:t>Risk management involves discovering and understanding the risks associated with an organization’s information assets:</a:t>
            </a:r>
          </a:p>
          <a:p>
            <a:pPr algn="just"/>
            <a:r>
              <a:rPr lang="en-US" sz="3600" b="1" i="0" u="none" strike="noStrike" baseline="0" dirty="0">
                <a:solidFill>
                  <a:srgbClr val="000097"/>
                </a:solidFill>
              </a:rPr>
              <a:t>1. </a:t>
            </a:r>
            <a:r>
              <a:rPr lang="en-US" sz="3600" b="0" i="0" u="none" strike="noStrike" baseline="0" dirty="0">
                <a:solidFill>
                  <a:srgbClr val="000000"/>
                </a:solidFill>
              </a:rPr>
              <a:t>Where and what is the risk (</a:t>
            </a:r>
            <a:r>
              <a:rPr lang="en-US" sz="3600" b="1" i="0" u="none" strike="noStrike" baseline="0" dirty="0">
                <a:solidFill>
                  <a:srgbClr val="000000"/>
                </a:solidFill>
              </a:rPr>
              <a:t>Risk Identification</a:t>
            </a:r>
            <a:r>
              <a:rPr lang="en-US" sz="3600" b="0" i="0" u="none" strike="noStrike" baseline="0" dirty="0">
                <a:solidFill>
                  <a:srgbClr val="000000"/>
                </a:solidFill>
              </a:rPr>
              <a:t>)?</a:t>
            </a:r>
          </a:p>
          <a:p>
            <a:pPr algn="just"/>
            <a:r>
              <a:rPr lang="en-US" sz="3600" b="1" i="0" u="none" strike="noStrike" baseline="0" dirty="0">
                <a:solidFill>
                  <a:srgbClr val="000097"/>
                </a:solidFill>
              </a:rPr>
              <a:t>2. </a:t>
            </a:r>
            <a:r>
              <a:rPr lang="en-US" sz="3600" b="0" i="0" u="none" strike="noStrike" baseline="0" dirty="0">
                <a:solidFill>
                  <a:srgbClr val="000000"/>
                </a:solidFill>
              </a:rPr>
              <a:t>How severe is the current level of risk (</a:t>
            </a:r>
            <a:r>
              <a:rPr lang="en-US" sz="3600" b="1" i="0" u="none" strike="noStrike" baseline="0" dirty="0">
                <a:solidFill>
                  <a:srgbClr val="000000"/>
                </a:solidFill>
              </a:rPr>
              <a:t>Risk Analysis</a:t>
            </a:r>
            <a:r>
              <a:rPr lang="en-US" sz="3600" b="0" i="0" u="none" strike="noStrike" baseline="0" dirty="0">
                <a:solidFill>
                  <a:srgbClr val="000000"/>
                </a:solidFill>
              </a:rPr>
              <a:t>)?</a:t>
            </a:r>
          </a:p>
          <a:p>
            <a:pPr algn="just"/>
            <a:r>
              <a:rPr lang="en-US" sz="3600" b="1" i="0" u="none" strike="noStrike" baseline="0" dirty="0">
                <a:solidFill>
                  <a:srgbClr val="000097"/>
                </a:solidFill>
              </a:rPr>
              <a:t>3. </a:t>
            </a:r>
            <a:r>
              <a:rPr lang="en-US" sz="3600" b="0" i="0" u="none" strike="noStrike" baseline="0" dirty="0">
                <a:solidFill>
                  <a:srgbClr val="000000"/>
                </a:solidFill>
              </a:rPr>
              <a:t>Is the current level of risk acceptable (</a:t>
            </a:r>
            <a:r>
              <a:rPr lang="en-US" sz="3600" b="1" i="0" u="none" strike="noStrike" baseline="0" dirty="0">
                <a:solidFill>
                  <a:srgbClr val="000000"/>
                </a:solidFill>
              </a:rPr>
              <a:t>Risk Evaluation</a:t>
            </a:r>
            <a:r>
              <a:rPr lang="en-US" sz="3600" b="0" i="0" u="none" strike="noStrike" baseline="0" dirty="0">
                <a:solidFill>
                  <a:srgbClr val="000000"/>
                </a:solidFill>
              </a:rPr>
              <a:t>)?</a:t>
            </a:r>
          </a:p>
          <a:p>
            <a:pPr algn="just"/>
            <a:r>
              <a:rPr lang="en-US" sz="3600" b="1" i="0" u="none" strike="noStrike" baseline="0" dirty="0">
                <a:solidFill>
                  <a:srgbClr val="000097"/>
                </a:solidFill>
              </a:rPr>
              <a:t>4. </a:t>
            </a:r>
            <a:r>
              <a:rPr lang="en-US" sz="3600" b="0" i="0" u="none" strike="noStrike" baseline="0" dirty="0">
                <a:solidFill>
                  <a:srgbClr val="000000"/>
                </a:solidFill>
              </a:rPr>
              <a:t>What do I need to do to bring the risk to an acceptable level (</a:t>
            </a:r>
            <a:r>
              <a:rPr lang="en-US" sz="3600" b="1" i="0" u="none" strike="noStrike" baseline="0" dirty="0">
                <a:solidFill>
                  <a:srgbClr val="000000"/>
                </a:solidFill>
              </a:rPr>
              <a:t>Risk Treatment</a:t>
            </a:r>
            <a:r>
              <a:rPr lang="en-US" sz="3600" b="0" i="0" u="none" strike="noStrike" baseline="0" dirty="0">
                <a:solidFill>
                  <a:srgbClr val="000000"/>
                </a:solidFill>
              </a:rPr>
              <a:t>)?</a:t>
            </a:r>
            <a:endParaRPr lang="en-US" sz="7200" dirty="0"/>
          </a:p>
        </p:txBody>
      </p:sp>
      <p:sp>
        <p:nvSpPr>
          <p:cNvPr id="4" name="TextBox 3">
            <a:extLst>
              <a:ext uri="{FF2B5EF4-FFF2-40B4-BE49-F238E27FC236}">
                <a16:creationId xmlns:a16="http://schemas.microsoft.com/office/drawing/2014/main" id="{146FA588-5DDF-CF47-5869-EF48033F1553}"/>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127455528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F0D873B-6DD3-EC84-CB76-44B6A807159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26602EB-1C64-31EB-E93C-05FBA5F2DB5E}"/>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a:lnSpc>
                <a:spcPct val="107000"/>
              </a:lnSpc>
              <a:spcBef>
                <a:spcPts val="0"/>
              </a:spcBef>
            </a:pPr>
            <a:r>
              <a:rPr lang="en-US" sz="4400" b="0" i="0" u="none" strike="noStrike" baseline="0" dirty="0"/>
              <a:t>2. The Risk Management Framework</a:t>
            </a:r>
          </a:p>
          <a:p>
            <a:pPr algn="just"/>
            <a:r>
              <a:rPr lang="en-US" sz="4000" b="1" i="0" u="none" strike="noStrike" baseline="0" dirty="0">
                <a:solidFill>
                  <a:srgbClr val="000000"/>
                </a:solidFill>
              </a:rPr>
              <a:t>Some RM terms: (1/6)</a:t>
            </a:r>
          </a:p>
          <a:p>
            <a:pPr marL="571500" indent="-571500" algn="just">
              <a:buFont typeface="Arial" panose="020B0604020202020204" pitchFamily="34" charset="0"/>
              <a:buChar char="•"/>
            </a:pPr>
            <a:r>
              <a:rPr lang="en-US" sz="4000" b="1" i="0" u="none" strike="noStrike" baseline="0" dirty="0"/>
              <a:t>Risk Assessment: </a:t>
            </a:r>
            <a:r>
              <a:rPr lang="en-US" sz="4000" b="0" i="0" u="none" strike="noStrike" baseline="0" dirty="0">
                <a:solidFill>
                  <a:srgbClr val="000000"/>
                </a:solidFill>
              </a:rPr>
              <a:t>The identification, analysis, and evaluation of risk as initial parts of risk management.</a:t>
            </a:r>
          </a:p>
          <a:p>
            <a:pPr marL="571500" indent="-571500" algn="just">
              <a:buFont typeface="Arial" panose="020B0604020202020204" pitchFamily="34" charset="0"/>
              <a:buChar char="•"/>
            </a:pPr>
            <a:r>
              <a:rPr lang="en-US" sz="4000" b="1" i="0" u="none" strike="noStrike" baseline="0" dirty="0"/>
              <a:t>Risk Treatment (Risk Control): </a:t>
            </a:r>
            <a:r>
              <a:rPr lang="en-US" sz="4000" b="0" i="0" u="none" strike="noStrike" baseline="0" dirty="0">
                <a:solidFill>
                  <a:srgbClr val="000000"/>
                </a:solidFill>
              </a:rPr>
              <a:t>The application of safeguards or controls to reduce the risks to an organization’s information assets to an acceptable  level.</a:t>
            </a:r>
          </a:p>
        </p:txBody>
      </p:sp>
      <p:sp>
        <p:nvSpPr>
          <p:cNvPr id="4" name="TextBox 3">
            <a:extLst>
              <a:ext uri="{FF2B5EF4-FFF2-40B4-BE49-F238E27FC236}">
                <a16:creationId xmlns:a16="http://schemas.microsoft.com/office/drawing/2014/main" id="{251DAA7A-21CF-6795-B71B-4B6FFC416A22}"/>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26571578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1313684F-6E14-82CD-C0E6-0135815381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2DBCE70-B25F-5866-2585-68B1F2824014}"/>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000" b="0" i="0" u="none" strike="noStrike" baseline="0" dirty="0"/>
              <a:t>2. The Risk Management Framework</a:t>
            </a:r>
          </a:p>
          <a:p>
            <a:pPr algn="just"/>
            <a:r>
              <a:rPr lang="en-US" sz="4000" b="1" i="0" u="none" strike="noStrike" baseline="0" dirty="0">
                <a:solidFill>
                  <a:srgbClr val="000000"/>
                </a:solidFill>
              </a:rPr>
              <a:t>Some RM terms: (2/6)</a:t>
            </a:r>
          </a:p>
          <a:p>
            <a:pPr algn="just"/>
            <a:r>
              <a:rPr lang="en-US" sz="3600" b="1" i="0" u="none" strike="noStrike" baseline="0" dirty="0"/>
              <a:t>RM Framework: </a:t>
            </a:r>
            <a:r>
              <a:rPr lang="en-US" sz="3600" b="0" i="0" u="none" strike="noStrike" baseline="0" dirty="0">
                <a:solidFill>
                  <a:srgbClr val="000000"/>
                </a:solidFill>
              </a:rPr>
              <a:t>The overall structure of the strategic planning and design for the entirety of the organization’s RM efforts.</a:t>
            </a:r>
          </a:p>
          <a:p>
            <a:pPr algn="just"/>
            <a:r>
              <a:rPr lang="en-US" sz="3600" b="1" i="0" u="none" strike="noStrike" baseline="0" dirty="0"/>
              <a:t>RM Process: </a:t>
            </a:r>
            <a:r>
              <a:rPr lang="en-US" sz="3600" b="0" i="0" u="none" strike="noStrike" baseline="0" dirty="0">
                <a:solidFill>
                  <a:srgbClr val="000000"/>
                </a:solidFill>
              </a:rPr>
              <a:t>The identification, analysis, evaluation, and treatment of risk to information assets, as specified in the RM framework.</a:t>
            </a:r>
            <a:endParaRPr lang="en-US" sz="2800" dirty="0"/>
          </a:p>
        </p:txBody>
      </p:sp>
      <p:sp>
        <p:nvSpPr>
          <p:cNvPr id="4" name="TextBox 3">
            <a:extLst>
              <a:ext uri="{FF2B5EF4-FFF2-40B4-BE49-F238E27FC236}">
                <a16:creationId xmlns:a16="http://schemas.microsoft.com/office/drawing/2014/main" id="{96D6935A-C843-9155-FA22-058506030B20}"/>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31351681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EEDB904-081D-F10B-B9EF-080ACA1C5F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AE45301-77E1-6DBA-4A2D-B376BE06451C}"/>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000" b="0" i="0" u="none" strike="noStrike" baseline="0" dirty="0"/>
              <a:t>2. The Risk Management Framework</a:t>
            </a:r>
          </a:p>
          <a:p>
            <a:pPr algn="just"/>
            <a:r>
              <a:rPr lang="en-US" sz="4000" b="1" i="0" u="none" strike="noStrike" baseline="0" dirty="0">
                <a:solidFill>
                  <a:srgbClr val="000000"/>
                </a:solidFill>
              </a:rPr>
              <a:t>Some RM terms: (3/6)</a:t>
            </a:r>
          </a:p>
          <a:p>
            <a:pPr algn="just"/>
            <a:r>
              <a:rPr lang="en-US" sz="3600" b="1" i="0" u="none" strike="noStrike" baseline="0" dirty="0"/>
              <a:t>RM Plan: </a:t>
            </a:r>
            <a:r>
              <a:rPr lang="en-US" sz="3600" b="0" i="0" u="none" strike="noStrike" baseline="0" dirty="0">
                <a:solidFill>
                  <a:srgbClr val="000000"/>
                </a:solidFill>
              </a:rPr>
              <a:t>A document that contains specifications for the implementation and conduct of RM efforts.</a:t>
            </a:r>
          </a:p>
          <a:p>
            <a:pPr algn="just"/>
            <a:r>
              <a:rPr lang="en-US" sz="3600" b="1" i="0" u="none" strike="noStrike" baseline="0" dirty="0"/>
              <a:t>Residual Risk: </a:t>
            </a:r>
            <a:r>
              <a:rPr lang="en-US" sz="3600" b="0" i="0" u="none" strike="noStrike" baseline="0" dirty="0">
                <a:solidFill>
                  <a:srgbClr val="000000"/>
                </a:solidFill>
              </a:rPr>
              <a:t>The risk to information assets that remains even after current controls have been applied.</a:t>
            </a:r>
          </a:p>
          <a:p>
            <a:pPr algn="just"/>
            <a:r>
              <a:rPr lang="en-US" sz="3600" b="1" i="0" u="none" strike="noStrike" baseline="0" dirty="0"/>
              <a:t>Risk Appetite: </a:t>
            </a:r>
            <a:r>
              <a:rPr lang="en-US" sz="3600" b="0" i="0" u="none" strike="noStrike" baseline="0" dirty="0">
                <a:solidFill>
                  <a:srgbClr val="000000"/>
                </a:solidFill>
              </a:rPr>
              <a:t>The quantity and nature of risk that </a:t>
            </a:r>
            <a:r>
              <a:rPr lang="en-US" sz="3600" b="0" i="0" u="none" strike="noStrike" baseline="0" dirty="0" err="1">
                <a:solidFill>
                  <a:srgbClr val="000000"/>
                </a:solidFill>
              </a:rPr>
              <a:t>organi-zations</a:t>
            </a:r>
            <a:r>
              <a:rPr lang="en-US" sz="3600" b="0" i="0" u="none" strike="noStrike" baseline="0" dirty="0">
                <a:solidFill>
                  <a:srgbClr val="000000"/>
                </a:solidFill>
              </a:rPr>
              <a:t> are willing to accept as they evaluate the trade-offs between perfect security and unlimited accessibility.</a:t>
            </a:r>
            <a:endParaRPr lang="en-US" sz="6600" b="1" i="0" u="none" strike="noStrike" baseline="0" dirty="0">
              <a:solidFill>
                <a:srgbClr val="000000"/>
              </a:solidFill>
            </a:endParaRPr>
          </a:p>
        </p:txBody>
      </p:sp>
      <p:sp>
        <p:nvSpPr>
          <p:cNvPr id="4" name="TextBox 3">
            <a:extLst>
              <a:ext uri="{FF2B5EF4-FFF2-40B4-BE49-F238E27FC236}">
                <a16:creationId xmlns:a16="http://schemas.microsoft.com/office/drawing/2014/main" id="{A63EEAF5-D515-EB59-8109-7EB64620A121}"/>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16269810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7FD7B55-6F5D-2BA0-7EC3-C6603902293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06EEF65-5AF2-179B-F940-2CD31EF5DF2E}"/>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a:bodyPr>
          <a:lstStyle/>
          <a:p>
            <a:pPr>
              <a:lnSpc>
                <a:spcPct val="107000"/>
              </a:lnSpc>
              <a:spcBef>
                <a:spcPts val="0"/>
              </a:spcBef>
            </a:pPr>
            <a:r>
              <a:rPr lang="en-US" sz="4000" b="0" i="0" u="none" strike="noStrike" baseline="0" dirty="0"/>
              <a:t>2. The Risk Management Framework</a:t>
            </a:r>
          </a:p>
          <a:p>
            <a:pPr algn="just"/>
            <a:r>
              <a:rPr lang="en-US" sz="4000" b="1" i="0" u="none" strike="noStrike" baseline="0" dirty="0">
                <a:solidFill>
                  <a:srgbClr val="000000"/>
                </a:solidFill>
              </a:rPr>
              <a:t>Some RM terms: (4/6)</a:t>
            </a:r>
          </a:p>
          <a:p>
            <a:pPr algn="just"/>
            <a:r>
              <a:rPr lang="en-US" sz="3200" b="1" i="0" u="none" strike="noStrike" baseline="0" dirty="0"/>
              <a:t>Risk Tolerance (Risk Threshold): </a:t>
            </a:r>
            <a:r>
              <a:rPr lang="en-US" sz="3200" b="0" i="0" u="none" strike="noStrike" baseline="0" dirty="0">
                <a:solidFill>
                  <a:srgbClr val="000000"/>
                </a:solidFill>
              </a:rPr>
              <a:t>The assessment of the amount of risk an organization is willing to accept for a particular information asset, typically synthesized into the organization’s overall risk appetite.</a:t>
            </a:r>
          </a:p>
          <a:p>
            <a:pPr algn="just"/>
            <a:r>
              <a:rPr lang="en-US" sz="3200" b="1" i="0" u="none" strike="noStrike" baseline="0" dirty="0"/>
              <a:t>Zero-Tolerance Risk Exposure: </a:t>
            </a:r>
            <a:r>
              <a:rPr lang="en-US" sz="3200" b="0" i="0" u="none" strike="noStrike" baseline="0" dirty="0">
                <a:solidFill>
                  <a:srgbClr val="000000"/>
                </a:solidFill>
              </a:rPr>
              <a:t>An extreme level of risk tolerance whereby the organization is unwilling to allow any successful attacks or suffer any loss to an information asset.</a:t>
            </a:r>
          </a:p>
          <a:p>
            <a:pPr algn="just"/>
            <a:r>
              <a:rPr lang="en-US" sz="3200" b="1" i="0" u="none" strike="noStrike" baseline="0" dirty="0"/>
              <a:t>Risk Appetite Statement: </a:t>
            </a:r>
            <a:r>
              <a:rPr lang="en-US" sz="3200" b="0" i="0" u="none" strike="noStrike" baseline="0" dirty="0">
                <a:solidFill>
                  <a:srgbClr val="000000"/>
                </a:solidFill>
              </a:rPr>
              <a:t>A formal document developed by the organization that specifies its overall willingness to accept risk to its information assets, based on a synthesis of individual risk tolerances.</a:t>
            </a:r>
            <a:endParaRPr lang="en-US" sz="6000" b="1" i="0" u="none" strike="noStrike" baseline="0" dirty="0">
              <a:solidFill>
                <a:srgbClr val="000000"/>
              </a:solidFill>
            </a:endParaRPr>
          </a:p>
        </p:txBody>
      </p:sp>
      <p:sp>
        <p:nvSpPr>
          <p:cNvPr id="4" name="TextBox 3">
            <a:extLst>
              <a:ext uri="{FF2B5EF4-FFF2-40B4-BE49-F238E27FC236}">
                <a16:creationId xmlns:a16="http://schemas.microsoft.com/office/drawing/2014/main" id="{F6A1410E-9BCD-7154-5E24-071902CA420D}"/>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44519563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BB54E34E-6029-27B3-0F15-99E5F79AA9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F5E15EE-8420-19EA-6D0E-160A2734B031}"/>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20000"/>
          </a:bodyPr>
          <a:lstStyle/>
          <a:p>
            <a:pPr>
              <a:lnSpc>
                <a:spcPct val="107000"/>
              </a:lnSpc>
              <a:spcBef>
                <a:spcPts val="0"/>
              </a:spcBef>
            </a:pPr>
            <a:r>
              <a:rPr lang="en-US" sz="4000" b="0" i="0" u="none" strike="noStrike" baseline="0" dirty="0"/>
              <a:t>2. The Risk Management Framework</a:t>
            </a:r>
          </a:p>
          <a:p>
            <a:pPr algn="just"/>
            <a:r>
              <a:rPr lang="en-US" sz="4000" b="1" i="0" u="none" strike="noStrike" baseline="0" dirty="0">
                <a:solidFill>
                  <a:srgbClr val="000000"/>
                </a:solidFill>
              </a:rPr>
              <a:t>Some RM terms: (5/6)</a:t>
            </a:r>
          </a:p>
          <a:p>
            <a:pPr algn="just"/>
            <a:r>
              <a:rPr lang="en-US" sz="3000" b="1" i="0" u="none" strike="noStrike" baseline="0" dirty="0"/>
              <a:t>Risk Identification: </a:t>
            </a:r>
            <a:r>
              <a:rPr lang="en-US" sz="3000" b="0" i="0" u="none" strike="noStrike" baseline="0" dirty="0">
                <a:solidFill>
                  <a:srgbClr val="000000"/>
                </a:solidFill>
              </a:rPr>
              <a:t>The recognition, enumeration, and documentation of risks to an organization’s information assets.</a:t>
            </a:r>
          </a:p>
          <a:p>
            <a:pPr algn="just"/>
            <a:r>
              <a:rPr lang="en-US" sz="3000" b="1" i="0" u="none" strike="noStrike" baseline="0" dirty="0"/>
              <a:t>Risk Uncertainty: </a:t>
            </a:r>
            <a:r>
              <a:rPr lang="en-US" sz="3000" b="0" i="0" u="none" strike="noStrike" baseline="0" dirty="0">
                <a:solidFill>
                  <a:srgbClr val="000000"/>
                </a:solidFill>
              </a:rPr>
              <a:t>The state of having limited or imperfect knowledge of a situation, making it less likely that organizations can successfully anticipate future events or outcomes.</a:t>
            </a:r>
          </a:p>
          <a:p>
            <a:pPr algn="just"/>
            <a:r>
              <a:rPr lang="en-US" sz="3000" b="1" i="0" u="none" strike="noStrike" baseline="0" dirty="0"/>
              <a:t>Risk Impact: </a:t>
            </a:r>
            <a:r>
              <a:rPr lang="en-US" sz="3000" b="0" i="0" u="none" strike="noStrike" baseline="0" dirty="0">
                <a:solidFill>
                  <a:srgbClr val="000000"/>
                </a:solidFill>
              </a:rPr>
              <a:t>An understanding of the potential consequences of a successful attack on an information asset by a threat.</a:t>
            </a:r>
          </a:p>
          <a:p>
            <a:pPr algn="just"/>
            <a:r>
              <a:rPr lang="en-US" sz="3000" b="1" i="0" u="none" strike="noStrike" baseline="0" dirty="0"/>
              <a:t>Risk Analysis: </a:t>
            </a:r>
            <a:r>
              <a:rPr lang="en-US" sz="3000" b="0" i="0" u="none" strike="noStrike" baseline="0" dirty="0">
                <a:solidFill>
                  <a:srgbClr val="000000"/>
                </a:solidFill>
              </a:rPr>
              <a:t>A determination of the extent to which an organization’s information assets are exposed to risk.</a:t>
            </a:r>
          </a:p>
          <a:p>
            <a:pPr algn="just"/>
            <a:r>
              <a:rPr lang="en-US" sz="3000" b="1" i="0" u="none" strike="noStrike" baseline="0" dirty="0"/>
              <a:t>Threat Assessment: </a:t>
            </a:r>
            <a:r>
              <a:rPr lang="en-US" sz="3000" b="0" i="0" u="none" strike="noStrike" baseline="0" dirty="0">
                <a:solidFill>
                  <a:srgbClr val="000000"/>
                </a:solidFill>
              </a:rPr>
              <a:t>An evaluation of the threats to information assets, including a determination of their likelihood of occurrence and potential impact of an attack.</a:t>
            </a:r>
            <a:endParaRPr lang="en-US" sz="8600" b="1" i="0" u="none" strike="noStrike" baseline="0" dirty="0">
              <a:solidFill>
                <a:srgbClr val="000000"/>
              </a:solidFill>
            </a:endParaRPr>
          </a:p>
        </p:txBody>
      </p:sp>
      <p:sp>
        <p:nvSpPr>
          <p:cNvPr id="4" name="TextBox 3">
            <a:extLst>
              <a:ext uri="{FF2B5EF4-FFF2-40B4-BE49-F238E27FC236}">
                <a16:creationId xmlns:a16="http://schemas.microsoft.com/office/drawing/2014/main" id="{A0B1A3E7-82CF-CAAF-7B7B-2A4C5DC2969D}"/>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1726747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6BD6995-D498-CC43-D538-D62BB906EE3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41438C-295F-A998-95D5-0AB45E75FD01}"/>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77500" lnSpcReduction="20000"/>
          </a:bodyPr>
          <a:lstStyle/>
          <a:p>
            <a:pPr>
              <a:lnSpc>
                <a:spcPct val="107000"/>
              </a:lnSpc>
              <a:spcBef>
                <a:spcPts val="0"/>
              </a:spcBef>
            </a:pPr>
            <a:r>
              <a:rPr lang="en-US" sz="4600" b="1" i="0" u="none" strike="noStrike" baseline="0" dirty="0">
                <a:solidFill>
                  <a:srgbClr val="333333"/>
                </a:solidFill>
              </a:rPr>
              <a:t>2. What Is Security?</a:t>
            </a:r>
          </a:p>
          <a:p>
            <a:pPr algn="l"/>
            <a:r>
              <a:rPr lang="en-US" sz="3100" b="0" i="0" u="none" strike="noStrike" baseline="0" dirty="0"/>
              <a:t>A successful organization should have the following multiple layers of security in place to protect its operations:</a:t>
            </a:r>
          </a:p>
          <a:p>
            <a:pPr marL="514350" indent="-514350" algn="l">
              <a:buFont typeface="+mj-lt"/>
              <a:buAutoNum type="arabicPeriod"/>
            </a:pPr>
            <a:r>
              <a:rPr lang="en-US" sz="3100" b="1" i="0" u="none" strike="noStrike" baseline="0" dirty="0"/>
              <a:t>Physical Security</a:t>
            </a:r>
            <a:r>
              <a:rPr lang="en-US" sz="3100" b="0" i="0" u="none" strike="noStrike" baseline="0" dirty="0"/>
              <a:t>, to protect physical items, objects, or areas from unauthorized access and misuse</a:t>
            </a:r>
          </a:p>
          <a:p>
            <a:pPr marL="514350" indent="-514350" algn="l">
              <a:buFont typeface="+mj-lt"/>
              <a:buAutoNum type="arabicPeriod"/>
            </a:pPr>
            <a:r>
              <a:rPr lang="en-US" sz="3100" b="1" i="0" u="none" strike="noStrike" baseline="0" dirty="0"/>
              <a:t>Personnel Security</a:t>
            </a:r>
            <a:r>
              <a:rPr lang="en-US" sz="3100" b="0" i="0" u="none" strike="noStrike" baseline="0" dirty="0"/>
              <a:t>, to protect the individual or group of individuals who are authorized to access the organization and its operations</a:t>
            </a:r>
          </a:p>
          <a:p>
            <a:pPr marL="514350" indent="-514350" algn="l">
              <a:buFont typeface="+mj-lt"/>
              <a:buAutoNum type="arabicPeriod"/>
            </a:pPr>
            <a:r>
              <a:rPr lang="en-US" sz="3100" b="1" i="0" u="none" strike="noStrike" baseline="0" dirty="0"/>
              <a:t>Operations Security</a:t>
            </a:r>
            <a:r>
              <a:rPr lang="en-US" sz="3100" b="0" i="0" u="none" strike="noStrike" baseline="0" dirty="0"/>
              <a:t>, to protect the details of a particular operation or series of activities</a:t>
            </a:r>
          </a:p>
          <a:p>
            <a:pPr marL="514350" indent="-514350" algn="l">
              <a:buFont typeface="+mj-lt"/>
              <a:buAutoNum type="arabicPeriod"/>
            </a:pPr>
            <a:r>
              <a:rPr lang="en-US" sz="3100" b="1" i="0" u="none" strike="noStrike" baseline="0" dirty="0"/>
              <a:t>Communications Security</a:t>
            </a:r>
            <a:r>
              <a:rPr lang="en-US" sz="3100" b="0" i="0" u="none" strike="noStrike" baseline="0" dirty="0"/>
              <a:t>, to protect communications media, technology, and content</a:t>
            </a:r>
          </a:p>
          <a:p>
            <a:pPr marL="514350" indent="-514350" algn="l">
              <a:buFont typeface="+mj-lt"/>
              <a:buAutoNum type="arabicPeriod"/>
            </a:pPr>
            <a:r>
              <a:rPr lang="en-US" sz="3100" b="1" i="0" u="none" strike="noStrike" baseline="0" dirty="0"/>
              <a:t>Network Security</a:t>
            </a:r>
            <a:r>
              <a:rPr lang="en-US" sz="3100" b="0" i="0" u="none" strike="noStrike" baseline="0" dirty="0"/>
              <a:t>, to protect networking components, connections, and contents</a:t>
            </a:r>
          </a:p>
          <a:p>
            <a:pPr marL="514350" indent="-514350" algn="l">
              <a:buFont typeface="+mj-lt"/>
              <a:buAutoNum type="arabicPeriod"/>
            </a:pPr>
            <a:r>
              <a:rPr lang="en-US" sz="3100" b="1" i="0" u="none" strike="noStrike" baseline="0" dirty="0"/>
              <a:t>Information Security</a:t>
            </a:r>
            <a:r>
              <a:rPr lang="en-US" sz="3100" b="0" i="0" u="none" strike="noStrike" baseline="0" dirty="0"/>
              <a:t>, to protect the confidentiality, integrity and availability of information assets, whether in storage, processing, or transmission. It is achieved via the application of policy, education, training and awareness, and technology.</a:t>
            </a:r>
            <a:endParaRPr lang="en-US" sz="2300" b="1" i="0" u="none" strike="noStrike" baseline="0" dirty="0">
              <a:solidFill>
                <a:srgbClr val="333333"/>
              </a:solidFill>
            </a:endParaRPr>
          </a:p>
        </p:txBody>
      </p:sp>
      <p:sp>
        <p:nvSpPr>
          <p:cNvPr id="4" name="TextBox 3">
            <a:extLst>
              <a:ext uri="{FF2B5EF4-FFF2-40B4-BE49-F238E27FC236}">
                <a16:creationId xmlns:a16="http://schemas.microsoft.com/office/drawing/2014/main" id="{83B46B19-DA32-BA70-237D-A9618E20FED5}"/>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2087154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EA23B480-9472-082D-0F07-634F144CD5B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5F7F6B0-6C6E-B222-4A7D-ED4C61C24F0F}"/>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10000"/>
          </a:bodyPr>
          <a:lstStyle/>
          <a:p>
            <a:pPr>
              <a:lnSpc>
                <a:spcPct val="107000"/>
              </a:lnSpc>
              <a:spcBef>
                <a:spcPts val="0"/>
              </a:spcBef>
            </a:pPr>
            <a:r>
              <a:rPr lang="en-US" sz="4000" b="0" i="0" u="none" strike="noStrike" baseline="0" dirty="0"/>
              <a:t>2. The Risk Management Framework</a:t>
            </a:r>
          </a:p>
          <a:p>
            <a:pPr algn="just"/>
            <a:r>
              <a:rPr lang="en-US" sz="4000" b="1" i="0" u="none" strike="noStrike" baseline="0" dirty="0">
                <a:solidFill>
                  <a:srgbClr val="000000"/>
                </a:solidFill>
              </a:rPr>
              <a:t>Some RM terms: (6/6)</a:t>
            </a:r>
          </a:p>
          <a:p>
            <a:pPr algn="just"/>
            <a:r>
              <a:rPr lang="en-US" sz="3600" b="1" i="0" u="none" strike="noStrike" baseline="0" dirty="0"/>
              <a:t>Data Classification Scheme: </a:t>
            </a:r>
            <a:r>
              <a:rPr lang="en-US" sz="3600" b="0" i="0" u="none" strike="noStrike" baseline="0" dirty="0">
                <a:solidFill>
                  <a:srgbClr val="000000"/>
                </a:solidFill>
              </a:rPr>
              <a:t>A formal access control methodology used to assign a level of confidentiality to an information asset and thus restrict the number of people who can access it.</a:t>
            </a:r>
          </a:p>
          <a:p>
            <a:pPr algn="just"/>
            <a:r>
              <a:rPr lang="en-US" sz="3600" b="1" i="0" u="none" strike="noStrike" baseline="0" dirty="0"/>
              <a:t>Risk Identification: </a:t>
            </a:r>
            <a:r>
              <a:rPr lang="en-US" sz="3600" b="0" i="0" u="none" strike="noStrike" baseline="0" dirty="0">
                <a:solidFill>
                  <a:srgbClr val="000000"/>
                </a:solidFill>
              </a:rPr>
              <a:t>The recognition, enumeration, and document-</a:t>
            </a:r>
            <a:r>
              <a:rPr lang="en-US" sz="3600" b="0" i="0" u="none" strike="noStrike" baseline="0" dirty="0" err="1">
                <a:solidFill>
                  <a:srgbClr val="000000"/>
                </a:solidFill>
              </a:rPr>
              <a:t>tation</a:t>
            </a:r>
            <a:r>
              <a:rPr lang="en-US" sz="3600" b="0" i="0" u="none" strike="noStrike" baseline="0" dirty="0">
                <a:solidFill>
                  <a:srgbClr val="000000"/>
                </a:solidFill>
              </a:rPr>
              <a:t> of risks to an organization’s information assets.</a:t>
            </a:r>
          </a:p>
          <a:p>
            <a:pPr algn="just"/>
            <a:r>
              <a:rPr lang="en-US" sz="3600" b="1" i="0" u="none" strike="noStrike" baseline="0" dirty="0"/>
              <a:t>Risk Evaluation: </a:t>
            </a:r>
            <a:r>
              <a:rPr lang="en-US" sz="3600" b="0" i="0" u="none" strike="noStrike" baseline="0" dirty="0">
                <a:solidFill>
                  <a:srgbClr val="000000"/>
                </a:solidFill>
              </a:rPr>
              <a:t>The process of comparing an information asset’s risk rating to the numerical representation of the organization’s risk appetite or risk threshold to determine if risk treatment is required.</a:t>
            </a:r>
            <a:endParaRPr lang="en-US" sz="9600" b="1" i="0" u="none" strike="noStrike" baseline="0" dirty="0">
              <a:solidFill>
                <a:srgbClr val="000000"/>
              </a:solidFill>
            </a:endParaRPr>
          </a:p>
        </p:txBody>
      </p:sp>
      <p:sp>
        <p:nvSpPr>
          <p:cNvPr id="4" name="TextBox 3">
            <a:extLst>
              <a:ext uri="{FF2B5EF4-FFF2-40B4-BE49-F238E27FC236}">
                <a16:creationId xmlns:a16="http://schemas.microsoft.com/office/drawing/2014/main" id="{2E4B1DD6-14B5-51BD-E624-0B5E61CD46AC}"/>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299428396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52FBF1B0-604C-8C2F-737C-3A5C5EADEC1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FC42D35-0A3A-4889-24BD-5D7361451CCE}"/>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400" b="0" i="0" u="none" strike="noStrike" baseline="0" dirty="0"/>
              <a:t>3. The Risk Management Process</a:t>
            </a:r>
          </a:p>
          <a:p>
            <a:pPr marL="3314700" lvl="6" indent="-571500" algn="just">
              <a:lnSpc>
                <a:spcPct val="107000"/>
              </a:lnSpc>
              <a:spcBef>
                <a:spcPts val="0"/>
              </a:spcBef>
              <a:buFont typeface="Arial" panose="020B0604020202020204" pitchFamily="34" charset="0"/>
              <a:buChar char="•"/>
            </a:pPr>
            <a:r>
              <a:rPr lang="en-US" sz="4000" b="0" i="0" u="none" strike="noStrike" baseline="0" dirty="0"/>
              <a:t>Establishing the context</a:t>
            </a:r>
            <a:endParaRPr lang="en-US" sz="4000" dirty="0"/>
          </a:p>
          <a:p>
            <a:pPr marL="3314700" lvl="6" indent="-571500" algn="just">
              <a:lnSpc>
                <a:spcPct val="107000"/>
              </a:lnSpc>
              <a:spcBef>
                <a:spcPts val="0"/>
              </a:spcBef>
              <a:buFont typeface="Arial" panose="020B0604020202020204" pitchFamily="34" charset="0"/>
              <a:buChar char="•"/>
            </a:pPr>
            <a:r>
              <a:rPr lang="en-US" sz="4000" b="0" i="0" u="none" strike="noStrike" baseline="0" dirty="0"/>
              <a:t>Identifying the risk</a:t>
            </a:r>
          </a:p>
          <a:p>
            <a:pPr marL="3314700" lvl="6" indent="-571500" algn="just">
              <a:lnSpc>
                <a:spcPct val="107000"/>
              </a:lnSpc>
              <a:spcBef>
                <a:spcPts val="0"/>
              </a:spcBef>
              <a:buFont typeface="Arial" panose="020B0604020202020204" pitchFamily="34" charset="0"/>
              <a:buChar char="•"/>
            </a:pPr>
            <a:r>
              <a:rPr lang="en-US" sz="4000" b="0" i="0" u="none" strike="noStrike" baseline="0" dirty="0"/>
              <a:t>Analyzing the risk</a:t>
            </a:r>
            <a:endParaRPr lang="en-US" sz="4000" dirty="0"/>
          </a:p>
          <a:p>
            <a:pPr marL="3314700" lvl="6" indent="-571500" algn="just">
              <a:lnSpc>
                <a:spcPct val="107000"/>
              </a:lnSpc>
              <a:spcBef>
                <a:spcPts val="0"/>
              </a:spcBef>
              <a:buFont typeface="Arial" panose="020B0604020202020204" pitchFamily="34" charset="0"/>
              <a:buChar char="•"/>
            </a:pPr>
            <a:r>
              <a:rPr lang="en-US" sz="4000" b="0" i="0" u="none" strike="noStrike" baseline="0" dirty="0"/>
              <a:t>Evaluating the risk</a:t>
            </a:r>
          </a:p>
          <a:p>
            <a:pPr marL="3314700" lvl="6" indent="-571500" algn="just">
              <a:lnSpc>
                <a:spcPct val="107000"/>
              </a:lnSpc>
              <a:spcBef>
                <a:spcPts val="0"/>
              </a:spcBef>
              <a:buFont typeface="Arial" panose="020B0604020202020204" pitchFamily="34" charset="0"/>
              <a:buChar char="•"/>
            </a:pPr>
            <a:r>
              <a:rPr lang="en-US" sz="4000" b="0" i="0" u="none" strike="noStrike" baseline="0" dirty="0"/>
              <a:t>Treating the unacceptable risk</a:t>
            </a:r>
            <a:endParaRPr lang="en-US" sz="4000" dirty="0"/>
          </a:p>
          <a:p>
            <a:pPr marL="3314700" lvl="6" indent="-571500" algn="just">
              <a:lnSpc>
                <a:spcPct val="107000"/>
              </a:lnSpc>
              <a:spcBef>
                <a:spcPts val="0"/>
              </a:spcBef>
              <a:buFont typeface="Arial" panose="020B0604020202020204" pitchFamily="34" charset="0"/>
              <a:buChar char="•"/>
            </a:pPr>
            <a:r>
              <a:rPr lang="en-US" sz="4000" b="0" i="0" u="none" strike="noStrike" baseline="0" dirty="0"/>
              <a:t>Summarizing the findings</a:t>
            </a:r>
          </a:p>
        </p:txBody>
      </p:sp>
      <p:sp>
        <p:nvSpPr>
          <p:cNvPr id="4" name="TextBox 3">
            <a:extLst>
              <a:ext uri="{FF2B5EF4-FFF2-40B4-BE49-F238E27FC236}">
                <a16:creationId xmlns:a16="http://schemas.microsoft.com/office/drawing/2014/main" id="{C8986662-C9F8-5BC9-0B43-D616C70E5FAE}"/>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287383718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EEB89574-3A96-E64A-3EE5-EA1F090FAFC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11C288F-18EB-8E57-12B3-CF3E7FB709D7}"/>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endParaRPr lang="en-US" sz="4000" b="0" i="0" u="none" strike="noStrike" baseline="0" dirty="0"/>
          </a:p>
        </p:txBody>
      </p:sp>
      <p:sp>
        <p:nvSpPr>
          <p:cNvPr id="4" name="TextBox 3">
            <a:extLst>
              <a:ext uri="{FF2B5EF4-FFF2-40B4-BE49-F238E27FC236}">
                <a16:creationId xmlns:a16="http://schemas.microsoft.com/office/drawing/2014/main" id="{B7D4F110-41D4-44F9-6FB2-32F2ACABAC89}"/>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pic>
        <p:nvPicPr>
          <p:cNvPr id="5" name="Picture 4">
            <a:extLst>
              <a:ext uri="{FF2B5EF4-FFF2-40B4-BE49-F238E27FC236}">
                <a16:creationId xmlns:a16="http://schemas.microsoft.com/office/drawing/2014/main" id="{D16C61E8-BF3A-6709-0FF3-4915925ACAB1}"/>
              </a:ext>
            </a:extLst>
          </p:cNvPr>
          <p:cNvPicPr>
            <a:picLocks noChangeAspect="1"/>
          </p:cNvPicPr>
          <p:nvPr/>
        </p:nvPicPr>
        <p:blipFill>
          <a:blip r:embed="rId3"/>
          <a:stretch>
            <a:fillRect/>
          </a:stretch>
        </p:blipFill>
        <p:spPr>
          <a:xfrm>
            <a:off x="0" y="0"/>
            <a:ext cx="12192000" cy="6881678"/>
          </a:xfrm>
          <a:prstGeom prst="rect">
            <a:avLst/>
          </a:prstGeom>
        </p:spPr>
      </p:pic>
    </p:spTree>
    <p:extLst>
      <p:ext uri="{BB962C8B-B14F-4D97-AF65-F5344CB8AC3E}">
        <p14:creationId xmlns:p14="http://schemas.microsoft.com/office/powerpoint/2010/main" val="34686085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24EA5EE3-B3FA-3AAF-5379-1AFEB095B93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2929DC4-F6BD-AF05-4CDA-BBA0D2F77376}"/>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400" b="0" i="0" u="none" strike="noStrike" baseline="0" dirty="0"/>
              <a:t>4. Risk Treatment/Risk Response</a:t>
            </a:r>
          </a:p>
          <a:p>
            <a:pPr marL="457200" indent="-457200" algn="just">
              <a:buFont typeface="Arial" panose="020B0604020202020204" pitchFamily="34" charset="0"/>
              <a:buChar char="•"/>
            </a:pPr>
            <a:r>
              <a:rPr lang="en-US" sz="3200" b="1" u="none" strike="noStrike" baseline="0" dirty="0"/>
              <a:t>Mitigation</a:t>
            </a:r>
            <a:r>
              <a:rPr lang="en-US" sz="3200" b="0" i="0" u="none" strike="noStrike" baseline="0" dirty="0"/>
              <a:t>—Applying controls and safeguards that eliminate or reduce the remaining uncontrolled risk</a:t>
            </a:r>
          </a:p>
          <a:p>
            <a:pPr marL="457200" indent="-457200" algn="just">
              <a:buFont typeface="Arial" panose="020B0604020202020204" pitchFamily="34" charset="0"/>
              <a:buChar char="•"/>
            </a:pPr>
            <a:r>
              <a:rPr lang="en-US" sz="3200" b="1" u="none" strike="noStrike" baseline="0" dirty="0"/>
              <a:t>Transference</a:t>
            </a:r>
            <a:r>
              <a:rPr lang="en-US" sz="3200" b="0" i="0" u="none" strike="noStrike" baseline="0" dirty="0"/>
              <a:t>—Shifting risks to other areas or to outside entities</a:t>
            </a:r>
          </a:p>
          <a:p>
            <a:pPr marL="457200" indent="-457200" algn="just">
              <a:buFont typeface="Arial" panose="020B0604020202020204" pitchFamily="34" charset="0"/>
              <a:buChar char="•"/>
            </a:pPr>
            <a:r>
              <a:rPr lang="en-US" sz="3200" b="1" u="none" strike="noStrike" baseline="0" dirty="0"/>
              <a:t>Acceptance</a:t>
            </a:r>
            <a:r>
              <a:rPr lang="en-US" sz="3200" b="0" i="0" u="none" strike="noStrike" baseline="0" dirty="0"/>
              <a:t>—Understanding the consequences of choosing to leave an information asset’s vulnerability facing the current level of risk, but only after a formal evaluation and intentional acknowledgment of this decision</a:t>
            </a:r>
          </a:p>
          <a:p>
            <a:pPr marL="457200" indent="-457200" algn="just">
              <a:buFont typeface="Arial" panose="020B0604020202020204" pitchFamily="34" charset="0"/>
              <a:buChar char="•"/>
            </a:pPr>
            <a:r>
              <a:rPr lang="en-US" sz="3200" b="1" u="none" strike="noStrike" baseline="0" dirty="0"/>
              <a:t>Termination</a:t>
            </a:r>
            <a:r>
              <a:rPr lang="en-US" sz="3200" b="0" i="0" u="none" strike="noStrike" baseline="0" dirty="0"/>
              <a:t>—Removing or discontinuing the information asset from the organization’s operating environment</a:t>
            </a:r>
            <a:endParaRPr lang="en-US" sz="6600" dirty="0"/>
          </a:p>
        </p:txBody>
      </p:sp>
      <p:sp>
        <p:nvSpPr>
          <p:cNvPr id="4" name="TextBox 3">
            <a:extLst>
              <a:ext uri="{FF2B5EF4-FFF2-40B4-BE49-F238E27FC236}">
                <a16:creationId xmlns:a16="http://schemas.microsoft.com/office/drawing/2014/main" id="{0DF69971-726C-A279-A557-97C776EFAE9D}"/>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6184054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ED918C2C-D51F-390D-EE84-F91FBA1DA6E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8182D85-FEE9-6B6A-EAD7-981765FB6108}"/>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400" b="0" i="0" u="none" strike="noStrike" baseline="0" dirty="0"/>
              <a:t>5. Managing Risk</a:t>
            </a:r>
          </a:p>
          <a:p>
            <a:pPr algn="just"/>
            <a:r>
              <a:rPr lang="en-US" sz="3600" b="0" i="0" u="none" strike="noStrike" baseline="0" dirty="0"/>
              <a:t>When vulnerabilities have been controlled to the greatest degree possible, there is often remaining risk that has not</a:t>
            </a:r>
          </a:p>
          <a:p>
            <a:pPr algn="just"/>
            <a:r>
              <a:rPr lang="en-US" sz="3600" b="0" i="0" u="none" strike="noStrike" baseline="0" dirty="0"/>
              <a:t>been completely removed, shifted, or planned for, known as </a:t>
            </a:r>
            <a:r>
              <a:rPr lang="en-US" sz="3600" b="1" i="0" u="none" strike="noStrike" baseline="0" dirty="0"/>
              <a:t>Residual Risk</a:t>
            </a:r>
            <a:r>
              <a:rPr lang="en-US" sz="3600" b="0" i="0" u="none" strike="noStrike" baseline="0" dirty="0"/>
              <a:t>.</a:t>
            </a:r>
            <a:r>
              <a:rPr lang="en-US" sz="3600" dirty="0"/>
              <a:t> </a:t>
            </a:r>
            <a:r>
              <a:rPr lang="en-US" sz="3600" b="0" i="0" u="none" strike="noStrike" baseline="0" dirty="0"/>
              <a:t>Although it might seem counterintuitive, the goal of InfoSec is not to bring residual risk to zero; rather, it is to bring residual risk in line with an organization’s risk appetite.</a:t>
            </a:r>
          </a:p>
          <a:p>
            <a:pPr>
              <a:lnSpc>
                <a:spcPct val="107000"/>
              </a:lnSpc>
              <a:spcBef>
                <a:spcPts val="0"/>
              </a:spcBef>
            </a:pPr>
            <a:endParaRPr lang="en-US" sz="4400" b="0" i="0" u="none" strike="noStrike" baseline="0" dirty="0"/>
          </a:p>
        </p:txBody>
      </p:sp>
      <p:sp>
        <p:nvSpPr>
          <p:cNvPr id="4" name="TextBox 3">
            <a:extLst>
              <a:ext uri="{FF2B5EF4-FFF2-40B4-BE49-F238E27FC236}">
                <a16:creationId xmlns:a16="http://schemas.microsoft.com/office/drawing/2014/main" id="{30AF448D-268E-01D7-9182-8FCEF8D76B28}"/>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9058085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4879C7DD-0091-8875-23D2-0090254F119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ECD409E-51EC-A0E1-A084-F008E21D6E4B}"/>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400" b="0" i="0" u="none" strike="noStrike" baseline="0" dirty="0"/>
              <a:t>6. Alternative Risk Management Methodologies</a:t>
            </a:r>
          </a:p>
          <a:p>
            <a:pPr>
              <a:lnSpc>
                <a:spcPct val="107000"/>
              </a:lnSpc>
              <a:spcBef>
                <a:spcPts val="0"/>
              </a:spcBef>
            </a:pPr>
            <a:r>
              <a:rPr lang="en-US" sz="4400" b="1" i="1" dirty="0"/>
              <a:t>NB: Reading Assignment</a:t>
            </a:r>
            <a:endParaRPr lang="en-US" sz="4400" b="1" i="1" u="none" strike="noStrike" baseline="0" dirty="0"/>
          </a:p>
          <a:p>
            <a:pPr marL="742950" indent="-742950" algn="just">
              <a:lnSpc>
                <a:spcPct val="107000"/>
              </a:lnSpc>
              <a:spcBef>
                <a:spcPts val="0"/>
              </a:spcBef>
              <a:buFont typeface="+mj-lt"/>
              <a:buAutoNum type="arabicPeriod"/>
            </a:pPr>
            <a:r>
              <a:rPr lang="en-US" sz="4000" b="0" i="0" u="none" strike="noStrike" baseline="0" dirty="0"/>
              <a:t>The OCTAVE Methods (Operationally Critical Threat, Asset, and Vulnerability Evaluation)</a:t>
            </a:r>
            <a:endParaRPr lang="en-US" sz="4000" dirty="0"/>
          </a:p>
          <a:p>
            <a:pPr marL="742950" indent="-742950" algn="just">
              <a:lnSpc>
                <a:spcPct val="107000"/>
              </a:lnSpc>
              <a:spcBef>
                <a:spcPts val="0"/>
              </a:spcBef>
              <a:buFont typeface="+mj-lt"/>
              <a:buAutoNum type="arabicPeriod"/>
            </a:pPr>
            <a:r>
              <a:rPr lang="en-US" sz="4000" b="0" i="0" u="none" strike="noStrike" baseline="0" dirty="0"/>
              <a:t>FAIR (Factor Analysis of Information Risk)</a:t>
            </a:r>
          </a:p>
          <a:p>
            <a:pPr marL="742950" indent="-742950" algn="just">
              <a:lnSpc>
                <a:spcPct val="107000"/>
              </a:lnSpc>
              <a:spcBef>
                <a:spcPts val="0"/>
              </a:spcBef>
              <a:buFont typeface="+mj-lt"/>
              <a:buAutoNum type="arabicPeriod"/>
            </a:pPr>
            <a:r>
              <a:rPr lang="en-US" sz="4000" b="0" i="0" u="none" strike="noStrike" baseline="0" dirty="0"/>
              <a:t>ISO Standards for InfoSec Risk Management</a:t>
            </a:r>
            <a:endParaRPr lang="en-US" sz="4000" dirty="0"/>
          </a:p>
          <a:p>
            <a:pPr marL="742950" indent="-742950" algn="just">
              <a:lnSpc>
                <a:spcPct val="107000"/>
              </a:lnSpc>
              <a:spcBef>
                <a:spcPts val="0"/>
              </a:spcBef>
              <a:buFont typeface="+mj-lt"/>
              <a:buAutoNum type="arabicPeriod"/>
            </a:pPr>
            <a:r>
              <a:rPr lang="en-US" sz="4000" b="0" i="0" u="none" strike="noStrike" baseline="0" dirty="0"/>
              <a:t>NIST Risk Management Framework (RMF)</a:t>
            </a:r>
          </a:p>
        </p:txBody>
      </p:sp>
      <p:sp>
        <p:nvSpPr>
          <p:cNvPr id="4" name="TextBox 3">
            <a:extLst>
              <a:ext uri="{FF2B5EF4-FFF2-40B4-BE49-F238E27FC236}">
                <a16:creationId xmlns:a16="http://schemas.microsoft.com/office/drawing/2014/main" id="{A67B935D-D6AC-2804-B2E3-88ACE83B8AA3}"/>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53441657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EA58F991-8DBA-2208-3792-69133DF6D66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FC4E0E0-42B8-46AD-0A4E-C6E35DCA0141}"/>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20000"/>
          </a:bodyPr>
          <a:lstStyle/>
          <a:p>
            <a:pPr>
              <a:lnSpc>
                <a:spcPct val="107000"/>
              </a:lnSpc>
              <a:spcBef>
                <a:spcPts val="0"/>
              </a:spcBef>
            </a:pPr>
            <a:r>
              <a:rPr lang="en-US" sz="4400" kern="100" dirty="0">
                <a:ea typeface="Aptos" panose="020B0004020202020204" pitchFamily="34" charset="0"/>
                <a:cs typeface="Times New Roman" panose="02020603050405020304" pitchFamily="18" charset="0"/>
              </a:rPr>
              <a:t>Summary (1/2)</a:t>
            </a:r>
          </a:p>
          <a:p>
            <a:pPr marL="457200" indent="-457200" algn="l">
              <a:buFont typeface="Arial" panose="020B0604020202020204" pitchFamily="34" charset="0"/>
              <a:buChar char="•"/>
            </a:pPr>
            <a:r>
              <a:rPr lang="en-US" sz="3500" b="0" i="0" u="none" strike="noStrike" baseline="0" dirty="0"/>
              <a:t>Risk management examines and documents an organization’s information assets.</a:t>
            </a:r>
          </a:p>
          <a:p>
            <a:pPr marL="457200" indent="-457200" algn="just">
              <a:buFont typeface="Arial" panose="020B0604020202020204" pitchFamily="34" charset="0"/>
              <a:buChar char="•"/>
            </a:pPr>
            <a:r>
              <a:rPr lang="en-US" sz="3500" b="0" i="0" u="none" strike="noStrike" baseline="0" dirty="0"/>
              <a:t>Management is responsible for identifying and controlling the risks that an organization encounters. In the modern organization, the InfoSec group often plays a leadership role in risk management.</a:t>
            </a:r>
          </a:p>
          <a:p>
            <a:pPr marL="457200" indent="-457200" algn="just">
              <a:buFont typeface="Arial" panose="020B0604020202020204" pitchFamily="34" charset="0"/>
              <a:buChar char="•"/>
            </a:pPr>
            <a:r>
              <a:rPr lang="en-US" sz="3500" b="0" i="0" u="none" strike="noStrike" baseline="0" dirty="0"/>
              <a:t>Risk appetite defines the quantity and nature of risk that organizations are willing to accept as they evaluate the trade-offs between perfect security and unlimited accessibility.</a:t>
            </a:r>
          </a:p>
          <a:p>
            <a:pPr marL="457200" indent="-457200" algn="l">
              <a:buFont typeface="Arial" panose="020B0604020202020204" pitchFamily="34" charset="0"/>
              <a:buChar char="•"/>
            </a:pPr>
            <a:r>
              <a:rPr lang="en-US" sz="3500" b="0" i="0" u="none" strike="noStrike" baseline="0" dirty="0"/>
              <a:t>Residual risk is the amount of risk unaccounted for after the application of controls.</a:t>
            </a:r>
          </a:p>
        </p:txBody>
      </p:sp>
      <p:sp>
        <p:nvSpPr>
          <p:cNvPr id="4" name="TextBox 3">
            <a:extLst>
              <a:ext uri="{FF2B5EF4-FFF2-40B4-BE49-F238E27FC236}">
                <a16:creationId xmlns:a16="http://schemas.microsoft.com/office/drawing/2014/main" id="{D5EDDB7C-161A-313D-9FF5-0B9FAEFF753F}"/>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395760428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C105BEE-1745-F0DB-3387-DBB6B51E03A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146E3BB-FE82-C682-5809-A92B9F7D1AD7}"/>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a:lnSpc>
                <a:spcPct val="107000"/>
              </a:lnSpc>
              <a:spcBef>
                <a:spcPts val="0"/>
              </a:spcBef>
            </a:pPr>
            <a:r>
              <a:rPr lang="en-US" sz="4400" kern="100" dirty="0">
                <a:ea typeface="Aptos" panose="020B0004020202020204" pitchFamily="34" charset="0"/>
                <a:cs typeface="Times New Roman" panose="02020603050405020304" pitchFamily="18" charset="0"/>
              </a:rPr>
              <a:t>Summary</a:t>
            </a:r>
          </a:p>
          <a:p>
            <a:pPr marL="342900" indent="-342900" algn="l">
              <a:buFont typeface="Arial" panose="020B0604020202020204" pitchFamily="34" charset="0"/>
              <a:buChar char="•"/>
            </a:pPr>
            <a:r>
              <a:rPr lang="en-US" sz="3200" b="0" i="0" u="none" strike="noStrike" baseline="0" dirty="0"/>
              <a:t>A key component of a risk management strategy is the identification, classification, and prioritization of the organization’s information assets.</a:t>
            </a:r>
          </a:p>
          <a:p>
            <a:pPr marL="342900" indent="-342900" algn="l">
              <a:buFont typeface="Arial" panose="020B0604020202020204" pitchFamily="34" charset="0"/>
              <a:buChar char="•"/>
            </a:pPr>
            <a:r>
              <a:rPr lang="en-US" sz="3200" b="0" i="0" u="none" strike="noStrike" baseline="0" dirty="0"/>
              <a:t>Assessment is the identification of assets, including all the elements of an organization’s system: people, procedures, data, software, hardware, and networking elements.</a:t>
            </a:r>
          </a:p>
          <a:p>
            <a:pPr marL="342900" indent="-342900" algn="l">
              <a:buFont typeface="Arial" panose="020B0604020202020204" pitchFamily="34" charset="0"/>
              <a:buChar char="•"/>
            </a:pPr>
            <a:r>
              <a:rPr lang="en-US" sz="3200" b="0" i="0" u="none" strike="noStrike" baseline="0" dirty="0"/>
              <a:t>The human resources, documentation, and data information assets of an organization are not as easily identified and documented as tangible assets, such as hardware and software. Less tangible assets should be identified and described using knowledge, experience, and judgment.</a:t>
            </a:r>
            <a:endParaRPr lang="en-US" sz="32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E41AD66-44FC-7931-110B-D8164C51802B}"/>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212650358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50C65095-A405-CFDA-003E-453CAE89217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782DA81-2C0F-9FE4-5C75-DED748E836C6}"/>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400" kern="100" dirty="0">
                <a:ea typeface="Aptos" panose="020B0004020202020204" pitchFamily="34" charset="0"/>
                <a:cs typeface="Times New Roman" panose="02020603050405020304" pitchFamily="18" charset="0"/>
              </a:rPr>
              <a:t>Review Questions</a:t>
            </a:r>
          </a:p>
          <a:p>
            <a:pPr marL="571500" indent="-571500" algn="l">
              <a:buFont typeface="Arial" panose="020B0604020202020204" pitchFamily="34" charset="0"/>
              <a:buChar char="•"/>
            </a:pPr>
            <a:r>
              <a:rPr lang="en-US" sz="3600" b="0" i="0" u="none" strike="noStrike" baseline="0" dirty="0"/>
              <a:t>What is risk appetite? Explain why risk appetite varies from organization to organization.</a:t>
            </a:r>
          </a:p>
          <a:p>
            <a:pPr marL="571500" indent="-571500" algn="l">
              <a:buFont typeface="Arial" panose="020B0604020202020204" pitchFamily="34" charset="0"/>
              <a:buChar char="•"/>
            </a:pPr>
            <a:r>
              <a:rPr lang="en-US" sz="3600" b="0" i="0" u="none" strike="noStrike" baseline="0" dirty="0"/>
              <a:t>In risk management strategies, why must periodic reviews be a part of the process?</a:t>
            </a:r>
          </a:p>
          <a:p>
            <a:pPr marL="571500" indent="-571500" algn="l">
              <a:buFont typeface="Arial" panose="020B0604020202020204" pitchFamily="34" charset="0"/>
              <a:buChar char="•"/>
            </a:pPr>
            <a:r>
              <a:rPr lang="en-US" sz="3600" b="0" i="0" u="none" strike="noStrike" baseline="0" dirty="0"/>
              <a:t>According to Sun Tzu, what two things must be achieved to secure information assets successfully?</a:t>
            </a:r>
          </a:p>
          <a:p>
            <a:pPr marL="571500" indent="-571500" algn="l">
              <a:buFont typeface="Arial" panose="020B0604020202020204" pitchFamily="34" charset="0"/>
              <a:buChar char="•"/>
            </a:pPr>
            <a:r>
              <a:rPr lang="en-US" sz="3600" b="0" i="0" u="none" strike="noStrike" baseline="0" dirty="0"/>
              <a:t>What is risk management?</a:t>
            </a:r>
          </a:p>
          <a:p>
            <a:pPr marL="571500" indent="-571500" algn="l">
              <a:buFont typeface="Arial" panose="020B0604020202020204" pitchFamily="34" charset="0"/>
              <a:buChar char="•"/>
            </a:pPr>
            <a:r>
              <a:rPr lang="en-US" sz="3600" b="0" i="0" u="none" strike="noStrike" baseline="0" dirty="0"/>
              <a:t>Describe residual risk.</a:t>
            </a:r>
            <a:endParaRPr lang="en-US" sz="72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6DE1C5E-58C1-AB55-AE4F-75415E9B45CF}"/>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Risk Management</a:t>
            </a:r>
          </a:p>
        </p:txBody>
      </p:sp>
    </p:spTree>
    <p:extLst>
      <p:ext uri="{BB962C8B-B14F-4D97-AF65-F5344CB8AC3E}">
        <p14:creationId xmlns:p14="http://schemas.microsoft.com/office/powerpoint/2010/main" val="311579209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1E592-B4C3-5AE3-61C0-9B6416B13F7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ACD2684-A021-94C9-56F5-0B9A3C355F36}"/>
              </a:ext>
            </a:extLst>
          </p:cNvPr>
          <p:cNvSpPr>
            <a:spLocks noGrp="1"/>
          </p:cNvSpPr>
          <p:nvPr>
            <p:ph type="subTitle" idx="1"/>
          </p:nvPr>
        </p:nvSpPr>
        <p:spPr>
          <a:xfrm>
            <a:off x="0" y="736648"/>
            <a:ext cx="12191999" cy="612135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nSpc>
                <a:spcPct val="107000"/>
              </a:lnSpc>
              <a:spcBef>
                <a:spcPts val="0"/>
              </a:spcBef>
            </a:pPr>
            <a:r>
              <a:rPr lang="en-US" sz="6000" kern="100" dirty="0">
                <a:solidFill>
                  <a:srgbClr val="333333"/>
                </a:solidFill>
                <a:ea typeface="Aptos" panose="020B0004020202020204" pitchFamily="34" charset="0"/>
                <a:cs typeface="Times New Roman" panose="02020603050405020304" pitchFamily="18" charset="0"/>
              </a:rPr>
              <a:t>Questions</a:t>
            </a:r>
            <a:endParaRPr lang="en-US" sz="4600" kern="100" dirty="0">
              <a:solidFill>
                <a:srgbClr val="333333"/>
              </a:solidFill>
              <a:ea typeface="Aptos" panose="020B0004020202020204" pitchFamily="34" charset="0"/>
              <a:cs typeface="Times New Roman" panose="02020603050405020304" pitchFamily="18" charset="0"/>
            </a:endParaRP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endParaRPr lang="en-US" sz="7800" kern="100" dirty="0">
              <a:ea typeface="Aptos" panose="020B0004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E60DCB6-5AEA-B416-D456-B8756DCA68B2}"/>
              </a:ext>
            </a:extLst>
          </p:cNvPr>
          <p:cNvSpPr txBox="1"/>
          <p:nvPr/>
        </p:nvSpPr>
        <p:spPr>
          <a:xfrm>
            <a:off x="0" y="8243"/>
            <a:ext cx="12191998" cy="728405"/>
          </a:xfrm>
          <a:prstGeom prst="rect">
            <a:avLst/>
          </a:prstGeom>
          <a:pattFill prst="pct75">
            <a:fgClr>
              <a:srgbClr val="0070C0"/>
            </a:fgClr>
            <a:bgClr>
              <a:schemeClr val="bg1"/>
            </a:bgClr>
          </a:pattFill>
        </p:spPr>
        <p:txBody>
          <a:bodyPr wrap="square" rtlCol="0">
            <a:spAutoFit/>
          </a:bodyPr>
          <a:lstStyle/>
          <a:p>
            <a:pPr lvl="1" algn="ctr">
              <a:lnSpc>
                <a:spcPct val="107000"/>
              </a:lnSpc>
              <a:spcBef>
                <a:spcPts val="0"/>
              </a:spcBef>
            </a:pPr>
            <a:r>
              <a:rPr lang="en-US" sz="4000" b="1" i="0" u="none" strike="noStrike" baseline="0" dirty="0">
                <a:solidFill>
                  <a:schemeClr val="bg1"/>
                </a:solidFill>
              </a:rPr>
              <a:t>The Need for Information Security </a:t>
            </a:r>
            <a:endParaRPr lang="en-US" sz="40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3365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B77E1472-7E1B-9A29-6D1D-B1BBE89C036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B2F84D7-D9A3-B507-F2BC-6C7CA8886738}"/>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70000" lnSpcReduction="20000"/>
          </a:bodyPr>
          <a:lstStyle/>
          <a:p>
            <a:pPr>
              <a:lnSpc>
                <a:spcPct val="107000"/>
              </a:lnSpc>
              <a:spcBef>
                <a:spcPts val="0"/>
              </a:spcBef>
            </a:pPr>
            <a:r>
              <a:rPr lang="en-US" sz="5700" b="1" i="0" u="none" strike="noStrike" baseline="0" dirty="0">
                <a:solidFill>
                  <a:srgbClr val="333333"/>
                </a:solidFill>
              </a:rPr>
              <a:t>2. What Is Security?</a:t>
            </a:r>
          </a:p>
          <a:p>
            <a:pPr>
              <a:lnSpc>
                <a:spcPct val="107000"/>
              </a:lnSpc>
              <a:spcBef>
                <a:spcPts val="0"/>
              </a:spcBef>
            </a:pPr>
            <a:r>
              <a:rPr lang="en-US" sz="4800" b="1" i="0" u="none" strike="noStrike" baseline="0" dirty="0">
                <a:latin typeface="FrutigerLTStd-Bold"/>
              </a:rPr>
              <a:t>Key Information Security Concepts</a:t>
            </a:r>
          </a:p>
          <a:p>
            <a:pPr marL="914400" indent="-914400" algn="just">
              <a:buFont typeface="+mj-lt"/>
              <a:buAutoNum type="arabicPeriod"/>
            </a:pPr>
            <a:r>
              <a:rPr lang="en-US" sz="4800" b="1" i="0" u="none" strike="noStrike" baseline="0" dirty="0"/>
              <a:t>Access: </a:t>
            </a:r>
            <a:r>
              <a:rPr lang="en-US" sz="4800" b="0" i="0" u="none" strike="noStrike" baseline="0" dirty="0"/>
              <a:t>A subject or object’s ability to use, manipulate, modify, or affect another subject or object. Authorized users have legal access to a system, whereas hackers have illegal access to a system. Access controls regulate this ability.</a:t>
            </a:r>
          </a:p>
          <a:p>
            <a:pPr marL="914400" indent="-914400" algn="just">
              <a:buFont typeface="+mj-lt"/>
              <a:buAutoNum type="arabicPeriod"/>
            </a:pPr>
            <a:r>
              <a:rPr lang="en-US" sz="4800" b="1" i="0" u="none" strike="noStrike" baseline="0" dirty="0"/>
              <a:t>Asset: </a:t>
            </a:r>
            <a:r>
              <a:rPr lang="en-US" sz="4800" b="0" i="0" u="none" strike="noStrike" baseline="0" dirty="0"/>
              <a:t>The organizational resource that is being protected. An asset can be logical, such as a Web site, information, or data; or an asset can be physical, such as a person, computer system, or other tangible object. Assets, and particularly information assets, are the focus of security efforts; they are what those efforts are attempting to protect.</a:t>
            </a:r>
            <a:endParaRPr lang="en-US" sz="4600" b="1" i="0" u="none" strike="noStrike" baseline="0" dirty="0">
              <a:solidFill>
                <a:srgbClr val="333333"/>
              </a:solidFill>
            </a:endParaRPr>
          </a:p>
        </p:txBody>
      </p:sp>
      <p:sp>
        <p:nvSpPr>
          <p:cNvPr id="4" name="TextBox 3">
            <a:extLst>
              <a:ext uri="{FF2B5EF4-FFF2-40B4-BE49-F238E27FC236}">
                <a16:creationId xmlns:a16="http://schemas.microsoft.com/office/drawing/2014/main" id="{E453F5FE-FC1C-D578-1C26-98EBFAF51882}"/>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401724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1E2823AE-CFB2-DF08-5FE8-80948D4F33F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E6DDFF3-51DA-1722-B104-D137DB2344D4}"/>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55000" lnSpcReduction="20000"/>
          </a:bodyPr>
          <a:lstStyle/>
          <a:p>
            <a:pPr>
              <a:lnSpc>
                <a:spcPct val="107000"/>
              </a:lnSpc>
              <a:spcBef>
                <a:spcPts val="0"/>
              </a:spcBef>
            </a:pPr>
            <a:r>
              <a:rPr lang="en-US" sz="7300" b="1" i="0" u="none" strike="noStrike" baseline="0" dirty="0">
                <a:solidFill>
                  <a:srgbClr val="333333"/>
                </a:solidFill>
              </a:rPr>
              <a:t>2. What Is Security?</a:t>
            </a:r>
          </a:p>
          <a:p>
            <a:pPr>
              <a:lnSpc>
                <a:spcPct val="107000"/>
              </a:lnSpc>
              <a:spcBef>
                <a:spcPts val="0"/>
              </a:spcBef>
            </a:pPr>
            <a:r>
              <a:rPr lang="en-US" sz="6500" b="1" i="0" u="none" strike="noStrike" baseline="0" dirty="0"/>
              <a:t>Key Information Security Concepts</a:t>
            </a:r>
          </a:p>
          <a:p>
            <a:pPr marL="914400" indent="-914400" algn="just">
              <a:buFont typeface="+mj-lt"/>
              <a:buAutoNum type="arabicPeriod" startAt="3"/>
            </a:pPr>
            <a:r>
              <a:rPr lang="en-US" sz="5800" b="1" i="0" u="none" strike="noStrike" baseline="0" dirty="0"/>
              <a:t>Attack: </a:t>
            </a:r>
            <a:r>
              <a:rPr lang="en-US" sz="5800" b="0" i="0" u="none" strike="noStrike" baseline="0" dirty="0"/>
              <a:t>An intentional or unintentional act that can cause damage to or otherwise compromise information and/or the systems that support it. Attacks can be active or passive, intentional or unintentional, and direct or indirect. Someone casually reading sensitive information not intended for his or her use is a passive attack. A hacker attempting to break into an information system is an intentional attack. A lightning strike that causes a fire in a building is an unintentional attack. A direct attack is a hacker using a personal computer to break into a system. An indirect attack is a hacker compromising a system and using it to attack other systems, for example, as part of a botnet (slang for robot network).</a:t>
            </a:r>
          </a:p>
        </p:txBody>
      </p:sp>
      <p:sp>
        <p:nvSpPr>
          <p:cNvPr id="4" name="TextBox 3">
            <a:extLst>
              <a:ext uri="{FF2B5EF4-FFF2-40B4-BE49-F238E27FC236}">
                <a16:creationId xmlns:a16="http://schemas.microsoft.com/office/drawing/2014/main" id="{1DC5F955-1413-F786-B542-9417CF927AB3}"/>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315325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B0897E1C-59DC-2669-E6C8-BE1856461FA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DA5B64C-0E25-10BE-222B-53751B05DBAE}"/>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47500" lnSpcReduction="20000"/>
          </a:bodyPr>
          <a:lstStyle/>
          <a:p>
            <a:pPr>
              <a:lnSpc>
                <a:spcPct val="107000"/>
              </a:lnSpc>
              <a:spcBef>
                <a:spcPts val="0"/>
              </a:spcBef>
            </a:pPr>
            <a:r>
              <a:rPr lang="en-US" sz="7600" b="1" i="0" u="none" strike="noStrike" baseline="0" dirty="0">
                <a:solidFill>
                  <a:srgbClr val="333333"/>
                </a:solidFill>
              </a:rPr>
              <a:t>2. What Is Security?</a:t>
            </a:r>
          </a:p>
          <a:p>
            <a:pPr>
              <a:lnSpc>
                <a:spcPct val="107000"/>
              </a:lnSpc>
              <a:spcBef>
                <a:spcPts val="0"/>
              </a:spcBef>
            </a:pPr>
            <a:r>
              <a:rPr lang="en-US" sz="6700" b="1" i="0" u="none" strike="noStrike" baseline="0" dirty="0"/>
              <a:t>Key Information Security Concepts</a:t>
            </a:r>
          </a:p>
          <a:p>
            <a:pPr marL="1143000" indent="-1143000" algn="just">
              <a:buFont typeface="+mj-lt"/>
              <a:buAutoNum type="arabicPeriod" startAt="4"/>
            </a:pPr>
            <a:r>
              <a:rPr lang="en-US" sz="6600" b="1" i="0" u="none" strike="noStrike" baseline="0" dirty="0"/>
              <a:t>Control, Safeguard, </a:t>
            </a:r>
            <a:r>
              <a:rPr lang="en-US" sz="6600" b="0" i="0" u="none" strike="noStrike" baseline="0" dirty="0"/>
              <a:t>or </a:t>
            </a:r>
            <a:r>
              <a:rPr lang="en-US" sz="6600" b="1" dirty="0"/>
              <a:t>C</a:t>
            </a:r>
            <a:r>
              <a:rPr lang="en-US" sz="6600" b="1" i="0" u="none" strike="noStrike" baseline="0" dirty="0"/>
              <a:t>ountermeasure: </a:t>
            </a:r>
            <a:r>
              <a:rPr lang="en-US" sz="6600" b="0" i="0" u="none" strike="noStrike" baseline="0" dirty="0"/>
              <a:t>Security mechanisms, policies, or procedures that can successfully counter attacks, reduce risk, resolve vulnerabilities, and other-wise improve the security within an organization. The various levels and types of controls are discussed more fully in the following chapters.</a:t>
            </a:r>
          </a:p>
          <a:p>
            <a:pPr marL="1143000" indent="-1143000" algn="just">
              <a:buFont typeface="+mj-lt"/>
              <a:buAutoNum type="arabicPeriod" startAt="4"/>
            </a:pPr>
            <a:r>
              <a:rPr lang="en-US" sz="6600" b="1" i="0" u="none" strike="noStrike" baseline="0" dirty="0"/>
              <a:t>Exploit: </a:t>
            </a:r>
            <a:r>
              <a:rPr lang="en-US" sz="6600" b="0" i="0" u="none" strike="noStrike" baseline="0" dirty="0"/>
              <a:t>A technique used to compromise a system. This term can be a verb or a noun. Threat agents may attempt to exploit a system or other information asset by using it illegally for their personal gain. Or, an exploit can be a documented process to take advantage of a vulnerability or exposure, usually in soft-ware, that is either inherent in the software or is created by the attacker. Exploits make use of existing software tools or custom-made software components.</a:t>
            </a:r>
            <a:endParaRPr lang="en-US" sz="6500" b="1" i="0" u="none" strike="noStrike" baseline="0" dirty="0"/>
          </a:p>
        </p:txBody>
      </p:sp>
      <p:sp>
        <p:nvSpPr>
          <p:cNvPr id="4" name="TextBox 3">
            <a:extLst>
              <a:ext uri="{FF2B5EF4-FFF2-40B4-BE49-F238E27FC236}">
                <a16:creationId xmlns:a16="http://schemas.microsoft.com/office/drawing/2014/main" id="{6C451FFD-C54C-C190-BF45-5A71445042E5}"/>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337065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4A6C269C-09FC-4E26-B4E9-4FE4AC3399E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91BBE42-DB9B-71D9-DE4B-55D539A42E22}"/>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47500" lnSpcReduction="20000"/>
          </a:bodyPr>
          <a:lstStyle/>
          <a:p>
            <a:pPr>
              <a:lnSpc>
                <a:spcPct val="107000"/>
              </a:lnSpc>
              <a:spcBef>
                <a:spcPts val="0"/>
              </a:spcBef>
            </a:pPr>
            <a:r>
              <a:rPr lang="en-US" sz="7600" b="1" i="0" u="none" strike="noStrike" baseline="0" dirty="0">
                <a:solidFill>
                  <a:srgbClr val="333333"/>
                </a:solidFill>
              </a:rPr>
              <a:t>2. What Is Security?</a:t>
            </a:r>
          </a:p>
          <a:p>
            <a:pPr>
              <a:lnSpc>
                <a:spcPct val="107000"/>
              </a:lnSpc>
              <a:spcBef>
                <a:spcPts val="0"/>
              </a:spcBef>
            </a:pPr>
            <a:r>
              <a:rPr lang="en-US" sz="6700" b="1" i="0" u="none" strike="noStrike" baseline="0" dirty="0"/>
              <a:t>Key Information Security Concepts</a:t>
            </a:r>
          </a:p>
          <a:p>
            <a:pPr marL="1143000" indent="-1143000" algn="just">
              <a:buFont typeface="+mj-lt"/>
              <a:buAutoNum type="arabicPeriod" startAt="6"/>
            </a:pPr>
            <a:r>
              <a:rPr lang="en-US" sz="6000" b="1" i="0" u="none" strike="noStrike" baseline="0" dirty="0"/>
              <a:t>Exposure: </a:t>
            </a:r>
            <a:r>
              <a:rPr lang="en-US" sz="6000" b="0" i="0" u="none" strike="noStrike" baseline="0" dirty="0"/>
              <a:t>A condition or state of being exposed. In information security, exposure exists when a vulnerability known to an attacker is present.</a:t>
            </a:r>
          </a:p>
          <a:p>
            <a:pPr marL="1143000" indent="-1143000" algn="just">
              <a:buFont typeface="+mj-lt"/>
              <a:buAutoNum type="arabicPeriod" startAt="6"/>
            </a:pPr>
            <a:r>
              <a:rPr lang="en-US" sz="6000" b="1" i="0" u="none" strike="noStrike" baseline="0" dirty="0"/>
              <a:t>Loss: </a:t>
            </a:r>
            <a:r>
              <a:rPr lang="en-US" sz="6000" b="0" i="0" u="none" strike="noStrike" baseline="0" dirty="0"/>
              <a:t>A single instance of an information asset suffering damage or unintended or unauthorized modification or disclosure. When an </a:t>
            </a:r>
            <a:r>
              <a:rPr lang="en-US" sz="6000" b="0" i="0" u="none" strike="noStrike" baseline="0" dirty="0" err="1"/>
              <a:t>orga-nization’s</a:t>
            </a:r>
            <a:r>
              <a:rPr lang="en-US" sz="6000" b="0" i="0" u="none" strike="noStrike" baseline="0" dirty="0"/>
              <a:t> information is stolen, it has suffered a loss.</a:t>
            </a:r>
          </a:p>
          <a:p>
            <a:pPr marL="1143000" indent="-1143000" algn="just">
              <a:buFont typeface="+mj-lt"/>
              <a:buAutoNum type="arabicPeriod" startAt="6"/>
            </a:pPr>
            <a:r>
              <a:rPr lang="en-US" sz="6000" b="1" i="0" u="none" strike="noStrike" baseline="0" dirty="0"/>
              <a:t>Protection Profile </a:t>
            </a:r>
            <a:r>
              <a:rPr lang="en-US" sz="6000" b="0" i="0" u="none" strike="noStrike" baseline="0" dirty="0"/>
              <a:t>or </a:t>
            </a:r>
            <a:r>
              <a:rPr lang="en-US" sz="6000" b="1" dirty="0"/>
              <a:t>S</a:t>
            </a:r>
            <a:r>
              <a:rPr lang="en-US" sz="6000" b="1" i="0" u="none" strike="noStrike" baseline="0" dirty="0"/>
              <a:t>ecurity </a:t>
            </a:r>
            <a:r>
              <a:rPr lang="en-US" sz="6000" b="1" dirty="0"/>
              <a:t>P</a:t>
            </a:r>
            <a:r>
              <a:rPr lang="en-US" sz="6000" b="1" i="0" u="none" strike="noStrike" baseline="0" dirty="0"/>
              <a:t>osture: </a:t>
            </a:r>
            <a:r>
              <a:rPr lang="en-US" sz="6000" b="0" i="0" u="none" strike="noStrike" baseline="0" dirty="0"/>
              <a:t>The entire set of controls and safeguards, including policy, education, training and awareness, and technology, that the organization  implements (or fails to implement) to protect the asset. The terms are sometimes used interchangeably with the term </a:t>
            </a:r>
            <a:r>
              <a:rPr lang="en-US" sz="6000" b="1" i="1" u="none" strike="noStrike" baseline="0" dirty="0"/>
              <a:t>security program</a:t>
            </a:r>
            <a:r>
              <a:rPr lang="en-US" sz="6000" b="0" i="0" u="none" strike="noStrike" baseline="0" dirty="0"/>
              <a:t>, although the security program often com-</a:t>
            </a:r>
            <a:r>
              <a:rPr lang="en-US" sz="6000" b="0" i="0" u="none" strike="noStrike" baseline="0" dirty="0" err="1"/>
              <a:t>prises</a:t>
            </a:r>
            <a:r>
              <a:rPr lang="en-US" sz="6000" b="0" i="0" u="none" strike="noStrike" baseline="0" dirty="0"/>
              <a:t> managerial aspects of security, including planning, person-</a:t>
            </a:r>
            <a:r>
              <a:rPr lang="en-US" sz="6000" b="0" i="0" u="none" strike="noStrike" baseline="0" dirty="0" err="1"/>
              <a:t>nel</a:t>
            </a:r>
            <a:r>
              <a:rPr lang="en-US" sz="6000" b="0" i="0" u="none" strike="noStrike" baseline="0" dirty="0"/>
              <a:t>, and subordinate programs.</a:t>
            </a:r>
            <a:endParaRPr lang="en-US" sz="6000" dirty="0"/>
          </a:p>
        </p:txBody>
      </p:sp>
      <p:sp>
        <p:nvSpPr>
          <p:cNvPr id="4" name="TextBox 3">
            <a:extLst>
              <a:ext uri="{FF2B5EF4-FFF2-40B4-BE49-F238E27FC236}">
                <a16:creationId xmlns:a16="http://schemas.microsoft.com/office/drawing/2014/main" id="{002C9D40-8CF4-533E-0DFF-78E2F23D13D5}"/>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806896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7939259-5F6E-9344-382E-604B5B78330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12677E-664B-3692-CA63-C7E1E1FDF3A1}"/>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2500" lnSpcReduction="10000"/>
          </a:bodyPr>
          <a:lstStyle/>
          <a:p>
            <a:pPr>
              <a:lnSpc>
                <a:spcPct val="107000"/>
              </a:lnSpc>
              <a:spcBef>
                <a:spcPts val="0"/>
              </a:spcBef>
            </a:pPr>
            <a:r>
              <a:rPr lang="en-US" sz="4300" b="1" i="0" u="none" strike="noStrike" baseline="0" dirty="0">
                <a:solidFill>
                  <a:srgbClr val="333333"/>
                </a:solidFill>
              </a:rPr>
              <a:t>2. What Is Security?</a:t>
            </a:r>
          </a:p>
          <a:p>
            <a:pPr>
              <a:lnSpc>
                <a:spcPct val="107000"/>
              </a:lnSpc>
              <a:spcBef>
                <a:spcPts val="0"/>
              </a:spcBef>
            </a:pPr>
            <a:r>
              <a:rPr lang="en-US" sz="3600" b="1" i="0" u="none" strike="noStrike" baseline="0" dirty="0"/>
              <a:t>Key Information Security Concepts</a:t>
            </a:r>
          </a:p>
          <a:p>
            <a:pPr marL="742950" indent="-742950" algn="just">
              <a:buFont typeface="+mj-lt"/>
              <a:buAutoNum type="arabicPeriod" startAt="9"/>
            </a:pPr>
            <a:r>
              <a:rPr lang="en-US" sz="3600" b="1" i="0" u="none" strike="noStrike" baseline="0" dirty="0"/>
              <a:t>Risk: </a:t>
            </a:r>
            <a:r>
              <a:rPr lang="en-US" sz="3600" b="0" i="0" u="none" strike="noStrike" baseline="0" dirty="0"/>
              <a:t>The probability that something unwanted will happen. Organizations must minimize risk to match their </a:t>
            </a:r>
            <a:r>
              <a:rPr lang="en-US" sz="3600" b="1" i="0" u="none" strike="noStrike" baseline="0" dirty="0"/>
              <a:t>risk appetite</a:t>
            </a:r>
            <a:r>
              <a:rPr lang="en-US" sz="3600" b="0" i="0" u="none" strike="noStrike" baseline="0" dirty="0"/>
              <a:t>—the quantity and nature of risk the organization is willing to accept.</a:t>
            </a:r>
          </a:p>
          <a:p>
            <a:pPr marL="742950" indent="-742950" algn="just">
              <a:buFont typeface="+mj-lt"/>
              <a:buAutoNum type="arabicPeriod" startAt="9"/>
            </a:pPr>
            <a:r>
              <a:rPr lang="en-US" sz="3600" b="1" i="0" u="none" strike="noStrike" baseline="0" dirty="0"/>
              <a:t>Subjects </a:t>
            </a:r>
            <a:r>
              <a:rPr lang="en-US" sz="3600" b="0" i="0" u="none" strike="noStrike" baseline="0" dirty="0"/>
              <a:t>and </a:t>
            </a:r>
            <a:r>
              <a:rPr lang="en-US" sz="3600" b="1" dirty="0"/>
              <a:t>O</a:t>
            </a:r>
            <a:r>
              <a:rPr lang="en-US" sz="3600" b="1" i="0" u="none" strike="noStrike" baseline="0" dirty="0"/>
              <a:t>bjects: </a:t>
            </a:r>
            <a:r>
              <a:rPr lang="en-US" sz="3600" b="0" i="0" u="none" strike="noStrike" baseline="0" dirty="0"/>
              <a:t>A computer can be either the </a:t>
            </a:r>
            <a:r>
              <a:rPr lang="en-US" sz="3600" b="1" i="0" u="none" strike="noStrike" baseline="0" dirty="0"/>
              <a:t>subject </a:t>
            </a:r>
            <a:r>
              <a:rPr lang="en-US" sz="3600" b="0" i="0" u="none" strike="noStrike" baseline="0" dirty="0"/>
              <a:t>of an attack—an agent entity used to conduct the attack—or the </a:t>
            </a:r>
            <a:r>
              <a:rPr lang="en-US" sz="3600" b="1" i="0" u="none" strike="noStrike" baseline="0" dirty="0"/>
              <a:t>object </a:t>
            </a:r>
            <a:r>
              <a:rPr lang="en-US" sz="3600" b="0" i="0" u="none" strike="noStrike" baseline="0" dirty="0"/>
              <a:t>of an attack—the target entity. A computer can be both the subject and object of an attack, when, for example, it is compromised by an attack (object), and is then used to attack other systems (subject).</a:t>
            </a:r>
          </a:p>
        </p:txBody>
      </p:sp>
      <p:sp>
        <p:nvSpPr>
          <p:cNvPr id="4" name="TextBox 3">
            <a:extLst>
              <a:ext uri="{FF2B5EF4-FFF2-40B4-BE49-F238E27FC236}">
                <a16:creationId xmlns:a16="http://schemas.microsoft.com/office/drawing/2014/main" id="{FFD2F778-5245-3263-80AF-C6FEB83129B4}"/>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872922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C448EA4-878D-00F3-04B4-67AB373E63F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DFF52B6-CDDE-5FAD-0F32-5F3E2694253E}"/>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2500" lnSpcReduction="10000"/>
          </a:bodyPr>
          <a:lstStyle/>
          <a:p>
            <a:pPr>
              <a:lnSpc>
                <a:spcPct val="107000"/>
              </a:lnSpc>
              <a:spcBef>
                <a:spcPts val="0"/>
              </a:spcBef>
            </a:pPr>
            <a:r>
              <a:rPr lang="en-US" sz="3900" b="1" i="0" u="none" strike="noStrike" baseline="0" dirty="0">
                <a:solidFill>
                  <a:srgbClr val="333333"/>
                </a:solidFill>
              </a:rPr>
              <a:t>2. What Is Security?</a:t>
            </a:r>
          </a:p>
          <a:p>
            <a:pPr>
              <a:lnSpc>
                <a:spcPct val="107000"/>
              </a:lnSpc>
              <a:spcBef>
                <a:spcPts val="0"/>
              </a:spcBef>
            </a:pPr>
            <a:r>
              <a:rPr lang="en-US" sz="2800" b="1" i="0" u="none" strike="noStrike" baseline="0" dirty="0"/>
              <a:t>Key Information Security Concepts</a:t>
            </a:r>
          </a:p>
          <a:p>
            <a:pPr marL="742950" indent="-742950" algn="l">
              <a:buFont typeface="+mj-lt"/>
              <a:buAutoNum type="arabicPeriod" startAt="11"/>
            </a:pPr>
            <a:r>
              <a:rPr lang="en-US" sz="2800" b="1" i="0" u="none" strike="noStrike" baseline="0" dirty="0"/>
              <a:t>Threat: </a:t>
            </a:r>
            <a:r>
              <a:rPr lang="en-US" sz="2800" b="0" i="0" u="none" strike="noStrike" baseline="0" dirty="0"/>
              <a:t>A category of objects, persons, or other entities that presents a danger to an asset. Threats are always present and can be purposeful or undirected. For example, hackers purposefully threaten unprotected information systems, while severe storms incidentally threaten buildings and their contents.</a:t>
            </a:r>
          </a:p>
          <a:p>
            <a:pPr marL="742950" indent="-742950" algn="l">
              <a:buFont typeface="+mj-lt"/>
              <a:buAutoNum type="arabicPeriod" startAt="11"/>
            </a:pPr>
            <a:r>
              <a:rPr lang="en-US" sz="2800" b="1" i="0" u="none" strike="noStrike" baseline="0" dirty="0"/>
              <a:t>Threat Agent: </a:t>
            </a:r>
            <a:r>
              <a:rPr lang="en-US" sz="2800" b="0" i="0" u="none" strike="noStrike" baseline="0" dirty="0"/>
              <a:t>The specific instance or a component of a threat. For example, all hackers in the world present a collective threat, while Kevin Mitnick, who was convicted for hacking into phone systems, is a specific threat agent. Likewise, a lightning strike, hailstorm, or tornado is a threat agent that is part of the threat of severe storms.</a:t>
            </a:r>
          </a:p>
          <a:p>
            <a:pPr marL="742950" indent="-742950" algn="l">
              <a:buFont typeface="+mj-lt"/>
              <a:buAutoNum type="arabicPeriod" startAt="11"/>
            </a:pPr>
            <a:r>
              <a:rPr lang="en-US" sz="2800" b="1" i="0" u="none" strike="noStrike" baseline="0" dirty="0"/>
              <a:t>Vulnerability: </a:t>
            </a:r>
            <a:r>
              <a:rPr lang="en-US" sz="2800" b="0" i="0" u="none" strike="noStrike" baseline="0" dirty="0"/>
              <a:t>A weaknesses or fault in a system or protection mechanism that opens it to attack or damage. Some examples of vulnerabilities are a flaw in a software package, an unprotected system port, and an unlocked door. Some </a:t>
            </a:r>
            <a:r>
              <a:rPr lang="en-US" sz="2800" b="1" i="0" u="none" strike="noStrike" baseline="0" dirty="0"/>
              <a:t>well-known vulnerabilities </a:t>
            </a:r>
            <a:r>
              <a:rPr lang="en-US" sz="2800" b="0" i="0" u="none" strike="noStrike" baseline="0" dirty="0"/>
              <a:t>have been examined, documented, and published; others remain latent (or undiscovered).</a:t>
            </a:r>
            <a:endParaRPr lang="en-US" sz="1400" dirty="0"/>
          </a:p>
        </p:txBody>
      </p:sp>
      <p:sp>
        <p:nvSpPr>
          <p:cNvPr id="4" name="TextBox 3">
            <a:extLst>
              <a:ext uri="{FF2B5EF4-FFF2-40B4-BE49-F238E27FC236}">
                <a16:creationId xmlns:a16="http://schemas.microsoft.com/office/drawing/2014/main" id="{59443987-27B0-822E-BDEF-26B8828002AC}"/>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4024279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E8D86623-924B-EA01-44AC-ECEEFE50D25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538C38C-9FC0-BC63-B1B8-4D1E090D84ED}"/>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lnSpcReduction="10000"/>
          </a:bodyPr>
          <a:lstStyle/>
          <a:p>
            <a:pPr>
              <a:lnSpc>
                <a:spcPct val="107000"/>
              </a:lnSpc>
              <a:spcBef>
                <a:spcPts val="0"/>
              </a:spcBef>
            </a:pPr>
            <a:r>
              <a:rPr lang="en-US" sz="4400" b="1" i="0" u="none" strike="noStrike" baseline="0" dirty="0">
                <a:solidFill>
                  <a:srgbClr val="333333"/>
                </a:solidFill>
              </a:rPr>
              <a:t>2. What Is Security?</a:t>
            </a:r>
          </a:p>
          <a:p>
            <a:pPr>
              <a:lnSpc>
                <a:spcPct val="107000"/>
              </a:lnSpc>
              <a:spcBef>
                <a:spcPts val="0"/>
              </a:spcBef>
            </a:pPr>
            <a:r>
              <a:rPr lang="en-US" sz="4000" b="1" i="0" u="none" strike="noStrike" baseline="0" dirty="0"/>
              <a:t>Critical Characteristics of Information </a:t>
            </a:r>
          </a:p>
          <a:p>
            <a:pPr algn="just"/>
            <a:r>
              <a:rPr lang="en-US" sz="4000" b="0" i="0" u="none" strike="noStrike" baseline="0" dirty="0"/>
              <a:t>The value of information comes from the char-</a:t>
            </a:r>
            <a:r>
              <a:rPr lang="en-US" sz="4000" b="0" i="0" u="none" strike="noStrike" baseline="0" dirty="0" err="1"/>
              <a:t>acteristics</a:t>
            </a:r>
            <a:r>
              <a:rPr lang="en-US" sz="4000" b="0" i="0" u="none" strike="noStrike" baseline="0" dirty="0"/>
              <a:t> it possesses. When a characteristic of information changes, the value of that information either increases, or, more commonly, decreases. Some characteristics affect information’s value to users more than others do. This can depend on circum-stances; for example, timeliness of information can be a critical factor, because information loses much or all of its value when it is delivered too late.</a:t>
            </a:r>
            <a:endParaRPr lang="en-US" sz="4000" b="1" i="0" u="none" strike="noStrike" baseline="0" dirty="0"/>
          </a:p>
        </p:txBody>
      </p:sp>
      <p:sp>
        <p:nvSpPr>
          <p:cNvPr id="4" name="TextBox 3">
            <a:extLst>
              <a:ext uri="{FF2B5EF4-FFF2-40B4-BE49-F238E27FC236}">
                <a16:creationId xmlns:a16="http://schemas.microsoft.com/office/drawing/2014/main" id="{338084A9-4A46-B302-E7AF-C92164654098}"/>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350095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04EAE-8E1F-FB58-9A7D-B1A0691460F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BE1C6B1-3A9E-F270-D253-A337B90060AD}"/>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2500" lnSpcReduction="10000"/>
          </a:bodyPr>
          <a:lstStyle/>
          <a:p>
            <a:pPr algn="just">
              <a:lnSpc>
                <a:spcPct val="107000"/>
              </a:lnSpc>
              <a:spcBef>
                <a:spcPts val="0"/>
              </a:spcBef>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Course Title: 	           Computer Security</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0"/>
              </a:spcBef>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Course Code: 		  COMP404</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0"/>
              </a:spcBef>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Credit Hours: 		  3 Credit Hours</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0"/>
              </a:spcBef>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Level: 				  </a:t>
            </a:r>
            <a:r>
              <a:rPr lang="en-US" sz="4000" b="1" kern="100" dirty="0">
                <a:latin typeface="Aptos" panose="020B0004020202020204" pitchFamily="34" charset="0"/>
                <a:ea typeface="Aptos" panose="020B0004020202020204" pitchFamily="34" charset="0"/>
                <a:cs typeface="Times New Roman" panose="02020603050405020304" pitchFamily="18" charset="0"/>
              </a:rPr>
              <a:t>4</a:t>
            </a:r>
            <a:r>
              <a:rPr lang="en-US" sz="4000" b="1" kern="100" dirty="0">
                <a:effectLst/>
                <a:latin typeface="Aptos" panose="020B0004020202020204" pitchFamily="34" charset="0"/>
                <a:ea typeface="Aptos" panose="020B0004020202020204" pitchFamily="34" charset="0"/>
                <a:cs typeface="Times New Roman" panose="02020603050405020304" pitchFamily="18" charset="0"/>
              </a:rPr>
              <a:t>00</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0"/>
              </a:spcBef>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Program: 			  BSc Computer Science</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0"/>
              </a:spcBef>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Name of Lecturer: 	  James Anani Kofi Amezi</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0"/>
              </a:spcBef>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Contact of Lecturer:     0244544355</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0"/>
              </a:spcBef>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Email of Lecturer: 	  aamezi@central.edu.gh</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Bef>
                <a:spcPts val="0"/>
              </a:spcBef>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Office Hours: 		  Mondays to Fridays (8am to 5pm)</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D1B8CC2-2C71-627C-9931-2E85DEC84F23}"/>
              </a:ext>
            </a:extLst>
          </p:cNvPr>
          <p:cNvSpPr txBox="1"/>
          <p:nvPr/>
        </p:nvSpPr>
        <p:spPr>
          <a:xfrm>
            <a:off x="1567543" y="289249"/>
            <a:ext cx="8378890" cy="707886"/>
          </a:xfrm>
          <a:prstGeom prst="rect">
            <a:avLst/>
          </a:prstGeom>
          <a:noFill/>
        </p:spPr>
        <p:txBody>
          <a:bodyPr wrap="square" rtlCol="0">
            <a:spAutoFit/>
          </a:bodyPr>
          <a:lstStyle/>
          <a:p>
            <a:pPr algn="ctr"/>
            <a:r>
              <a:rPr lang="en-US" sz="4000" b="1" dirty="0">
                <a:latin typeface="Aptos" panose="020B0004020202020204" pitchFamily="34" charset="0"/>
              </a:rPr>
              <a:t>Course Introduction</a:t>
            </a:r>
          </a:p>
        </p:txBody>
      </p:sp>
    </p:spTree>
    <p:extLst>
      <p:ext uri="{BB962C8B-B14F-4D97-AF65-F5344CB8AC3E}">
        <p14:creationId xmlns:p14="http://schemas.microsoft.com/office/powerpoint/2010/main" val="1460588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2241235A-1768-9F39-92DD-38A8B1C8A46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EE2B00A-BEF5-F356-AA08-D853D6A6BFEB}"/>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85000" lnSpcReduction="20000"/>
          </a:bodyPr>
          <a:lstStyle/>
          <a:p>
            <a:pPr>
              <a:lnSpc>
                <a:spcPct val="107000"/>
              </a:lnSpc>
              <a:spcBef>
                <a:spcPts val="0"/>
              </a:spcBef>
            </a:pPr>
            <a:r>
              <a:rPr lang="en-US" sz="4400" b="1" i="0" u="none" strike="noStrike" baseline="0" dirty="0">
                <a:solidFill>
                  <a:srgbClr val="333333"/>
                </a:solidFill>
              </a:rPr>
              <a:t>2. What Is Security?</a:t>
            </a:r>
          </a:p>
          <a:p>
            <a:pPr>
              <a:lnSpc>
                <a:spcPct val="107000"/>
              </a:lnSpc>
              <a:spcBef>
                <a:spcPts val="0"/>
              </a:spcBef>
            </a:pPr>
            <a:r>
              <a:rPr lang="en-US" sz="4000" b="1" i="0" u="none" strike="noStrike" baseline="0" dirty="0"/>
              <a:t>Critical Characteristics of Information</a:t>
            </a:r>
          </a:p>
          <a:p>
            <a:pPr marL="742950" indent="-742950" algn="l">
              <a:buFont typeface="+mj-lt"/>
              <a:buAutoNum type="arabicPeriod"/>
            </a:pPr>
            <a:r>
              <a:rPr lang="en-US" sz="3900" b="1" i="0" u="none" strike="noStrike" baseline="0" dirty="0"/>
              <a:t>Availability: </a:t>
            </a:r>
            <a:r>
              <a:rPr lang="en-US" sz="3900" b="0" i="0" u="none" strike="noStrike" baseline="0" dirty="0"/>
              <a:t>enables authorized users—persons or computer systems—to access information without interference or obstruction and to receive it in the required format. </a:t>
            </a:r>
          </a:p>
          <a:p>
            <a:pPr marL="742950" indent="-742950" algn="l">
              <a:buFont typeface="+mj-lt"/>
              <a:buAutoNum type="arabicPeriod"/>
            </a:pPr>
            <a:r>
              <a:rPr lang="en-US" sz="3900" b="1" i="0" u="none" strike="noStrike" baseline="0" dirty="0"/>
              <a:t>Accuracy: </a:t>
            </a:r>
            <a:r>
              <a:rPr lang="en-US" sz="3900" b="0" i="0" u="none" strike="noStrike" baseline="0" dirty="0"/>
              <a:t>Information has </a:t>
            </a:r>
            <a:r>
              <a:rPr lang="en-US" sz="3900" b="1" i="0" u="none" strike="noStrike" baseline="0" dirty="0"/>
              <a:t>accuracy </a:t>
            </a:r>
            <a:r>
              <a:rPr lang="en-US" sz="3900" b="0" i="0" u="none" strike="noStrike" baseline="0" dirty="0"/>
              <a:t>when it is free from mis-takes or errors and it has the value that the end user expects. If information has been intentionally or unintentionally modified, it is no longer accurate.</a:t>
            </a:r>
          </a:p>
          <a:p>
            <a:pPr marL="742950" indent="-742950" algn="l">
              <a:buFont typeface="+mj-lt"/>
              <a:buAutoNum type="arabicPeriod"/>
            </a:pPr>
            <a:r>
              <a:rPr lang="en-US" sz="3900" b="1" i="0" u="none" strike="noStrike" baseline="0" dirty="0"/>
              <a:t>Authenticity </a:t>
            </a:r>
            <a:r>
              <a:rPr lang="en-US" sz="3900" b="0" i="0" u="none" strike="noStrike" baseline="0" dirty="0"/>
              <a:t>of information is the quality or state of being genuine or original, rather than a reproduction or fabrication. Information is authentic when it is in the same state in which it was created, placed, stored, or transferred. </a:t>
            </a:r>
          </a:p>
        </p:txBody>
      </p:sp>
      <p:sp>
        <p:nvSpPr>
          <p:cNvPr id="4" name="TextBox 3">
            <a:extLst>
              <a:ext uri="{FF2B5EF4-FFF2-40B4-BE49-F238E27FC236}">
                <a16:creationId xmlns:a16="http://schemas.microsoft.com/office/drawing/2014/main" id="{3210C31A-9304-2D6B-6F06-B733759B0B41}"/>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403879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4B12CFB4-80B1-AD02-FD19-7ECE2125F1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6BDD52E-1DEC-B64D-A60A-AE7B36A1EA47}"/>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77500" lnSpcReduction="20000"/>
          </a:bodyPr>
          <a:lstStyle/>
          <a:p>
            <a:pPr>
              <a:lnSpc>
                <a:spcPct val="107000"/>
              </a:lnSpc>
              <a:spcBef>
                <a:spcPts val="0"/>
              </a:spcBef>
            </a:pPr>
            <a:r>
              <a:rPr lang="en-US" sz="5200" b="1" i="0" u="none" strike="noStrike" baseline="0" dirty="0">
                <a:solidFill>
                  <a:srgbClr val="333333"/>
                </a:solidFill>
              </a:rPr>
              <a:t>2. What Is Security?</a:t>
            </a:r>
          </a:p>
          <a:p>
            <a:pPr>
              <a:lnSpc>
                <a:spcPct val="107000"/>
              </a:lnSpc>
              <a:spcBef>
                <a:spcPts val="0"/>
              </a:spcBef>
            </a:pPr>
            <a:r>
              <a:rPr lang="en-US" sz="4600" b="1" i="0" u="none" strike="noStrike" baseline="0" dirty="0"/>
              <a:t>Critical Characteristics of Information</a:t>
            </a:r>
          </a:p>
          <a:p>
            <a:pPr marL="742950" indent="-742950" algn="l">
              <a:buFont typeface="+mj-lt"/>
              <a:buAutoNum type="arabicPeriod" startAt="4"/>
            </a:pPr>
            <a:r>
              <a:rPr lang="en-US" sz="4200" b="1" i="0" u="none" strike="noStrike" baseline="0" dirty="0"/>
              <a:t>Confidentiality: </a:t>
            </a:r>
            <a:r>
              <a:rPr lang="en-US" sz="4200" b="0" i="0" u="none" strike="noStrike" baseline="0" dirty="0"/>
              <a:t>Information has </a:t>
            </a:r>
            <a:r>
              <a:rPr lang="en-US" sz="4200" b="1" i="0" u="none" strike="noStrike" baseline="0" dirty="0"/>
              <a:t>confidentiality </a:t>
            </a:r>
            <a:r>
              <a:rPr lang="en-US" sz="4200" b="0" i="0" u="none" strike="noStrike" baseline="0" dirty="0"/>
              <a:t>when it is protected from disclosure or exposure to unauthorized individuals or systems. Confidentiality ensures that </a:t>
            </a:r>
            <a:r>
              <a:rPr lang="en-US" sz="4200" b="0" i="1" u="none" strike="noStrike" baseline="0" dirty="0"/>
              <a:t>only </a:t>
            </a:r>
            <a:r>
              <a:rPr lang="en-US" sz="4200" b="0" i="0" u="none" strike="noStrike" baseline="0" dirty="0"/>
              <a:t>those with the rights and privileges to access information are able to do so. When unauthorized individuals or systems can view information, confidentiality is breached. To protect the confidentiality of information, you can use a number of measures, including the following:</a:t>
            </a:r>
          </a:p>
          <a:p>
            <a:pPr marL="2228850" lvl="3" indent="-857250" algn="l">
              <a:buFont typeface="+mj-lt"/>
              <a:buAutoNum type="romanLcPeriod"/>
            </a:pPr>
            <a:r>
              <a:rPr lang="en-US" sz="4200" b="0" i="0" u="none" strike="noStrike" baseline="0" dirty="0"/>
              <a:t>Information classification</a:t>
            </a:r>
          </a:p>
          <a:p>
            <a:pPr marL="2228850" lvl="3" indent="-857250" algn="l">
              <a:buFont typeface="+mj-lt"/>
              <a:buAutoNum type="romanLcPeriod"/>
            </a:pPr>
            <a:r>
              <a:rPr lang="en-US" sz="4200" b="0" i="0" u="none" strike="noStrike" baseline="0" dirty="0"/>
              <a:t>Secure document storage</a:t>
            </a:r>
          </a:p>
          <a:p>
            <a:pPr marL="2228850" lvl="3" indent="-857250" algn="l">
              <a:buFont typeface="+mj-lt"/>
              <a:buAutoNum type="romanLcPeriod"/>
            </a:pPr>
            <a:r>
              <a:rPr lang="en-US" sz="4200" b="0" i="0" u="none" strike="noStrike" baseline="0" dirty="0"/>
              <a:t>Application of general security policies</a:t>
            </a:r>
          </a:p>
          <a:p>
            <a:pPr marL="2228850" lvl="3" indent="-857250" algn="l">
              <a:buFont typeface="+mj-lt"/>
              <a:buAutoNum type="romanLcPeriod"/>
            </a:pPr>
            <a:r>
              <a:rPr lang="en-US" sz="4200" b="0" i="0" u="none" strike="noStrike" baseline="0" dirty="0"/>
              <a:t>Education of information custodians and end users</a:t>
            </a:r>
          </a:p>
          <a:p>
            <a:pPr>
              <a:lnSpc>
                <a:spcPct val="107000"/>
              </a:lnSpc>
              <a:spcBef>
                <a:spcPts val="0"/>
              </a:spcBef>
            </a:pPr>
            <a:endParaRPr lang="en-US" sz="4000" b="1" i="0" u="none" strike="noStrike" baseline="0" dirty="0"/>
          </a:p>
        </p:txBody>
      </p:sp>
      <p:sp>
        <p:nvSpPr>
          <p:cNvPr id="4" name="TextBox 3">
            <a:extLst>
              <a:ext uri="{FF2B5EF4-FFF2-40B4-BE49-F238E27FC236}">
                <a16:creationId xmlns:a16="http://schemas.microsoft.com/office/drawing/2014/main" id="{E85E1C1F-6199-E86E-0A50-B49C3BDD3FFD}"/>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58303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E6F4B27-41F9-334F-78AF-F24362AF9D2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EC70337-01B4-9500-D2CA-A384E133F54E}"/>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2500" lnSpcReduction="20000"/>
          </a:bodyPr>
          <a:lstStyle/>
          <a:p>
            <a:pPr>
              <a:lnSpc>
                <a:spcPct val="107000"/>
              </a:lnSpc>
              <a:spcBef>
                <a:spcPts val="0"/>
              </a:spcBef>
            </a:pPr>
            <a:r>
              <a:rPr lang="en-US" sz="5200" b="1" i="0" u="none" strike="noStrike" baseline="0" dirty="0">
                <a:solidFill>
                  <a:srgbClr val="333333"/>
                </a:solidFill>
              </a:rPr>
              <a:t>2. What Is Security?</a:t>
            </a:r>
          </a:p>
          <a:p>
            <a:pPr>
              <a:lnSpc>
                <a:spcPct val="107000"/>
              </a:lnSpc>
              <a:spcBef>
                <a:spcPts val="0"/>
              </a:spcBef>
            </a:pPr>
            <a:r>
              <a:rPr lang="en-US" sz="4600" b="1" i="0" u="none" strike="noStrike" baseline="0" dirty="0"/>
              <a:t>Critical Characteristics of Information</a:t>
            </a:r>
          </a:p>
          <a:p>
            <a:pPr marL="742950" indent="-742950" algn="l">
              <a:buFont typeface="+mj-lt"/>
              <a:buAutoNum type="arabicPeriod" startAt="5"/>
            </a:pPr>
            <a:r>
              <a:rPr lang="en-US" sz="3900" b="1" i="0" u="none" strike="noStrike" baseline="0" dirty="0"/>
              <a:t>Integrity </a:t>
            </a:r>
            <a:r>
              <a:rPr lang="en-US" sz="3900" b="0" i="0" u="none" strike="noStrike" baseline="0" dirty="0"/>
              <a:t>Information has </a:t>
            </a:r>
            <a:r>
              <a:rPr lang="en-US" sz="3900" b="1" i="0" u="none" strike="noStrike" baseline="0" dirty="0"/>
              <a:t>integrity </a:t>
            </a:r>
            <a:r>
              <a:rPr lang="en-US" sz="3900" b="0" i="0" u="none" strike="noStrike" baseline="0" dirty="0"/>
              <a:t>when it is whole, complete, and uncorrupted. The integrity of information is threatened when the information is exposed to </a:t>
            </a:r>
            <a:r>
              <a:rPr lang="en-US" sz="3900" b="0" i="0" u="none" strike="noStrike" baseline="0" dirty="0" err="1"/>
              <a:t>cor-ruption</a:t>
            </a:r>
            <a:r>
              <a:rPr lang="en-US" sz="3900" b="0" i="0" u="none" strike="noStrike" baseline="0" dirty="0"/>
              <a:t>, damage, destruction, or other disruption of its authentic state. Corruption can occur while information is being stored or transmitted. Many computer viruses and worms are designed with the explicit purpose of corrupting data.</a:t>
            </a:r>
          </a:p>
          <a:p>
            <a:pPr marL="742950" indent="-742950" algn="l">
              <a:buFont typeface="+mj-lt"/>
              <a:buAutoNum type="arabicPeriod" startAt="5"/>
            </a:pPr>
            <a:r>
              <a:rPr lang="en-US" sz="3900" b="1" i="0" u="none" strike="noStrike" baseline="0" dirty="0"/>
              <a:t>Availability:</a:t>
            </a:r>
            <a:r>
              <a:rPr lang="en-US" sz="3900" b="1" dirty="0"/>
              <a:t> </a:t>
            </a:r>
            <a:r>
              <a:rPr lang="en-US" sz="3900" b="0" i="0" u="none" strike="noStrike" baseline="0" dirty="0">
                <a:solidFill>
                  <a:srgbClr val="000000"/>
                </a:solidFill>
              </a:rPr>
              <a:t>Information Availability enables authorized users to access information without interference or obstruction and to receive it in the required format. </a:t>
            </a:r>
            <a:endParaRPr lang="en-US" sz="3900" b="1" i="0" u="none" strike="noStrike" baseline="0" dirty="0"/>
          </a:p>
        </p:txBody>
      </p:sp>
      <p:sp>
        <p:nvSpPr>
          <p:cNvPr id="4" name="TextBox 3">
            <a:extLst>
              <a:ext uri="{FF2B5EF4-FFF2-40B4-BE49-F238E27FC236}">
                <a16:creationId xmlns:a16="http://schemas.microsoft.com/office/drawing/2014/main" id="{35E88FA2-2602-6986-BB19-10F587889551}"/>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224756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71B368B-B045-C366-1092-F3AE673BB53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DC0DA6A-5114-60B7-D386-0E6FC17F57A5}"/>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2500" lnSpcReduction="20000"/>
          </a:bodyPr>
          <a:lstStyle/>
          <a:p>
            <a:pPr>
              <a:lnSpc>
                <a:spcPct val="107000"/>
              </a:lnSpc>
              <a:spcBef>
                <a:spcPts val="0"/>
              </a:spcBef>
            </a:pPr>
            <a:r>
              <a:rPr lang="en-US" sz="3600" b="1" i="0" u="none" strike="noStrike" baseline="0" dirty="0">
                <a:solidFill>
                  <a:srgbClr val="333333"/>
                </a:solidFill>
              </a:rPr>
              <a:t>2. What Is Security?</a:t>
            </a:r>
          </a:p>
          <a:p>
            <a:pPr>
              <a:lnSpc>
                <a:spcPct val="107000"/>
              </a:lnSpc>
              <a:spcBef>
                <a:spcPts val="0"/>
              </a:spcBef>
            </a:pPr>
            <a:r>
              <a:rPr lang="en-US" sz="3200" b="1" i="0" u="none" strike="noStrike" baseline="0" dirty="0"/>
              <a:t>Critical Characteristics of Information</a:t>
            </a:r>
          </a:p>
          <a:p>
            <a:pPr marL="914400" indent="-914400" algn="l">
              <a:buFont typeface="+mj-lt"/>
              <a:buAutoNum type="arabicPeriod" startAt="7"/>
            </a:pPr>
            <a:r>
              <a:rPr lang="en-US" sz="3200" b="1" i="0" u="none" strike="noStrike" baseline="0" dirty="0"/>
              <a:t>Accuracy</a:t>
            </a:r>
            <a:r>
              <a:rPr lang="en-US" sz="3200" b="0" i="0" u="none" strike="noStrike" baseline="0" dirty="0"/>
              <a:t>: Information has </a:t>
            </a:r>
            <a:r>
              <a:rPr lang="en-US" sz="3200" b="1" i="0" u="none" strike="noStrike" baseline="0" dirty="0"/>
              <a:t>accuracy </a:t>
            </a:r>
            <a:r>
              <a:rPr lang="en-US" sz="3200" b="0" i="0" u="none" strike="noStrike" baseline="0" dirty="0"/>
              <a:t>when it is free from mistakes or errors and has the value that the end user expects. If information has been intentionally or unintentionally modified, it is no longer accurate. </a:t>
            </a:r>
          </a:p>
          <a:p>
            <a:pPr marL="914400" indent="-914400" algn="l">
              <a:buFont typeface="+mj-lt"/>
              <a:buAutoNum type="arabicPeriod" startAt="7"/>
            </a:pPr>
            <a:r>
              <a:rPr lang="en-US" sz="3200" b="1" i="0" u="none" strike="noStrike" baseline="0" dirty="0"/>
              <a:t>Authenticity</a:t>
            </a:r>
            <a:r>
              <a:rPr lang="en-US" sz="3200" b="0" i="0" u="none" strike="noStrike" baseline="0" dirty="0"/>
              <a:t>: Information is </a:t>
            </a:r>
            <a:r>
              <a:rPr lang="en-US" sz="3200" b="1" i="0" u="none" strike="noStrike" baseline="0" dirty="0"/>
              <a:t>authentic </a:t>
            </a:r>
            <a:r>
              <a:rPr lang="en-US" sz="3200" b="0" i="0" u="none" strike="noStrike" baseline="0" dirty="0"/>
              <a:t>when it is in the same state in which it was created, placed, stored, or transferred. </a:t>
            </a:r>
          </a:p>
          <a:p>
            <a:pPr marL="914400" indent="-914400" algn="l">
              <a:buFont typeface="+mj-lt"/>
              <a:buAutoNum type="arabicPeriod" startAt="7"/>
            </a:pPr>
            <a:r>
              <a:rPr lang="en-US" sz="3200" b="1" i="0" u="none" strike="noStrike" baseline="0" dirty="0"/>
              <a:t>Utility</a:t>
            </a:r>
            <a:r>
              <a:rPr lang="en-US" sz="3200" b="0" i="0" u="none" strike="noStrike" baseline="0" dirty="0"/>
              <a:t>: The </a:t>
            </a:r>
            <a:r>
              <a:rPr lang="en-US" sz="3200" b="1" i="0" u="none" strike="noStrike" baseline="0" dirty="0"/>
              <a:t>utility </a:t>
            </a:r>
            <a:r>
              <a:rPr lang="en-US" sz="3200" b="0" i="0" u="none" strike="noStrike" baseline="0" dirty="0"/>
              <a:t>of information is its usefulness. In other words, information has value when it can serve a purpose. If information is available but is not in a meaningful format to the end user, it is not useful. </a:t>
            </a:r>
          </a:p>
          <a:p>
            <a:pPr marL="914400" indent="-914400" algn="l">
              <a:buFont typeface="+mj-lt"/>
              <a:buAutoNum type="arabicPeriod" startAt="7"/>
            </a:pPr>
            <a:r>
              <a:rPr lang="en-US" sz="3200" b="1" i="0" u="none" strike="noStrike" baseline="0" dirty="0"/>
              <a:t>Possession</a:t>
            </a:r>
            <a:r>
              <a:rPr lang="en-US" sz="3200" b="0" i="0" u="none" strike="noStrike" baseline="0" dirty="0"/>
              <a:t>: The </a:t>
            </a:r>
            <a:r>
              <a:rPr lang="en-US" sz="3200" b="1" i="0" u="none" strike="noStrike" baseline="0" dirty="0"/>
              <a:t>possession </a:t>
            </a:r>
            <a:r>
              <a:rPr lang="en-US" sz="3200" b="0" i="0" u="none" strike="noStrike" baseline="0" dirty="0"/>
              <a:t>of information is the quality or state of ownership or control. </a:t>
            </a:r>
            <a:endParaRPr lang="en-US" sz="3200" b="1" i="0" u="none" strike="noStrike" baseline="0" dirty="0"/>
          </a:p>
        </p:txBody>
      </p:sp>
      <p:sp>
        <p:nvSpPr>
          <p:cNvPr id="4" name="TextBox 3">
            <a:extLst>
              <a:ext uri="{FF2B5EF4-FFF2-40B4-BE49-F238E27FC236}">
                <a16:creationId xmlns:a16="http://schemas.microsoft.com/office/drawing/2014/main" id="{60C18665-88FA-BB94-018D-36700C35EA58}"/>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495089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F10E3530-93C7-06E7-886A-7B11D47ABD3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6048839-F3BC-BDBD-C909-71BECDE165CC}"/>
              </a:ext>
            </a:extLst>
          </p:cNvPr>
          <p:cNvSpPr>
            <a:spLocks noGrp="1"/>
          </p:cNvSpPr>
          <p:nvPr>
            <p:ph type="subTitle" idx="1"/>
          </p:nvPr>
        </p:nvSpPr>
        <p:spPr>
          <a:xfrm>
            <a:off x="0" y="927100"/>
            <a:ext cx="12191999" cy="593089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000" b="1" i="0" u="none" strike="noStrike" baseline="0" dirty="0">
                <a:latin typeface="HelveticaNeueLTStd-Bd"/>
              </a:rPr>
              <a:t>CNSS Security Model (The McCumber Cube)</a:t>
            </a:r>
          </a:p>
          <a:p>
            <a:pPr>
              <a:lnSpc>
                <a:spcPct val="107000"/>
              </a:lnSpc>
              <a:spcBef>
                <a:spcPts val="0"/>
              </a:spcBef>
            </a:pPr>
            <a:endParaRPr lang="en-US" sz="5400" b="1" i="0" u="none" strike="noStrike" baseline="0" dirty="0"/>
          </a:p>
        </p:txBody>
      </p:sp>
      <p:sp>
        <p:nvSpPr>
          <p:cNvPr id="4" name="TextBox 3">
            <a:extLst>
              <a:ext uri="{FF2B5EF4-FFF2-40B4-BE49-F238E27FC236}">
                <a16:creationId xmlns:a16="http://schemas.microsoft.com/office/drawing/2014/main" id="{DC173B29-B4A0-8D4C-292F-E844D369CC16}"/>
              </a:ext>
            </a:extLst>
          </p:cNvPr>
          <p:cNvSpPr txBox="1"/>
          <p:nvPr/>
        </p:nvSpPr>
        <p:spPr>
          <a:xfrm>
            <a:off x="359392"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pic>
        <p:nvPicPr>
          <p:cNvPr id="5" name="Picture 4">
            <a:extLst>
              <a:ext uri="{FF2B5EF4-FFF2-40B4-BE49-F238E27FC236}">
                <a16:creationId xmlns:a16="http://schemas.microsoft.com/office/drawing/2014/main" id="{1EE8017B-3B0B-AA1E-9E93-0643C8C02CC8}"/>
              </a:ext>
            </a:extLst>
          </p:cNvPr>
          <p:cNvPicPr>
            <a:picLocks noChangeAspect="1"/>
          </p:cNvPicPr>
          <p:nvPr/>
        </p:nvPicPr>
        <p:blipFill>
          <a:blip r:embed="rId3"/>
          <a:stretch>
            <a:fillRect/>
          </a:stretch>
        </p:blipFill>
        <p:spPr>
          <a:xfrm>
            <a:off x="137599" y="1780944"/>
            <a:ext cx="11831571" cy="4939896"/>
          </a:xfrm>
          <a:prstGeom prst="rect">
            <a:avLst/>
          </a:prstGeom>
        </p:spPr>
      </p:pic>
    </p:spTree>
    <p:extLst>
      <p:ext uri="{BB962C8B-B14F-4D97-AF65-F5344CB8AC3E}">
        <p14:creationId xmlns:p14="http://schemas.microsoft.com/office/powerpoint/2010/main" val="4195692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0BB82C0-9154-E001-BF1E-60CE79A506F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FFEAFF4-99C7-F88F-B6A7-E2274DBD8BE9}"/>
              </a:ext>
            </a:extLst>
          </p:cNvPr>
          <p:cNvSpPr>
            <a:spLocks noGrp="1"/>
          </p:cNvSpPr>
          <p:nvPr>
            <p:ph type="subTitle" idx="1"/>
          </p:nvPr>
        </p:nvSpPr>
        <p:spPr>
          <a:xfrm>
            <a:off x="1" y="1599945"/>
            <a:ext cx="4632960" cy="525805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nSpc>
                <a:spcPct val="107000"/>
              </a:lnSpc>
              <a:spcBef>
                <a:spcPts val="0"/>
              </a:spcBef>
            </a:pPr>
            <a:r>
              <a:rPr lang="en-US" sz="4600" b="0" i="0" u="none" strike="noStrike" baseline="0" dirty="0">
                <a:solidFill>
                  <a:srgbClr val="333333"/>
                </a:solidFill>
              </a:rPr>
              <a:t>3. Components of </a:t>
            </a:r>
            <a:r>
              <a:rPr lang="en-US" sz="4600" dirty="0">
                <a:solidFill>
                  <a:srgbClr val="333333"/>
                </a:solidFill>
              </a:rPr>
              <a:t>a</a:t>
            </a:r>
            <a:r>
              <a:rPr lang="en-US" sz="4600" b="0" i="0" u="none" strike="noStrike" baseline="0" dirty="0">
                <a:solidFill>
                  <a:srgbClr val="333333"/>
                </a:solidFill>
              </a:rPr>
              <a:t>n Information System</a:t>
            </a:r>
          </a:p>
          <a:p>
            <a:pPr algn="l">
              <a:lnSpc>
                <a:spcPct val="107000"/>
              </a:lnSpc>
              <a:spcBef>
                <a:spcPts val="0"/>
              </a:spcBef>
            </a:pPr>
            <a:endParaRPr lang="en-US" sz="4600" b="0" i="0" u="none" strike="noStrike" baseline="0" dirty="0">
              <a:solidFill>
                <a:srgbClr val="333333"/>
              </a:solidFill>
            </a:endParaRPr>
          </a:p>
        </p:txBody>
      </p:sp>
      <p:sp>
        <p:nvSpPr>
          <p:cNvPr id="4" name="TextBox 3">
            <a:extLst>
              <a:ext uri="{FF2B5EF4-FFF2-40B4-BE49-F238E27FC236}">
                <a16:creationId xmlns:a16="http://schemas.microsoft.com/office/drawing/2014/main" id="{00BC57BB-124D-0E38-B166-B91D40683BC7}"/>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pic>
        <p:nvPicPr>
          <p:cNvPr id="5" name="Picture 4">
            <a:extLst>
              <a:ext uri="{FF2B5EF4-FFF2-40B4-BE49-F238E27FC236}">
                <a16:creationId xmlns:a16="http://schemas.microsoft.com/office/drawing/2014/main" id="{884824E4-5B51-0576-DE7E-69F87E8FE22F}"/>
              </a:ext>
            </a:extLst>
          </p:cNvPr>
          <p:cNvPicPr>
            <a:picLocks noChangeAspect="1"/>
          </p:cNvPicPr>
          <p:nvPr/>
        </p:nvPicPr>
        <p:blipFill>
          <a:blip r:embed="rId3"/>
          <a:stretch>
            <a:fillRect/>
          </a:stretch>
        </p:blipFill>
        <p:spPr>
          <a:xfrm>
            <a:off x="4632960" y="1599945"/>
            <a:ext cx="7390718" cy="5179400"/>
          </a:xfrm>
          <a:prstGeom prst="rect">
            <a:avLst/>
          </a:prstGeom>
        </p:spPr>
      </p:pic>
    </p:spTree>
    <p:extLst>
      <p:ext uri="{BB962C8B-B14F-4D97-AF65-F5344CB8AC3E}">
        <p14:creationId xmlns:p14="http://schemas.microsoft.com/office/powerpoint/2010/main" val="189268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53610E1B-93CD-FABF-27D8-5A5F1B278DA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081CFA-C21D-2842-2BDB-BFC09BF47922}"/>
              </a:ext>
            </a:extLst>
          </p:cNvPr>
          <p:cNvSpPr>
            <a:spLocks noGrp="1"/>
          </p:cNvSpPr>
          <p:nvPr>
            <p:ph type="subTitle" idx="1"/>
          </p:nvPr>
        </p:nvSpPr>
        <p:spPr>
          <a:xfrm>
            <a:off x="0" y="962526"/>
            <a:ext cx="12191999" cy="589547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gn="just">
              <a:lnSpc>
                <a:spcPct val="107000"/>
              </a:lnSpc>
              <a:spcBef>
                <a:spcPts val="0"/>
              </a:spcBef>
            </a:pPr>
            <a:r>
              <a:rPr lang="en-US" sz="4600" b="0" i="0" u="none" strike="noStrike" baseline="0" dirty="0">
                <a:solidFill>
                  <a:srgbClr val="333333"/>
                </a:solidFill>
              </a:rPr>
              <a:t>3. Components Of An Information System</a:t>
            </a:r>
          </a:p>
          <a:p>
            <a:pPr algn="just">
              <a:lnSpc>
                <a:spcPct val="107000"/>
              </a:lnSpc>
              <a:spcBef>
                <a:spcPts val="0"/>
              </a:spcBef>
            </a:pPr>
            <a:endParaRPr lang="en-US" sz="1200" b="0" i="0" u="none" strike="noStrike" baseline="0" dirty="0">
              <a:solidFill>
                <a:srgbClr val="333333"/>
              </a:solidFill>
            </a:endParaRPr>
          </a:p>
          <a:p>
            <a:pPr marL="4114800" lvl="7" indent="-914400" algn="l">
              <a:buFont typeface="+mj-lt"/>
              <a:buAutoNum type="arabicPeriod"/>
            </a:pPr>
            <a:r>
              <a:rPr lang="en-US" sz="4400" b="0" i="0" u="none" strike="noStrike" baseline="0" dirty="0">
                <a:solidFill>
                  <a:srgbClr val="000000"/>
                </a:solidFill>
                <a:latin typeface="OpenSans"/>
              </a:rPr>
              <a:t>Software</a:t>
            </a:r>
          </a:p>
          <a:p>
            <a:pPr marL="4114800" lvl="7" indent="-914400" algn="l">
              <a:buFont typeface="+mj-lt"/>
              <a:buAutoNum type="arabicPeriod"/>
            </a:pPr>
            <a:r>
              <a:rPr lang="en-US" sz="4400" b="0" i="0" u="none" strike="noStrike" baseline="0" dirty="0">
                <a:solidFill>
                  <a:srgbClr val="000000"/>
                </a:solidFill>
                <a:latin typeface="OpenSans"/>
              </a:rPr>
              <a:t>Hardware</a:t>
            </a:r>
          </a:p>
          <a:p>
            <a:pPr marL="4114800" lvl="7" indent="-914400" algn="l">
              <a:buFont typeface="+mj-lt"/>
              <a:buAutoNum type="arabicPeriod"/>
            </a:pPr>
            <a:r>
              <a:rPr lang="en-US" sz="4400" b="0" i="0" u="none" strike="noStrike" baseline="0" dirty="0">
                <a:solidFill>
                  <a:srgbClr val="000000"/>
                </a:solidFill>
                <a:latin typeface="OpenSans"/>
              </a:rPr>
              <a:t>Data</a:t>
            </a:r>
          </a:p>
          <a:p>
            <a:pPr marL="4114800" lvl="7" indent="-914400" algn="l">
              <a:buFont typeface="+mj-lt"/>
              <a:buAutoNum type="arabicPeriod"/>
            </a:pPr>
            <a:r>
              <a:rPr lang="en-US" sz="4400" b="0" i="0" u="none" strike="noStrike" baseline="0" dirty="0">
                <a:solidFill>
                  <a:srgbClr val="000000"/>
                </a:solidFill>
                <a:latin typeface="OpenSans"/>
              </a:rPr>
              <a:t>People</a:t>
            </a:r>
          </a:p>
          <a:p>
            <a:pPr marL="4114800" lvl="7" indent="-914400" algn="l">
              <a:buFont typeface="+mj-lt"/>
              <a:buAutoNum type="arabicPeriod"/>
            </a:pPr>
            <a:r>
              <a:rPr lang="en-US" sz="4400" b="0" i="0" u="none" strike="noStrike" baseline="0" dirty="0">
                <a:solidFill>
                  <a:srgbClr val="000000"/>
                </a:solidFill>
                <a:latin typeface="OpenSans"/>
              </a:rPr>
              <a:t>Procedures</a:t>
            </a:r>
          </a:p>
          <a:p>
            <a:pPr marL="4114800" lvl="7" indent="-914400" algn="l">
              <a:buFont typeface="+mj-lt"/>
              <a:buAutoNum type="arabicPeriod"/>
            </a:pPr>
            <a:r>
              <a:rPr lang="en-US" sz="4400" b="0" i="0" u="none" strike="noStrike" baseline="0" dirty="0">
                <a:solidFill>
                  <a:srgbClr val="000000"/>
                </a:solidFill>
                <a:latin typeface="OpenSans"/>
              </a:rPr>
              <a:t>Networks</a:t>
            </a:r>
          </a:p>
        </p:txBody>
      </p:sp>
      <p:sp>
        <p:nvSpPr>
          <p:cNvPr id="4" name="TextBox 3">
            <a:extLst>
              <a:ext uri="{FF2B5EF4-FFF2-40B4-BE49-F238E27FC236}">
                <a16:creationId xmlns:a16="http://schemas.microsoft.com/office/drawing/2014/main" id="{EE7F8F46-7E95-C645-EF23-128E2A0ACB52}"/>
              </a:ext>
            </a:extLst>
          </p:cNvPr>
          <p:cNvSpPr txBox="1"/>
          <p:nvPr/>
        </p:nvSpPr>
        <p:spPr>
          <a:xfrm>
            <a:off x="359391"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776252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72079D19-A289-5D98-9520-80217276685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BD67726-F387-C67E-510E-98B9B235BE9B}"/>
              </a:ext>
            </a:extLst>
          </p:cNvPr>
          <p:cNvSpPr>
            <a:spLocks noGrp="1"/>
          </p:cNvSpPr>
          <p:nvPr>
            <p:ph type="subTitle" idx="1"/>
          </p:nvPr>
        </p:nvSpPr>
        <p:spPr>
          <a:xfrm>
            <a:off x="0" y="962526"/>
            <a:ext cx="12191999" cy="589547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92500" lnSpcReduction="10000"/>
          </a:bodyPr>
          <a:lstStyle/>
          <a:p>
            <a:pPr>
              <a:lnSpc>
                <a:spcPct val="107000"/>
              </a:lnSpc>
              <a:spcBef>
                <a:spcPts val="0"/>
              </a:spcBef>
            </a:pPr>
            <a:r>
              <a:rPr lang="en-US" sz="4300" b="1" i="0" u="none" strike="noStrike" baseline="0" dirty="0">
                <a:solidFill>
                  <a:srgbClr val="333333"/>
                </a:solidFill>
              </a:rPr>
              <a:t>3. Components Of An Information System</a:t>
            </a:r>
          </a:p>
          <a:p>
            <a:pPr marL="457200" indent="-457200" algn="l">
              <a:buFont typeface="+mj-lt"/>
              <a:buAutoNum type="arabicPeriod"/>
            </a:pPr>
            <a:r>
              <a:rPr lang="en-US" sz="3200" b="1" i="0" u="none" strike="noStrike" baseline="0" dirty="0">
                <a:solidFill>
                  <a:srgbClr val="000000"/>
                </a:solidFill>
              </a:rPr>
              <a:t>Software</a:t>
            </a:r>
            <a:r>
              <a:rPr lang="en-US" sz="3200" b="0" i="0" u="none" strike="noStrike" baseline="0" dirty="0">
                <a:solidFill>
                  <a:srgbClr val="000000"/>
                </a:solidFill>
              </a:rPr>
              <a:t>: </a:t>
            </a:r>
            <a:r>
              <a:rPr lang="en-US" sz="3200" b="0" i="0" u="none" strike="noStrike" baseline="0" dirty="0"/>
              <a:t>The software component of the IS comprises applications, operating systems, and assorted command utilities. Software is perhaps the most difficult IS component to secure.</a:t>
            </a:r>
            <a:endParaRPr lang="en-US" sz="3200" b="0" i="0" u="none" strike="noStrike" baseline="0" dirty="0">
              <a:solidFill>
                <a:srgbClr val="000000"/>
              </a:solidFill>
            </a:endParaRPr>
          </a:p>
          <a:p>
            <a:pPr marL="457200" indent="-457200" algn="l">
              <a:buFont typeface="+mj-lt"/>
              <a:buAutoNum type="arabicPeriod"/>
            </a:pPr>
            <a:r>
              <a:rPr lang="en-US" sz="3200" b="1" i="0" u="none" strike="noStrike" baseline="0" dirty="0">
                <a:solidFill>
                  <a:srgbClr val="000000"/>
                </a:solidFill>
              </a:rPr>
              <a:t>Hardware</a:t>
            </a:r>
            <a:r>
              <a:rPr lang="en-US" sz="3200" b="0" i="0" u="none" strike="noStrike" baseline="0" dirty="0">
                <a:solidFill>
                  <a:srgbClr val="000000"/>
                </a:solidFill>
              </a:rPr>
              <a:t>: </a:t>
            </a:r>
            <a:r>
              <a:rPr lang="en-US" sz="3200" b="0" i="0" u="none" strike="noStrike" baseline="0" dirty="0"/>
              <a:t>Hardware is the physical technology that houses and executes the software, stores and transports the data, and provides interfaces for the entry and removal of information from the system. Physical security policies deal with hardware as a physical asset and with the protection of physical assets from harm or theft.</a:t>
            </a:r>
            <a:endParaRPr lang="en-US" sz="3200" b="0" i="0" u="none" strike="noStrike" baseline="0" dirty="0">
              <a:solidFill>
                <a:srgbClr val="000000"/>
              </a:solidFill>
            </a:endParaRPr>
          </a:p>
          <a:p>
            <a:pPr marL="457200" indent="-457200" algn="l">
              <a:buFont typeface="+mj-lt"/>
              <a:buAutoNum type="arabicPeriod"/>
            </a:pPr>
            <a:r>
              <a:rPr lang="en-US" sz="3200" b="1" i="0" u="none" strike="noStrike" baseline="0" dirty="0">
                <a:solidFill>
                  <a:srgbClr val="000000"/>
                </a:solidFill>
              </a:rPr>
              <a:t>Data</a:t>
            </a:r>
            <a:r>
              <a:rPr lang="en-US" sz="3200" b="0" i="0" u="none" strike="noStrike" baseline="0" dirty="0">
                <a:solidFill>
                  <a:srgbClr val="000000"/>
                </a:solidFill>
              </a:rPr>
              <a:t>: </a:t>
            </a:r>
            <a:r>
              <a:rPr lang="en-US" sz="3200" b="0" i="0" u="none" strike="noStrike" baseline="0" dirty="0"/>
              <a:t>Data stored, processed, and transmitted by a computer system must be protected. Data is often the most valuable asset of an </a:t>
            </a:r>
            <a:r>
              <a:rPr lang="en-US" sz="3200" b="0" i="0" u="none" strike="noStrike" baseline="0" dirty="0" err="1"/>
              <a:t>organi-zation</a:t>
            </a:r>
            <a:r>
              <a:rPr lang="en-US" sz="3200" b="0" i="0" u="none" strike="noStrike" baseline="0" dirty="0"/>
              <a:t> and therefore is the main target of intentional attacks. Systems developed in recent years are likely to make use of database manage-</a:t>
            </a:r>
            <a:r>
              <a:rPr lang="en-US" sz="3200" b="0" i="0" u="none" strike="noStrike" baseline="0" dirty="0" err="1"/>
              <a:t>ment</a:t>
            </a:r>
            <a:r>
              <a:rPr lang="en-US" sz="3200" b="0" i="0" u="none" strike="noStrike" baseline="0" dirty="0"/>
              <a:t> systems.</a:t>
            </a:r>
            <a:endParaRPr lang="en-US" sz="3200" b="0" i="0" u="none" strike="noStrike" baseline="0" dirty="0">
              <a:solidFill>
                <a:srgbClr val="000000"/>
              </a:solidFill>
            </a:endParaRPr>
          </a:p>
        </p:txBody>
      </p:sp>
      <p:sp>
        <p:nvSpPr>
          <p:cNvPr id="4" name="TextBox 3">
            <a:extLst>
              <a:ext uri="{FF2B5EF4-FFF2-40B4-BE49-F238E27FC236}">
                <a16:creationId xmlns:a16="http://schemas.microsoft.com/office/drawing/2014/main" id="{90857662-3981-C7DC-9E14-51CADFA0E181}"/>
              </a:ext>
            </a:extLst>
          </p:cNvPr>
          <p:cNvSpPr txBox="1"/>
          <p:nvPr/>
        </p:nvSpPr>
        <p:spPr>
          <a:xfrm>
            <a:off x="359391"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478677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DD2DD84-72D7-A22B-284C-1F08C744963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A6EFD46-827D-3036-056D-FDADE277E6F3}"/>
              </a:ext>
            </a:extLst>
          </p:cNvPr>
          <p:cNvSpPr>
            <a:spLocks noGrp="1"/>
          </p:cNvSpPr>
          <p:nvPr>
            <p:ph type="subTitle" idx="1"/>
          </p:nvPr>
        </p:nvSpPr>
        <p:spPr>
          <a:xfrm>
            <a:off x="0" y="962526"/>
            <a:ext cx="12191999" cy="589547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70000" lnSpcReduction="20000"/>
          </a:bodyPr>
          <a:lstStyle/>
          <a:p>
            <a:pPr>
              <a:lnSpc>
                <a:spcPct val="107000"/>
              </a:lnSpc>
              <a:spcBef>
                <a:spcPts val="0"/>
              </a:spcBef>
            </a:pPr>
            <a:r>
              <a:rPr lang="en-US" sz="4600" b="1" i="0" u="none" strike="noStrike" baseline="0" dirty="0">
                <a:solidFill>
                  <a:srgbClr val="333333"/>
                </a:solidFill>
              </a:rPr>
              <a:t>3. Components </a:t>
            </a:r>
            <a:r>
              <a:rPr lang="en-US" sz="4600" b="1" dirty="0">
                <a:solidFill>
                  <a:srgbClr val="333333"/>
                </a:solidFill>
              </a:rPr>
              <a:t>o</a:t>
            </a:r>
            <a:r>
              <a:rPr lang="en-US" sz="4600" b="1" i="0" u="none" strike="noStrike" baseline="0" dirty="0">
                <a:solidFill>
                  <a:srgbClr val="333333"/>
                </a:solidFill>
              </a:rPr>
              <a:t>f an Information System</a:t>
            </a:r>
          </a:p>
          <a:p>
            <a:pPr marL="514350" indent="-514350" algn="just">
              <a:buFont typeface="+mj-lt"/>
              <a:buAutoNum type="arabicPeriod" startAt="4"/>
            </a:pPr>
            <a:r>
              <a:rPr lang="en-US" sz="4100" b="1" i="0" u="none" strike="noStrike" baseline="0" dirty="0">
                <a:solidFill>
                  <a:srgbClr val="000000"/>
                </a:solidFill>
              </a:rPr>
              <a:t>People</a:t>
            </a:r>
            <a:r>
              <a:rPr lang="en-US" sz="4100" b="0" i="0" u="none" strike="noStrike" baseline="0" dirty="0">
                <a:solidFill>
                  <a:srgbClr val="000000"/>
                </a:solidFill>
              </a:rPr>
              <a:t>: </a:t>
            </a:r>
            <a:r>
              <a:rPr lang="en-US" sz="4100" b="0" i="0" u="none" strike="noStrike" baseline="0" dirty="0"/>
              <a:t>people can be the weakest link in an organization’s information security program. Unless policy, education and training, awareness, and technology are properly employed to prevent people from accidentally or intentionally damaging or losing information, they will remain the weakest link. Social engineering can prey on the tendency to cut corners and the commonplace nature of human error. It can be used to manipulate people to obtain access information about a system.</a:t>
            </a:r>
            <a:endParaRPr lang="en-US" sz="4100" b="0" i="0" u="none" strike="noStrike" baseline="0" dirty="0">
              <a:solidFill>
                <a:srgbClr val="000000"/>
              </a:solidFill>
            </a:endParaRPr>
          </a:p>
          <a:p>
            <a:pPr marL="514350" indent="-514350" algn="just">
              <a:buFont typeface="+mj-lt"/>
              <a:buAutoNum type="arabicPeriod" startAt="4"/>
            </a:pPr>
            <a:r>
              <a:rPr lang="en-US" sz="4100" b="1" i="0" u="none" strike="noStrike" baseline="0" dirty="0">
                <a:solidFill>
                  <a:srgbClr val="000000"/>
                </a:solidFill>
              </a:rPr>
              <a:t>Procedures</a:t>
            </a:r>
            <a:r>
              <a:rPr lang="en-US" sz="4100" b="0" i="0" u="none" strike="noStrike" baseline="0" dirty="0">
                <a:solidFill>
                  <a:srgbClr val="000000"/>
                </a:solidFill>
              </a:rPr>
              <a:t>: </a:t>
            </a:r>
            <a:r>
              <a:rPr lang="en-US" sz="4100" b="0" i="0" u="none" strike="noStrike" baseline="0" dirty="0"/>
              <a:t>Procedures are written instructions for accomplishing a specific task.</a:t>
            </a:r>
            <a:endParaRPr lang="en-US" sz="4100" b="0" i="0" u="none" strike="noStrike" baseline="0" dirty="0">
              <a:solidFill>
                <a:srgbClr val="000000"/>
              </a:solidFill>
            </a:endParaRPr>
          </a:p>
          <a:p>
            <a:pPr marL="514350" indent="-514350" algn="just">
              <a:buFont typeface="+mj-lt"/>
              <a:buAutoNum type="arabicPeriod" startAt="4"/>
            </a:pPr>
            <a:r>
              <a:rPr lang="en-US" sz="4100" b="1" i="0" u="none" strike="noStrike" baseline="0" dirty="0">
                <a:solidFill>
                  <a:srgbClr val="000000"/>
                </a:solidFill>
              </a:rPr>
              <a:t>Networks</a:t>
            </a:r>
            <a:r>
              <a:rPr lang="en-US" sz="4100" b="0" i="0" u="none" strike="noStrike" baseline="0" dirty="0">
                <a:solidFill>
                  <a:srgbClr val="000000"/>
                </a:solidFill>
              </a:rPr>
              <a:t>: </a:t>
            </a:r>
            <a:r>
              <a:rPr lang="en-US" sz="4100" b="0" i="0" u="none" strike="noStrike" baseline="0" dirty="0"/>
              <a:t>Networking is the IS component that moves data and information between the components of the information system and has created much of the need for increased computer and information security. When information systems are connected to each other to form LANs, and these LANs are connected to other networks such as the Internet, new security challenges rapidly emerge. </a:t>
            </a:r>
            <a:endParaRPr lang="en-US" sz="4100" b="0" i="0" u="none" strike="noStrike" baseline="0" dirty="0">
              <a:solidFill>
                <a:srgbClr val="000000"/>
              </a:solidFill>
            </a:endParaRPr>
          </a:p>
        </p:txBody>
      </p:sp>
      <p:sp>
        <p:nvSpPr>
          <p:cNvPr id="4" name="TextBox 3">
            <a:extLst>
              <a:ext uri="{FF2B5EF4-FFF2-40B4-BE49-F238E27FC236}">
                <a16:creationId xmlns:a16="http://schemas.microsoft.com/office/drawing/2014/main" id="{406CA016-2C43-4FBC-DCAB-678ECF6D4E8D}"/>
              </a:ext>
            </a:extLst>
          </p:cNvPr>
          <p:cNvSpPr txBox="1"/>
          <p:nvPr/>
        </p:nvSpPr>
        <p:spPr>
          <a:xfrm>
            <a:off x="359391" y="0"/>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847661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8B684347-46EE-4501-425D-B59BAACBAF2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01C173-93B8-3F36-D7B7-D91956C371C5}"/>
              </a:ext>
            </a:extLst>
          </p:cNvPr>
          <p:cNvSpPr>
            <a:spLocks noGrp="1"/>
          </p:cNvSpPr>
          <p:nvPr>
            <p:ph type="subTitle" idx="1"/>
          </p:nvPr>
        </p:nvSpPr>
        <p:spPr>
          <a:xfrm>
            <a:off x="0" y="955138"/>
            <a:ext cx="12191999" cy="59028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600" b="1" i="0" u="none" strike="noStrike" baseline="0" dirty="0">
                <a:solidFill>
                  <a:srgbClr val="333333"/>
                </a:solidFill>
              </a:rPr>
              <a:t>4. Security And The Organization</a:t>
            </a:r>
          </a:p>
          <a:p>
            <a:pPr>
              <a:lnSpc>
                <a:spcPct val="107000"/>
              </a:lnSpc>
              <a:spcBef>
                <a:spcPts val="0"/>
              </a:spcBef>
            </a:pPr>
            <a:endParaRPr lang="en-US" sz="2800" b="1" i="0" u="none" strike="noStrike" baseline="0" dirty="0">
              <a:solidFill>
                <a:srgbClr val="333333"/>
              </a:solidFill>
            </a:endParaRPr>
          </a:p>
          <a:p>
            <a:pPr marL="742950" indent="-742950" algn="l">
              <a:buFont typeface="+mj-lt"/>
              <a:buAutoNum type="arabicPeriod"/>
            </a:pPr>
            <a:r>
              <a:rPr lang="en-US" sz="4000" b="0" i="0" u="none" strike="noStrike" baseline="0" dirty="0">
                <a:solidFill>
                  <a:srgbClr val="000000"/>
                </a:solidFill>
                <a:latin typeface="OpenSans"/>
              </a:rPr>
              <a:t>Balancing Information Security and Access</a:t>
            </a:r>
          </a:p>
          <a:p>
            <a:pPr marL="742950" indent="-742950" algn="l">
              <a:buFont typeface="+mj-lt"/>
              <a:buAutoNum type="arabicPeriod"/>
            </a:pPr>
            <a:r>
              <a:rPr lang="en-US" sz="4000" b="0" i="0" u="none" strike="noStrike" baseline="0" dirty="0">
                <a:solidFill>
                  <a:srgbClr val="000000"/>
                </a:solidFill>
                <a:latin typeface="OpenSans"/>
              </a:rPr>
              <a:t>Approaches to Information Security Implementation</a:t>
            </a:r>
          </a:p>
          <a:p>
            <a:pPr marL="742950" indent="-742950" algn="l">
              <a:buFont typeface="+mj-lt"/>
              <a:buAutoNum type="arabicPeriod"/>
            </a:pPr>
            <a:r>
              <a:rPr lang="en-US" sz="4000" b="0" i="0" u="none" strike="noStrike" baseline="0" dirty="0">
                <a:solidFill>
                  <a:srgbClr val="000000"/>
                </a:solidFill>
                <a:latin typeface="OpenSans"/>
              </a:rPr>
              <a:t>Security Professionals</a:t>
            </a:r>
          </a:p>
          <a:p>
            <a:pPr marL="742950" indent="-742950" algn="l">
              <a:buFont typeface="+mj-lt"/>
              <a:buAutoNum type="arabicPeriod"/>
            </a:pPr>
            <a:r>
              <a:rPr lang="en-US" sz="4000" b="0" i="0" u="none" strike="noStrike" baseline="0" dirty="0">
                <a:solidFill>
                  <a:srgbClr val="000000"/>
                </a:solidFill>
                <a:latin typeface="OpenSans"/>
              </a:rPr>
              <a:t>Data Responsibilities</a:t>
            </a:r>
          </a:p>
          <a:p>
            <a:pPr marL="742950" indent="-742950" algn="l">
              <a:buFont typeface="+mj-lt"/>
              <a:buAutoNum type="arabicPeriod"/>
            </a:pPr>
            <a:r>
              <a:rPr lang="en-US" sz="4000" b="0" i="0" u="none" strike="noStrike" baseline="0" dirty="0">
                <a:solidFill>
                  <a:srgbClr val="000000"/>
                </a:solidFill>
                <a:latin typeface="OpenSans"/>
              </a:rPr>
              <a:t>Communities of Interest</a:t>
            </a:r>
            <a:endParaRPr lang="en-US" sz="4000" b="1" i="0" u="none" strike="noStrike" baseline="0" dirty="0">
              <a:solidFill>
                <a:srgbClr val="333333"/>
              </a:solidFill>
            </a:endParaRPr>
          </a:p>
        </p:txBody>
      </p:sp>
      <p:sp>
        <p:nvSpPr>
          <p:cNvPr id="4" name="TextBox 3">
            <a:extLst>
              <a:ext uri="{FF2B5EF4-FFF2-40B4-BE49-F238E27FC236}">
                <a16:creationId xmlns:a16="http://schemas.microsoft.com/office/drawing/2014/main" id="{328879D9-4562-01FD-AB00-08505F81A9B5}"/>
              </a:ext>
            </a:extLst>
          </p:cNvPr>
          <p:cNvSpPr txBox="1"/>
          <p:nvPr/>
        </p:nvSpPr>
        <p:spPr>
          <a:xfrm>
            <a:off x="110359" y="163125"/>
            <a:ext cx="12081640"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406373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EED87-6DF1-2A65-8D78-0D6E549B2C5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6BB64ED-EFC0-2C2C-6F32-8780630A8193}"/>
              </a:ext>
            </a:extLst>
          </p:cNvPr>
          <p:cNvSpPr>
            <a:spLocks noGrp="1"/>
          </p:cNvSpPr>
          <p:nvPr>
            <p:ph type="subTitle" idx="1"/>
          </p:nvPr>
        </p:nvSpPr>
        <p:spPr>
          <a:xfrm>
            <a:off x="0" y="997136"/>
            <a:ext cx="12191999" cy="586086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nSpc>
                <a:spcPct val="107000"/>
              </a:lnSpc>
              <a:spcBef>
                <a:spcPts val="0"/>
              </a:spcBef>
            </a:pPr>
            <a:r>
              <a:rPr lang="en-US" sz="4400" b="1" kern="100" dirty="0">
                <a:effectLst/>
                <a:ea typeface="Aptos" panose="020B0004020202020204" pitchFamily="34" charset="0"/>
                <a:cs typeface="Times New Roman" panose="02020603050405020304" pitchFamily="18" charset="0"/>
              </a:rPr>
              <a:t>Course description/overview</a:t>
            </a:r>
          </a:p>
          <a:p>
            <a:pPr algn="just">
              <a:lnSpc>
                <a:spcPct val="107000"/>
              </a:lnSpc>
              <a:spcBef>
                <a:spcPts val="0"/>
              </a:spcBef>
            </a:pPr>
            <a:endParaRPr lang="en-US" sz="4400" kern="100" dirty="0">
              <a:effectLst/>
              <a:ea typeface="Aptos" panose="020B0004020202020204" pitchFamily="34" charset="0"/>
              <a:cs typeface="Times New Roman" panose="02020603050405020304" pitchFamily="18" charset="0"/>
            </a:endParaRPr>
          </a:p>
          <a:p>
            <a:pPr algn="just"/>
            <a:r>
              <a:rPr lang="en-US" sz="4400" dirty="0"/>
              <a:t>The course aims to provide students with a broad understanding of computer security including security risks, attacks, prevention and </a:t>
            </a:r>
            <a:r>
              <a:rPr lang="en-US" sz="4400" dirty="0" err="1"/>
              <a:t>defence</a:t>
            </a:r>
            <a:r>
              <a:rPr lang="en-US" sz="4400" dirty="0"/>
              <a:t> methods; security protocols and access control models.</a:t>
            </a:r>
            <a:endParaRPr lang="en-US" sz="6000" kern="100" dirty="0">
              <a:effectLst/>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8DAC666-4246-EC09-CA4B-B3D884BE6774}"/>
              </a:ext>
            </a:extLst>
          </p:cNvPr>
          <p:cNvSpPr txBox="1"/>
          <p:nvPr/>
        </p:nvSpPr>
        <p:spPr>
          <a:xfrm>
            <a:off x="1702454" y="289250"/>
            <a:ext cx="8378890" cy="707886"/>
          </a:xfrm>
          <a:prstGeom prst="rect">
            <a:avLst/>
          </a:prstGeom>
          <a:noFill/>
        </p:spPr>
        <p:txBody>
          <a:bodyPr wrap="square" rtlCol="0">
            <a:spAutoFit/>
          </a:bodyPr>
          <a:lstStyle/>
          <a:p>
            <a:pPr algn="ctr"/>
            <a:r>
              <a:rPr lang="en-US" sz="4000" b="1" dirty="0">
                <a:latin typeface="Aptos" panose="020B0004020202020204" pitchFamily="34" charset="0"/>
              </a:rPr>
              <a:t>Course Introduction</a:t>
            </a:r>
          </a:p>
        </p:txBody>
      </p:sp>
    </p:spTree>
    <p:extLst>
      <p:ext uri="{BB962C8B-B14F-4D97-AF65-F5344CB8AC3E}">
        <p14:creationId xmlns:p14="http://schemas.microsoft.com/office/powerpoint/2010/main" val="204154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74161254-9FF2-7BEF-FEC8-2B62935DAFE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1BB1495-B8B2-2753-6CC9-DCEBEE1F50E8}"/>
              </a:ext>
            </a:extLst>
          </p:cNvPr>
          <p:cNvSpPr>
            <a:spLocks noGrp="1"/>
          </p:cNvSpPr>
          <p:nvPr>
            <p:ph type="subTitle" idx="1"/>
          </p:nvPr>
        </p:nvSpPr>
        <p:spPr>
          <a:xfrm>
            <a:off x="0" y="955138"/>
            <a:ext cx="12191999" cy="59028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3600" b="1" i="0" u="none" strike="noStrike" baseline="0" dirty="0">
                <a:solidFill>
                  <a:srgbClr val="333333"/>
                </a:solidFill>
              </a:rPr>
              <a:t>4. Security And The Organization</a:t>
            </a:r>
          </a:p>
          <a:p>
            <a:pPr>
              <a:lnSpc>
                <a:spcPct val="107000"/>
              </a:lnSpc>
              <a:spcBef>
                <a:spcPts val="0"/>
              </a:spcBef>
            </a:pPr>
            <a:endParaRPr lang="en-US" sz="600" b="1" i="0" u="none" strike="noStrike" baseline="0" dirty="0">
              <a:solidFill>
                <a:srgbClr val="333333"/>
              </a:solidFill>
            </a:endParaRPr>
          </a:p>
          <a:p>
            <a:pPr marL="742950" indent="-742950">
              <a:buAutoNum type="arabicPeriod"/>
            </a:pPr>
            <a:r>
              <a:rPr lang="en-US" sz="2800" b="0" i="0" u="none" strike="noStrike" baseline="0" dirty="0">
                <a:solidFill>
                  <a:srgbClr val="000000"/>
                </a:solidFill>
                <a:latin typeface="OpenSans"/>
              </a:rPr>
              <a:t>Balancing Information Security and Access</a:t>
            </a:r>
          </a:p>
          <a:p>
            <a:pPr algn="just"/>
            <a:endParaRPr lang="en-US" sz="4000" b="0" i="0" u="none" strike="noStrike" baseline="0" dirty="0">
              <a:solidFill>
                <a:srgbClr val="000000"/>
              </a:solidFill>
              <a:latin typeface="OpenSans"/>
            </a:endParaRPr>
          </a:p>
        </p:txBody>
      </p:sp>
      <p:sp>
        <p:nvSpPr>
          <p:cNvPr id="4" name="TextBox 3">
            <a:extLst>
              <a:ext uri="{FF2B5EF4-FFF2-40B4-BE49-F238E27FC236}">
                <a16:creationId xmlns:a16="http://schemas.microsoft.com/office/drawing/2014/main" id="{D53EA3C6-A71B-146D-B22F-3752745B588E}"/>
              </a:ext>
            </a:extLst>
          </p:cNvPr>
          <p:cNvSpPr txBox="1"/>
          <p:nvPr/>
        </p:nvSpPr>
        <p:spPr>
          <a:xfrm>
            <a:off x="110359" y="163125"/>
            <a:ext cx="12081640"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pic>
        <p:nvPicPr>
          <p:cNvPr id="5" name="Picture 4">
            <a:extLst>
              <a:ext uri="{FF2B5EF4-FFF2-40B4-BE49-F238E27FC236}">
                <a16:creationId xmlns:a16="http://schemas.microsoft.com/office/drawing/2014/main" id="{9A131AB6-91BB-4844-8707-6BCDAA1A80CC}"/>
              </a:ext>
            </a:extLst>
          </p:cNvPr>
          <p:cNvPicPr>
            <a:picLocks noChangeAspect="1"/>
          </p:cNvPicPr>
          <p:nvPr/>
        </p:nvPicPr>
        <p:blipFill>
          <a:blip r:embed="rId3"/>
          <a:stretch>
            <a:fillRect/>
          </a:stretch>
        </p:blipFill>
        <p:spPr>
          <a:xfrm>
            <a:off x="762000" y="2230687"/>
            <a:ext cx="10637520" cy="4492865"/>
          </a:xfrm>
          <a:prstGeom prst="rect">
            <a:avLst/>
          </a:prstGeom>
        </p:spPr>
      </p:pic>
    </p:spTree>
    <p:extLst>
      <p:ext uri="{BB962C8B-B14F-4D97-AF65-F5344CB8AC3E}">
        <p14:creationId xmlns:p14="http://schemas.microsoft.com/office/powerpoint/2010/main" val="398638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79FF24C4-391A-1728-8366-2C4BA638E57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F81182D-920D-F1A3-F389-1363B5F64CDC}"/>
              </a:ext>
            </a:extLst>
          </p:cNvPr>
          <p:cNvSpPr>
            <a:spLocks noGrp="1"/>
          </p:cNvSpPr>
          <p:nvPr>
            <p:ph type="subTitle" idx="1"/>
          </p:nvPr>
        </p:nvSpPr>
        <p:spPr>
          <a:xfrm>
            <a:off x="0" y="955138"/>
            <a:ext cx="12191999" cy="59028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a:bodyPr>
          <a:lstStyle/>
          <a:p>
            <a:pPr>
              <a:lnSpc>
                <a:spcPct val="107000"/>
              </a:lnSpc>
              <a:spcBef>
                <a:spcPts val="0"/>
              </a:spcBef>
            </a:pPr>
            <a:r>
              <a:rPr lang="en-US" sz="4600" b="1" i="0" u="none" strike="noStrike" baseline="0" dirty="0">
                <a:solidFill>
                  <a:srgbClr val="333333"/>
                </a:solidFill>
              </a:rPr>
              <a:t>4. Security And The Organization</a:t>
            </a:r>
          </a:p>
          <a:p>
            <a:pPr>
              <a:lnSpc>
                <a:spcPct val="107000"/>
              </a:lnSpc>
              <a:spcBef>
                <a:spcPts val="0"/>
              </a:spcBef>
            </a:pPr>
            <a:endParaRPr lang="en-US" sz="900" b="1" i="0" u="none" strike="noStrike" baseline="0" dirty="0">
              <a:solidFill>
                <a:srgbClr val="333333"/>
              </a:solidFill>
            </a:endParaRPr>
          </a:p>
          <a:p>
            <a:pPr marL="742950" indent="-742950">
              <a:buAutoNum type="arabicPeriod"/>
            </a:pPr>
            <a:r>
              <a:rPr lang="en-US" sz="4300" b="0" i="0" u="none" strike="noStrike" baseline="0" dirty="0">
                <a:solidFill>
                  <a:srgbClr val="000000"/>
                </a:solidFill>
                <a:latin typeface="OpenSans"/>
              </a:rPr>
              <a:t>Balancing Information Security and Access</a:t>
            </a:r>
          </a:p>
          <a:p>
            <a:pPr algn="l"/>
            <a:r>
              <a:rPr lang="en-US" sz="4000" b="0" i="0" u="none" strike="noStrike" baseline="0" dirty="0"/>
              <a:t>Even with the best planning and implementation, it is impossible to obtain perfect information security. To achieve balance—that is, to operate an information system that satisfies users and security professionals equally—the security level must allow reasonable access yet protect against threats. An imbalance can occur when the needs of the end user are undermined by obsessive focus on protecting and administering the information systems. </a:t>
            </a:r>
            <a:endParaRPr lang="en-US" sz="7200" b="0" i="0" u="none" strike="noStrike" baseline="0" dirty="0">
              <a:solidFill>
                <a:srgbClr val="000000"/>
              </a:solidFill>
            </a:endParaRPr>
          </a:p>
        </p:txBody>
      </p:sp>
      <p:sp>
        <p:nvSpPr>
          <p:cNvPr id="4" name="TextBox 3">
            <a:extLst>
              <a:ext uri="{FF2B5EF4-FFF2-40B4-BE49-F238E27FC236}">
                <a16:creationId xmlns:a16="http://schemas.microsoft.com/office/drawing/2014/main" id="{A9670C2D-D516-EFF4-2016-AC9755F7C309}"/>
              </a:ext>
            </a:extLst>
          </p:cNvPr>
          <p:cNvSpPr txBox="1"/>
          <p:nvPr/>
        </p:nvSpPr>
        <p:spPr>
          <a:xfrm>
            <a:off x="110359" y="163125"/>
            <a:ext cx="12081640"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522794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955BB6D8-8E11-EC8D-C438-E7D727DDA28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4469C1A-9A1F-41D9-4AD3-978438284628}"/>
              </a:ext>
            </a:extLst>
          </p:cNvPr>
          <p:cNvSpPr>
            <a:spLocks noGrp="1"/>
          </p:cNvSpPr>
          <p:nvPr>
            <p:ph type="subTitle" idx="1"/>
          </p:nvPr>
        </p:nvSpPr>
        <p:spPr>
          <a:xfrm>
            <a:off x="0" y="955138"/>
            <a:ext cx="12191999" cy="59028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62500" lnSpcReduction="20000"/>
          </a:bodyPr>
          <a:lstStyle/>
          <a:p>
            <a:pPr>
              <a:lnSpc>
                <a:spcPct val="107000"/>
              </a:lnSpc>
              <a:spcBef>
                <a:spcPts val="0"/>
              </a:spcBef>
            </a:pPr>
            <a:r>
              <a:rPr lang="en-US" sz="5800" b="1" i="0" u="none" strike="noStrike" baseline="0" dirty="0">
                <a:solidFill>
                  <a:srgbClr val="333333"/>
                </a:solidFill>
              </a:rPr>
              <a:t>4. Security And The Organization</a:t>
            </a:r>
            <a:endParaRPr lang="en-US" sz="1300" b="1" i="0" u="none" strike="noStrike" baseline="0" dirty="0">
              <a:solidFill>
                <a:srgbClr val="333333"/>
              </a:solidFill>
            </a:endParaRPr>
          </a:p>
          <a:p>
            <a:r>
              <a:rPr lang="en-US" sz="5100" b="0" i="0" u="none" strike="noStrike" baseline="0" dirty="0">
                <a:solidFill>
                  <a:srgbClr val="000000"/>
                </a:solidFill>
                <a:latin typeface="OpenSans"/>
              </a:rPr>
              <a:t>2. Approaches to Information Security Implementation</a:t>
            </a:r>
          </a:p>
          <a:p>
            <a:pPr marL="742950" indent="-742950" algn="l">
              <a:buFont typeface="+mj-lt"/>
              <a:buAutoNum type="arabicPeriod"/>
            </a:pPr>
            <a:r>
              <a:rPr lang="en-US" sz="4500" b="1" i="0" u="none" strike="noStrike" baseline="0" dirty="0">
                <a:solidFill>
                  <a:srgbClr val="000000"/>
                </a:solidFill>
              </a:rPr>
              <a:t>Bottom-Up Approach: </a:t>
            </a:r>
            <a:r>
              <a:rPr lang="en-US" sz="4500" b="0" i="0" u="none" strike="noStrike" baseline="0" dirty="0">
                <a:solidFill>
                  <a:srgbClr val="000000"/>
                </a:solidFill>
              </a:rPr>
              <a:t>Securing information assets is an incremental process that requires coordination, time, and patience. Information security can begin as an attempt by systems administrators to improve the security of their systems by working together. The key advantage of the bottom-up approach is the technical expertise of individual </a:t>
            </a:r>
            <a:r>
              <a:rPr lang="en-US" sz="4500" b="0" i="0" u="none" strike="noStrike" baseline="0" dirty="0" err="1">
                <a:solidFill>
                  <a:srgbClr val="000000"/>
                </a:solidFill>
              </a:rPr>
              <a:t>administra</a:t>
            </a:r>
            <a:r>
              <a:rPr lang="en-US" sz="4500" b="0" i="0" u="none" strike="noStrike" baseline="0" dirty="0">
                <a:solidFill>
                  <a:srgbClr val="000000"/>
                </a:solidFill>
              </a:rPr>
              <a:t>-tors.</a:t>
            </a:r>
            <a:endParaRPr lang="en-US" sz="4500" dirty="0">
              <a:solidFill>
                <a:srgbClr val="000000"/>
              </a:solidFill>
            </a:endParaRPr>
          </a:p>
          <a:p>
            <a:pPr marL="742950" indent="-742950" algn="l">
              <a:buFont typeface="+mj-lt"/>
              <a:buAutoNum type="arabicPeriod"/>
            </a:pPr>
            <a:r>
              <a:rPr lang="en-US" sz="4500" b="1" i="0" u="none" strike="noStrike" baseline="0" dirty="0"/>
              <a:t>Top-Down Approach: </a:t>
            </a:r>
            <a:r>
              <a:rPr lang="en-US" sz="4500" b="0" i="0" u="none" strike="noStrike" baseline="0" dirty="0"/>
              <a:t>With this approach, the project is formally designed and supported by upper-level managers who issue policies, procedures, and processes, dictate the goals and expected outcomes, and determine accountability for each required action. This approach has strong upper management support, a dedicated champion, usually </a:t>
            </a:r>
            <a:r>
              <a:rPr lang="en-US" sz="4500" b="0" i="0" u="none" strike="noStrike" baseline="0" dirty="0" err="1"/>
              <a:t>dedi-cated</a:t>
            </a:r>
            <a:r>
              <a:rPr lang="en-US" sz="4500" b="0" i="0" u="none" strike="noStrike" baseline="0" dirty="0"/>
              <a:t> funding, a clear planning and implementation process, and the means of influencing organizational culture. The most successful kind of top-down approach also involves a formal development strategy known as a systems development life cycle.</a:t>
            </a:r>
            <a:endParaRPr lang="en-US" sz="4500" b="0" i="0" u="none" strike="noStrike" baseline="0" dirty="0">
              <a:solidFill>
                <a:srgbClr val="000000"/>
              </a:solidFill>
            </a:endParaRPr>
          </a:p>
        </p:txBody>
      </p:sp>
      <p:sp>
        <p:nvSpPr>
          <p:cNvPr id="4" name="TextBox 3">
            <a:extLst>
              <a:ext uri="{FF2B5EF4-FFF2-40B4-BE49-F238E27FC236}">
                <a16:creationId xmlns:a16="http://schemas.microsoft.com/office/drawing/2014/main" id="{046521D1-2B94-28E6-6A58-AFFA4C77283E}"/>
              </a:ext>
            </a:extLst>
          </p:cNvPr>
          <p:cNvSpPr txBox="1"/>
          <p:nvPr/>
        </p:nvSpPr>
        <p:spPr>
          <a:xfrm>
            <a:off x="110359" y="163125"/>
            <a:ext cx="12081640"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120906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7FA0E0E-A4E7-269E-CFEA-A0A15592309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837C226-93B7-2C67-8D51-B94FDDED0A48}"/>
              </a:ext>
            </a:extLst>
          </p:cNvPr>
          <p:cNvSpPr>
            <a:spLocks noGrp="1"/>
          </p:cNvSpPr>
          <p:nvPr>
            <p:ph type="subTitle" idx="1"/>
          </p:nvPr>
        </p:nvSpPr>
        <p:spPr>
          <a:xfrm>
            <a:off x="0" y="955138"/>
            <a:ext cx="12191999" cy="59028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3600" b="1" i="0" u="none" strike="noStrike" baseline="0" dirty="0">
                <a:solidFill>
                  <a:srgbClr val="333333"/>
                </a:solidFill>
              </a:rPr>
              <a:t>4. Security And The Organization</a:t>
            </a:r>
            <a:endParaRPr lang="en-US" sz="1800" b="1" i="0" u="none" strike="noStrike" baseline="0" dirty="0">
              <a:solidFill>
                <a:srgbClr val="333333"/>
              </a:solidFill>
            </a:endParaRPr>
          </a:p>
          <a:p>
            <a:r>
              <a:rPr lang="en-US" sz="2800" b="0" i="0" u="none" strike="noStrike" baseline="0" dirty="0">
                <a:solidFill>
                  <a:srgbClr val="000000"/>
                </a:solidFill>
              </a:rPr>
              <a:t>3. Security Professionals</a:t>
            </a:r>
          </a:p>
        </p:txBody>
      </p:sp>
      <p:sp>
        <p:nvSpPr>
          <p:cNvPr id="4" name="TextBox 3">
            <a:extLst>
              <a:ext uri="{FF2B5EF4-FFF2-40B4-BE49-F238E27FC236}">
                <a16:creationId xmlns:a16="http://schemas.microsoft.com/office/drawing/2014/main" id="{40799A37-6175-01C5-EB62-546ED954D3CF}"/>
              </a:ext>
            </a:extLst>
          </p:cNvPr>
          <p:cNvSpPr txBox="1"/>
          <p:nvPr/>
        </p:nvSpPr>
        <p:spPr>
          <a:xfrm>
            <a:off x="110359" y="163125"/>
            <a:ext cx="12081640"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pic>
        <p:nvPicPr>
          <p:cNvPr id="5" name="Picture 4">
            <a:extLst>
              <a:ext uri="{FF2B5EF4-FFF2-40B4-BE49-F238E27FC236}">
                <a16:creationId xmlns:a16="http://schemas.microsoft.com/office/drawing/2014/main" id="{35A0F5B7-C503-3C35-9346-CE534B5DFE5D}"/>
              </a:ext>
            </a:extLst>
          </p:cNvPr>
          <p:cNvPicPr>
            <a:picLocks noChangeAspect="1"/>
          </p:cNvPicPr>
          <p:nvPr/>
        </p:nvPicPr>
        <p:blipFill>
          <a:blip r:embed="rId3"/>
          <a:stretch>
            <a:fillRect/>
          </a:stretch>
        </p:blipFill>
        <p:spPr>
          <a:xfrm>
            <a:off x="2690788" y="2135182"/>
            <a:ext cx="6920781" cy="4638929"/>
          </a:xfrm>
          <a:prstGeom prst="rect">
            <a:avLst/>
          </a:prstGeom>
        </p:spPr>
      </p:pic>
    </p:spTree>
    <p:extLst>
      <p:ext uri="{BB962C8B-B14F-4D97-AF65-F5344CB8AC3E}">
        <p14:creationId xmlns:p14="http://schemas.microsoft.com/office/powerpoint/2010/main" val="1201232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AC23051-C257-B86F-A6D3-9EBD96885A2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1A0BF95-D0D1-E2BF-371D-C3D4BBAA1AEA}"/>
              </a:ext>
            </a:extLst>
          </p:cNvPr>
          <p:cNvSpPr>
            <a:spLocks noGrp="1"/>
          </p:cNvSpPr>
          <p:nvPr>
            <p:ph type="subTitle" idx="1"/>
          </p:nvPr>
        </p:nvSpPr>
        <p:spPr>
          <a:xfrm>
            <a:off x="0" y="955138"/>
            <a:ext cx="12191999" cy="59028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10000"/>
          </a:bodyPr>
          <a:lstStyle/>
          <a:p>
            <a:pPr>
              <a:lnSpc>
                <a:spcPct val="107000"/>
              </a:lnSpc>
              <a:spcBef>
                <a:spcPts val="0"/>
              </a:spcBef>
            </a:pPr>
            <a:r>
              <a:rPr lang="en-US" sz="3900" b="1" i="0" u="none" strike="noStrike" baseline="0" dirty="0"/>
              <a:t>4. Security And The Organization</a:t>
            </a:r>
            <a:endParaRPr lang="en-US" sz="1900" b="1" i="0" u="none" strike="noStrike" baseline="0" dirty="0"/>
          </a:p>
          <a:p>
            <a:r>
              <a:rPr lang="en-US" sz="3500" b="0" i="0" u="none" strike="noStrike" baseline="0" dirty="0"/>
              <a:t>4. Data Responsibilities</a:t>
            </a:r>
          </a:p>
          <a:p>
            <a:pPr marL="514350" indent="-514350" algn="l">
              <a:buFont typeface="+mj-lt"/>
              <a:buAutoNum type="arabicPeriod"/>
            </a:pPr>
            <a:r>
              <a:rPr lang="en-US" sz="3200" b="1" i="0" u="none" strike="noStrike" baseline="0" dirty="0"/>
              <a:t>Data Owners: </a:t>
            </a:r>
            <a:r>
              <a:rPr lang="en-US" sz="3200" b="0" i="0" u="none" strike="noStrike" baseline="0" dirty="0"/>
              <a:t>Individuals who control, and are responsible for, the security and use of a particular set of information.</a:t>
            </a:r>
          </a:p>
          <a:p>
            <a:pPr marL="514350" indent="-514350" algn="l">
              <a:buFont typeface="+mj-lt"/>
              <a:buAutoNum type="arabicPeriod"/>
            </a:pPr>
            <a:r>
              <a:rPr lang="en-US" sz="3200" b="1" u="none" strike="noStrike" baseline="0" dirty="0"/>
              <a:t>Data Custodians</a:t>
            </a:r>
            <a:r>
              <a:rPr lang="en-US" sz="3200" dirty="0"/>
              <a:t>: </a:t>
            </a:r>
            <a:r>
              <a:rPr lang="en-US" sz="3200" b="0" i="0" u="none" strike="noStrike" baseline="0" dirty="0"/>
              <a:t>(also known as </a:t>
            </a:r>
            <a:r>
              <a:rPr lang="en-US" sz="3200" b="1" i="0" u="none" strike="noStrike" baseline="0" dirty="0"/>
              <a:t>data stewards</a:t>
            </a:r>
            <a:r>
              <a:rPr lang="en-US" sz="3200" b="0" i="0" u="none" strike="noStrike" baseline="0" dirty="0"/>
              <a:t>) are responsible for the information and the systems that process, transmit, and store it. The duties of a data custodian often include overseeing data storage and backups, implementing the specific procedures and policies laid out in the security policies and plans, and reporting to the data owner.</a:t>
            </a:r>
          </a:p>
          <a:p>
            <a:pPr marL="514350" indent="-514350" algn="l">
              <a:buFont typeface="+mj-lt"/>
              <a:buAutoNum type="arabicPeriod"/>
            </a:pPr>
            <a:r>
              <a:rPr lang="en-US" sz="3200" b="1" i="0" u="none" strike="noStrike" baseline="0" dirty="0"/>
              <a:t>Data Trustees: </a:t>
            </a:r>
            <a:r>
              <a:rPr lang="en-US" sz="3200" b="0" i="0" u="none" strike="noStrike" baseline="0" dirty="0"/>
              <a:t>are individuals appointed by data owners to oversee the management of a particular set of information and to coordinate with data custodians for its storage, protection, and use. </a:t>
            </a:r>
          </a:p>
          <a:p>
            <a:pPr marL="514350" indent="-514350" algn="l">
              <a:buFont typeface="+mj-lt"/>
              <a:buAutoNum type="arabicPeriod"/>
            </a:pPr>
            <a:r>
              <a:rPr lang="en-US" sz="3200" b="1" i="0" u="none" strike="noStrike" baseline="0" dirty="0"/>
              <a:t>Data Users: </a:t>
            </a:r>
            <a:r>
              <a:rPr lang="en-US" sz="3200" b="0" i="0" u="none" strike="noStrike" baseline="0" dirty="0"/>
              <a:t>all individuals or end users with access to the information</a:t>
            </a:r>
          </a:p>
        </p:txBody>
      </p:sp>
      <p:sp>
        <p:nvSpPr>
          <p:cNvPr id="4" name="TextBox 3">
            <a:extLst>
              <a:ext uri="{FF2B5EF4-FFF2-40B4-BE49-F238E27FC236}">
                <a16:creationId xmlns:a16="http://schemas.microsoft.com/office/drawing/2014/main" id="{4B91813C-EDD1-6D9C-AC70-89639488AF48}"/>
              </a:ext>
            </a:extLst>
          </p:cNvPr>
          <p:cNvSpPr txBox="1"/>
          <p:nvPr/>
        </p:nvSpPr>
        <p:spPr>
          <a:xfrm>
            <a:off x="110359" y="163125"/>
            <a:ext cx="12081640"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3963704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F80301F6-0D92-BF3F-32C5-2C3667832D7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D228F89-13B1-C51C-B776-F51524FBEC90}"/>
              </a:ext>
            </a:extLst>
          </p:cNvPr>
          <p:cNvSpPr>
            <a:spLocks noGrp="1"/>
          </p:cNvSpPr>
          <p:nvPr>
            <p:ph type="subTitle" idx="1"/>
          </p:nvPr>
        </p:nvSpPr>
        <p:spPr>
          <a:xfrm>
            <a:off x="0" y="955138"/>
            <a:ext cx="12191999" cy="590286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10000"/>
          </a:bodyPr>
          <a:lstStyle/>
          <a:p>
            <a:pPr>
              <a:lnSpc>
                <a:spcPct val="107000"/>
              </a:lnSpc>
              <a:spcBef>
                <a:spcPts val="0"/>
              </a:spcBef>
            </a:pPr>
            <a:r>
              <a:rPr lang="en-US" sz="4800" b="1" i="0" u="none" strike="noStrike" baseline="0" dirty="0">
                <a:solidFill>
                  <a:srgbClr val="333333"/>
                </a:solidFill>
              </a:rPr>
              <a:t>4. Security And The Organization</a:t>
            </a:r>
            <a:endParaRPr lang="en-US" sz="3000" b="1" i="0" u="none" strike="noStrike" baseline="0" dirty="0">
              <a:solidFill>
                <a:srgbClr val="333333"/>
              </a:solidFill>
            </a:endParaRPr>
          </a:p>
          <a:p>
            <a:r>
              <a:rPr lang="en-US" sz="4300" b="0" i="0" u="none" strike="noStrike" baseline="0" dirty="0">
                <a:solidFill>
                  <a:srgbClr val="000000"/>
                </a:solidFill>
                <a:latin typeface="OpenSans"/>
              </a:rPr>
              <a:t>5. Communities of Interest</a:t>
            </a:r>
          </a:p>
          <a:p>
            <a:pPr marL="742950" indent="-742950" algn="l">
              <a:buFont typeface="Arial" panose="020B0604020202020204" pitchFamily="34" charset="0"/>
              <a:buChar char="•"/>
            </a:pPr>
            <a:r>
              <a:rPr lang="en-US" sz="4000" i="0" u="none" strike="noStrike" baseline="0" dirty="0"/>
              <a:t>Information Security Management and Professionals</a:t>
            </a:r>
          </a:p>
          <a:p>
            <a:pPr marL="742950" indent="-742950" algn="l">
              <a:buFont typeface="Arial" panose="020B0604020202020204" pitchFamily="34" charset="0"/>
              <a:buChar char="•"/>
            </a:pPr>
            <a:r>
              <a:rPr lang="en-US" sz="4000" i="0" u="none" strike="noStrike" baseline="0" dirty="0"/>
              <a:t>Information Technology Management and Professionals</a:t>
            </a:r>
          </a:p>
          <a:p>
            <a:pPr marL="742950" indent="-742950" algn="l">
              <a:buFont typeface="Arial" panose="020B0604020202020204" pitchFamily="34" charset="0"/>
              <a:buChar char="•"/>
            </a:pPr>
            <a:r>
              <a:rPr lang="en-US" sz="4000" i="0" u="none" strike="noStrike" baseline="0" dirty="0"/>
              <a:t>Organizational Management and Professionals</a:t>
            </a:r>
          </a:p>
          <a:p>
            <a:pPr marL="742950" indent="-742950" algn="l">
              <a:buFont typeface="Arial" panose="020B0604020202020204" pitchFamily="34" charset="0"/>
              <a:buChar char="•"/>
            </a:pPr>
            <a:r>
              <a:rPr lang="en-US" sz="4000" i="0" u="none" strike="noStrike" baseline="0" dirty="0"/>
              <a:t>National Communication Authority</a:t>
            </a:r>
          </a:p>
          <a:p>
            <a:pPr marL="742950" indent="-742950" algn="l">
              <a:buFont typeface="Arial" panose="020B0604020202020204" pitchFamily="34" charset="0"/>
              <a:buChar char="•"/>
            </a:pPr>
            <a:r>
              <a:rPr lang="en-US" sz="4000" dirty="0"/>
              <a:t>Data Protection Agency</a:t>
            </a:r>
          </a:p>
          <a:p>
            <a:pPr marL="742950" indent="-742950" algn="l">
              <a:buFont typeface="Arial" panose="020B0604020202020204" pitchFamily="34" charset="0"/>
              <a:buChar char="•"/>
            </a:pPr>
            <a:r>
              <a:rPr lang="en-US" sz="4000" i="0" u="none" strike="noStrike" baseline="0" dirty="0"/>
              <a:t>Internet Society of Ghana</a:t>
            </a:r>
          </a:p>
          <a:p>
            <a:pPr marL="742950" indent="-742950" algn="l">
              <a:buFont typeface="Arial" panose="020B0604020202020204" pitchFamily="34" charset="0"/>
              <a:buChar char="•"/>
            </a:pPr>
            <a:r>
              <a:rPr lang="en-US" sz="4000" dirty="0"/>
              <a:t>Information Technology Association of Ghana</a:t>
            </a:r>
            <a:endParaRPr lang="en-US" sz="4000" i="0" u="none" strike="noStrike" baseline="0" dirty="0"/>
          </a:p>
        </p:txBody>
      </p:sp>
      <p:sp>
        <p:nvSpPr>
          <p:cNvPr id="4" name="TextBox 3">
            <a:extLst>
              <a:ext uri="{FF2B5EF4-FFF2-40B4-BE49-F238E27FC236}">
                <a16:creationId xmlns:a16="http://schemas.microsoft.com/office/drawing/2014/main" id="{FC5CF376-5515-9BCC-3830-0FAF57F672E6}"/>
              </a:ext>
            </a:extLst>
          </p:cNvPr>
          <p:cNvSpPr txBox="1"/>
          <p:nvPr/>
        </p:nvSpPr>
        <p:spPr>
          <a:xfrm>
            <a:off x="110359" y="163125"/>
            <a:ext cx="12081640"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010983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9FA80D15-63DE-CE76-C4B9-1CF237E7D5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E2E715E-42A7-C4AC-3BB3-2922B2876450}"/>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000" b="0" i="0" u="none" strike="noStrike" baseline="0" dirty="0">
                <a:solidFill>
                  <a:srgbClr val="333333"/>
                </a:solidFill>
              </a:rPr>
              <a:t>5. Information Security: Is It An Art Or A Science?</a:t>
            </a:r>
          </a:p>
          <a:p>
            <a:pPr algn="just">
              <a:lnSpc>
                <a:spcPct val="107000"/>
              </a:lnSpc>
              <a:spcBef>
                <a:spcPts val="0"/>
              </a:spcBef>
            </a:pPr>
            <a:endParaRPr lang="en-US" sz="4000" b="0" i="0" u="none" strike="noStrike" baseline="0" dirty="0">
              <a:solidFill>
                <a:srgbClr val="333333"/>
              </a:solidFill>
            </a:endParaRPr>
          </a:p>
          <a:p>
            <a:pPr marL="2971800" lvl="5" indent="-685800" algn="l">
              <a:buFont typeface="Arial" panose="020B0604020202020204" pitchFamily="34" charset="0"/>
              <a:buChar char="•"/>
            </a:pPr>
            <a:r>
              <a:rPr lang="en-US" sz="4000" b="0" i="0" u="none" strike="noStrike" baseline="0" dirty="0">
                <a:solidFill>
                  <a:srgbClr val="000000"/>
                </a:solidFill>
              </a:rPr>
              <a:t>Security as Art</a:t>
            </a:r>
          </a:p>
          <a:p>
            <a:pPr marL="2971800" lvl="5" indent="-685800" algn="l">
              <a:buFont typeface="Arial" panose="020B0604020202020204" pitchFamily="34" charset="0"/>
              <a:buChar char="•"/>
            </a:pPr>
            <a:r>
              <a:rPr lang="en-US" sz="4000" b="0" i="0" u="none" strike="noStrike" baseline="0" dirty="0">
                <a:solidFill>
                  <a:srgbClr val="000000"/>
                </a:solidFill>
              </a:rPr>
              <a:t>Security as Science</a:t>
            </a:r>
          </a:p>
          <a:p>
            <a:pPr marL="2971800" lvl="5" indent="-685800" algn="l">
              <a:buFont typeface="Arial" panose="020B0604020202020204" pitchFamily="34" charset="0"/>
              <a:buChar char="•"/>
            </a:pPr>
            <a:r>
              <a:rPr lang="en-US" sz="4000" b="0" i="0" u="none" strike="noStrike" baseline="0" dirty="0">
                <a:solidFill>
                  <a:srgbClr val="000000"/>
                </a:solidFill>
              </a:rPr>
              <a:t>Security as a Social Science </a:t>
            </a:r>
            <a:endParaRPr lang="en-US" sz="3800" b="0" i="0" u="none" strike="noStrike" baseline="0" dirty="0">
              <a:solidFill>
                <a:srgbClr val="333333"/>
              </a:solidFill>
            </a:endParaRPr>
          </a:p>
        </p:txBody>
      </p:sp>
      <p:sp>
        <p:nvSpPr>
          <p:cNvPr id="4" name="TextBox 3">
            <a:extLst>
              <a:ext uri="{FF2B5EF4-FFF2-40B4-BE49-F238E27FC236}">
                <a16:creationId xmlns:a16="http://schemas.microsoft.com/office/drawing/2014/main" id="{C8EC810D-C0F5-B52A-5290-9F33FC47864E}"/>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048953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166E8C57-0FDD-BAE4-1004-23E911690B5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1919F2-D3E0-9EAC-56DD-7F9ACDD46A4B}"/>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6. Lesson Summary (1/4)</a:t>
            </a:r>
          </a:p>
          <a:p>
            <a:pPr marL="457200" indent="-457200" algn="l">
              <a:buFont typeface="Arial" panose="020B0604020202020204" pitchFamily="34" charset="0"/>
              <a:buChar char="•"/>
            </a:pPr>
            <a:r>
              <a:rPr lang="en-US" sz="3200" b="0" i="0" u="none" strike="noStrike" baseline="0" dirty="0"/>
              <a:t>Information security evolved from the early field of computer security.</a:t>
            </a:r>
          </a:p>
          <a:p>
            <a:pPr marL="457200" indent="-457200" algn="l">
              <a:buFont typeface="Arial" panose="020B0604020202020204" pitchFamily="34" charset="0"/>
              <a:buChar char="•"/>
            </a:pPr>
            <a:r>
              <a:rPr lang="en-US" sz="3200" b="0" i="0" u="none" strike="noStrike" baseline="0" dirty="0"/>
              <a:t>Security is protection from danger. A successful organization should have multiple layers of security in place to protect its people, operations, physical infrastructure, functions, communications, and information.</a:t>
            </a:r>
          </a:p>
          <a:p>
            <a:pPr marL="457200" indent="-457200" algn="l">
              <a:buFont typeface="Arial" panose="020B0604020202020204" pitchFamily="34" charset="0"/>
              <a:buChar char="•"/>
            </a:pPr>
            <a:r>
              <a:rPr lang="en-US" sz="3200" b="0" i="0" u="none" strike="noStrike" baseline="0" dirty="0"/>
              <a:t>Information security is the protection of information assets that use, store, or transmit information through the application of policy, education, and technology.</a:t>
            </a:r>
            <a:endParaRPr lang="en-US" sz="6600" kern="100" dirty="0">
              <a:solidFill>
                <a:srgbClr val="333333"/>
              </a:solidFill>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C6EB623-4F91-0C00-E776-DFD36B6B306D}"/>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5999284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15A73DE6-52FA-9B89-15B4-7DD78D646E0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8BACB81-28FC-B993-5A46-43E3C26A176A}"/>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77500" lnSpcReduction="20000"/>
          </a:bodyPr>
          <a:lstStyle/>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6. Lesson Summary (2/4)</a:t>
            </a:r>
          </a:p>
          <a:p>
            <a:pPr marL="457200" indent="-457200" algn="l">
              <a:buFont typeface="Arial" panose="020B0604020202020204" pitchFamily="34" charset="0"/>
              <a:buChar char="•"/>
            </a:pPr>
            <a:r>
              <a:rPr lang="en-US" sz="4200" b="0" i="0" u="none" strike="noStrike" baseline="0" dirty="0"/>
              <a:t>The critical characteristics of information, including confidentiality, integrity, and availability (the C.I.A. triad), must be protected at all times. This protection is implemented by multiple measures that include policies, education, training and awareness, and technology.</a:t>
            </a:r>
          </a:p>
          <a:p>
            <a:pPr marL="457200" indent="-457200" algn="l">
              <a:buFont typeface="Arial" panose="020B0604020202020204" pitchFamily="34" charset="0"/>
              <a:buChar char="•"/>
            </a:pPr>
            <a:r>
              <a:rPr lang="en-US" sz="4200" b="0" i="0" u="none" strike="noStrike" baseline="0" dirty="0"/>
              <a:t>Information systems are made up of the major components of hardware, software, data, people, procedures, and networks.</a:t>
            </a:r>
          </a:p>
          <a:p>
            <a:pPr marL="457200" indent="-457200" algn="l">
              <a:buFont typeface="Arial" panose="020B0604020202020204" pitchFamily="34" charset="0"/>
              <a:buChar char="•"/>
            </a:pPr>
            <a:r>
              <a:rPr lang="en-US" sz="4200" b="0" i="0" u="none" strike="noStrike" baseline="0" dirty="0"/>
              <a:t>Upper management drives the top-down approach to security implementation, in contrast with the bottom-up approach or grassroots effort, in which individuals choose security implementation strategies.</a:t>
            </a:r>
          </a:p>
        </p:txBody>
      </p:sp>
      <p:sp>
        <p:nvSpPr>
          <p:cNvPr id="4" name="TextBox 3">
            <a:extLst>
              <a:ext uri="{FF2B5EF4-FFF2-40B4-BE49-F238E27FC236}">
                <a16:creationId xmlns:a16="http://schemas.microsoft.com/office/drawing/2014/main" id="{58EF2656-CEEB-3D3D-F38F-E2D84706B1B1}"/>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90075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E96C90D9-3A42-DAE8-7C36-2C8DF1DEE2F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08D5360-5C56-C506-0DCB-4F2C1C0C7155}"/>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6. Lesson Summary (3/4)</a:t>
            </a:r>
            <a:endParaRPr lang="en-US" sz="1800" b="0" i="0" u="none" strike="noStrike" baseline="0" dirty="0">
              <a:latin typeface="CheltenhamStd-Book"/>
            </a:endParaRPr>
          </a:p>
          <a:p>
            <a:pPr marL="457200" indent="-457200" algn="l">
              <a:buFont typeface="Arial" panose="020B0604020202020204" pitchFamily="34" charset="0"/>
              <a:buChar char="•"/>
            </a:pPr>
            <a:r>
              <a:rPr lang="en-US" sz="3200" b="0" i="0" u="none" strike="noStrike" baseline="0" dirty="0"/>
              <a:t>The control and use of data in the organization is accomplished by the following parties:</a:t>
            </a:r>
          </a:p>
          <a:p>
            <a:pPr marL="1371600" lvl="2" indent="-457200" algn="l">
              <a:buFont typeface="Arial" panose="020B0604020202020204" pitchFamily="34" charset="0"/>
              <a:buChar char="•"/>
            </a:pPr>
            <a:r>
              <a:rPr lang="en-US" sz="2800" b="0" i="0" u="none" strike="noStrike" baseline="0" dirty="0"/>
              <a:t>Data owners, who are responsible for the security and use of a particular set of information</a:t>
            </a:r>
          </a:p>
          <a:p>
            <a:pPr marL="1371600" lvl="2" indent="-457200" algn="l">
              <a:buFont typeface="Arial" panose="020B0604020202020204" pitchFamily="34" charset="0"/>
              <a:buChar char="•"/>
            </a:pPr>
            <a:r>
              <a:rPr lang="en-US" sz="2800" b="0" i="0" u="none" strike="noStrike" baseline="0" dirty="0"/>
              <a:t>Data custodians, who are responsible for the storage, maintenance, and protection of the information</a:t>
            </a:r>
          </a:p>
          <a:p>
            <a:pPr marL="1371600" lvl="2" indent="-457200" algn="l">
              <a:buFont typeface="Arial" panose="020B0604020202020204" pitchFamily="34" charset="0"/>
              <a:buChar char="•"/>
            </a:pPr>
            <a:r>
              <a:rPr lang="en-US" sz="2800" b="0" i="0" u="none" strike="noStrike" baseline="0" dirty="0"/>
              <a:t>Data trustees, who are appointed by data owners to oversee the management of a particular set of information and to coordinate with data custodians for its storage, protection, and use</a:t>
            </a:r>
          </a:p>
          <a:p>
            <a:pPr marL="1371600" lvl="2" indent="-457200" algn="l">
              <a:buFont typeface="Arial" panose="020B0604020202020204" pitchFamily="34" charset="0"/>
              <a:buChar char="•"/>
            </a:pPr>
            <a:r>
              <a:rPr lang="en-US" sz="2800" b="0" i="0" u="none" strike="noStrike" baseline="0" dirty="0"/>
              <a:t>Data users, who work with the information to perform their daily jobs and support the mission of the organization</a:t>
            </a:r>
          </a:p>
        </p:txBody>
      </p:sp>
      <p:sp>
        <p:nvSpPr>
          <p:cNvPr id="4" name="TextBox 3">
            <a:extLst>
              <a:ext uri="{FF2B5EF4-FFF2-40B4-BE49-F238E27FC236}">
                <a16:creationId xmlns:a16="http://schemas.microsoft.com/office/drawing/2014/main" id="{2E456ACB-C4FB-D4E9-84CF-D990B77C5643}"/>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06966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057ED7-4AC3-57A2-ADEB-469F1AD47D1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8241552-2D0C-3178-32E9-90D7CAA58025}"/>
              </a:ext>
            </a:extLst>
          </p:cNvPr>
          <p:cNvSpPr>
            <a:spLocks noGrp="1"/>
          </p:cNvSpPr>
          <p:nvPr>
            <p:ph type="subTitle" idx="1"/>
          </p:nvPr>
        </p:nvSpPr>
        <p:spPr>
          <a:xfrm>
            <a:off x="0" y="997136"/>
            <a:ext cx="12191999" cy="586086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lvl="1" fontAlgn="base"/>
            <a:r>
              <a:rPr lang="en-GB" sz="4000" b="1" dirty="0"/>
              <a:t>Course Objective</a:t>
            </a:r>
          </a:p>
          <a:p>
            <a:pPr lvl="1" fontAlgn="base"/>
            <a:endParaRPr lang="en-GB" sz="4000" b="1" dirty="0"/>
          </a:p>
          <a:p>
            <a:pPr algn="just"/>
            <a:r>
              <a:rPr lang="en-US" sz="4000" dirty="0"/>
              <a:t>By the end of this course students should be able to:</a:t>
            </a:r>
          </a:p>
          <a:p>
            <a:pPr marL="571500" indent="-571500" algn="just">
              <a:buFont typeface="Arial" panose="020B0604020202020204" pitchFamily="34" charset="0"/>
              <a:buChar char="•"/>
            </a:pPr>
            <a:r>
              <a:rPr lang="en-US" sz="4000" dirty="0"/>
              <a:t>describe the essence of computer security</a:t>
            </a:r>
          </a:p>
          <a:p>
            <a:pPr marL="571500" indent="-571500" algn="just">
              <a:buFont typeface="Arial" panose="020B0604020202020204" pitchFamily="34" charset="0"/>
              <a:buChar char="•"/>
            </a:pPr>
            <a:r>
              <a:rPr lang="en-US" sz="4000" dirty="0"/>
              <a:t>list some types of computer malware</a:t>
            </a:r>
          </a:p>
          <a:p>
            <a:pPr marL="571500" indent="-571500" algn="just">
              <a:buFont typeface="Arial" panose="020B0604020202020204" pitchFamily="34" charset="0"/>
              <a:buChar char="•"/>
            </a:pPr>
            <a:r>
              <a:rPr lang="en-US" sz="4000" dirty="0"/>
              <a:t>define the methods and processes for ensuring computer security</a:t>
            </a:r>
            <a:endParaRPr lang="en-US" sz="11500" b="1" dirty="0"/>
          </a:p>
        </p:txBody>
      </p:sp>
      <p:sp>
        <p:nvSpPr>
          <p:cNvPr id="4" name="TextBox 3">
            <a:extLst>
              <a:ext uri="{FF2B5EF4-FFF2-40B4-BE49-F238E27FC236}">
                <a16:creationId xmlns:a16="http://schemas.microsoft.com/office/drawing/2014/main" id="{144498CB-CFC5-A10D-9CA8-D54B7DCFD624}"/>
              </a:ext>
            </a:extLst>
          </p:cNvPr>
          <p:cNvSpPr txBox="1"/>
          <p:nvPr/>
        </p:nvSpPr>
        <p:spPr>
          <a:xfrm>
            <a:off x="1702454" y="289250"/>
            <a:ext cx="8378890" cy="707886"/>
          </a:xfrm>
          <a:prstGeom prst="rect">
            <a:avLst/>
          </a:prstGeom>
          <a:noFill/>
        </p:spPr>
        <p:txBody>
          <a:bodyPr wrap="square" rtlCol="0">
            <a:spAutoFit/>
          </a:bodyPr>
          <a:lstStyle/>
          <a:p>
            <a:pPr algn="ctr"/>
            <a:r>
              <a:rPr lang="en-US" sz="4000" b="1" dirty="0">
                <a:latin typeface="Aptos" panose="020B0004020202020204" pitchFamily="34" charset="0"/>
              </a:rPr>
              <a:t>Course Introduction</a:t>
            </a:r>
          </a:p>
        </p:txBody>
      </p:sp>
    </p:spTree>
    <p:extLst>
      <p:ext uri="{BB962C8B-B14F-4D97-AF65-F5344CB8AC3E}">
        <p14:creationId xmlns:p14="http://schemas.microsoft.com/office/powerpoint/2010/main" val="304505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arn(inVertical)">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8C664730-2CDD-B66C-8926-B980705A1B4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DB445F6-6877-AD4B-35FA-E6D8C8BD23E2}"/>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6. Lesson Summary (4/4)</a:t>
            </a:r>
          </a:p>
          <a:p>
            <a:pPr marL="571500" indent="-571500" algn="l">
              <a:buFont typeface="Arial" panose="020B0604020202020204" pitchFamily="34" charset="0"/>
              <a:buChar char="•"/>
            </a:pPr>
            <a:r>
              <a:rPr lang="en-US" sz="3600" b="0" i="0" u="none" strike="noStrike" baseline="0" dirty="0"/>
              <a:t>Each organization has a culture in which communities of interest are united by similar values and share common objectives. The three communities in information security are general management, IT management, and </a:t>
            </a:r>
            <a:r>
              <a:rPr lang="en-US" sz="3600" b="0" i="0" u="none" strike="noStrike" baseline="0" dirty="0" err="1"/>
              <a:t>informa-tion</a:t>
            </a:r>
            <a:r>
              <a:rPr lang="en-US" sz="3600" b="0" i="0" u="none" strike="noStrike" baseline="0" dirty="0"/>
              <a:t> security management.</a:t>
            </a:r>
          </a:p>
          <a:p>
            <a:pPr marL="571500" indent="-571500" algn="l">
              <a:buFont typeface="Arial" panose="020B0604020202020204" pitchFamily="34" charset="0"/>
              <a:buChar char="•"/>
            </a:pPr>
            <a:r>
              <a:rPr lang="en-US" sz="3600" b="0" i="0" u="none" strike="noStrike" baseline="0" dirty="0"/>
              <a:t>Information security has been described as both an art and a science, and it comprises many aspects of social science as well.</a:t>
            </a:r>
            <a:endParaRPr lang="en-US" sz="1800" dirty="0"/>
          </a:p>
        </p:txBody>
      </p:sp>
      <p:sp>
        <p:nvSpPr>
          <p:cNvPr id="4" name="TextBox 3">
            <a:extLst>
              <a:ext uri="{FF2B5EF4-FFF2-40B4-BE49-F238E27FC236}">
                <a16:creationId xmlns:a16="http://schemas.microsoft.com/office/drawing/2014/main" id="{774A6E94-AAF0-D94A-69F0-7F5EE7B5BF31}"/>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5951360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16EC7B9A-A7DB-2171-4168-D7BB031DFFA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54CD113-4F61-4733-9E7E-1F234CEF28AE}"/>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a:lnSpc>
                <a:spcPct val="107000"/>
              </a:lnSpc>
              <a:spcBef>
                <a:spcPts val="0"/>
              </a:spcBef>
            </a:pPr>
            <a:r>
              <a:rPr lang="en-US" sz="4600" b="1" kern="100" dirty="0">
                <a:solidFill>
                  <a:srgbClr val="333333"/>
                </a:solidFill>
                <a:ea typeface="Aptos" panose="020B0004020202020204" pitchFamily="34" charset="0"/>
                <a:cs typeface="Times New Roman" panose="02020603050405020304" pitchFamily="18" charset="0"/>
              </a:rPr>
              <a:t>7. Review Questions</a:t>
            </a:r>
          </a:p>
          <a:p>
            <a:pPr marL="742950" indent="-742950" algn="l">
              <a:buFont typeface="+mj-lt"/>
              <a:buAutoNum type="arabicPeriod"/>
            </a:pPr>
            <a:r>
              <a:rPr lang="en-US" sz="3600" b="0" i="0" u="none" strike="noStrike" baseline="0" dirty="0"/>
              <a:t>What are the three components of the C.I.A. triad?</a:t>
            </a:r>
          </a:p>
          <a:p>
            <a:pPr marL="742950" indent="-742950" algn="l">
              <a:buFont typeface="+mj-lt"/>
              <a:buAutoNum type="arabicPeriod"/>
            </a:pPr>
            <a:r>
              <a:rPr lang="en-US" sz="3600" b="0" i="0" u="none" strike="noStrike" baseline="0" dirty="0"/>
              <a:t>What are they used for?</a:t>
            </a:r>
          </a:p>
          <a:p>
            <a:pPr marL="742950" indent="-742950" algn="l">
              <a:buFont typeface="+mj-lt"/>
              <a:buAutoNum type="arabicPeriod"/>
            </a:pPr>
            <a:r>
              <a:rPr lang="en-US" sz="3600" b="0" i="0" u="none" strike="noStrike" baseline="0" dirty="0"/>
              <a:t>Describe the critical characteristics of information. How are they used in the study of computer security?</a:t>
            </a:r>
            <a:endParaRPr lang="en-US" sz="3600" dirty="0"/>
          </a:p>
          <a:p>
            <a:pPr marL="742950" indent="-742950" algn="l">
              <a:buFont typeface="+mj-lt"/>
              <a:buAutoNum type="arabicPeriod"/>
            </a:pPr>
            <a:r>
              <a:rPr lang="en-US" sz="3600" b="0" i="0" u="none" strike="noStrike" baseline="0" dirty="0"/>
              <a:t>Identify the six components of an information system. Which are most directly affected by the study of </a:t>
            </a:r>
            <a:r>
              <a:rPr lang="en-US" sz="3600" b="0" i="0" u="none" strike="noStrike" baseline="0" dirty="0" err="1"/>
              <a:t>compu-ter</a:t>
            </a:r>
            <a:r>
              <a:rPr lang="en-US" sz="3600" b="0" i="0" u="none" strike="noStrike" baseline="0" dirty="0"/>
              <a:t> security?</a:t>
            </a:r>
          </a:p>
          <a:p>
            <a:pPr marL="742950" indent="-742950" algn="l">
              <a:buFont typeface="+mj-lt"/>
              <a:buAutoNum type="arabicPeriod"/>
            </a:pPr>
            <a:r>
              <a:rPr lang="en-US" sz="3600" b="0" i="0" u="none" strike="noStrike" baseline="0" dirty="0"/>
              <a:t>Why is the top-down approach to information security superior to the bottom-up approach?</a:t>
            </a:r>
            <a:endParaRPr lang="en-US" sz="3600" dirty="0"/>
          </a:p>
        </p:txBody>
      </p:sp>
      <p:sp>
        <p:nvSpPr>
          <p:cNvPr id="4" name="TextBox 3">
            <a:extLst>
              <a:ext uri="{FF2B5EF4-FFF2-40B4-BE49-F238E27FC236}">
                <a16:creationId xmlns:a16="http://schemas.microsoft.com/office/drawing/2014/main" id="{D889CF16-2948-BFD4-3E3B-8E6756206056}"/>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623169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4044B4E-1EC1-26FB-88BA-37A9B1FC479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C67121F-FBDA-50B2-31D5-A27E97C0D91C}"/>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lnSpcReduction="10000"/>
          </a:bodyPr>
          <a:lstStyle/>
          <a:p>
            <a:pPr>
              <a:lnSpc>
                <a:spcPct val="107000"/>
              </a:lnSpc>
              <a:spcBef>
                <a:spcPts val="0"/>
              </a:spcBef>
            </a:pPr>
            <a:r>
              <a:rPr lang="en-US" sz="6000" kern="100" dirty="0">
                <a:solidFill>
                  <a:srgbClr val="333333"/>
                </a:solidFill>
                <a:ea typeface="Aptos" panose="020B0004020202020204" pitchFamily="34" charset="0"/>
                <a:cs typeface="Times New Roman" panose="02020603050405020304" pitchFamily="18" charset="0"/>
              </a:rPr>
              <a:t>Questions</a:t>
            </a:r>
            <a:endParaRPr lang="en-US" sz="4600" kern="100" dirty="0">
              <a:solidFill>
                <a:srgbClr val="333333"/>
              </a:solidFill>
              <a:ea typeface="Aptos" panose="020B0004020202020204" pitchFamily="34" charset="0"/>
              <a:cs typeface="Times New Roman" panose="02020603050405020304" pitchFamily="18" charset="0"/>
            </a:endParaRP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endParaRPr lang="en-US" sz="78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5A51391-046B-FA81-ADEB-015A8E2FC309}"/>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2349912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EE6F82DA-7B41-C197-50E8-428AAAB524B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C88FBEF-7E6F-CE0B-C729-9AEAEF0DE630}"/>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a:lnSpc>
                <a:spcPct val="107000"/>
              </a:lnSpc>
              <a:spcBef>
                <a:spcPts val="0"/>
              </a:spcBef>
            </a:pPr>
            <a:r>
              <a:rPr lang="en-US" sz="4400" kern="100" dirty="0">
                <a:latin typeface="Aptos" panose="020B0004020202020204" pitchFamily="34" charset="0"/>
                <a:ea typeface="Aptos" panose="020B0004020202020204" pitchFamily="34" charset="0"/>
                <a:cs typeface="Times New Roman" panose="02020603050405020304" pitchFamily="18" charset="0"/>
              </a:rPr>
              <a:t>Lesson 2 Objectives</a:t>
            </a:r>
          </a:p>
          <a:p>
            <a:pPr>
              <a:lnSpc>
                <a:spcPct val="107000"/>
              </a:lnSpc>
              <a:spcBef>
                <a:spcPts val="0"/>
              </a:spcBef>
            </a:pPr>
            <a:r>
              <a:rPr lang="en-US" sz="3600" b="0" i="0" u="none" strike="noStrike" baseline="0" dirty="0">
                <a:solidFill>
                  <a:srgbClr val="333333"/>
                </a:solidFill>
              </a:rPr>
              <a:t>At the end of this lecture, you should be able to:</a:t>
            </a:r>
            <a:endParaRPr lang="en-US" sz="3600" kern="100" dirty="0">
              <a:latin typeface="Aptos" panose="020B0004020202020204" pitchFamily="34" charset="0"/>
              <a:ea typeface="Aptos" panose="020B0004020202020204" pitchFamily="34" charset="0"/>
              <a:cs typeface="Times New Roman" panose="02020603050405020304" pitchFamily="18" charset="0"/>
            </a:endParaRPr>
          </a:p>
          <a:p>
            <a:pPr marL="742950" indent="-742950" algn="l">
              <a:buFont typeface="+mj-lt"/>
              <a:buAutoNum type="arabicPeriod"/>
            </a:pPr>
            <a:r>
              <a:rPr lang="en-US" sz="3600" b="0" i="0" u="none" strike="noStrike" baseline="0" dirty="0">
                <a:solidFill>
                  <a:srgbClr val="000000"/>
                </a:solidFill>
              </a:rPr>
              <a:t>Discuss the need for information security</a:t>
            </a:r>
          </a:p>
          <a:p>
            <a:pPr marL="742950" indent="-742950" algn="l">
              <a:buFont typeface="+mj-lt"/>
              <a:buAutoNum type="arabicPeriod"/>
            </a:pPr>
            <a:r>
              <a:rPr lang="en-US" sz="3600" b="0" i="0" u="none" strike="noStrike" baseline="0" dirty="0">
                <a:solidFill>
                  <a:srgbClr val="000000"/>
                </a:solidFill>
              </a:rPr>
              <a:t>Explain why a successful information security program is the shared responsibility of the entire organization</a:t>
            </a:r>
          </a:p>
          <a:p>
            <a:pPr marL="742950" indent="-742950" algn="l">
              <a:buFont typeface="+mj-lt"/>
              <a:buAutoNum type="arabicPeriod"/>
            </a:pPr>
            <a:r>
              <a:rPr lang="en-US" sz="3600" b="0" i="0" u="none" strike="noStrike" baseline="0" dirty="0">
                <a:solidFill>
                  <a:srgbClr val="000000"/>
                </a:solidFill>
              </a:rPr>
              <a:t>List and describe the threats posed to information security and common attacks associated with those threats</a:t>
            </a:r>
          </a:p>
          <a:p>
            <a:pPr marL="742950" indent="-742950" algn="l">
              <a:buFont typeface="+mj-lt"/>
              <a:buAutoNum type="arabicPeriod"/>
            </a:pPr>
            <a:r>
              <a:rPr lang="en-US" sz="3600" b="0" i="0" u="none" strike="noStrike" baseline="0" dirty="0">
                <a:solidFill>
                  <a:srgbClr val="000000"/>
                </a:solidFill>
              </a:rPr>
              <a:t>List the common information security issues that result from poor software development efforts</a:t>
            </a:r>
            <a:endParaRPr lang="en-US" sz="72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F7CF365-3E09-5A52-C2D8-AAC31D3CE8DE}"/>
              </a:ext>
            </a:extLst>
          </p:cNvPr>
          <p:cNvSpPr txBox="1"/>
          <p:nvPr/>
        </p:nvSpPr>
        <p:spPr>
          <a:xfrm>
            <a:off x="191070" y="289249"/>
            <a:ext cx="11832608" cy="855619"/>
          </a:xfrm>
          <a:prstGeom prst="rect">
            <a:avLst/>
          </a:prstGeom>
          <a:noFill/>
        </p:spPr>
        <p:txBody>
          <a:bodyPr wrap="square" rtlCol="0">
            <a:spAutoFit/>
          </a:bodyPr>
          <a:lstStyle/>
          <a:p>
            <a:pPr lvl="1" algn="ctr">
              <a:lnSpc>
                <a:spcPct val="107000"/>
              </a:lnSpc>
              <a:spcBef>
                <a:spcPts val="0"/>
              </a:spcBef>
            </a:pPr>
            <a:r>
              <a:rPr lang="en-US" sz="4800" b="1" i="0" u="none" strike="noStrike" baseline="0" dirty="0">
                <a:solidFill>
                  <a:schemeClr val="bg1"/>
                </a:solidFill>
              </a:rPr>
              <a:t>The Need for Information Security </a:t>
            </a:r>
            <a:endParaRPr lang="en-US" sz="48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79440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1760CB4B-A3F4-2439-CA17-32294593CF1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CC8306E-E8DA-46F4-8F4F-95F565671C21}"/>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marL="742950" indent="-742950" algn="just">
              <a:lnSpc>
                <a:spcPct val="107000"/>
              </a:lnSpc>
              <a:spcBef>
                <a:spcPts val="0"/>
              </a:spcBef>
              <a:buFont typeface="+mj-lt"/>
              <a:buAutoNum type="arabicPeriod"/>
            </a:pPr>
            <a:r>
              <a:rPr lang="en-US" sz="4000" b="0" i="0" u="none" strike="noStrike" baseline="0" dirty="0"/>
              <a:t>Introduction to the Need for Information Security</a:t>
            </a:r>
          </a:p>
          <a:p>
            <a:pPr marL="742950" indent="-742950" algn="just">
              <a:lnSpc>
                <a:spcPct val="107000"/>
              </a:lnSpc>
              <a:spcBef>
                <a:spcPts val="0"/>
              </a:spcBef>
              <a:buFont typeface="+mj-lt"/>
              <a:buAutoNum type="arabicPeriod"/>
            </a:pPr>
            <a:r>
              <a:rPr lang="en-US" sz="4000" kern="100" dirty="0">
                <a:ea typeface="Aptos" panose="020B0004020202020204" pitchFamily="34" charset="0"/>
                <a:cs typeface="Times New Roman" panose="02020603050405020304" pitchFamily="18" charset="0"/>
              </a:rPr>
              <a:t>Information Security Threats and Attacks</a:t>
            </a:r>
          </a:p>
          <a:p>
            <a:pPr marL="742950" indent="-742950" algn="just">
              <a:lnSpc>
                <a:spcPct val="107000"/>
              </a:lnSpc>
              <a:spcBef>
                <a:spcPts val="0"/>
              </a:spcBef>
              <a:buFont typeface="+mj-lt"/>
              <a:buAutoNum type="arabicPeriod"/>
            </a:pPr>
            <a:r>
              <a:rPr lang="en-US" sz="4000" kern="100" dirty="0">
                <a:ea typeface="Aptos" panose="020B0004020202020204" pitchFamily="34" charset="0"/>
                <a:cs typeface="Times New Roman" panose="02020603050405020304" pitchFamily="18" charset="0"/>
              </a:rPr>
              <a:t>The 12 Categories of Threats</a:t>
            </a:r>
          </a:p>
          <a:p>
            <a:pPr marL="742950" indent="-742950" algn="just">
              <a:lnSpc>
                <a:spcPct val="107000"/>
              </a:lnSpc>
              <a:spcBef>
                <a:spcPts val="0"/>
              </a:spcBef>
              <a:buFont typeface="+mj-lt"/>
              <a:buAutoNum type="arabicPeriod"/>
            </a:pPr>
            <a:r>
              <a:rPr lang="en-US" sz="4000" kern="100" dirty="0">
                <a:ea typeface="Aptos" panose="020B0004020202020204" pitchFamily="34" charset="0"/>
                <a:cs typeface="Times New Roman" panose="02020603050405020304" pitchFamily="18" charset="0"/>
              </a:rPr>
              <a:t>Lesson Summary</a:t>
            </a:r>
          </a:p>
          <a:p>
            <a:pPr marL="742950" indent="-742950" algn="just">
              <a:lnSpc>
                <a:spcPct val="107000"/>
              </a:lnSpc>
              <a:spcBef>
                <a:spcPts val="0"/>
              </a:spcBef>
              <a:buFont typeface="+mj-lt"/>
              <a:buAutoNum type="arabicPeriod"/>
            </a:pPr>
            <a:r>
              <a:rPr lang="en-US" sz="4000" kern="100" dirty="0">
                <a:ea typeface="Aptos" panose="020B0004020202020204" pitchFamily="34" charset="0"/>
                <a:cs typeface="Times New Roman" panose="02020603050405020304" pitchFamily="18" charset="0"/>
              </a:rPr>
              <a:t>Review Questions</a:t>
            </a:r>
            <a:endParaRPr lang="en-US" sz="80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46EADF80-BAF8-3093-7D37-FAD9B76A6832}"/>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chemeClr val="bg1"/>
                </a:solidFill>
              </a:rPr>
              <a:t>The Need for Information Security </a:t>
            </a:r>
            <a:endParaRPr lang="en-US" sz="40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11875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C0F05AF-DCA5-0C43-3BDE-0ABB83C5606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E82FC47-ECA2-69B9-8375-49C8E1A51FBC}"/>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400" b="0" i="0" u="none" strike="noStrike" baseline="0" dirty="0"/>
              <a:t>Introduction to the Need for Information Security</a:t>
            </a:r>
          </a:p>
          <a:p>
            <a:pPr algn="l"/>
            <a:r>
              <a:rPr lang="en-US" sz="2800" dirty="0"/>
              <a:t>T</a:t>
            </a:r>
            <a:r>
              <a:rPr lang="en-US" sz="2800" b="0" i="0" u="none" strike="noStrike" baseline="0" dirty="0"/>
              <a:t>he primary mission of an information security program is to ensure that </a:t>
            </a:r>
            <a:r>
              <a:rPr lang="en-US" sz="2800" b="1" i="0" u="none" strike="noStrike" baseline="0" dirty="0"/>
              <a:t>information assets</a:t>
            </a:r>
            <a:r>
              <a:rPr lang="en-US" sz="2800" b="0" i="0" u="none" strike="noStrike" baseline="0" dirty="0"/>
              <a:t>—information and the systems that house them—are protected and thus remain safe and useful. Information security performs four important functions for an organization:</a:t>
            </a:r>
            <a:endParaRPr lang="en-US" sz="2800" dirty="0"/>
          </a:p>
          <a:p>
            <a:pPr marL="514350" indent="-514350" algn="l">
              <a:buFont typeface="+mj-lt"/>
              <a:buAutoNum type="arabicPeriod"/>
            </a:pPr>
            <a:r>
              <a:rPr lang="en-US" sz="2800" b="0" i="0" u="none" strike="noStrike" baseline="0" dirty="0"/>
              <a:t>Protecting the organization’s ability to function</a:t>
            </a:r>
          </a:p>
          <a:p>
            <a:pPr marL="514350" indent="-514350" algn="l">
              <a:buFont typeface="+mj-lt"/>
              <a:buAutoNum type="arabicPeriod"/>
            </a:pPr>
            <a:r>
              <a:rPr lang="en-US" sz="2800" b="0" i="0" u="none" strike="noStrike" baseline="0" dirty="0"/>
              <a:t>Protecting the data and information the organization collects and uses, whether physical or electronic</a:t>
            </a:r>
          </a:p>
          <a:p>
            <a:pPr marL="514350" indent="-514350" algn="l">
              <a:buFont typeface="+mj-lt"/>
              <a:buAutoNum type="arabicPeriod"/>
            </a:pPr>
            <a:r>
              <a:rPr lang="en-US" sz="2800" b="0" i="0" u="none" strike="noStrike" baseline="0" dirty="0"/>
              <a:t>Enabling the safe operation of applications running on the organization’s IT systems</a:t>
            </a:r>
          </a:p>
          <a:p>
            <a:pPr marL="514350" indent="-514350" algn="l">
              <a:buFont typeface="+mj-lt"/>
              <a:buAutoNum type="arabicPeriod"/>
            </a:pPr>
            <a:r>
              <a:rPr lang="en-US" sz="2800" b="0" i="0" u="none" strike="noStrike" baseline="0" dirty="0"/>
              <a:t>Safeguarding the organization’s technology assets</a:t>
            </a:r>
            <a:endParaRPr lang="en-US" sz="5400" b="0" i="0" u="none" strike="noStrike" baseline="0" dirty="0"/>
          </a:p>
        </p:txBody>
      </p:sp>
      <p:sp>
        <p:nvSpPr>
          <p:cNvPr id="4" name="TextBox 3">
            <a:extLst>
              <a:ext uri="{FF2B5EF4-FFF2-40B4-BE49-F238E27FC236}">
                <a16:creationId xmlns:a16="http://schemas.microsoft.com/office/drawing/2014/main" id="{37BEFE9E-D51F-3470-420E-0300F8B2B81B}"/>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chemeClr val="bg1"/>
                </a:solidFill>
              </a:rPr>
              <a:t>The Need for Information Security </a:t>
            </a:r>
            <a:endParaRPr lang="en-US" sz="40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37893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EFCBC8FA-5311-4FD4-B893-57C46494CA7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D004774-3E38-31CE-6A23-5BC08048D229}"/>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62500" lnSpcReduction="20000"/>
          </a:bodyPr>
          <a:lstStyle/>
          <a:p>
            <a:pPr>
              <a:lnSpc>
                <a:spcPct val="107000"/>
              </a:lnSpc>
              <a:spcBef>
                <a:spcPts val="0"/>
              </a:spcBef>
            </a:pPr>
            <a:r>
              <a:rPr lang="en-US" sz="5800" kern="100" dirty="0">
                <a:ea typeface="Aptos" panose="020B0004020202020204" pitchFamily="34" charset="0"/>
                <a:cs typeface="Times New Roman" panose="02020603050405020304" pitchFamily="18" charset="0"/>
              </a:rPr>
              <a:t>Information Security Threats and Attacks</a:t>
            </a:r>
          </a:p>
          <a:p>
            <a:pPr algn="l"/>
            <a:r>
              <a:rPr lang="en-US" sz="4600" b="0" i="0" u="none" strike="noStrike" baseline="0" dirty="0">
                <a:solidFill>
                  <a:srgbClr val="000000"/>
                </a:solidFill>
              </a:rPr>
              <a:t>To protect your organization’s information, you must:</a:t>
            </a:r>
          </a:p>
          <a:p>
            <a:pPr marL="571500" indent="-571500" algn="l">
              <a:buFont typeface="Arial" panose="020B0604020202020204" pitchFamily="34" charset="0"/>
              <a:buChar char="•"/>
            </a:pPr>
            <a:r>
              <a:rPr lang="en-US" sz="4600" b="0" i="0" u="none" strike="noStrike" baseline="0" dirty="0">
                <a:solidFill>
                  <a:srgbClr val="000000"/>
                </a:solidFill>
              </a:rPr>
              <a:t>know yourself—that is, be familiar with the information to be protected and the systems that store, transport, and process it</a:t>
            </a:r>
          </a:p>
          <a:p>
            <a:pPr marL="571500" indent="-571500" algn="l">
              <a:buFont typeface="Arial" panose="020B0604020202020204" pitchFamily="34" charset="0"/>
              <a:buChar char="•"/>
            </a:pPr>
            <a:r>
              <a:rPr lang="en-US" sz="4600" b="0" i="0" u="none" strike="noStrike" baseline="0" dirty="0">
                <a:solidFill>
                  <a:srgbClr val="000000"/>
                </a:solidFill>
              </a:rPr>
              <a:t>know your enemy; in other words, the threats you face. </a:t>
            </a:r>
          </a:p>
          <a:p>
            <a:pPr algn="l"/>
            <a:r>
              <a:rPr lang="en-US" sz="4600" b="0" i="0" u="none" strike="noStrike" baseline="0" dirty="0">
                <a:solidFill>
                  <a:srgbClr val="000000"/>
                </a:solidFill>
              </a:rPr>
              <a:t>To make sound decisions about information security, Management must be informed about the various threats to an organization’s people, </a:t>
            </a:r>
            <a:r>
              <a:rPr lang="en-US" sz="4600" b="0" i="0" u="none" strike="noStrike" baseline="0" dirty="0" err="1">
                <a:solidFill>
                  <a:srgbClr val="000000"/>
                </a:solidFill>
              </a:rPr>
              <a:t>applica-tions</a:t>
            </a:r>
            <a:r>
              <a:rPr lang="en-US" sz="4600" b="0" i="0" u="none" strike="noStrike" baseline="0" dirty="0">
                <a:solidFill>
                  <a:srgbClr val="000000"/>
                </a:solidFill>
              </a:rPr>
              <a:t>, data, and information systems. A </a:t>
            </a:r>
            <a:r>
              <a:rPr lang="en-US" sz="4600" b="1" i="0" u="none" strike="noStrike" baseline="0" dirty="0">
                <a:solidFill>
                  <a:srgbClr val="000000"/>
                </a:solidFill>
              </a:rPr>
              <a:t>threat</a:t>
            </a:r>
            <a:r>
              <a:rPr lang="en-US" sz="4600" b="0" i="0" u="none" strike="noStrike" baseline="0" dirty="0">
                <a:solidFill>
                  <a:srgbClr val="000000"/>
                </a:solidFill>
              </a:rPr>
              <a:t> represents a potential risk to an information asset, whereas an </a:t>
            </a:r>
            <a:r>
              <a:rPr lang="en-US" sz="4600" b="1" u="none" strike="noStrike" baseline="0" dirty="0">
                <a:solidFill>
                  <a:srgbClr val="000000"/>
                </a:solidFill>
              </a:rPr>
              <a:t>attack</a:t>
            </a:r>
            <a:r>
              <a:rPr lang="en-US" sz="4600" b="0" i="1" u="none" strike="noStrike" baseline="0" dirty="0">
                <a:solidFill>
                  <a:srgbClr val="000000"/>
                </a:solidFill>
              </a:rPr>
              <a:t> </a:t>
            </a:r>
            <a:r>
              <a:rPr lang="en-US" sz="4600" b="0" i="0" u="none" strike="noStrike" baseline="0" dirty="0">
                <a:solidFill>
                  <a:srgbClr val="000000"/>
                </a:solidFill>
              </a:rPr>
              <a:t>represents an ongoing act against the asset that could result in a </a:t>
            </a:r>
            <a:r>
              <a:rPr lang="en-US" sz="4600" b="1" i="0" u="none" strike="noStrike" baseline="0" dirty="0">
                <a:solidFill>
                  <a:srgbClr val="000000"/>
                </a:solidFill>
              </a:rPr>
              <a:t>loss</a:t>
            </a:r>
            <a:r>
              <a:rPr lang="en-US" sz="4600" b="0" i="0" u="none" strike="noStrike" baseline="0" dirty="0">
                <a:solidFill>
                  <a:srgbClr val="000000"/>
                </a:solidFill>
              </a:rPr>
              <a:t>. </a:t>
            </a:r>
            <a:r>
              <a:rPr lang="en-US" sz="4600" b="1" i="0" u="none" strike="noStrike" baseline="0" dirty="0">
                <a:solidFill>
                  <a:srgbClr val="000000"/>
                </a:solidFill>
              </a:rPr>
              <a:t>Threat agents</a:t>
            </a:r>
            <a:r>
              <a:rPr lang="en-US" sz="4600" b="0" i="0" u="none" strike="noStrike" baseline="0" dirty="0">
                <a:solidFill>
                  <a:srgbClr val="000000"/>
                </a:solidFill>
              </a:rPr>
              <a:t> damage or steal an organization’s information or physical assets by using </a:t>
            </a:r>
            <a:r>
              <a:rPr lang="en-US" sz="4600" b="1" i="0" u="none" strike="noStrike" baseline="0" dirty="0"/>
              <a:t>exploits</a:t>
            </a:r>
            <a:r>
              <a:rPr lang="en-US" sz="4600" b="1" i="0" u="none" strike="noStrike" baseline="0" dirty="0">
                <a:solidFill>
                  <a:srgbClr val="0078D7"/>
                </a:solidFill>
              </a:rPr>
              <a:t> </a:t>
            </a:r>
            <a:r>
              <a:rPr lang="en-US" sz="4600" b="0" i="0" u="none" strike="noStrike" baseline="0" dirty="0">
                <a:solidFill>
                  <a:srgbClr val="000000"/>
                </a:solidFill>
              </a:rPr>
              <a:t>to take advantage of </a:t>
            </a:r>
            <a:r>
              <a:rPr lang="en-US" sz="4600" b="1" u="none" strike="noStrike" baseline="0" dirty="0">
                <a:solidFill>
                  <a:srgbClr val="000000"/>
                </a:solidFill>
              </a:rPr>
              <a:t>vulnerabilities</a:t>
            </a:r>
            <a:r>
              <a:rPr lang="en-US" sz="4600" b="0" i="1" u="none" strike="noStrike" baseline="0" dirty="0">
                <a:solidFill>
                  <a:srgbClr val="000000"/>
                </a:solidFill>
              </a:rPr>
              <a:t> </a:t>
            </a:r>
            <a:r>
              <a:rPr lang="en-US" sz="4600" b="0" i="0" u="none" strike="noStrike" baseline="0" dirty="0">
                <a:solidFill>
                  <a:srgbClr val="000000"/>
                </a:solidFill>
              </a:rPr>
              <a:t>where controls are not present or no longer effective. Unlike threats, which are always present, attacks exist only when a specific act may cause a loss. </a:t>
            </a:r>
            <a:endParaRPr lang="en-US" sz="46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37D3CD1-374E-9C27-FB1D-4F7A57DE0768}"/>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chemeClr val="bg1"/>
                </a:solidFill>
              </a:rPr>
              <a:t>The Need for Information Security </a:t>
            </a:r>
            <a:endParaRPr lang="en-US" sz="40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60624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BE1FA1CE-3E75-831C-3775-275EEF4861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1DA0FBF-364C-75A0-C84F-1541FAF0D9E0}"/>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000" kern="100" dirty="0">
                <a:ea typeface="Aptos" panose="020B0004020202020204" pitchFamily="34" charset="0"/>
                <a:cs typeface="Times New Roman" panose="02020603050405020304" pitchFamily="18" charset="0"/>
              </a:rPr>
              <a:t>The 12 Categories of Threats</a:t>
            </a:r>
          </a:p>
          <a:p>
            <a:pPr>
              <a:lnSpc>
                <a:spcPct val="107000"/>
              </a:lnSpc>
              <a:spcBef>
                <a:spcPts val="0"/>
              </a:spcBef>
            </a:pPr>
            <a:endParaRPr lang="en-US" sz="40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4CFAA2F-6516-6087-0138-32A203A0CEF9}"/>
              </a:ext>
            </a:extLst>
          </p:cNvPr>
          <p:cNvSpPr txBox="1"/>
          <p:nvPr/>
        </p:nvSpPr>
        <p:spPr>
          <a:xfrm>
            <a:off x="179695" y="97354"/>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F9C778FD-BC75-5D7D-99E9-FD9481270407}"/>
              </a:ext>
            </a:extLst>
          </p:cNvPr>
          <p:cNvPicPr>
            <a:picLocks noChangeAspect="1"/>
          </p:cNvPicPr>
          <p:nvPr/>
        </p:nvPicPr>
        <p:blipFill>
          <a:blip r:embed="rId3"/>
          <a:stretch>
            <a:fillRect/>
          </a:stretch>
        </p:blipFill>
        <p:spPr>
          <a:xfrm>
            <a:off x="-1" y="825759"/>
            <a:ext cx="12157051" cy="6032240"/>
          </a:xfrm>
          <a:prstGeom prst="rect">
            <a:avLst/>
          </a:prstGeom>
        </p:spPr>
      </p:pic>
    </p:spTree>
    <p:extLst>
      <p:ext uri="{BB962C8B-B14F-4D97-AF65-F5344CB8AC3E}">
        <p14:creationId xmlns:p14="http://schemas.microsoft.com/office/powerpoint/2010/main" val="425507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4B9D04DA-2FAA-D5A5-9206-67E9E9EE26C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010D972-ADD1-FB49-7E9E-8546471DD516}"/>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800" b="0" i="0" u="none" strike="noStrike" baseline="0" dirty="0"/>
              <a:t>1. Compromises to Intellectual Property</a:t>
            </a:r>
          </a:p>
          <a:p>
            <a:pPr>
              <a:lnSpc>
                <a:spcPct val="107000"/>
              </a:lnSpc>
              <a:spcBef>
                <a:spcPts val="0"/>
              </a:spcBef>
            </a:pPr>
            <a:endParaRPr lang="en-US" sz="4000" b="0" i="0" u="none" strike="noStrike" baseline="0" dirty="0"/>
          </a:p>
          <a:p>
            <a:pPr marL="742950" indent="-742950" algn="just">
              <a:lnSpc>
                <a:spcPct val="107000"/>
              </a:lnSpc>
              <a:spcBef>
                <a:spcPts val="0"/>
              </a:spcBef>
              <a:buFont typeface="+mj-lt"/>
              <a:buAutoNum type="arabicPeriod"/>
            </a:pPr>
            <a:r>
              <a:rPr lang="en-US" sz="4400" b="1" i="0" u="none" strike="noStrike" baseline="0" dirty="0"/>
              <a:t>Software Piracy: </a:t>
            </a:r>
            <a:r>
              <a:rPr lang="en-US" sz="4400" b="0" i="0" u="none" strike="noStrike" baseline="0" dirty="0"/>
              <a:t>use of software without paying for it</a:t>
            </a:r>
            <a:endParaRPr lang="en-US" sz="4400" dirty="0"/>
          </a:p>
          <a:p>
            <a:pPr marL="742950" indent="-742950" algn="just">
              <a:lnSpc>
                <a:spcPct val="107000"/>
              </a:lnSpc>
              <a:spcBef>
                <a:spcPts val="0"/>
              </a:spcBef>
              <a:buFont typeface="+mj-lt"/>
              <a:buAutoNum type="arabicPeriod"/>
            </a:pPr>
            <a:r>
              <a:rPr lang="en-US" sz="4400" b="1" i="0" u="none" strike="noStrike" baseline="0" dirty="0"/>
              <a:t>Copyright Protection and User Registration: </a:t>
            </a:r>
            <a:r>
              <a:rPr lang="en-US" sz="4400" b="0" i="0" u="none" strike="noStrike" baseline="0" dirty="0"/>
              <a:t>paying for a single instance but installing multiple copies</a:t>
            </a:r>
          </a:p>
        </p:txBody>
      </p:sp>
      <p:sp>
        <p:nvSpPr>
          <p:cNvPr id="4" name="TextBox 3">
            <a:extLst>
              <a:ext uri="{FF2B5EF4-FFF2-40B4-BE49-F238E27FC236}">
                <a16:creationId xmlns:a16="http://schemas.microsoft.com/office/drawing/2014/main" id="{BD8D84CB-C384-06C2-10F7-6F8B88A1E832}"/>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3484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2A96FF57-9B66-8D86-4498-0FD960C9A39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0CAAF37-2918-864D-58CC-19AC1E19968C}"/>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000" b="0" i="0" u="none" strike="noStrike" baseline="0" dirty="0"/>
              <a:t>2. Deviations in Quality of Service</a:t>
            </a:r>
          </a:p>
          <a:p>
            <a:pPr>
              <a:lnSpc>
                <a:spcPct val="107000"/>
              </a:lnSpc>
              <a:spcBef>
                <a:spcPts val="0"/>
              </a:spcBef>
            </a:pPr>
            <a:endParaRPr lang="en-US" sz="4000" b="0" i="0" u="none" strike="noStrike" baseline="0" dirty="0"/>
          </a:p>
          <a:p>
            <a:pPr marL="571500" indent="-571500" algn="just">
              <a:lnSpc>
                <a:spcPct val="107000"/>
              </a:lnSpc>
              <a:spcBef>
                <a:spcPts val="0"/>
              </a:spcBef>
              <a:buFont typeface="Arial" panose="020B0604020202020204" pitchFamily="34" charset="0"/>
              <a:buChar char="•"/>
            </a:pPr>
            <a:r>
              <a:rPr lang="en-US" sz="4000" b="0" i="0" u="none" strike="noStrike" baseline="0" dirty="0"/>
              <a:t>Internet Service Issues</a:t>
            </a:r>
            <a:endParaRPr lang="en-US" sz="4000" dirty="0"/>
          </a:p>
          <a:p>
            <a:pPr marL="571500" indent="-571500" algn="just">
              <a:lnSpc>
                <a:spcPct val="107000"/>
              </a:lnSpc>
              <a:spcBef>
                <a:spcPts val="0"/>
              </a:spcBef>
              <a:buFont typeface="Arial" panose="020B0604020202020204" pitchFamily="34" charset="0"/>
              <a:buChar char="•"/>
            </a:pPr>
            <a:r>
              <a:rPr lang="en-US" sz="4000" b="0" i="0" u="none" strike="noStrike" baseline="0" dirty="0"/>
              <a:t>Communications and Other Service Provider Issues</a:t>
            </a:r>
          </a:p>
          <a:p>
            <a:pPr marL="571500" indent="-571500" algn="just">
              <a:lnSpc>
                <a:spcPct val="107000"/>
              </a:lnSpc>
              <a:spcBef>
                <a:spcPts val="0"/>
              </a:spcBef>
              <a:buFont typeface="Arial" panose="020B0604020202020204" pitchFamily="34" charset="0"/>
              <a:buChar char="•"/>
            </a:pPr>
            <a:r>
              <a:rPr lang="en-US" sz="4000" b="0" i="0" u="none" strike="noStrike" baseline="0" dirty="0"/>
              <a:t>Power Irregularities</a:t>
            </a:r>
            <a:endParaRPr lang="en-US" sz="4000" dirty="0"/>
          </a:p>
        </p:txBody>
      </p:sp>
      <p:sp>
        <p:nvSpPr>
          <p:cNvPr id="4" name="TextBox 3">
            <a:extLst>
              <a:ext uri="{FF2B5EF4-FFF2-40B4-BE49-F238E27FC236}">
                <a16:creationId xmlns:a16="http://schemas.microsoft.com/office/drawing/2014/main" id="{AEF4C3DA-4AEF-32DB-C8FC-AE04431EC92A}"/>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639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629B5-85A1-CF33-01CC-04F4241E7DD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CBA77A0-D6A3-B446-5261-E3EEC53B1E27}"/>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marL="742950" indent="-742950" algn="just">
              <a:lnSpc>
                <a:spcPct val="107000"/>
              </a:lnSpc>
              <a:spcBef>
                <a:spcPts val="0"/>
              </a:spcBef>
              <a:buFont typeface="+mj-lt"/>
              <a:buAutoNum type="arabicPeriod"/>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Main Course Books</a:t>
            </a:r>
          </a:p>
          <a:p>
            <a:pPr marL="1771650" lvl="2" indent="-857250" algn="l">
              <a:lnSpc>
                <a:spcPct val="107000"/>
              </a:lnSpc>
              <a:spcBef>
                <a:spcPts val="0"/>
              </a:spcBef>
              <a:buFont typeface="+mj-lt"/>
              <a:buAutoNum type="romanLcPeriod"/>
            </a:pPr>
            <a:r>
              <a:rPr lang="en-US" sz="3600" kern="100" dirty="0">
                <a:effectLst/>
                <a:latin typeface="Aptos" panose="020B0004020202020204" pitchFamily="34" charset="0"/>
                <a:ea typeface="Aptos" panose="020B0004020202020204" pitchFamily="34" charset="0"/>
                <a:cs typeface="Times New Roman" panose="02020603050405020304" pitchFamily="18" charset="0"/>
              </a:rPr>
              <a:t>Principles of Information Security-Cengage (2022)</a:t>
            </a:r>
          </a:p>
          <a:p>
            <a:pPr marL="1771650" lvl="2" indent="-857250" algn="l">
              <a:lnSpc>
                <a:spcPct val="107000"/>
              </a:lnSpc>
              <a:spcBef>
                <a:spcPts val="0"/>
              </a:spcBef>
              <a:buFont typeface="+mj-lt"/>
              <a:buAutoNum type="romanLcPeriod"/>
            </a:pPr>
            <a:r>
              <a:rPr lang="en-US" sz="3600" kern="100" dirty="0">
                <a:effectLst/>
                <a:latin typeface="Aptos" panose="020B0004020202020204" pitchFamily="34" charset="0"/>
                <a:ea typeface="Aptos" panose="020B0004020202020204" pitchFamily="34" charset="0"/>
                <a:cs typeface="Times New Roman" panose="02020603050405020304" pitchFamily="18" charset="0"/>
              </a:rPr>
              <a:t>Computer Security: Principles and Practice (2018)</a:t>
            </a:r>
          </a:p>
          <a:p>
            <a:pPr marL="1771650" lvl="2" indent="-857250" algn="l">
              <a:lnSpc>
                <a:spcPct val="107000"/>
              </a:lnSpc>
              <a:spcBef>
                <a:spcPts val="0"/>
              </a:spcBef>
              <a:buFont typeface="+mj-lt"/>
              <a:buAutoNum type="romanLcPeriod"/>
            </a:pPr>
            <a:r>
              <a:rPr lang="en-US" sz="3600" kern="100" dirty="0">
                <a:effectLst/>
                <a:latin typeface="Aptos" panose="020B0004020202020204" pitchFamily="34" charset="0"/>
                <a:ea typeface="Aptos" panose="020B0004020202020204" pitchFamily="34" charset="0"/>
                <a:cs typeface="Times New Roman" panose="02020603050405020304" pitchFamily="18" charset="0"/>
              </a:rPr>
              <a:t>Computer Network Security and Cyber Ethics (2014)</a:t>
            </a:r>
          </a:p>
          <a:p>
            <a:pPr marL="742950" indent="-742950" algn="just">
              <a:lnSpc>
                <a:spcPct val="107000"/>
              </a:lnSpc>
              <a:spcBef>
                <a:spcPts val="0"/>
              </a:spcBef>
              <a:buFont typeface="+mj-lt"/>
              <a:buAutoNum type="arabicPeriod"/>
            </a:pPr>
            <a:r>
              <a:rPr lang="en-US" sz="4000" b="1" kern="100" dirty="0">
                <a:effectLst/>
                <a:latin typeface="Aptos" panose="020B0004020202020204" pitchFamily="34" charset="0"/>
                <a:ea typeface="Aptos" panose="020B0004020202020204" pitchFamily="34" charset="0"/>
                <a:cs typeface="Times New Roman" panose="02020603050405020304" pitchFamily="18" charset="0"/>
              </a:rPr>
              <a:t>Discipline and Diligence</a:t>
            </a:r>
            <a:endParaRPr lang="en-US"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AEE36BB-EF0D-2898-472B-B18DA54C395C}"/>
              </a:ext>
            </a:extLst>
          </p:cNvPr>
          <p:cNvSpPr txBox="1"/>
          <p:nvPr/>
        </p:nvSpPr>
        <p:spPr>
          <a:xfrm>
            <a:off x="1567543" y="289249"/>
            <a:ext cx="8378890" cy="707886"/>
          </a:xfrm>
          <a:prstGeom prst="rect">
            <a:avLst/>
          </a:prstGeom>
          <a:noFill/>
        </p:spPr>
        <p:txBody>
          <a:bodyPr wrap="square" rtlCol="0">
            <a:spAutoFit/>
          </a:bodyPr>
          <a:lstStyle/>
          <a:p>
            <a:pPr algn="ctr"/>
            <a:r>
              <a:rPr lang="en-US" sz="4000" b="1" dirty="0">
                <a:latin typeface="Aptos" panose="020B0004020202020204" pitchFamily="34" charset="0"/>
              </a:rPr>
              <a:t>Course Requirements</a:t>
            </a:r>
          </a:p>
        </p:txBody>
      </p:sp>
    </p:spTree>
    <p:extLst>
      <p:ext uri="{BB962C8B-B14F-4D97-AF65-F5344CB8AC3E}">
        <p14:creationId xmlns:p14="http://schemas.microsoft.com/office/powerpoint/2010/main" val="10674858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5F635E27-7944-5A46-D8FA-EDA20252C56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0A22972-A1B5-B06A-71CA-217E14F8DB52}"/>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000" b="0" i="0" u="none" strike="noStrike" baseline="0" dirty="0"/>
              <a:t>3. Espionage or Trespass</a:t>
            </a:r>
          </a:p>
          <a:p>
            <a:pPr marL="342900" indent="-342900" algn="just">
              <a:lnSpc>
                <a:spcPct val="107000"/>
              </a:lnSpc>
              <a:spcBef>
                <a:spcPts val="0"/>
              </a:spcBef>
              <a:buFont typeface="Arial" panose="020B0604020202020204" pitchFamily="34" charset="0"/>
              <a:buChar char="•"/>
            </a:pPr>
            <a:r>
              <a:rPr lang="en-US" sz="3200" i="0" u="none" strike="noStrike" baseline="0" dirty="0"/>
              <a:t>Shoulder Surfing</a:t>
            </a:r>
          </a:p>
          <a:p>
            <a:pPr marL="342900" indent="-342900" algn="just">
              <a:lnSpc>
                <a:spcPct val="107000"/>
              </a:lnSpc>
              <a:spcBef>
                <a:spcPts val="0"/>
              </a:spcBef>
              <a:buFont typeface="Arial" panose="020B0604020202020204" pitchFamily="34" charset="0"/>
              <a:buChar char="•"/>
            </a:pPr>
            <a:r>
              <a:rPr lang="en-US" sz="3200" i="0" u="none" strike="noStrike" baseline="0" dirty="0"/>
              <a:t>Hackers:</a:t>
            </a:r>
          </a:p>
          <a:p>
            <a:pPr algn="just">
              <a:lnSpc>
                <a:spcPct val="107000"/>
              </a:lnSpc>
              <a:spcBef>
                <a:spcPts val="0"/>
              </a:spcBef>
            </a:pPr>
            <a:r>
              <a:rPr lang="en-US" sz="3200" dirty="0"/>
              <a:t>	</a:t>
            </a:r>
            <a:r>
              <a:rPr lang="en-US" sz="3200" i="0" u="none" strike="noStrike" baseline="0" dirty="0"/>
              <a:t>• Expert • Novice</a:t>
            </a:r>
            <a:r>
              <a:rPr lang="en-US" sz="3200" dirty="0"/>
              <a:t> </a:t>
            </a:r>
            <a:r>
              <a:rPr lang="en-US" sz="3200" i="0" u="none" strike="noStrike" baseline="0" dirty="0"/>
              <a:t>• </a:t>
            </a:r>
            <a:r>
              <a:rPr lang="en-US" sz="3200" i="0" u="none" strike="noStrike" baseline="0" dirty="0" err="1"/>
              <a:t>PenTester</a:t>
            </a:r>
            <a:r>
              <a:rPr lang="en-US" sz="3200" dirty="0"/>
              <a:t> </a:t>
            </a:r>
            <a:r>
              <a:rPr lang="en-US" sz="3200" i="0" u="none" strike="noStrike" baseline="0" dirty="0"/>
              <a:t>• Black • White • Grey</a:t>
            </a:r>
          </a:p>
          <a:p>
            <a:pPr marL="342900" indent="-342900" algn="just">
              <a:lnSpc>
                <a:spcPct val="107000"/>
              </a:lnSpc>
              <a:spcBef>
                <a:spcPts val="0"/>
              </a:spcBef>
              <a:buFont typeface="Arial" panose="020B0604020202020204" pitchFamily="34" charset="0"/>
              <a:buChar char="•"/>
            </a:pPr>
            <a:r>
              <a:rPr lang="en-US" sz="3200" i="0" u="none" strike="noStrike" baseline="0" dirty="0"/>
              <a:t>Escalation of Privileges:</a:t>
            </a:r>
          </a:p>
          <a:p>
            <a:pPr lvl="2" algn="just">
              <a:lnSpc>
                <a:spcPct val="107000"/>
              </a:lnSpc>
              <a:spcBef>
                <a:spcPts val="0"/>
              </a:spcBef>
            </a:pPr>
            <a:r>
              <a:rPr lang="en-US" sz="3200" i="0" u="none" strike="noStrike" baseline="0" dirty="0"/>
              <a:t>• Jailbreaking • Rooting</a:t>
            </a:r>
          </a:p>
          <a:p>
            <a:pPr marL="342900" indent="-342900" algn="just">
              <a:lnSpc>
                <a:spcPct val="107000"/>
              </a:lnSpc>
              <a:spcBef>
                <a:spcPts val="0"/>
              </a:spcBef>
              <a:buFont typeface="Arial" panose="020B0604020202020204" pitchFamily="34" charset="0"/>
              <a:buChar char="•"/>
            </a:pPr>
            <a:r>
              <a:rPr lang="en-US" sz="3200" i="0" u="none" strike="noStrike" baseline="0" dirty="0"/>
              <a:t>Hacker Variants</a:t>
            </a:r>
            <a:r>
              <a:rPr lang="en-US" sz="3200" dirty="0"/>
              <a:t>: cracker, phreaker</a:t>
            </a:r>
          </a:p>
          <a:p>
            <a:pPr marL="342900" indent="-342900" algn="l">
              <a:buFont typeface="Arial" panose="020B0604020202020204" pitchFamily="34" charset="0"/>
              <a:buChar char="•"/>
            </a:pPr>
            <a:r>
              <a:rPr lang="en-US" sz="3200" i="0" u="none" strike="noStrike" baseline="0" dirty="0"/>
              <a:t>Password Attacks: </a:t>
            </a:r>
          </a:p>
          <a:p>
            <a:pPr lvl="2" algn="l"/>
            <a:r>
              <a:rPr lang="en-US" sz="3200" i="0" u="none" strike="noStrike" baseline="0" dirty="0"/>
              <a:t>• Brute force  • Dictionary • Rainbow tables • Social Engineering</a:t>
            </a:r>
            <a:endParaRPr lang="en-US" sz="32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6B35FC2-D36A-0394-7AB4-A544934014F5}"/>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664981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B3855BC9-2675-5486-824F-5E28B10D7C1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7880AC7-6ACA-007C-DF5E-45ABFEFFC16D}"/>
              </a:ext>
            </a:extLst>
          </p:cNvPr>
          <p:cNvSpPr>
            <a:spLocks noGrp="1"/>
          </p:cNvSpPr>
          <p:nvPr>
            <p:ph type="subTitle" idx="1"/>
          </p:nvPr>
        </p:nvSpPr>
        <p:spPr>
          <a:xfrm>
            <a:off x="0" y="2238702"/>
            <a:ext cx="12191999" cy="461929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numCol="2" anchor="t">
            <a:normAutofit/>
          </a:bodyPr>
          <a:lstStyle/>
          <a:p>
            <a:pPr marL="742950" indent="-742950" algn="l">
              <a:buFont typeface="+mj-lt"/>
              <a:buAutoNum type="arabicPeriod"/>
            </a:pPr>
            <a:r>
              <a:rPr lang="en-US" sz="3600" b="0" i="0" u="none" strike="noStrike" baseline="0" dirty="0"/>
              <a:t>Fires</a:t>
            </a:r>
          </a:p>
          <a:p>
            <a:pPr marL="742950" indent="-742950" algn="l">
              <a:buFont typeface="+mj-lt"/>
              <a:buAutoNum type="arabicPeriod"/>
            </a:pPr>
            <a:r>
              <a:rPr lang="en-US" sz="3600" b="0" i="0" u="none" strike="noStrike" baseline="0" dirty="0"/>
              <a:t>Floods</a:t>
            </a:r>
          </a:p>
          <a:p>
            <a:pPr marL="742950" indent="-742950" algn="l">
              <a:buFont typeface="+mj-lt"/>
              <a:buAutoNum type="arabicPeriod"/>
            </a:pPr>
            <a:r>
              <a:rPr lang="en-US" sz="3600" b="0" i="0" u="none" strike="noStrike" baseline="0" dirty="0"/>
              <a:t>Earthquakes</a:t>
            </a:r>
          </a:p>
          <a:p>
            <a:pPr marL="742950" indent="-742950" algn="l">
              <a:buFont typeface="+mj-lt"/>
              <a:buAutoNum type="arabicPeriod"/>
            </a:pPr>
            <a:r>
              <a:rPr lang="en-US" sz="3600" b="0" i="0" u="none" strike="noStrike" baseline="0" dirty="0"/>
              <a:t>Landslides</a:t>
            </a:r>
          </a:p>
          <a:p>
            <a:pPr marL="742950" indent="-742950" algn="l">
              <a:buFont typeface="+mj-lt"/>
              <a:buAutoNum type="arabicPeriod"/>
            </a:pPr>
            <a:r>
              <a:rPr lang="en-US" sz="3600" b="0" i="0" u="none" strike="noStrike" baseline="0" dirty="0"/>
              <a:t>Mudslides </a:t>
            </a:r>
          </a:p>
          <a:p>
            <a:pPr marL="742950" indent="-742950" algn="l">
              <a:buFont typeface="+mj-lt"/>
              <a:buAutoNum type="arabicPeriod"/>
            </a:pPr>
            <a:r>
              <a:rPr lang="en-US" sz="3600" b="0" i="0" u="none" strike="noStrike" baseline="0" dirty="0"/>
              <a:t>Windstorms</a:t>
            </a:r>
          </a:p>
          <a:p>
            <a:pPr marL="742950" indent="-742950" algn="l">
              <a:buFont typeface="+mj-lt"/>
              <a:buAutoNum type="arabicPeriod"/>
            </a:pPr>
            <a:r>
              <a:rPr lang="en-US" sz="3600" b="0" i="0" u="none" strike="noStrike" baseline="0" dirty="0"/>
              <a:t>Sandstorms</a:t>
            </a:r>
          </a:p>
          <a:p>
            <a:pPr marL="742950" indent="-742950" algn="l">
              <a:buFont typeface="+mj-lt"/>
              <a:buAutoNum type="arabicPeriod"/>
            </a:pPr>
            <a:r>
              <a:rPr lang="en-US" sz="3600" b="0" i="0" u="none" strike="noStrike" baseline="0" dirty="0"/>
              <a:t>Solar Flares</a:t>
            </a:r>
          </a:p>
          <a:p>
            <a:pPr marL="742950" indent="-742950" algn="l">
              <a:buFont typeface="+mj-lt"/>
              <a:buAutoNum type="arabicPeriod"/>
            </a:pPr>
            <a:r>
              <a:rPr lang="en-US" sz="3600" b="0" i="0" u="none" strike="noStrike" baseline="0" dirty="0"/>
              <a:t>Lightning</a:t>
            </a:r>
          </a:p>
          <a:p>
            <a:pPr marL="742950" indent="-742950" algn="l">
              <a:buFont typeface="+mj-lt"/>
              <a:buAutoNum type="arabicPeriod"/>
            </a:pPr>
            <a:r>
              <a:rPr lang="en-US" sz="3600" b="0" i="0" u="none" strike="noStrike" baseline="0" dirty="0"/>
              <a:t>Volcanic Eruptions</a:t>
            </a:r>
          </a:p>
          <a:p>
            <a:pPr marL="742950" indent="-742950" algn="l">
              <a:buFont typeface="+mj-lt"/>
              <a:buAutoNum type="arabicPeriod"/>
            </a:pPr>
            <a:r>
              <a:rPr lang="en-US" sz="3600" b="0" i="0" u="none" strike="noStrike" baseline="0" dirty="0"/>
              <a:t>Pandemics</a:t>
            </a:r>
          </a:p>
          <a:p>
            <a:pPr marL="742950" indent="-742950" algn="l">
              <a:buFont typeface="+mj-lt"/>
              <a:buAutoNum type="arabicPeriod"/>
            </a:pPr>
            <a:r>
              <a:rPr lang="en-US" sz="3600" b="0" i="0" u="none" strike="noStrike" baseline="0" dirty="0"/>
              <a:t>Civil Disorder</a:t>
            </a:r>
          </a:p>
          <a:p>
            <a:pPr marL="742950" indent="-742950" algn="l">
              <a:buFont typeface="+mj-lt"/>
              <a:buAutoNum type="arabicPeriod"/>
            </a:pPr>
            <a:r>
              <a:rPr lang="en-US" sz="3600" b="0" i="0" u="none" strike="noStrike" baseline="0" dirty="0"/>
              <a:t>Wars</a:t>
            </a:r>
          </a:p>
          <a:p>
            <a:pPr marL="742950" indent="-742950" algn="l">
              <a:buFont typeface="+mj-lt"/>
              <a:buAutoNum type="arabicPeriod"/>
            </a:pPr>
            <a:r>
              <a:rPr lang="en-US" sz="3600" b="0" i="0" u="none" strike="noStrike" baseline="0" dirty="0"/>
              <a:t>Insect Infestations.</a:t>
            </a:r>
            <a:endParaRPr lang="en-US" sz="54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9E97D7F-B739-B537-DB3F-95702E1F9D9B}"/>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
        <p:nvSpPr>
          <p:cNvPr id="2" name="Subtitle 2">
            <a:extLst>
              <a:ext uri="{FF2B5EF4-FFF2-40B4-BE49-F238E27FC236}">
                <a16:creationId xmlns:a16="http://schemas.microsoft.com/office/drawing/2014/main" id="{38EFB7D2-5643-F206-4278-557750F42B00}"/>
              </a:ext>
            </a:extLst>
          </p:cNvPr>
          <p:cNvSpPr txBox="1">
            <a:spLocks/>
          </p:cNvSpPr>
          <p:nvPr/>
        </p:nvSpPr>
        <p:spPr>
          <a:xfrm>
            <a:off x="-1" y="1017653"/>
            <a:ext cx="12191999" cy="122104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numCol="1" rtlCol="0" anchor="t">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Bef>
                <a:spcPts val="0"/>
              </a:spcBef>
            </a:pPr>
            <a:r>
              <a:rPr lang="en-US" sz="7300" dirty="0"/>
              <a:t>4. Forces of Nature</a:t>
            </a:r>
          </a:p>
          <a:p>
            <a:pPr algn="l"/>
            <a:r>
              <a:rPr lang="en-US" sz="4500" dirty="0"/>
              <a:t>Also known as Acts of God, (or force majeure), these may include but not limited to</a:t>
            </a:r>
            <a:endParaRPr lang="en-US" sz="6400" kern="100" dirty="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921345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FDBED07E-3CF0-EF27-BBD3-7CC9693390E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3EB2A28-DF70-21CC-65DD-719B5D8E21B6}"/>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800" b="0" i="0" u="none" strike="noStrike" baseline="0" dirty="0"/>
              <a:t>5. Human Error or Failure</a:t>
            </a:r>
          </a:p>
          <a:p>
            <a:pPr>
              <a:lnSpc>
                <a:spcPct val="107000"/>
              </a:lnSpc>
              <a:spcBef>
                <a:spcPts val="0"/>
              </a:spcBef>
            </a:pPr>
            <a:endParaRPr lang="en-US" sz="1600" b="0" i="0" u="none" strike="noStrike" baseline="0" dirty="0"/>
          </a:p>
          <a:p>
            <a:pPr marL="3028950" lvl="6" indent="-285750" algn="l">
              <a:lnSpc>
                <a:spcPct val="107000"/>
              </a:lnSpc>
              <a:spcBef>
                <a:spcPts val="0"/>
              </a:spcBef>
              <a:buFont typeface="Arial" panose="020B0604020202020204" pitchFamily="34" charset="0"/>
              <a:buChar char="•"/>
            </a:pPr>
            <a:r>
              <a:rPr lang="en-US" sz="4000" b="0" i="0" u="none" strike="noStrike" baseline="0" dirty="0"/>
              <a:t>Social Engineering</a:t>
            </a:r>
          </a:p>
          <a:p>
            <a:pPr marL="3028950" lvl="6" indent="-285750" algn="l">
              <a:lnSpc>
                <a:spcPct val="107000"/>
              </a:lnSpc>
              <a:spcBef>
                <a:spcPts val="0"/>
              </a:spcBef>
              <a:buFont typeface="Arial" panose="020B0604020202020204" pitchFamily="34" charset="0"/>
              <a:buChar char="•"/>
            </a:pPr>
            <a:r>
              <a:rPr lang="en-US" sz="4000" b="0" i="0" u="none" strike="noStrike" baseline="0" dirty="0"/>
              <a:t>Business E-Mail Compromise (BEC)</a:t>
            </a:r>
            <a:endParaRPr lang="en-US" sz="4000" dirty="0"/>
          </a:p>
          <a:p>
            <a:pPr marL="3028950" lvl="6" indent="-285750" algn="l">
              <a:lnSpc>
                <a:spcPct val="107000"/>
              </a:lnSpc>
              <a:spcBef>
                <a:spcPts val="0"/>
              </a:spcBef>
              <a:buFont typeface="Arial" panose="020B0604020202020204" pitchFamily="34" charset="0"/>
              <a:buChar char="•"/>
            </a:pPr>
            <a:r>
              <a:rPr lang="en-US" sz="4000" b="0" i="0" u="none" strike="noStrike" baseline="0" dirty="0"/>
              <a:t>Advance-Fee Fraud</a:t>
            </a:r>
          </a:p>
          <a:p>
            <a:pPr marL="3028950" lvl="6" indent="-285750" algn="l">
              <a:lnSpc>
                <a:spcPct val="107000"/>
              </a:lnSpc>
              <a:spcBef>
                <a:spcPts val="0"/>
              </a:spcBef>
              <a:buFont typeface="Arial" panose="020B0604020202020204" pitchFamily="34" charset="0"/>
              <a:buChar char="•"/>
            </a:pPr>
            <a:r>
              <a:rPr lang="en-US" sz="4000" b="0" i="0" u="none" strike="noStrike" baseline="0" dirty="0"/>
              <a:t>Phishing</a:t>
            </a:r>
            <a:endParaRPr lang="en-US" sz="4000" dirty="0"/>
          </a:p>
          <a:p>
            <a:pPr marL="3028950" lvl="6" indent="-285750" algn="l">
              <a:lnSpc>
                <a:spcPct val="107000"/>
              </a:lnSpc>
              <a:spcBef>
                <a:spcPts val="0"/>
              </a:spcBef>
              <a:buFont typeface="Arial" panose="020B0604020202020204" pitchFamily="34" charset="0"/>
              <a:buChar char="•"/>
            </a:pPr>
            <a:r>
              <a:rPr lang="en-US" sz="4000" b="0" i="0" u="none" strike="noStrike" baseline="0" dirty="0"/>
              <a:t>Pretexting</a:t>
            </a:r>
            <a:endParaRPr lang="en-US" sz="96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859DF42-4B1E-FF57-5270-646DEA5035E6}"/>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03025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5BC417B0-B2C2-127B-CC7A-440B547F9D7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5F3E2F-69CF-486B-9AEE-88FDE8AB1222}"/>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800" b="0" i="0" u="none" strike="noStrike" baseline="0" dirty="0"/>
              <a:t>6. Information Extortion</a:t>
            </a:r>
            <a:endParaRPr lang="en-US" sz="4000" b="0" i="0" u="none" strike="noStrike" baseline="0" dirty="0"/>
          </a:p>
          <a:p>
            <a:pPr marL="571500" indent="-571500" algn="just">
              <a:lnSpc>
                <a:spcPct val="107000"/>
              </a:lnSpc>
              <a:spcBef>
                <a:spcPts val="0"/>
              </a:spcBef>
              <a:buFont typeface="Arial" panose="020B0604020202020204" pitchFamily="34" charset="0"/>
              <a:buChar char="•"/>
            </a:pPr>
            <a:endParaRPr lang="en-US" sz="3600" b="0" i="0" u="none" strike="noStrike" baseline="0" dirty="0"/>
          </a:p>
          <a:p>
            <a:pPr marL="3314700" lvl="6" indent="-571500" algn="just">
              <a:lnSpc>
                <a:spcPct val="107000"/>
              </a:lnSpc>
              <a:spcBef>
                <a:spcPts val="0"/>
              </a:spcBef>
              <a:buFont typeface="Arial" panose="020B0604020202020204" pitchFamily="34" charset="0"/>
              <a:buChar char="•"/>
            </a:pPr>
            <a:r>
              <a:rPr lang="en-US" sz="4400" b="0" i="0" u="none" strike="noStrike" baseline="0" dirty="0"/>
              <a:t>Ransomware:</a:t>
            </a:r>
          </a:p>
          <a:p>
            <a:pPr marL="4229100" lvl="8" indent="-571500" algn="l">
              <a:lnSpc>
                <a:spcPct val="107000"/>
              </a:lnSpc>
              <a:spcBef>
                <a:spcPts val="0"/>
              </a:spcBef>
              <a:buFont typeface="Arial" panose="020B0604020202020204" pitchFamily="34" charset="0"/>
              <a:buChar char="•"/>
            </a:pPr>
            <a:r>
              <a:rPr lang="en-US" sz="3600" b="0" i="0" u="none" strike="noStrike" baseline="0" dirty="0"/>
              <a:t>Lockscreen</a:t>
            </a:r>
          </a:p>
          <a:p>
            <a:pPr marL="4229100" lvl="8" indent="-571500" algn="l">
              <a:lnSpc>
                <a:spcPct val="107000"/>
              </a:lnSpc>
              <a:spcBef>
                <a:spcPts val="0"/>
              </a:spcBef>
              <a:buFont typeface="Arial" panose="020B0604020202020204" pitchFamily="34" charset="0"/>
              <a:buChar char="•"/>
            </a:pPr>
            <a:r>
              <a:rPr lang="en-US" sz="3600" b="0" i="0" u="none" strike="noStrike" baseline="0" dirty="0"/>
              <a:t>Encryption</a:t>
            </a:r>
            <a:endParaRPr lang="en-US" sz="6600" dirty="0"/>
          </a:p>
        </p:txBody>
      </p:sp>
      <p:sp>
        <p:nvSpPr>
          <p:cNvPr id="4" name="TextBox 3">
            <a:extLst>
              <a:ext uri="{FF2B5EF4-FFF2-40B4-BE49-F238E27FC236}">
                <a16:creationId xmlns:a16="http://schemas.microsoft.com/office/drawing/2014/main" id="{1E09CA76-5AF1-4763-3052-4944683FC6AC}"/>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2680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9776C249-5857-690A-2D5B-7709BDC2DB8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7AEFCB0-71F3-E269-2F17-3358C5607AF3}"/>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800" b="0" i="0" u="none" strike="noStrike" baseline="0" dirty="0"/>
              <a:t>7. Sabotage or Vandalism</a:t>
            </a:r>
          </a:p>
          <a:p>
            <a:pPr>
              <a:lnSpc>
                <a:spcPct val="107000"/>
              </a:lnSpc>
              <a:spcBef>
                <a:spcPts val="0"/>
              </a:spcBef>
            </a:pPr>
            <a:endParaRPr lang="en-US" sz="4800" b="0" i="0" u="none" strike="noStrike" baseline="0" dirty="0"/>
          </a:p>
          <a:p>
            <a:pPr marL="1657350" lvl="3" indent="-285750" algn="l">
              <a:lnSpc>
                <a:spcPct val="107000"/>
              </a:lnSpc>
              <a:spcBef>
                <a:spcPts val="0"/>
              </a:spcBef>
              <a:buFont typeface="Arial" panose="020B0604020202020204" pitchFamily="34" charset="0"/>
              <a:buChar char="•"/>
            </a:pPr>
            <a:r>
              <a:rPr lang="en-US" sz="3600" b="0" i="0" u="none" strike="noStrike" baseline="0" dirty="0"/>
              <a:t>Online Activism (</a:t>
            </a:r>
            <a:r>
              <a:rPr lang="en-US" sz="3600" i="0" u="none" strike="noStrike" baseline="0" dirty="0"/>
              <a:t>Hacktivist</a:t>
            </a:r>
            <a:r>
              <a:rPr lang="en-US" sz="3600" b="1" i="0" u="none" strike="noStrike" baseline="0" dirty="0"/>
              <a:t> </a:t>
            </a:r>
            <a:r>
              <a:rPr lang="en-US" sz="3600" dirty="0"/>
              <a:t>o</a:t>
            </a:r>
            <a:r>
              <a:rPr lang="en-US" sz="3600" b="0" i="0" u="none" strike="noStrike" baseline="0" dirty="0"/>
              <a:t>r </a:t>
            </a:r>
            <a:r>
              <a:rPr lang="en-US" sz="3600" i="0" u="none" strike="noStrike" baseline="0" dirty="0" err="1"/>
              <a:t>Cyberactivist</a:t>
            </a:r>
            <a:r>
              <a:rPr lang="en-US" sz="3600" b="0" i="0" u="none" strike="noStrike" baseline="0" dirty="0"/>
              <a:t>)</a:t>
            </a:r>
          </a:p>
          <a:p>
            <a:pPr marL="1657350" lvl="3" indent="-285750" algn="l">
              <a:lnSpc>
                <a:spcPct val="107000"/>
              </a:lnSpc>
              <a:spcBef>
                <a:spcPts val="0"/>
              </a:spcBef>
              <a:buFont typeface="Arial" panose="020B0604020202020204" pitchFamily="34" charset="0"/>
              <a:buChar char="•"/>
            </a:pPr>
            <a:r>
              <a:rPr lang="en-US" sz="3600" b="0" i="0" u="none" strike="noStrike" baseline="0" dirty="0"/>
              <a:t>Cyberterrorism and Cyberwarfare</a:t>
            </a:r>
          </a:p>
          <a:p>
            <a:pPr marL="1657350" lvl="3" indent="-285750" algn="l">
              <a:lnSpc>
                <a:spcPct val="107000"/>
              </a:lnSpc>
              <a:spcBef>
                <a:spcPts val="0"/>
              </a:spcBef>
              <a:buFont typeface="Arial" panose="020B0604020202020204" pitchFamily="34" charset="0"/>
              <a:buChar char="•"/>
            </a:pPr>
            <a:r>
              <a:rPr lang="en-US" sz="3600" b="0" i="0" u="none" strike="noStrike" baseline="0" dirty="0"/>
              <a:t>Doxing</a:t>
            </a:r>
            <a:r>
              <a:rPr lang="en-US" sz="3600" dirty="0"/>
              <a:t> (Releasing Secret Documents)</a:t>
            </a:r>
          </a:p>
          <a:p>
            <a:pPr marL="1657350" lvl="3" indent="-285750" algn="l">
              <a:lnSpc>
                <a:spcPct val="107000"/>
              </a:lnSpc>
              <a:spcBef>
                <a:spcPts val="0"/>
              </a:spcBef>
              <a:buFont typeface="Arial" panose="020B0604020202020204" pitchFamily="34" charset="0"/>
              <a:buChar char="•"/>
            </a:pPr>
            <a:r>
              <a:rPr lang="en-US" sz="3600" b="0" i="0" u="none" strike="noStrike" baseline="0" dirty="0"/>
              <a:t>Positive Online Activism</a:t>
            </a:r>
            <a:endParaRPr lang="en-US" sz="88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AD2A3D0-5DAC-1EBE-121F-F70EA5A360D2}"/>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15044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77EA0A2-2D10-5477-FD57-CFA6D860F61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F6A3D80-095A-D589-19A8-FD5E89723873}"/>
              </a:ext>
            </a:extLst>
          </p:cNvPr>
          <p:cNvSpPr>
            <a:spLocks noGrp="1"/>
          </p:cNvSpPr>
          <p:nvPr>
            <p:ph type="subTitle" idx="1"/>
          </p:nvPr>
        </p:nvSpPr>
        <p:spPr>
          <a:xfrm>
            <a:off x="0" y="1902374"/>
            <a:ext cx="12191999" cy="4955625"/>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numCol="2" spcCol="457200" anchor="t">
            <a:normAutofit/>
          </a:bodyPr>
          <a:lstStyle/>
          <a:p>
            <a:pPr marL="742950" indent="-742950" algn="l">
              <a:buFont typeface="+mj-lt"/>
              <a:buAutoNum type="arabicPeriod"/>
            </a:pPr>
            <a:r>
              <a:rPr lang="en-US" sz="3200" i="0" u="none" strike="noStrike" baseline="0" dirty="0"/>
              <a:t>Malware (Malicious </a:t>
            </a:r>
            <a:r>
              <a:rPr lang="en-US" sz="3200" dirty="0"/>
              <a:t>C</a:t>
            </a:r>
            <a:r>
              <a:rPr lang="en-US" sz="3200" i="0" u="none" strike="noStrike" baseline="0" dirty="0"/>
              <a:t>ode or Malicious </a:t>
            </a:r>
            <a:r>
              <a:rPr lang="en-US" sz="3200" dirty="0"/>
              <a:t>S</a:t>
            </a:r>
            <a:r>
              <a:rPr lang="en-US" sz="3200" i="0" u="none" strike="noStrike" baseline="0" dirty="0"/>
              <a:t>oftware) </a:t>
            </a:r>
          </a:p>
          <a:p>
            <a:pPr marL="742950" indent="-742950" algn="l">
              <a:buFont typeface="+mj-lt"/>
              <a:buAutoNum type="arabicPeriod"/>
            </a:pPr>
            <a:r>
              <a:rPr lang="en-US" sz="3200" i="0" u="none" strike="noStrike" baseline="0" dirty="0"/>
              <a:t>Viruses</a:t>
            </a:r>
          </a:p>
          <a:p>
            <a:pPr marL="742950" indent="-742950" algn="l">
              <a:buFont typeface="+mj-lt"/>
              <a:buAutoNum type="arabicPeriod"/>
            </a:pPr>
            <a:r>
              <a:rPr lang="en-US" sz="3200" i="0" u="none" strike="noStrike" baseline="0" dirty="0"/>
              <a:t>Back Doors</a:t>
            </a:r>
          </a:p>
          <a:p>
            <a:pPr marL="742950" indent="-742950" algn="l">
              <a:buFont typeface="+mj-lt"/>
              <a:buAutoNum type="arabicPeriod"/>
            </a:pPr>
            <a:r>
              <a:rPr lang="en-US" sz="3200" i="0" u="none" strike="noStrike" baseline="0" dirty="0"/>
              <a:t>Denial-of-Service (DoS) and Distributed Denial-of-Service (DDoS) </a:t>
            </a:r>
          </a:p>
          <a:p>
            <a:pPr marL="742950" indent="-742950" algn="l">
              <a:buFont typeface="+mj-lt"/>
              <a:buAutoNum type="arabicPeriod"/>
            </a:pPr>
            <a:r>
              <a:rPr lang="en-US" sz="3200" i="0" u="none" strike="noStrike" baseline="0" dirty="0"/>
              <a:t>Pharming</a:t>
            </a:r>
            <a:endParaRPr lang="en-US" sz="3200" dirty="0"/>
          </a:p>
          <a:p>
            <a:pPr marL="742950" indent="-742950" algn="l">
              <a:buFont typeface="+mj-lt"/>
              <a:buAutoNum type="arabicPeriod"/>
            </a:pPr>
            <a:r>
              <a:rPr lang="en-US" sz="3200" dirty="0"/>
              <a:t>M</a:t>
            </a:r>
            <a:r>
              <a:rPr lang="en-US" sz="3200" i="0" u="none" strike="noStrike" baseline="0" dirty="0"/>
              <a:t>an-in-the-Middle (MITM)</a:t>
            </a:r>
          </a:p>
          <a:p>
            <a:pPr marL="742950" indent="-742950" algn="l">
              <a:buFont typeface="+mj-lt"/>
              <a:buAutoNum type="arabicPeriod"/>
            </a:pPr>
            <a:r>
              <a:rPr lang="en-US" sz="3200" i="0" u="none" strike="noStrike" baseline="0" dirty="0"/>
              <a:t>TCP hijacking (Session </a:t>
            </a:r>
            <a:r>
              <a:rPr lang="en-US" sz="3200" dirty="0"/>
              <a:t>H</a:t>
            </a:r>
            <a:r>
              <a:rPr lang="en-US" sz="3200" i="0" u="none" strike="noStrike" baseline="0" dirty="0"/>
              <a:t>ijacking)</a:t>
            </a:r>
          </a:p>
          <a:p>
            <a:pPr marL="742950" indent="-742950" algn="l">
              <a:buFont typeface="+mj-lt"/>
              <a:buAutoNum type="arabicPeriod"/>
            </a:pPr>
            <a:r>
              <a:rPr lang="en-US" sz="3200" i="0" u="none" strike="noStrike" baseline="0" dirty="0"/>
              <a:t>Password Crack</a:t>
            </a:r>
          </a:p>
          <a:p>
            <a:pPr marL="742950" indent="-742950" algn="l">
              <a:buFont typeface="+mj-lt"/>
              <a:buAutoNum type="arabicPeriod"/>
            </a:pPr>
            <a:r>
              <a:rPr lang="en-US" sz="3200" i="0" u="none" strike="noStrike" baseline="0" dirty="0"/>
              <a:t>Brute Force</a:t>
            </a:r>
            <a:endParaRPr lang="en-US" sz="3200" dirty="0"/>
          </a:p>
          <a:p>
            <a:pPr marL="742950" indent="-742950" algn="l">
              <a:buFont typeface="+mj-lt"/>
              <a:buAutoNum type="arabicPeriod"/>
            </a:pPr>
            <a:r>
              <a:rPr lang="en-US" sz="3200" dirty="0"/>
              <a:t>D</a:t>
            </a:r>
            <a:r>
              <a:rPr lang="en-US" sz="3200" i="0" u="none" strike="noStrike" baseline="0" dirty="0"/>
              <a:t>ictionary </a:t>
            </a:r>
            <a:r>
              <a:rPr lang="en-US" sz="3200" dirty="0"/>
              <a:t>A</a:t>
            </a:r>
            <a:r>
              <a:rPr lang="en-US" sz="3200" i="0" u="none" strike="noStrike" baseline="0" dirty="0"/>
              <a:t>ttack</a:t>
            </a:r>
          </a:p>
          <a:p>
            <a:pPr marL="742950" indent="-742950" algn="l">
              <a:buFont typeface="+mj-lt"/>
              <a:buAutoNum type="arabicPeriod"/>
            </a:pPr>
            <a:r>
              <a:rPr lang="en-US" sz="3200" dirty="0"/>
              <a:t>Hoaxes</a:t>
            </a:r>
          </a:p>
          <a:p>
            <a:pPr marL="742950" indent="-742950" algn="l">
              <a:buFont typeface="+mj-lt"/>
              <a:buAutoNum type="arabicPeriod"/>
            </a:pPr>
            <a:r>
              <a:rPr lang="en-US" sz="3200" i="0" u="none" strike="noStrike" baseline="0" dirty="0"/>
              <a:t>Adware</a:t>
            </a:r>
          </a:p>
          <a:p>
            <a:pPr marL="742950" indent="-742950" algn="l">
              <a:buFont typeface="+mj-lt"/>
              <a:buAutoNum type="arabicPeriod"/>
            </a:pPr>
            <a:r>
              <a:rPr lang="en-US" sz="3200" dirty="0"/>
              <a:t>Spam</a:t>
            </a:r>
          </a:p>
          <a:p>
            <a:pPr marL="742950" indent="-742950" algn="l">
              <a:buFont typeface="+mj-lt"/>
              <a:buAutoNum type="arabicPeriod"/>
            </a:pPr>
            <a:r>
              <a:rPr lang="en-US" sz="3200" i="0" u="none" strike="noStrike" baseline="0" dirty="0"/>
              <a:t>Sniffers</a:t>
            </a:r>
            <a:endParaRPr lang="en-US" sz="8800" i="0" u="none" strike="noStrike" baseline="0" dirty="0"/>
          </a:p>
        </p:txBody>
      </p:sp>
      <p:sp>
        <p:nvSpPr>
          <p:cNvPr id="4" name="TextBox 3">
            <a:extLst>
              <a:ext uri="{FF2B5EF4-FFF2-40B4-BE49-F238E27FC236}">
                <a16:creationId xmlns:a16="http://schemas.microsoft.com/office/drawing/2014/main" id="{033EE346-77BB-65A7-A75D-8930E2D78205}"/>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
        <p:nvSpPr>
          <p:cNvPr id="2" name="Subtitle 2">
            <a:extLst>
              <a:ext uri="{FF2B5EF4-FFF2-40B4-BE49-F238E27FC236}">
                <a16:creationId xmlns:a16="http://schemas.microsoft.com/office/drawing/2014/main" id="{23EE21A5-3C10-C8C7-0AD6-C50A52EDDEC1}"/>
              </a:ext>
            </a:extLst>
          </p:cNvPr>
          <p:cNvSpPr txBox="1">
            <a:spLocks/>
          </p:cNvSpPr>
          <p:nvPr/>
        </p:nvSpPr>
        <p:spPr>
          <a:xfrm>
            <a:off x="-1" y="922284"/>
            <a:ext cx="12191999" cy="98009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7000"/>
              </a:lnSpc>
              <a:spcBef>
                <a:spcPts val="0"/>
              </a:spcBef>
            </a:pPr>
            <a:r>
              <a:rPr lang="en-US" sz="4800" dirty="0"/>
              <a:t>8. Software Attacks</a:t>
            </a:r>
          </a:p>
        </p:txBody>
      </p:sp>
    </p:spTree>
    <p:extLst>
      <p:ext uri="{BB962C8B-B14F-4D97-AF65-F5344CB8AC3E}">
        <p14:creationId xmlns:p14="http://schemas.microsoft.com/office/powerpoint/2010/main" val="41529292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89C2CF6A-1510-41F7-560B-B0312F5A4BC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0CB20AA-7964-FC46-1996-3F7C6B4321E3}"/>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800" b="0" i="0" u="none" strike="noStrike" baseline="0" dirty="0"/>
              <a:t>9. Technical Hardware Failures or Errors</a:t>
            </a:r>
          </a:p>
          <a:p>
            <a:pPr>
              <a:lnSpc>
                <a:spcPct val="107000"/>
              </a:lnSpc>
              <a:spcBef>
                <a:spcPts val="0"/>
              </a:spcBef>
            </a:pPr>
            <a:endParaRPr lang="en-US" sz="2000" b="0" i="0" u="none" strike="noStrike" baseline="0" dirty="0"/>
          </a:p>
          <a:p>
            <a:pPr marL="2114550" lvl="4" indent="-285750" algn="l">
              <a:buFont typeface="Arial" panose="020B0604020202020204" pitchFamily="34" charset="0"/>
              <a:buChar char="•"/>
            </a:pPr>
            <a:r>
              <a:rPr lang="en-US" sz="4000" b="0" i="0" u="none" strike="noStrike" baseline="0" dirty="0"/>
              <a:t>Mean Time Between Failure (MTBF)</a:t>
            </a:r>
          </a:p>
          <a:p>
            <a:pPr marL="2114550" lvl="4" indent="-285750" algn="l">
              <a:buFont typeface="Arial" panose="020B0604020202020204" pitchFamily="34" charset="0"/>
              <a:buChar char="•"/>
            </a:pPr>
            <a:r>
              <a:rPr lang="en-US" sz="4000" b="0" i="0" u="none" strike="noStrike" baseline="0" dirty="0"/>
              <a:t>Mean Time To Failure (MTTF)</a:t>
            </a:r>
          </a:p>
          <a:p>
            <a:pPr marL="2114550" lvl="4" indent="-285750" algn="l">
              <a:buFont typeface="Arial" panose="020B0604020202020204" pitchFamily="34" charset="0"/>
              <a:buChar char="•"/>
            </a:pPr>
            <a:r>
              <a:rPr lang="en-US" sz="4000" b="0" i="0" u="none" strike="noStrike" baseline="0" dirty="0"/>
              <a:t>Mean Time To Diagnose (MTTD)</a:t>
            </a:r>
          </a:p>
          <a:p>
            <a:pPr marL="2114550" lvl="4" indent="-285750" algn="l">
              <a:buFont typeface="Arial" panose="020B0604020202020204" pitchFamily="34" charset="0"/>
              <a:buChar char="•"/>
            </a:pPr>
            <a:r>
              <a:rPr lang="en-US" sz="4000" b="0" i="0" u="none" strike="noStrike" baseline="0" dirty="0"/>
              <a:t>Mean Time To Repair (MTTR)</a:t>
            </a:r>
          </a:p>
          <a:p>
            <a:pPr marL="2114550" lvl="4" indent="-285750" algn="l">
              <a:buFont typeface="Arial" panose="020B0604020202020204" pitchFamily="34" charset="0"/>
              <a:buChar char="•"/>
            </a:pPr>
            <a:r>
              <a:rPr lang="en-US" sz="4000" b="0" i="0" u="none" strike="noStrike" baseline="0" dirty="0"/>
              <a:t>Annualized Failure Rate (AFR)</a:t>
            </a:r>
            <a:endParaRPr lang="en-US" sz="7200" dirty="0"/>
          </a:p>
        </p:txBody>
      </p:sp>
      <p:sp>
        <p:nvSpPr>
          <p:cNvPr id="4" name="TextBox 3">
            <a:extLst>
              <a:ext uri="{FF2B5EF4-FFF2-40B4-BE49-F238E27FC236}">
                <a16:creationId xmlns:a16="http://schemas.microsoft.com/office/drawing/2014/main" id="{4DFFB133-63C3-E31C-7363-9B1FACFCD53A}"/>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457688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E8DD97B-097E-D267-78F5-82C447E2D7B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8C23E7C-3997-F115-6D02-D5DD56080737}"/>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a:lnSpc>
                <a:spcPct val="107000"/>
              </a:lnSpc>
              <a:spcBef>
                <a:spcPts val="0"/>
              </a:spcBef>
            </a:pPr>
            <a:r>
              <a:rPr lang="en-US" sz="4800" b="0" i="0" u="none" strike="noStrike" baseline="0" dirty="0"/>
              <a:t>10. Technical Software Failures or Errors</a:t>
            </a:r>
            <a:endParaRPr lang="en-US" sz="4000" dirty="0"/>
          </a:p>
          <a:p>
            <a:pPr lvl="5" algn="l"/>
            <a:r>
              <a:rPr lang="en-US" sz="3200" b="1" i="0" u="none" strike="noStrike" baseline="0" dirty="0"/>
              <a:t>1. </a:t>
            </a:r>
            <a:r>
              <a:rPr lang="en-US" sz="3200" b="0" i="0" u="none" strike="noStrike" baseline="0" dirty="0"/>
              <a:t>Injection</a:t>
            </a:r>
          </a:p>
          <a:p>
            <a:pPr lvl="5" algn="l"/>
            <a:r>
              <a:rPr lang="en-US" sz="3200" b="1" i="0" u="none" strike="noStrike" baseline="0" dirty="0"/>
              <a:t>2. </a:t>
            </a:r>
            <a:r>
              <a:rPr lang="en-US" sz="3200" b="0" i="0" u="none" strike="noStrike" baseline="0" dirty="0"/>
              <a:t>Broken Authentication</a:t>
            </a:r>
          </a:p>
          <a:p>
            <a:pPr lvl="5" algn="l"/>
            <a:r>
              <a:rPr lang="en-US" sz="3200" b="1" i="0" u="none" strike="noStrike" baseline="0" dirty="0"/>
              <a:t>3. </a:t>
            </a:r>
            <a:r>
              <a:rPr lang="en-US" sz="3200" b="0" i="0" u="none" strike="noStrike" baseline="0" dirty="0"/>
              <a:t>Sensitive Data Exposure</a:t>
            </a:r>
          </a:p>
          <a:p>
            <a:pPr lvl="5" algn="l"/>
            <a:r>
              <a:rPr lang="en-US" sz="3200" b="1" i="0" u="none" strike="noStrike" baseline="0" dirty="0"/>
              <a:t>4. </a:t>
            </a:r>
            <a:r>
              <a:rPr lang="en-US" sz="3200" b="0" i="0" u="none" strike="noStrike" baseline="0" dirty="0"/>
              <a:t>XML External Entities (XXE)</a:t>
            </a:r>
          </a:p>
          <a:p>
            <a:pPr lvl="5" algn="l"/>
            <a:r>
              <a:rPr lang="en-US" sz="3200" b="1" i="0" u="none" strike="noStrike" baseline="0" dirty="0"/>
              <a:t>5. </a:t>
            </a:r>
            <a:r>
              <a:rPr lang="en-US" sz="3200" b="0" i="0" u="none" strike="noStrike" baseline="0" dirty="0"/>
              <a:t>Broken Access Control</a:t>
            </a:r>
          </a:p>
          <a:p>
            <a:pPr lvl="5" algn="l"/>
            <a:r>
              <a:rPr lang="en-US" sz="3200" b="1" i="0" u="none" strike="noStrike" baseline="0" dirty="0"/>
              <a:t>6. </a:t>
            </a:r>
            <a:r>
              <a:rPr lang="en-US" sz="3200" b="0" i="0" u="none" strike="noStrike" baseline="0" dirty="0"/>
              <a:t>Security Misconfiguration</a:t>
            </a:r>
          </a:p>
          <a:p>
            <a:pPr lvl="5" algn="l"/>
            <a:r>
              <a:rPr lang="en-US" sz="3200" b="1" i="0" u="none" strike="noStrike" baseline="0" dirty="0"/>
              <a:t>7. </a:t>
            </a:r>
            <a:r>
              <a:rPr lang="en-US" sz="3200" b="0" i="0" u="none" strike="noStrike" baseline="0" dirty="0"/>
              <a:t>Cross-Site Scripting (XSS)</a:t>
            </a:r>
          </a:p>
          <a:p>
            <a:pPr lvl="5" algn="l"/>
            <a:r>
              <a:rPr lang="en-US" sz="3200" b="1" i="0" u="none" strike="noStrike" baseline="0" dirty="0"/>
              <a:t>8. </a:t>
            </a:r>
            <a:r>
              <a:rPr lang="en-US" sz="3200" b="0" i="0" u="none" strike="noStrike" baseline="0" dirty="0"/>
              <a:t>Insecure Deserialization</a:t>
            </a:r>
          </a:p>
          <a:p>
            <a:pPr lvl="5" algn="l"/>
            <a:r>
              <a:rPr lang="en-US" sz="3200" b="1" i="0" u="none" strike="noStrike" baseline="0" dirty="0"/>
              <a:t>9. </a:t>
            </a:r>
            <a:r>
              <a:rPr lang="en-US" sz="3200" b="0" i="0" u="none" strike="noStrike" baseline="0" dirty="0"/>
              <a:t>Insufficient Logging &amp; Monitoring</a:t>
            </a:r>
          </a:p>
          <a:p>
            <a:pPr lvl="5" algn="l"/>
            <a:r>
              <a:rPr lang="en-US" sz="3200" b="1" i="0" u="none" strike="noStrike" baseline="0" dirty="0"/>
              <a:t>10. </a:t>
            </a:r>
            <a:r>
              <a:rPr lang="en-US" sz="3200" b="0" i="0" u="none" strike="noStrike" baseline="0" dirty="0"/>
              <a:t>Insecure Direct Object References</a:t>
            </a:r>
            <a:endParaRPr lang="en-US" sz="80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256B96D-C7A7-3369-97E2-1B9565D14B36}"/>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56784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42C977EB-51EC-1744-D41D-A8DAAEE9F31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7F5619B-FBE1-9E61-BCC8-5FEF4C7BDC0D}"/>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a:lnSpc>
                <a:spcPct val="107000"/>
              </a:lnSpc>
              <a:spcBef>
                <a:spcPts val="0"/>
              </a:spcBef>
            </a:pPr>
            <a:r>
              <a:rPr lang="en-US" sz="4800" b="0" i="0" u="none" strike="noStrike" baseline="0" dirty="0"/>
              <a:t>11. Technological Obsolescence</a:t>
            </a:r>
          </a:p>
          <a:p>
            <a:pPr algn="l">
              <a:lnSpc>
                <a:spcPct val="107000"/>
              </a:lnSpc>
              <a:spcBef>
                <a:spcPts val="0"/>
              </a:spcBef>
            </a:pPr>
            <a:endParaRPr lang="en-US" sz="4000" dirty="0"/>
          </a:p>
          <a:p>
            <a:pPr algn="just">
              <a:lnSpc>
                <a:spcPct val="107000"/>
              </a:lnSpc>
              <a:spcBef>
                <a:spcPts val="0"/>
              </a:spcBef>
            </a:pPr>
            <a:r>
              <a:rPr lang="en-US" sz="4000" b="0" i="0" u="none" strike="noStrike" baseline="0" dirty="0"/>
              <a:t>Antiquated or outdated infrastructure can lead to unreliable and untrustworthy systems. when technology becomes outdated, there is a risk of losing data integrity from attacks. </a:t>
            </a:r>
            <a:endParaRPr lang="en-US" sz="88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333E30E-53DD-C8FE-117C-5573E4CE0A2B}"/>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460819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7E7DABE-C1E0-CA17-D73A-BC1FAE6A128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12C1C74-D804-1FDB-97CD-0A49512BCD72}"/>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a:lnSpc>
                <a:spcPct val="107000"/>
              </a:lnSpc>
              <a:spcBef>
                <a:spcPts val="0"/>
              </a:spcBef>
            </a:pPr>
            <a:r>
              <a:rPr lang="en-US" sz="4800" b="0" i="0" u="none" strike="noStrike" baseline="0" dirty="0"/>
              <a:t>12. Theft</a:t>
            </a:r>
          </a:p>
          <a:p>
            <a:pPr algn="l"/>
            <a:r>
              <a:rPr lang="en-US" sz="4300" b="0" i="0" u="none" strike="noStrike" baseline="0" dirty="0"/>
              <a:t>The threat of </a:t>
            </a:r>
            <a:r>
              <a:rPr lang="en-US" sz="4300" b="1" i="0" u="none" strike="noStrike" baseline="0" dirty="0"/>
              <a:t>theft </a:t>
            </a:r>
            <a:r>
              <a:rPr lang="en-US" sz="4300" b="0" i="0" u="none" strike="noStrike" baseline="0" dirty="0"/>
              <a:t>is a constant. The value of information is diminished when it is copied without the owner’s knowledge.</a:t>
            </a:r>
          </a:p>
          <a:p>
            <a:pPr algn="l"/>
            <a:r>
              <a:rPr lang="en-US" sz="4300" b="0" i="0" u="none" strike="noStrike" baseline="0" dirty="0"/>
              <a:t>Physical theft can be controlled easily using a wide variety of measures, from locked doors to trained security personnel and the installation of alarm systems. Electronic theft, however, is a more complex problem to manage and control.</a:t>
            </a:r>
            <a:endParaRPr lang="en-US" sz="4300" dirty="0"/>
          </a:p>
          <a:p>
            <a:pPr>
              <a:lnSpc>
                <a:spcPct val="107000"/>
              </a:lnSpc>
              <a:spcBef>
                <a:spcPts val="0"/>
              </a:spcBef>
            </a:pPr>
            <a:endParaRPr lang="en-US" sz="48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3009F01-7560-A294-383A-AF53C97FC666}"/>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61544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6FC5B-0C8A-F79F-9A56-79CBE83DC4A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792C108-5BE7-6102-D6BF-C2D545B13AA9}"/>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fontScale="62500" lnSpcReduction="20000"/>
          </a:bodyPr>
          <a:lstStyle/>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1:    </a:t>
            </a:r>
            <a:r>
              <a:rPr lang="en-US" sz="4800" b="0" i="0" u="none" strike="noStrike" baseline="0" dirty="0">
                <a:solidFill>
                  <a:srgbClr val="000000"/>
                </a:solidFill>
              </a:rPr>
              <a:t>Introduction to Computer Security </a:t>
            </a: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2:    </a:t>
            </a:r>
            <a:r>
              <a:rPr lang="en-US" sz="4800" b="0" i="0" u="none" strike="noStrike" baseline="0" dirty="0">
                <a:solidFill>
                  <a:srgbClr val="000000"/>
                </a:solidFill>
              </a:rPr>
              <a:t>The Need for Information Security </a:t>
            </a:r>
            <a:endParaRPr lang="en-US" sz="4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3:    </a:t>
            </a:r>
            <a:r>
              <a:rPr lang="en-US" sz="4800" b="0" i="0" u="none" strike="noStrike" baseline="0" dirty="0">
                <a:solidFill>
                  <a:srgbClr val="000000"/>
                </a:solidFill>
              </a:rPr>
              <a:t>Information Security Management </a:t>
            </a:r>
            <a:endParaRPr lang="en-US" sz="4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4:    </a:t>
            </a:r>
            <a:r>
              <a:rPr lang="en-US" sz="4800" b="0" i="0" u="none" strike="noStrike" baseline="0" dirty="0">
                <a:solidFill>
                  <a:srgbClr val="000000"/>
                </a:solidFill>
              </a:rPr>
              <a:t>Risk Management </a:t>
            </a:r>
            <a:endParaRPr lang="en-US" sz="4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5:    </a:t>
            </a:r>
            <a:r>
              <a:rPr lang="en-US" sz="4800" b="0" i="0" u="none" strike="noStrike" baseline="0" dirty="0">
                <a:solidFill>
                  <a:srgbClr val="000000"/>
                </a:solidFill>
              </a:rPr>
              <a:t>Incident Response and Contingency Planning</a:t>
            </a: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6:    </a:t>
            </a:r>
            <a:r>
              <a:rPr lang="en-US" sz="4800" b="0" i="0" u="none" strike="noStrike" baseline="0" dirty="0">
                <a:solidFill>
                  <a:srgbClr val="000000"/>
                </a:solidFill>
              </a:rPr>
              <a:t>Legal, Ethical, and Professional Issues in Information Security</a:t>
            </a:r>
            <a:endParaRPr lang="en-US" sz="4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7:    </a:t>
            </a:r>
            <a:r>
              <a:rPr lang="en-US" sz="4800" b="0" i="0" u="none" strike="noStrike" baseline="0" dirty="0">
                <a:solidFill>
                  <a:srgbClr val="000000"/>
                </a:solidFill>
              </a:rPr>
              <a:t>Security and Personnel </a:t>
            </a: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8:    </a:t>
            </a:r>
            <a:r>
              <a:rPr lang="en-US" sz="4800" b="0" i="0" u="none" strike="noStrike" baseline="0" dirty="0">
                <a:solidFill>
                  <a:srgbClr val="000000"/>
                </a:solidFill>
              </a:rPr>
              <a:t>Security Technology: Access Controls, Firewalls, and VPNs </a:t>
            </a:r>
            <a:r>
              <a:rPr lang="en-US" sz="4800" b="1" kern="100" dirty="0">
                <a:effectLst/>
                <a:ea typeface="Aptos" panose="020B0004020202020204" pitchFamily="34" charset="0"/>
                <a:cs typeface="Times New Roman" panose="02020603050405020304" pitchFamily="18" charset="0"/>
              </a:rPr>
              <a:t>Week 9:    </a:t>
            </a:r>
            <a:r>
              <a:rPr lang="en-US" sz="4800" b="0" i="0" u="none" strike="noStrike" baseline="0" dirty="0">
                <a:solidFill>
                  <a:srgbClr val="000000"/>
                </a:solidFill>
              </a:rPr>
              <a:t>Security Technology: Intrusion Detection and Prevention  			Systems, and Other Security Tools </a:t>
            </a:r>
            <a:endParaRPr lang="en-US" sz="4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10:  </a:t>
            </a:r>
            <a:r>
              <a:rPr lang="en-US" sz="4800" b="0" i="0" u="none" strike="noStrike" baseline="0" dirty="0">
                <a:solidFill>
                  <a:srgbClr val="000000"/>
                </a:solidFill>
              </a:rPr>
              <a:t>Cryptography </a:t>
            </a: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11:  </a:t>
            </a:r>
            <a:r>
              <a:rPr lang="en-US" sz="4800" b="0" i="0" u="none" strike="noStrike" baseline="0" dirty="0">
                <a:solidFill>
                  <a:srgbClr val="000000"/>
                </a:solidFill>
              </a:rPr>
              <a:t>Implementing Information Security </a:t>
            </a:r>
            <a:endParaRPr lang="en-US" sz="4800" kern="100" dirty="0">
              <a:effectLst/>
              <a:ea typeface="Aptos" panose="020B0004020202020204" pitchFamily="34" charset="0"/>
              <a:cs typeface="Times New Roman" panose="02020603050405020304" pitchFamily="18" charset="0"/>
            </a:endParaRPr>
          </a:p>
          <a:p>
            <a:pPr algn="l">
              <a:lnSpc>
                <a:spcPct val="107000"/>
              </a:lnSpc>
              <a:spcBef>
                <a:spcPts val="0"/>
              </a:spcBef>
            </a:pPr>
            <a:r>
              <a:rPr lang="en-US" sz="4800" b="1" kern="100" dirty="0">
                <a:effectLst/>
                <a:ea typeface="Aptos" panose="020B0004020202020204" pitchFamily="34" charset="0"/>
                <a:cs typeface="Times New Roman" panose="02020603050405020304" pitchFamily="18" charset="0"/>
              </a:rPr>
              <a:t>Week 12:  </a:t>
            </a:r>
            <a:r>
              <a:rPr lang="en-US" sz="4800" b="0" i="0" u="none" strike="noStrike" baseline="0" dirty="0">
                <a:solidFill>
                  <a:srgbClr val="000000"/>
                </a:solidFill>
              </a:rPr>
              <a:t>Information Security Maintenance</a:t>
            </a:r>
            <a:endParaRPr lang="en-US" sz="4000" dirty="0"/>
          </a:p>
        </p:txBody>
      </p:sp>
      <p:sp>
        <p:nvSpPr>
          <p:cNvPr id="4" name="TextBox 3">
            <a:extLst>
              <a:ext uri="{FF2B5EF4-FFF2-40B4-BE49-F238E27FC236}">
                <a16:creationId xmlns:a16="http://schemas.microsoft.com/office/drawing/2014/main" id="{6BFCD23E-9DC5-166C-B0E2-EC9B46A8F02B}"/>
              </a:ext>
            </a:extLst>
          </p:cNvPr>
          <p:cNvSpPr txBox="1"/>
          <p:nvPr/>
        </p:nvSpPr>
        <p:spPr>
          <a:xfrm>
            <a:off x="1567543" y="289249"/>
            <a:ext cx="8378890" cy="923330"/>
          </a:xfrm>
          <a:prstGeom prst="rect">
            <a:avLst/>
          </a:prstGeom>
          <a:noFill/>
        </p:spPr>
        <p:txBody>
          <a:bodyPr wrap="square" rtlCol="0">
            <a:spAutoFit/>
          </a:bodyPr>
          <a:lstStyle/>
          <a:p>
            <a:pPr algn="ctr"/>
            <a:r>
              <a:rPr lang="en-US" sz="5400" b="1" dirty="0">
                <a:latin typeface="Aptos" panose="020B0004020202020204" pitchFamily="34" charset="0"/>
              </a:rPr>
              <a:t>Course Outline</a:t>
            </a:r>
          </a:p>
        </p:txBody>
      </p:sp>
    </p:spTree>
    <p:extLst>
      <p:ext uri="{BB962C8B-B14F-4D97-AF65-F5344CB8AC3E}">
        <p14:creationId xmlns:p14="http://schemas.microsoft.com/office/powerpoint/2010/main" val="37348412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CB5B564-A1A4-7279-FF09-6E0F4C4F014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01C1598-D52F-4300-09F1-291F300A8386}"/>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a:lnSpc>
                <a:spcPct val="107000"/>
              </a:lnSpc>
              <a:spcBef>
                <a:spcPts val="0"/>
              </a:spcBef>
            </a:pPr>
            <a:r>
              <a:rPr lang="en-US" sz="3200" b="1" kern="100" dirty="0">
                <a:ea typeface="Aptos" panose="020B0004020202020204" pitchFamily="34" charset="0"/>
                <a:cs typeface="Times New Roman" panose="02020603050405020304" pitchFamily="18" charset="0"/>
              </a:rPr>
              <a:t>Lesson Summary</a:t>
            </a:r>
          </a:p>
          <a:p>
            <a:pPr marL="342900" indent="-342900" algn="l">
              <a:buFont typeface="Arial" panose="020B0604020202020204" pitchFamily="34" charset="0"/>
              <a:buChar char="•"/>
            </a:pPr>
            <a:r>
              <a:rPr lang="en-US" b="0" i="0" u="none" strike="noStrike" baseline="0" dirty="0"/>
              <a:t>Information security performs four important functions to ensure that information assets remain safe and useful:</a:t>
            </a:r>
          </a:p>
          <a:p>
            <a:pPr marL="914400" lvl="1" indent="-457200" algn="l">
              <a:buFont typeface="+mj-lt"/>
              <a:buAutoNum type="arabicPeriod"/>
            </a:pPr>
            <a:r>
              <a:rPr lang="en-US" sz="2400" b="0" i="0" u="none" strike="noStrike" baseline="0" dirty="0"/>
              <a:t>protecting the organization’s ability to function</a:t>
            </a:r>
          </a:p>
          <a:p>
            <a:pPr marL="914400" lvl="1" indent="-457200" algn="l">
              <a:buFont typeface="+mj-lt"/>
              <a:buAutoNum type="arabicPeriod"/>
            </a:pPr>
            <a:r>
              <a:rPr lang="en-US" sz="2400" b="0" i="0" u="none" strike="noStrike" baseline="0" dirty="0"/>
              <a:t>enabling the safe operation of applications implemented on the organization’s IT systems</a:t>
            </a:r>
          </a:p>
          <a:p>
            <a:pPr marL="914400" lvl="1" indent="-457200" algn="l">
              <a:buFont typeface="+mj-lt"/>
              <a:buAutoNum type="arabicPeriod"/>
            </a:pPr>
            <a:r>
              <a:rPr lang="en-US" sz="2400" b="0" i="0" u="none" strike="noStrike" baseline="0" dirty="0"/>
              <a:t>protecting the data an organization collects and uses</a:t>
            </a:r>
          </a:p>
          <a:p>
            <a:pPr marL="914400" lvl="1" indent="-457200" algn="l">
              <a:buFont typeface="+mj-lt"/>
              <a:buAutoNum type="arabicPeriod"/>
            </a:pPr>
            <a:r>
              <a:rPr lang="en-US" sz="2400" b="0" i="0" u="none" strike="noStrike" baseline="0" dirty="0"/>
              <a:t>safeguarding the organization’s technology assets.</a:t>
            </a:r>
          </a:p>
          <a:p>
            <a:pPr marL="342900" indent="-342900" algn="l">
              <a:buFont typeface="Arial" panose="020B0604020202020204" pitchFamily="34" charset="0"/>
              <a:buChar char="•"/>
            </a:pPr>
            <a:r>
              <a:rPr lang="en-US" b="0" i="0" u="none" strike="noStrike" baseline="0" dirty="0"/>
              <a:t>To make sound decisions about information security, management must be informed about threats to its people, applications, data, and information systems, and the attacks they face.</a:t>
            </a:r>
          </a:p>
          <a:p>
            <a:pPr marL="342900" indent="-342900" algn="l">
              <a:buFont typeface="Arial" panose="020B0604020202020204" pitchFamily="34" charset="0"/>
              <a:buChar char="•"/>
            </a:pPr>
            <a:r>
              <a:rPr lang="en-US" b="1" i="0" u="none" strike="noStrike" baseline="0" dirty="0"/>
              <a:t>Threats</a:t>
            </a:r>
            <a:r>
              <a:rPr lang="en-US" b="0" i="0" u="none" strike="noStrike" baseline="0" dirty="0"/>
              <a:t> are any events or circumstances that have the potential to adversely affect operations and assets. An </a:t>
            </a:r>
            <a:r>
              <a:rPr lang="en-US" b="1" i="0" u="none" strike="noStrike" baseline="0" dirty="0"/>
              <a:t>attack</a:t>
            </a:r>
            <a:r>
              <a:rPr lang="en-US" b="0" i="0" u="none" strike="noStrike" baseline="0" dirty="0"/>
              <a:t> is an intentional or unintentional act that can damage or otherwise compromise information and the systems that support it. A </a:t>
            </a:r>
            <a:r>
              <a:rPr lang="en-US" b="1" i="0" u="none" strike="noStrike" baseline="0" dirty="0"/>
              <a:t>vulnerability</a:t>
            </a:r>
            <a:r>
              <a:rPr lang="en-US" b="0" i="0" u="none" strike="noStrike" baseline="0" dirty="0"/>
              <a:t> is a potential weakness in an asset or its defensive controls.</a:t>
            </a:r>
          </a:p>
        </p:txBody>
      </p:sp>
      <p:sp>
        <p:nvSpPr>
          <p:cNvPr id="4" name="TextBox 3">
            <a:extLst>
              <a:ext uri="{FF2B5EF4-FFF2-40B4-BE49-F238E27FC236}">
                <a16:creationId xmlns:a16="http://schemas.microsoft.com/office/drawing/2014/main" id="{54A04F6B-548F-7BDB-0CBD-0B6DA13AF441}"/>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518603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5CCD563-EB6A-D049-CD81-93EA4C5BB6B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6086E94-F802-ECC2-C53A-ABBBE2C6DC46}"/>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32500" lnSpcReduction="20000"/>
          </a:bodyPr>
          <a:lstStyle/>
          <a:p>
            <a:pPr>
              <a:lnSpc>
                <a:spcPct val="107000"/>
              </a:lnSpc>
              <a:spcBef>
                <a:spcPts val="0"/>
              </a:spcBef>
            </a:pPr>
            <a:r>
              <a:rPr lang="en-US" sz="9800" b="1" kern="100" dirty="0">
                <a:ea typeface="Aptos" panose="020B0004020202020204" pitchFamily="34" charset="0"/>
                <a:cs typeface="Times New Roman" panose="02020603050405020304" pitchFamily="18" charset="0"/>
              </a:rPr>
              <a:t>Lesson Summary</a:t>
            </a:r>
          </a:p>
          <a:p>
            <a:pPr algn="l"/>
            <a:r>
              <a:rPr lang="en-US" sz="8000" b="0" i="0" u="none" strike="noStrike" baseline="0" dirty="0"/>
              <a:t>• Threats or dangers facing an organization’s people, information, and systems fall into the following categories:</a:t>
            </a:r>
          </a:p>
          <a:p>
            <a:pPr algn="l"/>
            <a:r>
              <a:rPr lang="en-US" sz="8000" b="0" i="0" u="none" strike="noStrike" baseline="0" dirty="0"/>
              <a:t>❍</a:t>
            </a:r>
            <a:r>
              <a:rPr lang="en-US" sz="8000" b="1" i="1" u="none" strike="noStrike" baseline="0" dirty="0"/>
              <a:t>Compromises to intellectual property</a:t>
            </a:r>
            <a:r>
              <a:rPr lang="en-US" sz="8000" b="0" i="0" u="none" strike="noStrike" baseline="0" dirty="0"/>
              <a:t>—Intellectual property, such as trade secrets, copyrights, trademarks, or patents, are intangible assets that may be attacked via software piracy or the exploitation of asset protection controls.</a:t>
            </a:r>
          </a:p>
          <a:p>
            <a:pPr algn="l"/>
            <a:r>
              <a:rPr lang="en-US" sz="8000" b="0" i="0" u="none" strike="noStrike" baseline="0" dirty="0"/>
              <a:t>❍ </a:t>
            </a:r>
            <a:r>
              <a:rPr lang="en-US" sz="8000" b="1" i="1" u="none" strike="noStrike" baseline="0" dirty="0"/>
              <a:t>Deviations in quality of service</a:t>
            </a:r>
            <a:r>
              <a:rPr lang="en-US" sz="8000" b="0" i="0" u="none" strike="noStrike" baseline="0" dirty="0"/>
              <a:t>—Organizations rely on services provided by others. Losses can come from interruptions to those services.</a:t>
            </a:r>
          </a:p>
          <a:p>
            <a:pPr algn="l"/>
            <a:r>
              <a:rPr lang="en-US" sz="8000" b="0" i="0" u="none" strike="noStrike" baseline="0" dirty="0"/>
              <a:t>❍ </a:t>
            </a:r>
            <a:r>
              <a:rPr lang="en-US" sz="8000" b="1" i="1" u="none" strike="noStrike" baseline="0" dirty="0"/>
              <a:t>Espionage or trespass</a:t>
            </a:r>
            <a:r>
              <a:rPr lang="en-US" sz="8000" b="0" i="0" u="none" strike="noStrike" baseline="0" dirty="0"/>
              <a:t>—Asset losses may result when electronic and human activities breach the confidentiality of information.</a:t>
            </a:r>
          </a:p>
          <a:p>
            <a:pPr algn="l"/>
            <a:r>
              <a:rPr lang="en-US" sz="8000" b="0" i="0" u="none" strike="noStrike" baseline="0" dirty="0"/>
              <a:t>❍ </a:t>
            </a:r>
            <a:r>
              <a:rPr lang="en-US" sz="8000" b="1" i="1" u="none" strike="noStrike" baseline="0" dirty="0"/>
              <a:t>Forces of nature</a:t>
            </a:r>
            <a:r>
              <a:rPr lang="en-US" sz="8000" b="0" i="0" u="none" strike="noStrike" baseline="0" dirty="0"/>
              <a:t>—A wide range of natural events can overwhelm control systems and preparations to cause losses to data and availability.</a:t>
            </a:r>
          </a:p>
          <a:p>
            <a:pPr algn="l"/>
            <a:r>
              <a:rPr lang="en-US" sz="8000" b="0" i="0" u="none" strike="noStrike" baseline="0" dirty="0"/>
              <a:t>❍ </a:t>
            </a:r>
            <a:r>
              <a:rPr lang="en-US" sz="8000" b="1" i="1" u="none" strike="noStrike" baseline="0" dirty="0"/>
              <a:t>Human error or failure</a:t>
            </a:r>
            <a:r>
              <a:rPr lang="en-US" sz="8000" b="0" i="0" u="none" strike="noStrike" baseline="0" dirty="0"/>
              <a:t>—Losses to assets may come from intentional or accidental actions by people inside and outside the organization.</a:t>
            </a:r>
            <a:endParaRPr lang="en-US" sz="80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4D28C76-4EF6-02CD-3C31-051A78812265}"/>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63339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3EC5992-4ED5-D8B2-AF20-1210D0B67A9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F65515F-7C7E-1802-95D7-52C47E6B93B1}"/>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25000" lnSpcReduction="20000"/>
          </a:bodyPr>
          <a:lstStyle/>
          <a:p>
            <a:r>
              <a:rPr lang="en-US" sz="14400" b="1" kern="100" dirty="0">
                <a:ea typeface="Aptos" panose="020B0004020202020204" pitchFamily="34" charset="0"/>
                <a:cs typeface="Times New Roman" panose="02020603050405020304" pitchFamily="18" charset="0"/>
              </a:rPr>
              <a:t>Lesson Summary</a:t>
            </a:r>
            <a:endParaRPr lang="en-US" sz="800" b="0" i="0" u="none" strike="noStrike" baseline="0" dirty="0">
              <a:latin typeface="ZapfDingbatsStd"/>
            </a:endParaRPr>
          </a:p>
          <a:p>
            <a:pPr algn="l"/>
            <a:r>
              <a:rPr lang="en-US" sz="9600" b="0" i="0" u="none" strike="noStrike" baseline="0" dirty="0"/>
              <a:t>❍ </a:t>
            </a:r>
            <a:r>
              <a:rPr lang="en-US" sz="9600" b="1" i="1" u="none" strike="noStrike" baseline="0" dirty="0"/>
              <a:t>Information extortion</a:t>
            </a:r>
            <a:r>
              <a:rPr lang="en-US" sz="9600" b="0" i="0" u="none" strike="noStrike" baseline="0" dirty="0"/>
              <a:t>—Stolen or inactivated assets may be held hostage to extract payment of ransom.</a:t>
            </a:r>
          </a:p>
          <a:p>
            <a:pPr algn="l"/>
            <a:r>
              <a:rPr lang="en-US" sz="9600" b="0" i="0" u="none" strike="noStrike" baseline="0" dirty="0"/>
              <a:t>❍ </a:t>
            </a:r>
            <a:r>
              <a:rPr lang="en-US" sz="9600" b="1" i="1" u="none" strike="noStrike" baseline="0" dirty="0"/>
              <a:t>Sabotage or vandalism</a:t>
            </a:r>
            <a:r>
              <a:rPr lang="en-US" sz="9600" b="0" i="0" u="none" strike="noStrike" baseline="0" dirty="0"/>
              <a:t>—Losses may result from the deliberate sabotage of a computer system or business, or from acts of vandalism. These acts can either destroy an asset or damage the image of an organization.</a:t>
            </a:r>
          </a:p>
          <a:p>
            <a:pPr algn="l"/>
            <a:r>
              <a:rPr lang="en-US" sz="9600" b="0" i="0" u="none" strike="noStrike" baseline="0" dirty="0"/>
              <a:t>❍ </a:t>
            </a:r>
            <a:r>
              <a:rPr lang="en-US" sz="9600" b="1" i="1" u="none" strike="noStrike" baseline="0" dirty="0"/>
              <a:t>Software attacks</a:t>
            </a:r>
            <a:r>
              <a:rPr lang="en-US" sz="9600" b="0" i="0" u="none" strike="noStrike" baseline="0" dirty="0"/>
              <a:t>—Losses may result when attackers use software to gain unauthorized access to systems or cause disruptions in systems availability.</a:t>
            </a:r>
          </a:p>
          <a:p>
            <a:pPr algn="l"/>
            <a:r>
              <a:rPr lang="en-US" sz="9600" b="0" i="0" u="none" strike="noStrike" baseline="0" dirty="0"/>
              <a:t>❍ </a:t>
            </a:r>
            <a:r>
              <a:rPr lang="en-US" sz="9600" b="1" i="1" u="none" strike="noStrike" baseline="0" dirty="0"/>
              <a:t>Technical hardware failures or errors</a:t>
            </a:r>
            <a:r>
              <a:rPr lang="en-US" sz="9600" b="0" i="0" u="none" strike="noStrike" baseline="0" dirty="0"/>
              <a:t>—Technical defects in hardware systems can cause unexpected results, including unreliable service or lack of availability.</a:t>
            </a:r>
          </a:p>
          <a:p>
            <a:pPr algn="l"/>
            <a:r>
              <a:rPr lang="en-US" sz="9600" b="0" i="0" u="none" strike="noStrike" baseline="0" dirty="0"/>
              <a:t>❍ </a:t>
            </a:r>
            <a:r>
              <a:rPr lang="en-US" sz="9600" b="1" i="1" u="none" strike="noStrike" baseline="0" dirty="0"/>
              <a:t>Technical software failures or errors</a:t>
            </a:r>
            <a:r>
              <a:rPr lang="en-US" sz="9600" b="0" i="0" u="none" strike="noStrike" baseline="0" dirty="0"/>
              <a:t>—Software used by systems may have purposeful or unintentional errors that result in failures, which can lead to loss of availability or unauthorized access to information.</a:t>
            </a:r>
          </a:p>
          <a:p>
            <a:pPr algn="l"/>
            <a:r>
              <a:rPr lang="en-US" sz="9600" b="0" i="0" u="none" strike="noStrike" baseline="0" dirty="0"/>
              <a:t>❍ </a:t>
            </a:r>
            <a:r>
              <a:rPr lang="en-US" sz="9600" b="1" i="1" u="none" strike="noStrike" baseline="0" dirty="0"/>
              <a:t>Technological obsolescence</a:t>
            </a:r>
            <a:r>
              <a:rPr lang="en-US" sz="9600" b="0" i="0" u="none" strike="noStrike" baseline="0" dirty="0"/>
              <a:t>—Antiquated or outdated infrastructure can lead to unreliable and untrustworthy systems that may result in loss of availability or unauthorized access to information.</a:t>
            </a:r>
          </a:p>
          <a:p>
            <a:pPr algn="l"/>
            <a:r>
              <a:rPr lang="en-US" sz="9600" b="0" i="0" u="none" strike="noStrike" baseline="0" dirty="0"/>
              <a:t>❍ </a:t>
            </a:r>
            <a:r>
              <a:rPr lang="en-US" sz="9600" b="1" i="1" u="none" strike="noStrike" baseline="0" dirty="0"/>
              <a:t>Theft</a:t>
            </a:r>
            <a:r>
              <a:rPr lang="en-US" sz="9600" b="0" i="0" u="none" strike="noStrike" baseline="0" dirty="0"/>
              <a:t>—Theft of information can result from a wide variety of attacks.</a:t>
            </a:r>
            <a:endParaRPr lang="en-US" sz="96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737A1BC-0ABD-32B1-8103-D78B85B421BE}"/>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42761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3A8976E-1245-9D6B-14CA-A3E53BC77AC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1066DC4-73E4-6329-9593-40200E26604E}"/>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47500" lnSpcReduction="20000"/>
          </a:bodyPr>
          <a:lstStyle/>
          <a:p>
            <a:pPr>
              <a:lnSpc>
                <a:spcPct val="107000"/>
              </a:lnSpc>
              <a:spcBef>
                <a:spcPts val="0"/>
              </a:spcBef>
            </a:pPr>
            <a:r>
              <a:rPr lang="en-US" sz="7600" b="1" kern="100" dirty="0">
                <a:ea typeface="Aptos" panose="020B0004020202020204" pitchFamily="34" charset="0"/>
                <a:cs typeface="Times New Roman" panose="02020603050405020304" pitchFamily="18" charset="0"/>
              </a:rPr>
              <a:t>Review Questions</a:t>
            </a:r>
          </a:p>
          <a:p>
            <a:pPr marL="514350" indent="-514350" algn="l" defTabSz="457200">
              <a:buFont typeface="+mj-lt"/>
              <a:buAutoNum type="arabicPeriod"/>
            </a:pPr>
            <a:r>
              <a:rPr lang="en-US" sz="6700" b="0" i="0" u="none" strike="noStrike" baseline="0" dirty="0"/>
              <a:t>What is the most common violation of intellectual property? </a:t>
            </a:r>
          </a:p>
          <a:p>
            <a:pPr marL="514350" indent="-514350" algn="l" defTabSz="457200">
              <a:buFont typeface="+mj-lt"/>
              <a:buAutoNum type="arabicPeriod"/>
            </a:pPr>
            <a:r>
              <a:rPr lang="en-US" sz="6700" b="0" i="0" u="none" strike="noStrike" baseline="0" dirty="0"/>
              <a:t>How does an organization protect against it?</a:t>
            </a:r>
            <a:endParaRPr lang="en-US" sz="6700" b="0" i="0" u="none" strike="noStrike" kern="100" baseline="0" dirty="0">
              <a:cs typeface="Times New Roman" panose="02020603050405020304" pitchFamily="18" charset="0"/>
            </a:endParaRPr>
          </a:p>
          <a:p>
            <a:pPr marL="514350" indent="-514350" algn="l" defTabSz="457200">
              <a:buFont typeface="+mj-lt"/>
              <a:buAutoNum type="arabicPeriod"/>
            </a:pPr>
            <a:r>
              <a:rPr lang="en-US" sz="6700" b="0" i="0" u="none" strike="noStrike" baseline="0" dirty="0"/>
              <a:t>What are the various types of malware? </a:t>
            </a:r>
          </a:p>
          <a:p>
            <a:pPr marL="514350" indent="-514350" algn="l" defTabSz="457200">
              <a:buFont typeface="+mj-lt"/>
              <a:buAutoNum type="arabicPeriod"/>
            </a:pPr>
            <a:r>
              <a:rPr lang="en-US" sz="6700" b="0" i="0" u="none" strike="noStrike" baseline="0" dirty="0"/>
              <a:t>How do worms differ from viruses?</a:t>
            </a:r>
            <a:endParaRPr lang="en-US" sz="6700" kern="100" dirty="0">
              <a:cs typeface="Times New Roman" panose="02020603050405020304" pitchFamily="18" charset="0"/>
            </a:endParaRPr>
          </a:p>
          <a:p>
            <a:pPr marL="514350" indent="-514350" algn="l" defTabSz="457200">
              <a:buFont typeface="+mj-lt"/>
              <a:buAutoNum type="arabicPeriod"/>
            </a:pPr>
            <a:r>
              <a:rPr lang="en-US" sz="6700" b="0" i="0" u="none" strike="noStrike" baseline="0" dirty="0"/>
              <a:t>What are the various forces of nature?</a:t>
            </a:r>
            <a:endParaRPr lang="en-US" sz="6700" b="0" i="0" u="none" strike="noStrike" kern="100" baseline="0" dirty="0">
              <a:cs typeface="Times New Roman" panose="02020603050405020304" pitchFamily="18" charset="0"/>
            </a:endParaRPr>
          </a:p>
          <a:p>
            <a:pPr marL="514350" indent="-514350" algn="l" defTabSz="457200">
              <a:buFont typeface="+mj-lt"/>
              <a:buAutoNum type="arabicPeriod"/>
            </a:pPr>
            <a:r>
              <a:rPr lang="en-US" sz="6700" b="0" i="0" u="none" strike="noStrike" baseline="0" dirty="0"/>
              <a:t>How can you protect against shoulder surfing?</a:t>
            </a:r>
            <a:endParaRPr lang="en-US" sz="6700" kern="100" dirty="0">
              <a:cs typeface="Times New Roman" panose="02020603050405020304" pitchFamily="18" charset="0"/>
            </a:endParaRPr>
          </a:p>
          <a:p>
            <a:pPr marL="514350" indent="-514350" algn="l" defTabSz="457200">
              <a:buFont typeface="+mj-lt"/>
              <a:buAutoNum type="arabicPeriod"/>
            </a:pPr>
            <a:r>
              <a:rPr lang="en-US" sz="6700" b="0" i="0" u="none" strike="noStrike" baseline="0" dirty="0"/>
              <a:t>Why are employees among the greatest threats to information security?</a:t>
            </a:r>
            <a:endParaRPr lang="en-US" sz="6700" b="0" i="0" u="none" strike="noStrike" kern="100" baseline="0" dirty="0">
              <a:cs typeface="Times New Roman" panose="02020603050405020304" pitchFamily="18" charset="0"/>
            </a:endParaRPr>
          </a:p>
          <a:p>
            <a:pPr marL="514350" indent="-514350" algn="l" defTabSz="457200">
              <a:buFont typeface="+mj-lt"/>
              <a:buAutoNum type="arabicPeriod"/>
            </a:pPr>
            <a:r>
              <a:rPr lang="en-US" sz="6700" b="0" i="0" u="none" strike="noStrike" baseline="0" dirty="0"/>
              <a:t>What is information extortion? Describe how such an attack can cause losses, using an example not found in the text.</a:t>
            </a:r>
            <a:endParaRPr lang="en-US" sz="6700" kern="100" dirty="0">
              <a:cs typeface="Times New Roman" panose="02020603050405020304" pitchFamily="18" charset="0"/>
            </a:endParaRPr>
          </a:p>
        </p:txBody>
      </p:sp>
      <p:sp>
        <p:nvSpPr>
          <p:cNvPr id="4" name="TextBox 3">
            <a:extLst>
              <a:ext uri="{FF2B5EF4-FFF2-40B4-BE49-F238E27FC236}">
                <a16:creationId xmlns:a16="http://schemas.microsoft.com/office/drawing/2014/main" id="{21051728-45D1-14F6-CA68-64C3B9499DE3}"/>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270837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3B5FA7F-2986-448D-2830-9B4EF583CA8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DD13D24-97FD-F39A-EE56-87166A8F1780}"/>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40000" lnSpcReduction="20000"/>
          </a:bodyPr>
          <a:lstStyle/>
          <a:p>
            <a:pPr>
              <a:lnSpc>
                <a:spcPct val="107000"/>
              </a:lnSpc>
              <a:spcBef>
                <a:spcPts val="0"/>
              </a:spcBef>
            </a:pPr>
            <a:r>
              <a:rPr lang="en-US" sz="10000" b="1" kern="100" dirty="0">
                <a:ea typeface="Aptos" panose="020B0004020202020204" pitchFamily="34" charset="0"/>
                <a:cs typeface="Times New Roman" panose="02020603050405020304" pitchFamily="18" charset="0"/>
              </a:rPr>
              <a:t>Review Questions</a:t>
            </a:r>
          </a:p>
          <a:p>
            <a:pPr marL="1371600" indent="-1371600" algn="l">
              <a:buFont typeface="+mj-lt"/>
              <a:buAutoNum type="arabicPeriod" startAt="9"/>
            </a:pPr>
            <a:r>
              <a:rPr lang="en-US" sz="8000" b="0" i="0" u="none" strike="noStrike" baseline="0" dirty="0"/>
              <a:t>For a sniffer attack to succeed, what must the attacker do? </a:t>
            </a:r>
          </a:p>
          <a:p>
            <a:pPr marL="1371600" indent="-1371600" algn="l">
              <a:buFont typeface="+mj-lt"/>
              <a:buAutoNum type="arabicPeriod" startAt="9"/>
            </a:pPr>
            <a:r>
              <a:rPr lang="en-US" sz="8000" b="0" i="0" u="none" strike="noStrike" baseline="0" dirty="0"/>
              <a:t>How can an attacker gain access to a network to use the sniffer system?</a:t>
            </a:r>
          </a:p>
          <a:p>
            <a:pPr marL="1371600" indent="-1371600" algn="l">
              <a:buFont typeface="+mj-lt"/>
              <a:buAutoNum type="arabicPeriod" startAt="9"/>
            </a:pPr>
            <a:r>
              <a:rPr lang="en-US" sz="8000" b="0" i="0" u="none" strike="noStrike" baseline="0" dirty="0"/>
              <a:t>What are the types of password attacks? </a:t>
            </a:r>
          </a:p>
          <a:p>
            <a:pPr marL="1371600" indent="-1371600" algn="l">
              <a:buFont typeface="+mj-lt"/>
              <a:buAutoNum type="arabicPeriod" startAt="9"/>
            </a:pPr>
            <a:r>
              <a:rPr lang="en-US" sz="8000" b="0" i="0" u="none" strike="noStrike" baseline="0" dirty="0"/>
              <a:t>What can a systems administrator do to protect against them?</a:t>
            </a:r>
          </a:p>
          <a:p>
            <a:pPr marL="1371600" indent="-1371600" algn="l">
              <a:buFont typeface="+mj-lt"/>
              <a:buAutoNum type="arabicPeriod" startAt="9"/>
            </a:pPr>
            <a:r>
              <a:rPr lang="en-US" sz="8000" b="0" i="0" u="none" strike="noStrike" baseline="0" dirty="0"/>
              <a:t>Consider that an individual threat agent, like a hacker, can be a factor in more than one threat category. If a hacker breaks into a network, copies a few files, defaces a Web page, and steals credit card numbers, how many different threat categories does the attack fall into?</a:t>
            </a:r>
            <a:endParaRPr lang="en-US" sz="80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3302DAE1-8B4B-07E1-291D-19BE9928EAB0}"/>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rgbClr val="FFFFFF"/>
                </a:solidFill>
              </a:rPr>
              <a:t>The 12 Categories Of Threats</a:t>
            </a:r>
            <a:endParaRPr lang="en-US" sz="72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598259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EFCCC-171E-9359-221B-2AE0366575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CC4B3CE-BED8-2096-7E06-A5FE353658F5}"/>
              </a:ext>
            </a:extLst>
          </p:cNvPr>
          <p:cNvSpPr>
            <a:spLocks noGrp="1"/>
          </p:cNvSpPr>
          <p:nvPr>
            <p:ph type="subTitle" idx="1"/>
          </p:nvPr>
        </p:nvSpPr>
        <p:spPr>
          <a:xfrm>
            <a:off x="0" y="736648"/>
            <a:ext cx="12191999" cy="612135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nSpc>
                <a:spcPct val="107000"/>
              </a:lnSpc>
              <a:spcBef>
                <a:spcPts val="0"/>
              </a:spcBef>
            </a:pPr>
            <a:r>
              <a:rPr lang="en-US" sz="6000" kern="100" dirty="0">
                <a:solidFill>
                  <a:srgbClr val="333333"/>
                </a:solidFill>
                <a:ea typeface="Aptos" panose="020B0004020202020204" pitchFamily="34" charset="0"/>
                <a:cs typeface="Times New Roman" panose="02020603050405020304" pitchFamily="18" charset="0"/>
              </a:rPr>
              <a:t>Questions</a:t>
            </a:r>
            <a:endParaRPr lang="en-US" sz="4600" kern="100" dirty="0">
              <a:solidFill>
                <a:srgbClr val="333333"/>
              </a:solidFill>
              <a:ea typeface="Aptos" panose="020B0004020202020204" pitchFamily="34" charset="0"/>
              <a:cs typeface="Times New Roman" panose="02020603050405020304" pitchFamily="18" charset="0"/>
            </a:endParaRP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p>
          <a:p>
            <a:pPr>
              <a:lnSpc>
                <a:spcPct val="107000"/>
              </a:lnSpc>
              <a:spcBef>
                <a:spcPts val="0"/>
              </a:spcBef>
            </a:pPr>
            <a:r>
              <a:rPr lang="en-US" sz="4600" kern="100" dirty="0">
                <a:solidFill>
                  <a:srgbClr val="333333"/>
                </a:solidFill>
                <a:ea typeface="Aptos" panose="020B0004020202020204" pitchFamily="34" charset="0"/>
                <a:cs typeface="Times New Roman" panose="02020603050405020304" pitchFamily="18" charset="0"/>
              </a:rPr>
              <a:t>?</a:t>
            </a:r>
            <a:endParaRPr lang="en-US" sz="7800" kern="100" dirty="0">
              <a:ea typeface="Aptos" panose="020B0004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4E2540AF-7BE0-2354-7CC7-6C1805A136B4}"/>
              </a:ext>
            </a:extLst>
          </p:cNvPr>
          <p:cNvSpPr txBox="1"/>
          <p:nvPr/>
        </p:nvSpPr>
        <p:spPr>
          <a:xfrm>
            <a:off x="0" y="8243"/>
            <a:ext cx="12191998" cy="728405"/>
          </a:xfrm>
          <a:prstGeom prst="rect">
            <a:avLst/>
          </a:prstGeom>
          <a:pattFill prst="pct75">
            <a:fgClr>
              <a:srgbClr val="0070C0"/>
            </a:fgClr>
            <a:bgClr>
              <a:schemeClr val="bg1"/>
            </a:bgClr>
          </a:pattFill>
        </p:spPr>
        <p:txBody>
          <a:bodyPr wrap="square" rtlCol="0">
            <a:spAutoFit/>
          </a:bodyPr>
          <a:lstStyle/>
          <a:p>
            <a:pPr lvl="1" algn="ctr">
              <a:lnSpc>
                <a:spcPct val="107000"/>
              </a:lnSpc>
              <a:spcBef>
                <a:spcPts val="0"/>
              </a:spcBef>
            </a:pPr>
            <a:r>
              <a:rPr lang="en-US" sz="4000" b="1" i="0" u="none" strike="noStrike" baseline="0" dirty="0">
                <a:solidFill>
                  <a:schemeClr val="bg1"/>
                </a:solidFill>
              </a:rPr>
              <a:t>The Need for Information Security </a:t>
            </a:r>
            <a:endParaRPr lang="en-US" sz="40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165869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7F8E902D-FC04-85FB-E4EF-53C411D48D6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685F9E7-C2F0-A5A0-750D-B704672AA605}"/>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lnSpcReduction="10000"/>
          </a:bodyPr>
          <a:lstStyle/>
          <a:p>
            <a:pPr algn="l"/>
            <a:r>
              <a:rPr lang="en-US" sz="2800" b="0" i="0" u="none" strike="noStrike" baseline="0" dirty="0">
                <a:solidFill>
                  <a:srgbClr val="000000"/>
                </a:solidFill>
              </a:rPr>
              <a:t>Upon completion of this lesson, you should be able to:</a:t>
            </a:r>
          </a:p>
          <a:p>
            <a:pPr marL="514350" indent="-514350" algn="l">
              <a:buFont typeface="+mj-lt"/>
              <a:buAutoNum type="arabicPeriod"/>
            </a:pPr>
            <a:r>
              <a:rPr lang="en-US" sz="2800" b="0" i="0" u="none" strike="noStrike" baseline="0" dirty="0">
                <a:solidFill>
                  <a:srgbClr val="000000"/>
                </a:solidFill>
              </a:rPr>
              <a:t>Describe the different management functions with respect to information security</a:t>
            </a:r>
          </a:p>
          <a:p>
            <a:pPr marL="514350" indent="-514350" algn="l">
              <a:buFont typeface="+mj-lt"/>
              <a:buAutoNum type="arabicPeriod"/>
            </a:pPr>
            <a:r>
              <a:rPr lang="en-US" sz="2800" b="0" i="0" u="none" strike="noStrike" baseline="0" dirty="0">
                <a:solidFill>
                  <a:srgbClr val="000000"/>
                </a:solidFill>
              </a:rPr>
              <a:t>Define </a:t>
            </a:r>
            <a:r>
              <a:rPr lang="en-US" sz="2800" u="none" strike="noStrike" baseline="0" dirty="0">
                <a:solidFill>
                  <a:srgbClr val="000000"/>
                </a:solidFill>
              </a:rPr>
              <a:t>information security governance </a:t>
            </a:r>
            <a:r>
              <a:rPr lang="en-US" sz="2800" b="0" i="0" u="none" strike="noStrike" baseline="0" dirty="0">
                <a:solidFill>
                  <a:srgbClr val="000000"/>
                </a:solidFill>
              </a:rPr>
              <a:t>and list the expectations of the organization’s senior management with respect to it</a:t>
            </a:r>
          </a:p>
          <a:p>
            <a:pPr marL="514350" indent="-514350" algn="l">
              <a:buFont typeface="+mj-lt"/>
              <a:buAutoNum type="arabicPeriod"/>
            </a:pPr>
            <a:r>
              <a:rPr lang="en-US" sz="2800" b="0" i="0" u="none" strike="noStrike" baseline="0" dirty="0">
                <a:solidFill>
                  <a:srgbClr val="000000"/>
                </a:solidFill>
              </a:rPr>
              <a:t>Describe management’s role in the development, maintenance, and enforcement of information security policy, standards, practices, procedures, and guidelines</a:t>
            </a:r>
          </a:p>
          <a:p>
            <a:pPr marL="514350" indent="-514350" algn="l">
              <a:buFont typeface="+mj-lt"/>
              <a:buAutoNum type="arabicPeriod"/>
            </a:pPr>
            <a:r>
              <a:rPr lang="en-US" sz="2800" b="0" i="0" u="none" strike="noStrike" baseline="0" dirty="0">
                <a:solidFill>
                  <a:srgbClr val="000000"/>
                </a:solidFill>
              </a:rPr>
              <a:t>List the elements in an effective security education, training, and awareness program and describe a methodology for effectively implementing security policy in the organization</a:t>
            </a:r>
          </a:p>
          <a:p>
            <a:pPr marL="514350" indent="-514350" algn="l">
              <a:buFont typeface="+mj-lt"/>
              <a:buAutoNum type="arabicPeriod"/>
            </a:pPr>
            <a:r>
              <a:rPr lang="en-US" sz="2800" b="0" i="0" u="none" strike="noStrike" baseline="0" dirty="0">
                <a:solidFill>
                  <a:srgbClr val="000000"/>
                </a:solidFill>
              </a:rPr>
              <a:t>Explain what an information security blueprint is, identify its major components, and explain how it supports the information security program</a:t>
            </a:r>
            <a:endParaRPr lang="en-US" sz="60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D129721B-06EA-51A0-2278-B30FFDA941E6}"/>
              </a:ext>
            </a:extLst>
          </p:cNvPr>
          <p:cNvSpPr txBox="1"/>
          <p:nvPr/>
        </p:nvSpPr>
        <p:spPr>
          <a:xfrm>
            <a:off x="191070" y="289249"/>
            <a:ext cx="11832608" cy="728405"/>
          </a:xfrm>
          <a:prstGeom prst="rect">
            <a:avLst/>
          </a:prstGeom>
          <a:noFill/>
        </p:spPr>
        <p:txBody>
          <a:bodyPr wrap="square" rtlCol="0">
            <a:spAutoFit/>
          </a:bodyPr>
          <a:lstStyle/>
          <a:p>
            <a:pPr lvl="1" algn="ctr">
              <a:lnSpc>
                <a:spcPct val="107000"/>
              </a:lnSpc>
              <a:spcBef>
                <a:spcPts val="0"/>
              </a:spcBef>
            </a:pPr>
            <a:r>
              <a:rPr lang="en-US" sz="4000" b="1" i="0" u="none" strike="noStrike" baseline="0" dirty="0">
                <a:solidFill>
                  <a:schemeClr val="bg1"/>
                </a:solidFill>
              </a:rPr>
              <a:t>Information Security Management </a:t>
            </a:r>
            <a:endParaRPr lang="en-US" sz="40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07505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4513F0C-4655-BC47-0E4E-EECD9D7A498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0DEF41B-E21E-B68E-DC0C-F84731DFDC1F}"/>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marL="742950" indent="-742950" algn="l">
              <a:buFont typeface="+mj-lt"/>
              <a:buAutoNum type="arabicPeriod"/>
            </a:pPr>
            <a:r>
              <a:rPr lang="en-US" sz="3600" b="0" i="0" u="none" strike="noStrike" baseline="0" dirty="0"/>
              <a:t>Introduction to </a:t>
            </a:r>
            <a:r>
              <a:rPr lang="en-US" sz="3600" dirty="0"/>
              <a:t>t</a:t>
            </a:r>
            <a:r>
              <a:rPr lang="en-US" sz="3600" b="0" i="0" u="none" strike="noStrike" baseline="0" dirty="0"/>
              <a:t>he Management of Information Security</a:t>
            </a:r>
          </a:p>
          <a:p>
            <a:pPr marL="742950" indent="-742950" algn="l">
              <a:buFont typeface="+mj-lt"/>
              <a:buAutoNum type="arabicPeriod"/>
            </a:pPr>
            <a:r>
              <a:rPr lang="en-US" sz="3600" b="0" i="0" u="none" strike="noStrike" baseline="0" dirty="0"/>
              <a:t>Information Security Planning and Governance</a:t>
            </a:r>
          </a:p>
          <a:p>
            <a:pPr marL="742950" indent="-742950" algn="l">
              <a:buFont typeface="+mj-lt"/>
              <a:buAutoNum type="arabicPeriod"/>
            </a:pPr>
            <a:r>
              <a:rPr lang="en-US" sz="3600" b="0" i="0" u="none" strike="noStrike" baseline="0" dirty="0"/>
              <a:t>Information Security Policy, Standards, and Practices</a:t>
            </a:r>
            <a:endParaRPr lang="en-US" sz="3600" dirty="0"/>
          </a:p>
          <a:p>
            <a:pPr marL="742950" indent="-742950" algn="l">
              <a:buFont typeface="+mj-lt"/>
              <a:buAutoNum type="arabicPeriod"/>
            </a:pPr>
            <a:r>
              <a:rPr lang="en-US" sz="3600" b="0" i="0" u="none" strike="noStrike" baseline="0" dirty="0"/>
              <a:t>Security Education, Training, and Awareness Program</a:t>
            </a:r>
          </a:p>
          <a:p>
            <a:pPr marL="742950" indent="-742950" algn="l">
              <a:buFont typeface="+mj-lt"/>
              <a:buAutoNum type="arabicPeriod"/>
            </a:pPr>
            <a:r>
              <a:rPr lang="en-US" sz="3600" b="0" i="0" u="none" strike="noStrike" baseline="0" dirty="0"/>
              <a:t>Information Security Blueprint, Models, and Frameworks</a:t>
            </a:r>
          </a:p>
          <a:p>
            <a:pPr marL="742950" indent="-742950" algn="l">
              <a:buFont typeface="+mj-lt"/>
              <a:buAutoNum type="arabicPeriod"/>
            </a:pPr>
            <a:r>
              <a:rPr lang="en-US" sz="3600" kern="100" dirty="0">
                <a:ea typeface="Aptos" panose="020B0004020202020204" pitchFamily="34" charset="0"/>
                <a:cs typeface="Times New Roman" panose="02020603050405020304" pitchFamily="18" charset="0"/>
              </a:rPr>
              <a:t>Lesson Summary</a:t>
            </a:r>
          </a:p>
          <a:p>
            <a:pPr marL="742950" indent="-742950" algn="l">
              <a:buFont typeface="+mj-lt"/>
              <a:buAutoNum type="arabicPeriod"/>
            </a:pPr>
            <a:r>
              <a:rPr lang="en-US" sz="3600" b="0" i="0" u="none" strike="noStrike" baseline="0" dirty="0"/>
              <a:t>Review Questions</a:t>
            </a:r>
            <a:endParaRPr lang="en-US" sz="3600" b="0" i="0" u="none" strike="noStrike" kern="100" baseline="0" dirty="0">
              <a:cs typeface="Times New Roman" panose="02020603050405020304" pitchFamily="18" charset="0"/>
            </a:endParaRPr>
          </a:p>
          <a:p>
            <a:pPr marL="742950" indent="-742950" algn="l">
              <a:buFont typeface="+mj-lt"/>
              <a:buAutoNum type="arabicPeriod"/>
            </a:pPr>
            <a:r>
              <a:rPr lang="en-US" sz="3600" b="0" i="0" u="none" strike="noStrike" baseline="0" dirty="0"/>
              <a:t>Exercises</a:t>
            </a:r>
            <a:endParaRPr lang="en-US" sz="96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64471A32-1276-62E9-6C66-8E942F02B9C4}"/>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315840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600399C2-800D-88BA-E905-32558390AE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04641AD-695E-D7CF-60D5-91D5E9480E6F}"/>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20000"/>
          </a:bodyPr>
          <a:lstStyle/>
          <a:p>
            <a:pPr marL="742950" indent="-742950">
              <a:buAutoNum type="arabicPeriod"/>
            </a:pPr>
            <a:r>
              <a:rPr lang="en-US" sz="3600" b="0" i="0" u="none" strike="noStrike" baseline="0" dirty="0"/>
              <a:t>Introduction to </a:t>
            </a:r>
            <a:r>
              <a:rPr lang="en-US" sz="3600" dirty="0"/>
              <a:t>t</a:t>
            </a:r>
            <a:r>
              <a:rPr lang="en-US" sz="3600" b="0" i="0" u="none" strike="noStrike" baseline="0" dirty="0"/>
              <a:t>he Management of Information Security</a:t>
            </a:r>
          </a:p>
          <a:p>
            <a:pPr algn="l"/>
            <a:endParaRPr lang="en-US" sz="1000" b="0" i="0" u="none" strike="noStrike" baseline="0" dirty="0"/>
          </a:p>
          <a:p>
            <a:pPr algn="l"/>
            <a:r>
              <a:rPr lang="en-US" sz="3900" b="0" i="0" u="none" strike="noStrike" baseline="0" dirty="0"/>
              <a:t>An organization’s information security effort succeeds only when it operates in conjunction with the organization’s information security policy. An information security program begins with policy, standards, and practices, which are the foundation for the information security program and its blueprint.</a:t>
            </a:r>
            <a:r>
              <a:rPr lang="en-US" sz="3900" dirty="0"/>
              <a:t> InfoSec activities in an organisation revolves around the “Six P’s”:</a:t>
            </a:r>
          </a:p>
          <a:p>
            <a:pPr marL="4171950" lvl="8" indent="-514350" algn="l">
              <a:buFont typeface="+mj-lt"/>
              <a:buAutoNum type="arabicPeriod"/>
            </a:pPr>
            <a:r>
              <a:rPr lang="en-US" sz="3500" b="1" i="0" u="none" strike="noStrike" baseline="0" dirty="0"/>
              <a:t>Planning</a:t>
            </a:r>
          </a:p>
          <a:p>
            <a:pPr marL="4171950" lvl="8" indent="-514350" algn="l">
              <a:buFont typeface="+mj-lt"/>
              <a:buAutoNum type="arabicPeriod"/>
            </a:pPr>
            <a:r>
              <a:rPr lang="en-US" sz="3500" b="1" dirty="0"/>
              <a:t>Policy</a:t>
            </a:r>
          </a:p>
          <a:p>
            <a:pPr marL="4171950" lvl="8" indent="-514350" algn="l">
              <a:buFont typeface="+mj-lt"/>
              <a:buAutoNum type="arabicPeriod"/>
            </a:pPr>
            <a:r>
              <a:rPr lang="en-US" sz="3500" b="1" i="0" u="none" strike="noStrike" baseline="0" dirty="0"/>
              <a:t>Programs</a:t>
            </a:r>
          </a:p>
          <a:p>
            <a:pPr marL="4171950" lvl="8" indent="-514350" algn="l">
              <a:buFont typeface="+mj-lt"/>
              <a:buAutoNum type="arabicPeriod"/>
            </a:pPr>
            <a:r>
              <a:rPr lang="en-US" sz="3500" b="1" i="0" u="none" strike="noStrike" baseline="0" dirty="0"/>
              <a:t>Protection</a:t>
            </a:r>
          </a:p>
          <a:p>
            <a:pPr marL="4171950" lvl="8" indent="-514350" algn="l">
              <a:buFont typeface="+mj-lt"/>
              <a:buAutoNum type="arabicPeriod"/>
            </a:pPr>
            <a:r>
              <a:rPr lang="en-US" sz="3500" b="1" dirty="0"/>
              <a:t>People</a:t>
            </a:r>
          </a:p>
          <a:p>
            <a:pPr marL="4171950" lvl="8" indent="-514350" algn="l">
              <a:buFont typeface="+mj-lt"/>
              <a:buAutoNum type="arabicPeriod"/>
            </a:pPr>
            <a:r>
              <a:rPr lang="en-US" sz="3500" b="1" i="0" u="none" strike="noStrike" baseline="0" dirty="0"/>
              <a:t>Projects</a:t>
            </a:r>
          </a:p>
        </p:txBody>
      </p:sp>
      <p:sp>
        <p:nvSpPr>
          <p:cNvPr id="4" name="TextBox 3">
            <a:extLst>
              <a:ext uri="{FF2B5EF4-FFF2-40B4-BE49-F238E27FC236}">
                <a16:creationId xmlns:a16="http://schemas.microsoft.com/office/drawing/2014/main" id="{08EC1D38-8C84-A999-0ACF-D4615DF9A222}"/>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717867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49F08E98-110F-795A-9977-20FE99CB399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07A7A4C-728C-EE09-EAA8-87CACC2D0187}"/>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marL="742950" indent="-742950">
              <a:buAutoNum type="arabicPeriod"/>
            </a:pPr>
            <a:r>
              <a:rPr lang="en-US" sz="3600" b="0" i="0" u="none" strike="noStrike" baseline="0" dirty="0"/>
              <a:t>Introduction to </a:t>
            </a:r>
            <a:r>
              <a:rPr lang="en-US" sz="3600" dirty="0"/>
              <a:t>t</a:t>
            </a:r>
            <a:r>
              <a:rPr lang="en-US" sz="3600" b="0" i="0" u="none" strike="noStrike" baseline="0" dirty="0"/>
              <a:t>he Management of Information Security</a:t>
            </a:r>
          </a:p>
          <a:p>
            <a:r>
              <a:rPr lang="en-US" sz="3600" i="0" u="none" strike="noStrike" baseline="0" dirty="0"/>
              <a:t>1. Planning</a:t>
            </a:r>
          </a:p>
          <a:p>
            <a:pPr algn="l"/>
            <a:r>
              <a:rPr lang="en-US" sz="3600" b="0" i="0" u="none" strike="noStrike" baseline="0" dirty="0"/>
              <a:t>Planning in InfoSec management are activities necessary to support the design, creation, and implementation of InfoSec strategies within the planning environments of all </a:t>
            </a:r>
            <a:r>
              <a:rPr lang="en-US" sz="3600" b="0" i="0" u="none" strike="noStrike" baseline="0" dirty="0" err="1"/>
              <a:t>organiza-tional</a:t>
            </a:r>
            <a:r>
              <a:rPr lang="en-US" sz="3600" b="0" i="0" u="none" strike="noStrike" baseline="0" dirty="0"/>
              <a:t> units, including IT. Because the InfoSec strategic plans must support not only the IT department’s use and </a:t>
            </a:r>
            <a:r>
              <a:rPr lang="en-US" sz="3600" b="0" i="0" u="none" strike="noStrike" baseline="0" dirty="0" err="1"/>
              <a:t>protec-tion</a:t>
            </a:r>
            <a:r>
              <a:rPr lang="en-US" sz="3600" b="0" i="0" u="none" strike="noStrike" baseline="0" dirty="0"/>
              <a:t> of information assets but those of the entire </a:t>
            </a:r>
            <a:r>
              <a:rPr lang="en-US" sz="3600" b="0" i="0" u="none" strike="noStrike" baseline="0" dirty="0" err="1"/>
              <a:t>organiza-tion</a:t>
            </a:r>
            <a:r>
              <a:rPr lang="en-US" sz="3600" b="0" i="0" u="none" strike="noStrike" baseline="0" dirty="0"/>
              <a:t>, it is imperative that the CISO work closely with all senior managers in developing InfoSec strategy. The business strategy is translated into the IT strategy.</a:t>
            </a:r>
            <a:endParaRPr lang="en-US" sz="6000" i="0" u="none" strike="noStrike" baseline="0" dirty="0"/>
          </a:p>
        </p:txBody>
      </p:sp>
      <p:sp>
        <p:nvSpPr>
          <p:cNvPr id="4" name="TextBox 3">
            <a:extLst>
              <a:ext uri="{FF2B5EF4-FFF2-40B4-BE49-F238E27FC236}">
                <a16:creationId xmlns:a16="http://schemas.microsoft.com/office/drawing/2014/main" id="{FCB26608-EDE7-2440-5952-CDCD4C88361B}"/>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004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63BFDD9-9518-9033-5194-7FE4941243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2CDF163-BD7F-442A-C3B1-27C4B86CF595}"/>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marL="1657350" lvl="2" indent="-742950" algn="just">
              <a:lnSpc>
                <a:spcPct val="107000"/>
              </a:lnSpc>
              <a:spcBef>
                <a:spcPts val="0"/>
              </a:spcBef>
              <a:buFont typeface="+mj-lt"/>
              <a:buAutoNum type="arabicPeriod"/>
            </a:pPr>
            <a:r>
              <a:rPr lang="en-US" sz="4000" b="0" i="0" u="none" strike="noStrike" baseline="0" dirty="0">
                <a:solidFill>
                  <a:srgbClr val="333333"/>
                </a:solidFill>
              </a:rPr>
              <a:t>Introduction To Computer Security</a:t>
            </a:r>
          </a:p>
          <a:p>
            <a:pPr marL="1657350" lvl="2" indent="-742950" algn="just">
              <a:lnSpc>
                <a:spcPct val="107000"/>
              </a:lnSpc>
              <a:spcBef>
                <a:spcPts val="0"/>
              </a:spcBef>
              <a:buFont typeface="+mj-lt"/>
              <a:buAutoNum type="arabicPeriod"/>
            </a:pPr>
            <a:r>
              <a:rPr lang="en-US" sz="4000" b="0" i="0" u="none" strike="noStrike" baseline="0" dirty="0">
                <a:solidFill>
                  <a:srgbClr val="333333"/>
                </a:solidFill>
              </a:rPr>
              <a:t>What Is Security?</a:t>
            </a:r>
            <a:endParaRPr lang="en-US" sz="4000" dirty="0">
              <a:solidFill>
                <a:srgbClr val="333333"/>
              </a:solidFill>
            </a:endParaRPr>
          </a:p>
          <a:p>
            <a:pPr marL="1657350" lvl="2" indent="-742950" algn="just">
              <a:lnSpc>
                <a:spcPct val="107000"/>
              </a:lnSpc>
              <a:spcBef>
                <a:spcPts val="0"/>
              </a:spcBef>
              <a:buFont typeface="+mj-lt"/>
              <a:buAutoNum type="arabicPeriod"/>
            </a:pPr>
            <a:r>
              <a:rPr lang="en-US" sz="4000" b="0" i="0" u="none" strike="noStrike" baseline="0" dirty="0">
                <a:solidFill>
                  <a:srgbClr val="333333"/>
                </a:solidFill>
              </a:rPr>
              <a:t>Components Of An Information System</a:t>
            </a:r>
          </a:p>
          <a:p>
            <a:pPr marL="1657350" lvl="2" indent="-742950" algn="just">
              <a:lnSpc>
                <a:spcPct val="107000"/>
              </a:lnSpc>
              <a:spcBef>
                <a:spcPts val="0"/>
              </a:spcBef>
              <a:buFont typeface="+mj-lt"/>
              <a:buAutoNum type="arabicPeriod"/>
            </a:pPr>
            <a:r>
              <a:rPr lang="en-US" sz="4000" b="0" i="0" u="none" strike="noStrike" baseline="0" dirty="0">
                <a:solidFill>
                  <a:srgbClr val="333333"/>
                </a:solidFill>
              </a:rPr>
              <a:t>Security And The Organization </a:t>
            </a:r>
          </a:p>
          <a:p>
            <a:pPr marL="1657350" lvl="2" indent="-742950" algn="just">
              <a:lnSpc>
                <a:spcPct val="107000"/>
              </a:lnSpc>
              <a:spcBef>
                <a:spcPts val="0"/>
              </a:spcBef>
              <a:buFont typeface="+mj-lt"/>
              <a:buAutoNum type="arabicPeriod"/>
            </a:pPr>
            <a:r>
              <a:rPr lang="en-US" sz="4000" b="0" i="0" u="none" strike="noStrike" baseline="0" dirty="0">
                <a:solidFill>
                  <a:srgbClr val="333333"/>
                </a:solidFill>
              </a:rPr>
              <a:t>Information Security: Is It An Art Or A Science?</a:t>
            </a:r>
          </a:p>
          <a:p>
            <a:pPr marL="1657350" lvl="2" indent="-742950" algn="just">
              <a:lnSpc>
                <a:spcPct val="107000"/>
              </a:lnSpc>
              <a:spcBef>
                <a:spcPts val="0"/>
              </a:spcBef>
              <a:buFont typeface="+mj-lt"/>
              <a:buAutoNum type="arabicPeriod"/>
            </a:pPr>
            <a:r>
              <a:rPr lang="en-US" sz="4000" kern="100" dirty="0">
                <a:solidFill>
                  <a:srgbClr val="333333"/>
                </a:solidFill>
                <a:ea typeface="Aptos" panose="020B0004020202020204" pitchFamily="34" charset="0"/>
                <a:cs typeface="Times New Roman" panose="02020603050405020304" pitchFamily="18" charset="0"/>
              </a:rPr>
              <a:t>Lesson Summary</a:t>
            </a:r>
          </a:p>
          <a:p>
            <a:pPr marL="1657350" lvl="2" indent="-742950" algn="just">
              <a:lnSpc>
                <a:spcPct val="107000"/>
              </a:lnSpc>
              <a:spcBef>
                <a:spcPts val="0"/>
              </a:spcBef>
              <a:buFont typeface="+mj-lt"/>
              <a:buAutoNum type="arabicPeriod"/>
            </a:pPr>
            <a:r>
              <a:rPr lang="en-US" sz="4000" kern="100" dirty="0">
                <a:solidFill>
                  <a:srgbClr val="333333"/>
                </a:solidFill>
                <a:ea typeface="Aptos" panose="020B0004020202020204" pitchFamily="34" charset="0"/>
                <a:cs typeface="Times New Roman" panose="02020603050405020304" pitchFamily="18" charset="0"/>
              </a:rPr>
              <a:t>Review Questions</a:t>
            </a:r>
            <a:endParaRPr lang="en-US" sz="7200" kern="100" dirty="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1C3D271-9C4B-37B6-D9A0-5B72FF369635}"/>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1597247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6635340-B9DA-72B8-AFDC-49C694246F1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9A93C3B-295E-C8D9-8DDB-50EF318F4F83}"/>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10000"/>
          </a:bodyPr>
          <a:lstStyle/>
          <a:p>
            <a:pPr marL="742950" indent="-742950">
              <a:buAutoNum type="arabicPeriod"/>
            </a:pPr>
            <a:r>
              <a:rPr lang="en-US" sz="3600" b="0" i="0" u="none" strike="noStrike" baseline="0" dirty="0"/>
              <a:t>Introduction to </a:t>
            </a:r>
            <a:r>
              <a:rPr lang="en-US" sz="3600" dirty="0"/>
              <a:t>t</a:t>
            </a:r>
            <a:r>
              <a:rPr lang="en-US" sz="3600" b="0" i="0" u="none" strike="noStrike" baseline="0" dirty="0"/>
              <a:t>he Management of Information Security</a:t>
            </a:r>
            <a:endParaRPr lang="en-US" sz="1000" b="0" i="0" u="none" strike="noStrike" baseline="0" dirty="0"/>
          </a:p>
          <a:p>
            <a:r>
              <a:rPr lang="en-US" sz="3600" dirty="0"/>
              <a:t>2. Policy</a:t>
            </a:r>
          </a:p>
          <a:p>
            <a:pPr algn="l"/>
            <a:r>
              <a:rPr lang="en-US" sz="3200" b="0" i="0" u="none" strike="noStrike" baseline="0" dirty="0"/>
              <a:t>In InfoSec, there are three general policy categories, which are:</a:t>
            </a:r>
          </a:p>
          <a:p>
            <a:pPr marL="342900" indent="-342900" algn="l">
              <a:buFont typeface="Arial" panose="020B0604020202020204" pitchFamily="34" charset="0"/>
              <a:buChar char="•"/>
            </a:pPr>
            <a:r>
              <a:rPr lang="en-US" sz="3200" b="1" i="1" u="none" strike="noStrike" baseline="0" dirty="0"/>
              <a:t>Enterprise Information Security Policy (EISP)</a:t>
            </a:r>
            <a:r>
              <a:rPr lang="en-US" sz="3200" b="1" i="0" u="none" strike="noStrike" baseline="0" dirty="0"/>
              <a:t>—</a:t>
            </a:r>
            <a:r>
              <a:rPr lang="en-US" sz="3200" b="0" i="0" u="none" strike="noStrike" baseline="0" dirty="0"/>
              <a:t>Developed within the context of the strategic IT plan, this sets the tone for the InfoSec department and the InfoSec climate across the organization. </a:t>
            </a:r>
          </a:p>
          <a:p>
            <a:pPr marL="342900" indent="-342900" algn="l">
              <a:buFont typeface="Arial" panose="020B0604020202020204" pitchFamily="34" charset="0"/>
              <a:buChar char="•"/>
            </a:pPr>
            <a:r>
              <a:rPr lang="en-US" sz="3200" b="1" i="1" u="none" strike="noStrike" baseline="0" dirty="0"/>
              <a:t>Issue-Specific Security Policies (ISSPs)</a:t>
            </a:r>
            <a:r>
              <a:rPr lang="en-US" sz="3200" b="1" i="0" u="none" strike="noStrike" baseline="0" dirty="0"/>
              <a:t>—</a:t>
            </a:r>
            <a:r>
              <a:rPr lang="en-US" sz="3200" b="0" i="0" u="none" strike="noStrike" baseline="0" dirty="0"/>
              <a:t>These are sets of rules that define acceptable behavior within a specific organizational resource, such as e-mail or Internet usage.</a:t>
            </a:r>
          </a:p>
          <a:p>
            <a:pPr marL="342900" indent="-342900" algn="l">
              <a:buFont typeface="Arial" panose="020B0604020202020204" pitchFamily="34" charset="0"/>
              <a:buChar char="•"/>
            </a:pPr>
            <a:r>
              <a:rPr lang="en-US" sz="3200" b="1" i="1" u="none" strike="noStrike" baseline="0" dirty="0"/>
              <a:t>Systems-Specific Policies (</a:t>
            </a:r>
            <a:r>
              <a:rPr lang="en-US" sz="3200" b="1" i="1" u="none" strike="noStrike" baseline="0" dirty="0" err="1"/>
              <a:t>SysSPs</a:t>
            </a:r>
            <a:r>
              <a:rPr lang="en-US" sz="3200" b="1" i="1" u="none" strike="noStrike" baseline="0" dirty="0"/>
              <a:t>)</a:t>
            </a:r>
            <a:r>
              <a:rPr lang="en-US" sz="3200" b="1" i="0" u="none" strike="noStrike" baseline="0" dirty="0"/>
              <a:t>—</a:t>
            </a:r>
            <a:r>
              <a:rPr lang="en-US" sz="3200" b="0" i="0" u="none" strike="noStrike" baseline="0" dirty="0"/>
              <a:t>A merger of technical and managerial intent, </a:t>
            </a:r>
            <a:r>
              <a:rPr lang="en-US" sz="3200" b="0" i="0" u="none" strike="noStrike" baseline="0" dirty="0" err="1"/>
              <a:t>SysSPs</a:t>
            </a:r>
            <a:r>
              <a:rPr lang="en-US" sz="3200" b="0" i="0" u="none" strike="noStrike" baseline="0" dirty="0"/>
              <a:t> include both the managerial guidance for the implementation of a technology as well as the technical specifications for its configuration.</a:t>
            </a:r>
            <a:endParaRPr lang="en-US" sz="5400" dirty="0"/>
          </a:p>
        </p:txBody>
      </p:sp>
      <p:sp>
        <p:nvSpPr>
          <p:cNvPr id="4" name="TextBox 3">
            <a:extLst>
              <a:ext uri="{FF2B5EF4-FFF2-40B4-BE49-F238E27FC236}">
                <a16:creationId xmlns:a16="http://schemas.microsoft.com/office/drawing/2014/main" id="{C90E1199-0CAB-BFC1-AF97-F18B252FABBC}"/>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597132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27418889-FD3B-4794-2EFC-D37B178C8BA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6253176-B451-FA9E-6397-F254C026B420}"/>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marL="742950" indent="-742950">
              <a:buAutoNum type="arabicPeriod"/>
            </a:pPr>
            <a:r>
              <a:rPr lang="en-US" sz="3600" b="0" i="0" u="none" strike="noStrike" baseline="0" dirty="0"/>
              <a:t>Introduction to </a:t>
            </a:r>
            <a:r>
              <a:rPr lang="en-US" sz="3600" dirty="0"/>
              <a:t>t</a:t>
            </a:r>
            <a:r>
              <a:rPr lang="en-US" sz="3600" b="0" i="0" u="none" strike="noStrike" baseline="0" dirty="0"/>
              <a:t>he Management of Information Security</a:t>
            </a:r>
            <a:endParaRPr lang="en-US" sz="1000" b="0" i="0" u="none" strike="noStrike" baseline="0" dirty="0"/>
          </a:p>
          <a:p>
            <a:r>
              <a:rPr lang="en-US" sz="3600" i="0" u="none" strike="noStrike" baseline="0" dirty="0"/>
              <a:t>3. Programs</a:t>
            </a:r>
          </a:p>
          <a:p>
            <a:pPr algn="l"/>
            <a:r>
              <a:rPr lang="en-US" sz="3600" b="0" i="0" u="none" strike="noStrike" baseline="0" dirty="0"/>
              <a:t>InfoSec operations that are specifically managed as separate entities are called “programs.” An example would be a security education, training, and awareness (SETA) program or a risk management program. SETA programs provide critical information to employees to maintain or improve their current levels of security knowledge. Risk management programs include the identification, assessment, and control of risks to information assets. Other programs that may</a:t>
            </a:r>
          </a:p>
          <a:p>
            <a:pPr algn="l"/>
            <a:r>
              <a:rPr lang="en-US" sz="3600" b="0" i="0" u="none" strike="noStrike" baseline="0" dirty="0"/>
              <a:t>emerge include a physical security program, complete with fire protection, physical access, gates, and guards.</a:t>
            </a:r>
            <a:endParaRPr lang="en-US" sz="6000" i="0" u="none" strike="noStrike" baseline="0" dirty="0"/>
          </a:p>
        </p:txBody>
      </p:sp>
      <p:sp>
        <p:nvSpPr>
          <p:cNvPr id="4" name="TextBox 3">
            <a:extLst>
              <a:ext uri="{FF2B5EF4-FFF2-40B4-BE49-F238E27FC236}">
                <a16:creationId xmlns:a16="http://schemas.microsoft.com/office/drawing/2014/main" id="{3A5B14FD-3387-5925-3882-48A87D9A55B4}"/>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319307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118CCD67-63D6-A219-73A4-C7BF363BCEC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B14C1C4-BF49-CD77-0497-E28A3B2418CE}"/>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pPr marL="742950" indent="-742950">
              <a:buAutoNum type="arabicPeriod"/>
            </a:pPr>
            <a:r>
              <a:rPr lang="en-US" sz="3600" b="0" i="0" u="none" strike="noStrike" baseline="0" dirty="0"/>
              <a:t>Introduction to </a:t>
            </a:r>
            <a:r>
              <a:rPr lang="en-US" sz="3600" dirty="0"/>
              <a:t>t</a:t>
            </a:r>
            <a:r>
              <a:rPr lang="en-US" sz="3600" b="0" i="0" u="none" strike="noStrike" baseline="0" dirty="0"/>
              <a:t>he Management of Information Security</a:t>
            </a:r>
            <a:endParaRPr lang="en-US" sz="1000" b="0" i="0" u="none" strike="noStrike" baseline="0" dirty="0"/>
          </a:p>
          <a:p>
            <a:r>
              <a:rPr lang="en-US" sz="3900" i="0" u="none" strike="noStrike" baseline="0" dirty="0"/>
              <a:t>4. Protection</a:t>
            </a:r>
          </a:p>
          <a:p>
            <a:pPr algn="l"/>
            <a:r>
              <a:rPr lang="en-US" sz="3200" b="0" i="0" u="none" strike="noStrike" baseline="0" dirty="0"/>
              <a:t>The protection function is executed via a set of risk management activities, as well as protection mechanisms, technologies, and tools. Each of these mechanisms or safeguards represents some aspect of the management of specific controls in the overall InfoSec plan.</a:t>
            </a:r>
            <a:endParaRPr lang="en-US" sz="3200" b="0" dirty="0"/>
          </a:p>
          <a:p>
            <a:r>
              <a:rPr lang="en-US" sz="3900" i="0" u="none" strike="noStrike" baseline="0" dirty="0"/>
              <a:t>5. People</a:t>
            </a:r>
          </a:p>
          <a:p>
            <a:pPr algn="l"/>
            <a:r>
              <a:rPr lang="en-US" sz="3200" b="0" i="0" u="none" strike="noStrike" baseline="0" dirty="0"/>
              <a:t>People are the most critical link in the InfoSec program. This area encompasses security personnel (the professional information security employees), the security of personnel (the protection of employees and their information), and aspects of the SETA program mentioned earlier.</a:t>
            </a:r>
            <a:endParaRPr lang="en-US" sz="3200" i="0" u="none" strike="noStrike" baseline="0" dirty="0"/>
          </a:p>
        </p:txBody>
      </p:sp>
      <p:sp>
        <p:nvSpPr>
          <p:cNvPr id="4" name="TextBox 3">
            <a:extLst>
              <a:ext uri="{FF2B5EF4-FFF2-40B4-BE49-F238E27FC236}">
                <a16:creationId xmlns:a16="http://schemas.microsoft.com/office/drawing/2014/main" id="{CB7D165E-ADDD-AFCE-D5E3-252948A73070}"/>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816835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F391B0BB-E916-A19F-6E58-4EEA5D85D92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57A4F0E-B634-5C69-60F8-1DBA162B1CCD}"/>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pPr marL="742950" indent="-742950">
              <a:buAutoNum type="arabicPeriod"/>
            </a:pPr>
            <a:r>
              <a:rPr lang="en-US" sz="3600" b="0" i="0" u="none" strike="noStrike" baseline="0" dirty="0"/>
              <a:t>Introduction to </a:t>
            </a:r>
            <a:r>
              <a:rPr lang="en-US" sz="3600" dirty="0"/>
              <a:t>t</a:t>
            </a:r>
            <a:r>
              <a:rPr lang="en-US" sz="3600" b="0" i="0" u="none" strike="noStrike" baseline="0" dirty="0"/>
              <a:t>he Management of Information Security</a:t>
            </a:r>
            <a:endParaRPr lang="en-US" sz="1000" b="0" i="0" u="none" strike="noStrike" baseline="0" dirty="0"/>
          </a:p>
          <a:p>
            <a:r>
              <a:rPr lang="en-US" sz="3600" i="0" u="none" strike="noStrike" baseline="0" dirty="0"/>
              <a:t>6. Projects</a:t>
            </a:r>
          </a:p>
          <a:p>
            <a:pPr algn="just"/>
            <a:r>
              <a:rPr lang="en-US" sz="3600" b="0" i="0" u="none" strike="noStrike" baseline="0" dirty="0"/>
              <a:t>Whether an InfoSec manager is asked to roll out a new security training program or select and implement a new firewall, it is important that the process be managed as a project. The final element for InfoSec management is the application of a project management discipline to all elements of the InfoSec program. Project management involves identifying and controlling the resources applied to the project, as well as measuring progress and adjusting the process as progress is made toward the goal.</a:t>
            </a:r>
            <a:endParaRPr lang="en-US" sz="3600" i="0" u="none" strike="noStrike" baseline="0" dirty="0"/>
          </a:p>
        </p:txBody>
      </p:sp>
      <p:sp>
        <p:nvSpPr>
          <p:cNvPr id="4" name="TextBox 3">
            <a:extLst>
              <a:ext uri="{FF2B5EF4-FFF2-40B4-BE49-F238E27FC236}">
                <a16:creationId xmlns:a16="http://schemas.microsoft.com/office/drawing/2014/main" id="{B8AF996B-79B8-D1A4-D604-07148BE70A6C}"/>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233329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B02539E8-E33E-F081-3D72-24ECE7C1BEB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0CFBF43-0F41-1DD4-5B63-C9169071F207}"/>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4400" b="0" i="0" u="none" strike="noStrike" baseline="0" dirty="0"/>
              <a:t>2. Information Security Planning and Governance</a:t>
            </a:r>
          </a:p>
          <a:p>
            <a:pPr algn="l"/>
            <a:endParaRPr lang="en-US" sz="4000" dirty="0"/>
          </a:p>
          <a:p>
            <a:pPr algn="l"/>
            <a:r>
              <a:rPr lang="en-US" sz="4000" dirty="0"/>
              <a:t>InfoSec Planning and Governance is a core factor in the strategic planning of any serious organisation that employs an information system. Strategic planning is t</a:t>
            </a:r>
            <a:r>
              <a:rPr lang="en-US" sz="4000" b="0" i="0" u="none" strike="noStrike" baseline="0" dirty="0"/>
              <a:t>he process of defining and specifying the long-term direction (strategy) to be taken by an organization, and the allocation and acquisition of resources needed to pursue this effort.</a:t>
            </a:r>
          </a:p>
        </p:txBody>
      </p:sp>
      <p:sp>
        <p:nvSpPr>
          <p:cNvPr id="4" name="TextBox 3">
            <a:extLst>
              <a:ext uri="{FF2B5EF4-FFF2-40B4-BE49-F238E27FC236}">
                <a16:creationId xmlns:a16="http://schemas.microsoft.com/office/drawing/2014/main" id="{397BB388-2171-D0C0-E66E-919384328E80}"/>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463757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9A0FD46-56A3-A280-993A-546AAD39832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6224D30-8EF3-848B-0BF1-53602FD44E7A}"/>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4400" b="0" i="0" u="none" strike="noStrike" baseline="0" dirty="0"/>
              <a:t>2. Information Security Planning and Governance</a:t>
            </a:r>
          </a:p>
          <a:p>
            <a:r>
              <a:rPr lang="en-US" sz="4000" b="0" i="0" u="none" strike="noStrike" baseline="0" dirty="0"/>
              <a:t>InfoSec Planning and Governance involves:</a:t>
            </a:r>
          </a:p>
          <a:p>
            <a:endParaRPr lang="en-US" sz="3600" b="0" i="0" u="none" strike="noStrike" baseline="0" dirty="0"/>
          </a:p>
          <a:p>
            <a:pPr marL="2114550" lvl="3" indent="-742950" algn="just">
              <a:buFont typeface="+mj-lt"/>
              <a:buAutoNum type="arabicPeriod"/>
            </a:pPr>
            <a:r>
              <a:rPr lang="en-US" sz="4000" b="0" i="0" u="none" strike="noStrike" baseline="0" dirty="0"/>
              <a:t>Information Security Leadership</a:t>
            </a:r>
          </a:p>
          <a:p>
            <a:pPr marL="2114550" lvl="3" indent="-742950" algn="just">
              <a:buFont typeface="+mj-lt"/>
              <a:buAutoNum type="arabicPeriod"/>
            </a:pPr>
            <a:r>
              <a:rPr lang="en-US" sz="4000" b="0" i="0" u="none" strike="noStrike" baseline="0" dirty="0"/>
              <a:t>Information Security Governance Outcomes</a:t>
            </a:r>
            <a:endParaRPr lang="en-US" sz="4000" dirty="0"/>
          </a:p>
          <a:p>
            <a:pPr marL="2114550" lvl="3" indent="-742950" algn="just">
              <a:buFont typeface="+mj-lt"/>
              <a:buAutoNum type="arabicPeriod"/>
            </a:pPr>
            <a:r>
              <a:rPr lang="en-US" sz="4000" b="0" i="0" u="none" strike="noStrike" baseline="0" dirty="0"/>
              <a:t>Planning Levels</a:t>
            </a:r>
          </a:p>
          <a:p>
            <a:pPr marL="2114550" lvl="3" indent="-742950" algn="just">
              <a:buFont typeface="+mj-lt"/>
              <a:buAutoNum type="arabicPeriod"/>
            </a:pPr>
            <a:r>
              <a:rPr lang="en-US" sz="4000" b="0" i="0" u="none" strike="noStrike" baseline="0" dirty="0"/>
              <a:t>Planning and the CISO</a:t>
            </a:r>
            <a:endParaRPr lang="en-US" sz="4000" dirty="0"/>
          </a:p>
        </p:txBody>
      </p:sp>
      <p:sp>
        <p:nvSpPr>
          <p:cNvPr id="4" name="TextBox 3">
            <a:extLst>
              <a:ext uri="{FF2B5EF4-FFF2-40B4-BE49-F238E27FC236}">
                <a16:creationId xmlns:a16="http://schemas.microsoft.com/office/drawing/2014/main" id="{D1687F92-82E8-4AA6-37B5-254363164088}"/>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560872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79A245D-F2B1-0626-387C-CB0690C0FE0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6E8457-A758-6862-432E-CAE06C0D098D}"/>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4400" b="0" i="0" u="none" strike="noStrike" baseline="0" dirty="0"/>
              <a:t>2. Information Security Planning and Governance</a:t>
            </a:r>
          </a:p>
          <a:p>
            <a:r>
              <a:rPr lang="en-US" sz="4800" b="0" i="0" u="none" strike="noStrike" baseline="0" dirty="0"/>
              <a:t>1. Information Security Leadership</a:t>
            </a:r>
          </a:p>
          <a:p>
            <a:pPr algn="l"/>
            <a:r>
              <a:rPr lang="en-US" sz="3000" b="0" i="0" u="none" strike="noStrike" baseline="0" dirty="0">
                <a:solidFill>
                  <a:srgbClr val="000000"/>
                </a:solidFill>
              </a:rPr>
              <a:t>The leadership of the information security function that delivers strategic planning and corporate responsibility is best accomplished using an approach </a:t>
            </a:r>
            <a:r>
              <a:rPr lang="en-US" sz="3000" b="0" i="0" u="none" strike="noStrike" baseline="0" dirty="0" err="1">
                <a:solidFill>
                  <a:srgbClr val="000000"/>
                </a:solidFill>
              </a:rPr>
              <a:t>refered</a:t>
            </a:r>
            <a:r>
              <a:rPr lang="en-US" sz="3000" b="0" i="0" u="none" strike="noStrike" baseline="0" dirty="0">
                <a:solidFill>
                  <a:srgbClr val="000000"/>
                </a:solidFill>
              </a:rPr>
              <a:t> to as </a:t>
            </a:r>
            <a:r>
              <a:rPr lang="en-US" sz="3000" b="1" i="0" u="none" strike="noStrike" baseline="0" dirty="0">
                <a:solidFill>
                  <a:srgbClr val="0078D7"/>
                </a:solidFill>
              </a:rPr>
              <a:t>Governance, Risk Management, and Compliance (GRC)</a:t>
            </a:r>
            <a:r>
              <a:rPr lang="en-US" sz="3000" b="0" i="0" u="none" strike="noStrike" baseline="0" dirty="0">
                <a:solidFill>
                  <a:srgbClr val="000000"/>
                </a:solidFill>
              </a:rPr>
              <a:t>. </a:t>
            </a:r>
            <a:r>
              <a:rPr lang="en-US" sz="3000" b="0" i="0" u="none" strike="noStrike" baseline="0" dirty="0"/>
              <a:t>When security programs are designed and managed as a technical specialty in the IT department, they are less likely to be effective. A broader view of InfoSec encompasses all of an organization’s information assets, including IT assets. These valuable commodities must be protected regardless of how the information is processed, stored, or transmitted, and with a thorough understanding of the risks and benefits.</a:t>
            </a:r>
            <a:endParaRPr lang="en-US" sz="7100" b="0" i="0" u="none" strike="noStrike" baseline="0" dirty="0"/>
          </a:p>
        </p:txBody>
      </p:sp>
      <p:sp>
        <p:nvSpPr>
          <p:cNvPr id="4" name="TextBox 3">
            <a:extLst>
              <a:ext uri="{FF2B5EF4-FFF2-40B4-BE49-F238E27FC236}">
                <a16:creationId xmlns:a16="http://schemas.microsoft.com/office/drawing/2014/main" id="{7173C22B-DFC8-B5EA-E8EA-17A0A39F2962}"/>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099652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68FC9901-CDF7-B7E6-4077-778205D727E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FB35C98-2487-B483-70E4-76DB33888D6C}"/>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10000"/>
          </a:bodyPr>
          <a:lstStyle/>
          <a:p>
            <a:r>
              <a:rPr lang="en-US" sz="4400" b="0" i="0" u="none" strike="noStrike" baseline="0" dirty="0"/>
              <a:t>2. Information Security Planning and Governance</a:t>
            </a:r>
          </a:p>
          <a:p>
            <a:r>
              <a:rPr lang="en-US" sz="4800" b="0" i="0" u="none" strike="noStrike" baseline="0" dirty="0"/>
              <a:t>1. Information Security Leadership</a:t>
            </a:r>
          </a:p>
          <a:p>
            <a:pPr algn="l"/>
            <a:r>
              <a:rPr lang="en-US" sz="3600" b="0" i="0" u="none" strike="noStrike" baseline="0" dirty="0"/>
              <a:t>The standard recommendations for the assessment of an information security governance program specifies six high-level “action-oriented” information security governance principles:</a:t>
            </a:r>
          </a:p>
          <a:p>
            <a:pPr algn="l"/>
            <a:r>
              <a:rPr lang="en-US" sz="3600" b="1" i="0" u="none" strike="noStrike" baseline="0" dirty="0">
                <a:solidFill>
                  <a:srgbClr val="000097"/>
                </a:solidFill>
              </a:rPr>
              <a:t>1. </a:t>
            </a:r>
            <a:r>
              <a:rPr lang="en-US" sz="3600" b="0" i="0" u="none" strike="noStrike" baseline="0" dirty="0">
                <a:solidFill>
                  <a:srgbClr val="000000"/>
                </a:solidFill>
              </a:rPr>
              <a:t>Establish organization-wide information security.</a:t>
            </a:r>
          </a:p>
          <a:p>
            <a:pPr algn="l"/>
            <a:r>
              <a:rPr lang="en-US" sz="3600" b="1" i="0" u="none" strike="noStrike" baseline="0" dirty="0">
                <a:solidFill>
                  <a:srgbClr val="000097"/>
                </a:solidFill>
              </a:rPr>
              <a:t>2. </a:t>
            </a:r>
            <a:r>
              <a:rPr lang="en-US" sz="3600" b="0" i="0" u="none" strike="noStrike" baseline="0" dirty="0">
                <a:solidFill>
                  <a:srgbClr val="000000"/>
                </a:solidFill>
              </a:rPr>
              <a:t>Adopt a risk-based approach.</a:t>
            </a:r>
          </a:p>
          <a:p>
            <a:pPr algn="l"/>
            <a:r>
              <a:rPr lang="en-US" sz="3600" b="1" i="0" u="none" strike="noStrike" baseline="0" dirty="0">
                <a:solidFill>
                  <a:srgbClr val="000097"/>
                </a:solidFill>
              </a:rPr>
              <a:t>3. </a:t>
            </a:r>
            <a:r>
              <a:rPr lang="en-US" sz="3600" b="0" i="0" u="none" strike="noStrike" baseline="0" dirty="0">
                <a:solidFill>
                  <a:srgbClr val="000000"/>
                </a:solidFill>
              </a:rPr>
              <a:t>Set the direction of investment decisions.</a:t>
            </a:r>
          </a:p>
          <a:p>
            <a:pPr algn="l"/>
            <a:r>
              <a:rPr lang="en-US" sz="3600" b="1" i="0" u="none" strike="noStrike" baseline="0" dirty="0">
                <a:solidFill>
                  <a:srgbClr val="000097"/>
                </a:solidFill>
              </a:rPr>
              <a:t>4. </a:t>
            </a:r>
            <a:r>
              <a:rPr lang="en-US" sz="3600" b="0" i="0" u="none" strike="noStrike" baseline="0" dirty="0">
                <a:solidFill>
                  <a:srgbClr val="000000"/>
                </a:solidFill>
              </a:rPr>
              <a:t>Ensure conformance with internal and external requirements.</a:t>
            </a:r>
          </a:p>
          <a:p>
            <a:pPr algn="l"/>
            <a:r>
              <a:rPr lang="en-US" sz="3600" b="1" i="0" u="none" strike="noStrike" baseline="0" dirty="0">
                <a:solidFill>
                  <a:srgbClr val="000097"/>
                </a:solidFill>
              </a:rPr>
              <a:t>5. </a:t>
            </a:r>
            <a:r>
              <a:rPr lang="en-US" sz="3600" b="0" i="0" u="none" strike="noStrike" baseline="0" dirty="0">
                <a:solidFill>
                  <a:srgbClr val="000000"/>
                </a:solidFill>
              </a:rPr>
              <a:t>Foster a security-positive environment.</a:t>
            </a:r>
          </a:p>
          <a:p>
            <a:pPr algn="l"/>
            <a:r>
              <a:rPr lang="en-US" sz="3600" b="1" i="0" u="none" strike="noStrike" baseline="0" dirty="0">
                <a:solidFill>
                  <a:srgbClr val="000097"/>
                </a:solidFill>
              </a:rPr>
              <a:t>6. </a:t>
            </a:r>
            <a:r>
              <a:rPr lang="en-US" sz="3600" b="0" i="0" u="none" strike="noStrike" baseline="0" dirty="0">
                <a:solidFill>
                  <a:srgbClr val="000000"/>
                </a:solidFill>
              </a:rPr>
              <a:t>Review performance in relation to business outcomes.</a:t>
            </a:r>
            <a:endParaRPr lang="en-US" sz="8000" b="0" i="0" u="none" strike="noStrike" baseline="0" dirty="0"/>
          </a:p>
        </p:txBody>
      </p:sp>
      <p:sp>
        <p:nvSpPr>
          <p:cNvPr id="4" name="TextBox 3">
            <a:extLst>
              <a:ext uri="{FF2B5EF4-FFF2-40B4-BE49-F238E27FC236}">
                <a16:creationId xmlns:a16="http://schemas.microsoft.com/office/drawing/2014/main" id="{07E91698-01A7-8880-2C06-7A9A8B30D89B}"/>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764999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EDF3E859-D5E0-4E3D-A9A8-1D2ED384AF2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CA32CB1-6B05-7EF3-E1A3-49146DC9A3BE}"/>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85000" lnSpcReduction="10000"/>
          </a:bodyPr>
          <a:lstStyle/>
          <a:p>
            <a:r>
              <a:rPr lang="en-US" sz="4400" b="0" i="0" u="none" strike="noStrike" baseline="0" dirty="0"/>
              <a:t>2. Information Security Planning and Governance</a:t>
            </a:r>
          </a:p>
          <a:p>
            <a:r>
              <a:rPr lang="en-US" sz="4800" b="0" i="0" u="none" strike="noStrike" baseline="0" dirty="0"/>
              <a:t>1. Information Security Leadership</a:t>
            </a:r>
          </a:p>
          <a:p>
            <a:pPr algn="l"/>
            <a:r>
              <a:rPr lang="en-US" sz="3500" b="0" i="0" u="none" strike="noStrike" baseline="0" dirty="0"/>
              <a:t>The standard promotes five governance processes, which should be adopted by the organization’s executive management and its governing board. </a:t>
            </a:r>
          </a:p>
          <a:p>
            <a:pPr marL="457200" indent="-457200" algn="l">
              <a:buFont typeface="+mj-lt"/>
              <a:buAutoNum type="arabicPeriod"/>
            </a:pPr>
            <a:r>
              <a:rPr lang="en-US" sz="3500" b="0" i="0" u="none" strike="noStrike" baseline="0" dirty="0"/>
              <a:t>• </a:t>
            </a:r>
            <a:r>
              <a:rPr lang="en-US" sz="3500" b="1" i="1" u="none" strike="noStrike" baseline="0" dirty="0"/>
              <a:t>Evaluate</a:t>
            </a:r>
            <a:r>
              <a:rPr lang="en-US" sz="3500" b="0" i="0" u="none" strike="noStrike" baseline="0" dirty="0"/>
              <a:t>—Review the status of current and projected progress toward organizational information security objectives and make a determination whether modifications of the program or its strategy are needed to keep on track with strategic goals.</a:t>
            </a:r>
          </a:p>
          <a:p>
            <a:pPr marL="457200" indent="-457200" algn="l">
              <a:buFont typeface="+mj-lt"/>
              <a:buAutoNum type="arabicPeriod"/>
            </a:pPr>
            <a:r>
              <a:rPr lang="en-US" sz="3500" b="0" i="0" u="none" strike="noStrike" baseline="0" dirty="0"/>
              <a:t>• </a:t>
            </a:r>
            <a:r>
              <a:rPr lang="en-US" sz="3500" b="1" i="1" u="none" strike="noStrike" baseline="0" dirty="0"/>
              <a:t>Direct</a:t>
            </a:r>
            <a:r>
              <a:rPr lang="en-US" sz="3500" b="0" i="0" u="none" strike="noStrike" baseline="0" dirty="0"/>
              <a:t>—The board of directors provides instruction for developing or implementing changes to the security program. This could include modification of available resources, structure of priorities of effort, adoption of policy, recommendations for the risk management program, or alteration to the organization’s risk tolerance.</a:t>
            </a:r>
          </a:p>
        </p:txBody>
      </p:sp>
      <p:sp>
        <p:nvSpPr>
          <p:cNvPr id="4" name="TextBox 3">
            <a:extLst>
              <a:ext uri="{FF2B5EF4-FFF2-40B4-BE49-F238E27FC236}">
                <a16:creationId xmlns:a16="http://schemas.microsoft.com/office/drawing/2014/main" id="{36C525C2-DB82-CDE4-56DA-87BECC8E2638}"/>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564239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F0058971-AFF0-73B4-08B5-D096EEC4E7E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D8ED225-DCF0-3E3D-CDC2-9989B186E32B}"/>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a:bodyPr>
          <a:lstStyle/>
          <a:p>
            <a:r>
              <a:rPr lang="en-US" sz="4400" b="0" i="0" u="none" strike="noStrike" baseline="0" dirty="0"/>
              <a:t>2. Information Security Planning and Governance</a:t>
            </a:r>
          </a:p>
          <a:p>
            <a:r>
              <a:rPr lang="en-US" sz="4800" b="0" i="0" u="none" strike="noStrike" baseline="0" dirty="0"/>
              <a:t>1. Information Security Leadership</a:t>
            </a:r>
          </a:p>
          <a:p>
            <a:pPr marL="457200" indent="-457200" algn="l">
              <a:buFont typeface="+mj-lt"/>
              <a:buAutoNum type="arabicPeriod" startAt="3"/>
            </a:pPr>
            <a:r>
              <a:rPr lang="en-US" sz="3200" b="0" i="0" u="none" strike="noStrike" baseline="0" dirty="0"/>
              <a:t>• </a:t>
            </a:r>
            <a:r>
              <a:rPr lang="en-US" sz="3200" b="1" i="1" u="none" strike="noStrike" baseline="0" dirty="0"/>
              <a:t>Monitor</a:t>
            </a:r>
            <a:r>
              <a:rPr lang="en-US" sz="3200" b="0" i="0" u="none" strike="noStrike" baseline="0" dirty="0"/>
              <a:t>—The review and assessment of organizational information security performance toward goals and objectives by the governing body. Monitoring is enabled by ongoing performance measurement.</a:t>
            </a:r>
          </a:p>
          <a:p>
            <a:pPr marL="457200" indent="-457200" algn="l">
              <a:buFont typeface="+mj-lt"/>
              <a:buAutoNum type="arabicPeriod" startAt="3"/>
            </a:pPr>
            <a:r>
              <a:rPr lang="en-US" sz="3200" b="0" i="0" u="none" strike="noStrike" baseline="0" dirty="0"/>
              <a:t>• </a:t>
            </a:r>
            <a:r>
              <a:rPr lang="en-US" sz="3200" b="1" i="1" u="none" strike="noStrike" baseline="0" dirty="0"/>
              <a:t>Communicate</a:t>
            </a:r>
            <a:r>
              <a:rPr lang="en-US" sz="3200" b="0" i="0" u="none" strike="noStrike" baseline="0" dirty="0"/>
              <a:t>—The interaction between the governing body and external stakeholders, where information on organizational efforts and recommendations for change are exchanged.</a:t>
            </a:r>
          </a:p>
          <a:p>
            <a:pPr marL="457200" indent="-457200" algn="l">
              <a:buFont typeface="+mj-lt"/>
              <a:buAutoNum type="arabicPeriod" startAt="3"/>
            </a:pPr>
            <a:r>
              <a:rPr lang="en-US" sz="3200" b="0" i="0" u="none" strike="noStrike" baseline="0" dirty="0"/>
              <a:t>• </a:t>
            </a:r>
            <a:r>
              <a:rPr lang="en-US" sz="3200" b="1" i="1" u="none" strike="noStrike" baseline="0" dirty="0"/>
              <a:t>Assure</a:t>
            </a:r>
            <a:r>
              <a:rPr lang="en-US" sz="3200" b="0" i="0" u="none" strike="noStrike" baseline="0" dirty="0"/>
              <a:t>—The assessment of organizational efforts by external entities like certification or accreditation groups, regulatory agencies, auditors, and other oversight entities, in an effort to validate organizational security governance, security programs, and strategies.</a:t>
            </a:r>
            <a:endParaRPr lang="en-US" sz="7200" b="0" i="0" u="none" strike="noStrike" baseline="0" dirty="0"/>
          </a:p>
        </p:txBody>
      </p:sp>
      <p:sp>
        <p:nvSpPr>
          <p:cNvPr id="4" name="TextBox 3">
            <a:extLst>
              <a:ext uri="{FF2B5EF4-FFF2-40B4-BE49-F238E27FC236}">
                <a16:creationId xmlns:a16="http://schemas.microsoft.com/office/drawing/2014/main" id="{52DD2B7D-A3F4-0AD2-08DC-D158D3C6B8E3}"/>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8053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1D9D3592-A513-2E35-6221-14E7702FC3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6B902D4-6EFD-4014-C002-95F6BF6A8BFD}"/>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a:lnSpc>
                <a:spcPct val="107000"/>
              </a:lnSpc>
              <a:spcBef>
                <a:spcPts val="0"/>
              </a:spcBef>
            </a:pPr>
            <a:r>
              <a:rPr lang="en-US" sz="4600" b="1" i="0" u="none" strike="noStrike" baseline="0" dirty="0">
                <a:solidFill>
                  <a:srgbClr val="333333"/>
                </a:solidFill>
              </a:rPr>
              <a:t>Lesson 1 Objectives</a:t>
            </a:r>
          </a:p>
          <a:p>
            <a:pPr>
              <a:lnSpc>
                <a:spcPct val="107000"/>
              </a:lnSpc>
              <a:spcBef>
                <a:spcPts val="0"/>
              </a:spcBef>
            </a:pPr>
            <a:r>
              <a:rPr lang="en-US" sz="3600" b="0" i="0" u="none" strike="noStrike" baseline="0" dirty="0">
                <a:solidFill>
                  <a:srgbClr val="333333"/>
                </a:solidFill>
              </a:rPr>
              <a:t>At the end of this lecture, you should be able to:</a:t>
            </a:r>
          </a:p>
          <a:p>
            <a:pPr marL="742950" indent="-742950" algn="l">
              <a:buFont typeface="+mj-lt"/>
              <a:buAutoNum type="arabicPeriod"/>
            </a:pPr>
            <a:r>
              <a:rPr lang="en-US" sz="3600" b="0" i="0" u="none" strike="noStrike" baseline="0" dirty="0">
                <a:solidFill>
                  <a:srgbClr val="000000"/>
                </a:solidFill>
              </a:rPr>
              <a:t>Define information security</a:t>
            </a:r>
          </a:p>
          <a:p>
            <a:pPr marL="742950" indent="-742950" algn="l">
              <a:buFont typeface="+mj-lt"/>
              <a:buAutoNum type="arabicPeriod"/>
            </a:pPr>
            <a:r>
              <a:rPr lang="en-US" sz="3600" b="0" i="0" u="none" strike="noStrike" baseline="0" dirty="0">
                <a:solidFill>
                  <a:srgbClr val="000000"/>
                </a:solidFill>
              </a:rPr>
              <a:t>Discuss the history of computer security and explain how it evolved into information security</a:t>
            </a:r>
          </a:p>
          <a:p>
            <a:pPr marL="742950" indent="-742950" algn="l">
              <a:buFont typeface="+mj-lt"/>
              <a:buAutoNum type="arabicPeriod"/>
            </a:pPr>
            <a:r>
              <a:rPr lang="en-US" sz="3600" b="0" i="0" u="none" strike="noStrike" baseline="0" dirty="0">
                <a:solidFill>
                  <a:srgbClr val="000000"/>
                </a:solidFill>
              </a:rPr>
              <a:t>Define key terms and critical concepts of information security </a:t>
            </a:r>
          </a:p>
          <a:p>
            <a:pPr marL="742950" indent="-742950" algn="l">
              <a:buFont typeface="+mj-lt"/>
              <a:buAutoNum type="arabicPeriod"/>
            </a:pPr>
            <a:r>
              <a:rPr lang="en-US" sz="3600" b="0" i="0" u="none" strike="noStrike" baseline="0" dirty="0">
                <a:solidFill>
                  <a:srgbClr val="000000"/>
                </a:solidFill>
              </a:rPr>
              <a:t>Describe the information security roles of professionals within an organizati</a:t>
            </a:r>
            <a:r>
              <a:rPr lang="en-US" sz="3600" b="0" i="0" u="none" strike="noStrike" baseline="0" dirty="0">
                <a:solidFill>
                  <a:srgbClr val="333333"/>
                </a:solidFill>
              </a:rPr>
              <a:t>on</a:t>
            </a:r>
          </a:p>
        </p:txBody>
      </p:sp>
      <p:sp>
        <p:nvSpPr>
          <p:cNvPr id="4" name="TextBox 3">
            <a:extLst>
              <a:ext uri="{FF2B5EF4-FFF2-40B4-BE49-F238E27FC236}">
                <a16:creationId xmlns:a16="http://schemas.microsoft.com/office/drawing/2014/main" id="{106F8C2B-2977-758A-C6ED-BE7B0684E9DD}"/>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21205076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FA46A001-3D30-EA9E-77F4-34B8AA1EC66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F1F92B0-A455-3AD5-2675-B18AF945E2AF}"/>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10000"/>
          </a:bodyPr>
          <a:lstStyle/>
          <a:p>
            <a:r>
              <a:rPr lang="en-US" sz="4400" b="0" i="0" u="none" strike="noStrike" baseline="0" dirty="0"/>
              <a:t>2. Information Security Planning and Governance</a:t>
            </a:r>
          </a:p>
          <a:p>
            <a:r>
              <a:rPr lang="en-US" sz="4800" b="0" i="0" u="none" strike="noStrike" baseline="0" dirty="0"/>
              <a:t>1. Information Security Leadership</a:t>
            </a:r>
          </a:p>
          <a:p>
            <a:pPr algn="l"/>
            <a:r>
              <a:rPr lang="en-US" sz="3900" dirty="0"/>
              <a:t>InfoSec</a:t>
            </a:r>
            <a:r>
              <a:rPr lang="en-US" sz="3900" b="0" i="0" u="none" strike="noStrike" baseline="0" dirty="0"/>
              <a:t> governance includes all of the accountabilities and methods undertaken by the board of directors and executive management to provide the following:</a:t>
            </a:r>
          </a:p>
          <a:p>
            <a:pPr algn="l"/>
            <a:r>
              <a:rPr lang="en-US" sz="3900" b="0" i="0" u="none" strike="noStrike" baseline="0" dirty="0"/>
              <a:t>• Strategic direction</a:t>
            </a:r>
          </a:p>
          <a:p>
            <a:pPr algn="l"/>
            <a:r>
              <a:rPr lang="en-US" sz="3900" b="0" i="0" u="none" strike="noStrike" baseline="0" dirty="0"/>
              <a:t>• Establishment of objectives</a:t>
            </a:r>
            <a:endParaRPr lang="en-US" sz="3900" dirty="0"/>
          </a:p>
          <a:p>
            <a:pPr algn="l"/>
            <a:r>
              <a:rPr lang="en-US" sz="3900" b="0" i="0" u="none" strike="noStrike" baseline="0" dirty="0"/>
              <a:t>• Measurement of progress toward those objectives</a:t>
            </a:r>
          </a:p>
          <a:p>
            <a:pPr algn="l"/>
            <a:r>
              <a:rPr lang="en-US" sz="3900" b="0" i="0" u="none" strike="noStrike" baseline="0" dirty="0"/>
              <a:t>• Verification that risk management practices are appropriate</a:t>
            </a:r>
          </a:p>
          <a:p>
            <a:pPr algn="l"/>
            <a:r>
              <a:rPr lang="en-US" sz="3900" b="0" i="0" u="none" strike="noStrike" baseline="0" dirty="0"/>
              <a:t>• Validation that the organization’s assets are used properly</a:t>
            </a:r>
          </a:p>
        </p:txBody>
      </p:sp>
      <p:sp>
        <p:nvSpPr>
          <p:cNvPr id="4" name="TextBox 3">
            <a:extLst>
              <a:ext uri="{FF2B5EF4-FFF2-40B4-BE49-F238E27FC236}">
                <a16:creationId xmlns:a16="http://schemas.microsoft.com/office/drawing/2014/main" id="{1FC8C5EE-25EB-5CF4-F927-6F488EF6E12A}"/>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191376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762D3D2-8B35-5F6C-A612-F1A9F087D3A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CD48EE7-7DAD-0E32-D71F-42395937556F}"/>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endParaRPr lang="en-US" sz="1800" b="0" i="0" u="none" strike="noStrike" baseline="0" dirty="0">
              <a:latin typeface="CheltenhamStd-Book"/>
            </a:endParaRPr>
          </a:p>
        </p:txBody>
      </p:sp>
      <p:sp>
        <p:nvSpPr>
          <p:cNvPr id="4" name="TextBox 3">
            <a:extLst>
              <a:ext uri="{FF2B5EF4-FFF2-40B4-BE49-F238E27FC236}">
                <a16:creationId xmlns:a16="http://schemas.microsoft.com/office/drawing/2014/main" id="{105A2A4C-BD51-927D-0663-4EF1046C87D3}"/>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D866272-7340-E107-3CC9-F13E8B299910}"/>
              </a:ext>
            </a:extLst>
          </p:cNvPr>
          <p:cNvPicPr>
            <a:picLocks noChangeAspect="1"/>
          </p:cNvPicPr>
          <p:nvPr/>
        </p:nvPicPr>
        <p:blipFill>
          <a:blip r:embed="rId3"/>
          <a:stretch>
            <a:fillRect/>
          </a:stretch>
        </p:blipFill>
        <p:spPr>
          <a:xfrm>
            <a:off x="0" y="900952"/>
            <a:ext cx="12191998" cy="5957047"/>
          </a:xfrm>
          <a:prstGeom prst="rect">
            <a:avLst/>
          </a:prstGeom>
        </p:spPr>
      </p:pic>
    </p:spTree>
    <p:extLst>
      <p:ext uri="{BB962C8B-B14F-4D97-AF65-F5344CB8AC3E}">
        <p14:creationId xmlns:p14="http://schemas.microsoft.com/office/powerpoint/2010/main" val="31632151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9D1AC3D-E88D-6A3B-2DA7-233BAA02283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115C58D-777B-9B32-F476-12253F59EA49}"/>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r>
              <a:rPr lang="en-US" sz="3600" b="0" i="0" u="none" strike="noStrike" baseline="0" dirty="0"/>
              <a:t>2. Information Security Planning and Governance</a:t>
            </a:r>
          </a:p>
          <a:p>
            <a:r>
              <a:rPr lang="en-US" sz="3200" b="0" i="0" u="none" strike="noStrike" baseline="0" dirty="0"/>
              <a:t>2. Information Security Governance Outcomes</a:t>
            </a:r>
          </a:p>
          <a:p>
            <a:pPr algn="l"/>
            <a:r>
              <a:rPr lang="en-US" sz="2800" b="0" i="0" u="none" strike="noStrike" baseline="0" dirty="0">
                <a:solidFill>
                  <a:srgbClr val="000000"/>
                </a:solidFill>
              </a:rPr>
              <a:t>The five goals of information security governance are as follows:</a:t>
            </a:r>
          </a:p>
          <a:p>
            <a:pPr marL="514350" indent="-514350" algn="l">
              <a:buFont typeface="+mj-lt"/>
              <a:buAutoNum type="arabicPeriod"/>
            </a:pPr>
            <a:r>
              <a:rPr lang="en-US" sz="2800" b="0" u="none" strike="noStrike" baseline="0" dirty="0">
                <a:solidFill>
                  <a:srgbClr val="000000"/>
                </a:solidFill>
              </a:rPr>
              <a:t>Strategic alignment of information security with business strategy to support organizational objectives</a:t>
            </a:r>
          </a:p>
          <a:p>
            <a:pPr marL="514350" indent="-514350" algn="l">
              <a:buFont typeface="+mj-lt"/>
              <a:buAutoNum type="arabicPeriod"/>
            </a:pPr>
            <a:r>
              <a:rPr lang="en-US" sz="2800" b="0" u="none" strike="noStrike" baseline="0" dirty="0">
                <a:solidFill>
                  <a:srgbClr val="000000"/>
                </a:solidFill>
              </a:rPr>
              <a:t>Risk management by executing appropriate measures to manage and mitigate threats to information resources</a:t>
            </a:r>
          </a:p>
          <a:p>
            <a:pPr marL="514350" indent="-514350" algn="l">
              <a:buFont typeface="+mj-lt"/>
              <a:buAutoNum type="arabicPeriod"/>
            </a:pPr>
            <a:r>
              <a:rPr lang="en-US" sz="2800" b="0" u="none" strike="noStrike" baseline="0" dirty="0">
                <a:solidFill>
                  <a:srgbClr val="000000"/>
                </a:solidFill>
              </a:rPr>
              <a:t>Resource management by using information security knowledge and infrastructure efficiently and effectively</a:t>
            </a:r>
          </a:p>
          <a:p>
            <a:pPr marL="514350" indent="-514350" algn="l">
              <a:buFont typeface="+mj-lt"/>
              <a:buAutoNum type="arabicPeriod"/>
            </a:pPr>
            <a:r>
              <a:rPr lang="en-US" sz="2800" b="0" u="none" strike="noStrike" baseline="0" dirty="0">
                <a:solidFill>
                  <a:srgbClr val="000000"/>
                </a:solidFill>
              </a:rPr>
              <a:t>Performance measurement by measuring, monitoring, and reporting information security governance metrics to ensure that organizational objectives are achieved</a:t>
            </a:r>
          </a:p>
          <a:p>
            <a:pPr marL="514350" indent="-514350" algn="l">
              <a:buFont typeface="+mj-lt"/>
              <a:buAutoNum type="arabicPeriod"/>
            </a:pPr>
            <a:r>
              <a:rPr lang="en-US" sz="2800" b="0" u="none" strike="noStrike" baseline="0" dirty="0">
                <a:solidFill>
                  <a:srgbClr val="000000"/>
                </a:solidFill>
              </a:rPr>
              <a:t>Value delivery by optimizing information security investments in support of organizational objectives</a:t>
            </a:r>
            <a:r>
              <a:rPr lang="en-US" sz="2800" b="0" u="none" strike="noStrike" baseline="0" dirty="0"/>
              <a:t> </a:t>
            </a:r>
          </a:p>
        </p:txBody>
      </p:sp>
      <p:sp>
        <p:nvSpPr>
          <p:cNvPr id="4" name="TextBox 3">
            <a:extLst>
              <a:ext uri="{FF2B5EF4-FFF2-40B4-BE49-F238E27FC236}">
                <a16:creationId xmlns:a16="http://schemas.microsoft.com/office/drawing/2014/main" id="{0AC3629D-EFC0-EF91-4D96-558DD87A6724}"/>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701284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B99E0D1-66DC-3127-509D-25EA7FFB36D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3147624-4ADE-75DA-2BD9-793114BBDDDF}"/>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10000"/>
          </a:bodyPr>
          <a:lstStyle/>
          <a:p>
            <a:r>
              <a:rPr lang="en-US" sz="4400" b="0" i="0" u="none" strike="noStrike" baseline="0" dirty="0"/>
              <a:t>2. Information Security Planning and Governance</a:t>
            </a:r>
          </a:p>
          <a:p>
            <a:r>
              <a:rPr lang="en-US" sz="4800" dirty="0"/>
              <a:t>3</a:t>
            </a:r>
            <a:r>
              <a:rPr lang="en-US" sz="4800" b="0" i="0" u="none" strike="noStrike" baseline="0" dirty="0"/>
              <a:t>. Planning Levels</a:t>
            </a:r>
          </a:p>
          <a:p>
            <a:pPr algn="just"/>
            <a:r>
              <a:rPr lang="en-US" sz="4000" b="0" i="0" u="none" strike="noStrike" baseline="0" dirty="0">
                <a:solidFill>
                  <a:srgbClr val="000000"/>
                </a:solidFill>
              </a:rPr>
              <a:t>Strategic plans are used to create </a:t>
            </a:r>
            <a:r>
              <a:rPr lang="en-US" sz="4000" b="1" i="0" u="none" strike="noStrike" baseline="0" dirty="0">
                <a:solidFill>
                  <a:srgbClr val="0078D7"/>
                </a:solidFill>
              </a:rPr>
              <a:t>tactical plans</a:t>
            </a:r>
            <a:r>
              <a:rPr lang="en-US" sz="4000" b="0" i="0" u="none" strike="noStrike" baseline="0" dirty="0">
                <a:solidFill>
                  <a:srgbClr val="000000"/>
                </a:solidFill>
              </a:rPr>
              <a:t>, which in turn are used to develop </a:t>
            </a:r>
            <a:r>
              <a:rPr lang="en-US" sz="4000" b="1" i="0" u="none" strike="noStrike" baseline="0" dirty="0">
                <a:solidFill>
                  <a:srgbClr val="0078D7"/>
                </a:solidFill>
              </a:rPr>
              <a:t>operational plans</a:t>
            </a:r>
            <a:r>
              <a:rPr lang="en-US" sz="4000" b="0" i="0" u="none" strike="noStrike" baseline="0" dirty="0">
                <a:solidFill>
                  <a:srgbClr val="000000"/>
                </a:solidFill>
              </a:rPr>
              <a:t>. </a:t>
            </a:r>
            <a:r>
              <a:rPr lang="en-US" sz="4000" b="1" i="0" u="none" strike="noStrike" baseline="0" dirty="0">
                <a:solidFill>
                  <a:srgbClr val="0078D7"/>
                </a:solidFill>
              </a:rPr>
              <a:t>Tactical planning </a:t>
            </a:r>
            <a:r>
              <a:rPr lang="en-US" sz="4000" b="0" i="0" u="none" strike="noStrike" baseline="0" dirty="0">
                <a:solidFill>
                  <a:srgbClr val="000000"/>
                </a:solidFill>
              </a:rPr>
              <a:t>focuses on undertakings that will be completed within one or two years.</a:t>
            </a:r>
            <a:r>
              <a:rPr lang="en-US" sz="4000" dirty="0">
                <a:solidFill>
                  <a:srgbClr val="000000"/>
                </a:solidFill>
              </a:rPr>
              <a:t> </a:t>
            </a:r>
            <a:r>
              <a:rPr lang="en-US" sz="4000" b="0" i="0" u="none" strike="noStrike" baseline="0" dirty="0">
                <a:solidFill>
                  <a:srgbClr val="000000"/>
                </a:solidFill>
              </a:rPr>
              <a:t>Managers and employees use </a:t>
            </a:r>
            <a:r>
              <a:rPr lang="en-US" sz="4000" b="1" i="0" u="none" strike="noStrike" baseline="0" dirty="0">
                <a:solidFill>
                  <a:srgbClr val="0078D7"/>
                </a:solidFill>
              </a:rPr>
              <a:t>operational planning </a:t>
            </a:r>
            <a:r>
              <a:rPr lang="en-US" sz="4000" b="0" i="0" u="none" strike="noStrike" baseline="0" dirty="0">
                <a:solidFill>
                  <a:srgbClr val="000000"/>
                </a:solidFill>
              </a:rPr>
              <a:t>derived from tactical planning to organize the ongoing, day-to-day performance of tasks.</a:t>
            </a:r>
            <a:r>
              <a:rPr lang="en-US" sz="4000" dirty="0">
                <a:solidFill>
                  <a:srgbClr val="000000"/>
                </a:solidFill>
              </a:rPr>
              <a:t> </a:t>
            </a:r>
            <a:r>
              <a:rPr lang="en-US" sz="4000" b="0" i="0" u="none" strike="noStrike" baseline="0" dirty="0"/>
              <a:t>Frequent communication and feedback from the teams to the project managers and/or team leaders, and then up to the various management levels, will make the planning process more manageable and successful.</a:t>
            </a:r>
          </a:p>
        </p:txBody>
      </p:sp>
      <p:sp>
        <p:nvSpPr>
          <p:cNvPr id="4" name="TextBox 3">
            <a:extLst>
              <a:ext uri="{FF2B5EF4-FFF2-40B4-BE49-F238E27FC236}">
                <a16:creationId xmlns:a16="http://schemas.microsoft.com/office/drawing/2014/main" id="{F4D7FC45-0BAC-3D1E-B4A5-21F7FEE77305}"/>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323414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777B4BA4-FCEC-973F-0F2D-AA292AC8AF7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73E99B9-D93F-C9EF-FF9E-6ABEDEB826AB}"/>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20000"/>
          </a:bodyPr>
          <a:lstStyle/>
          <a:p>
            <a:r>
              <a:rPr lang="en-US" sz="4400" b="0" i="0" u="none" strike="noStrike" baseline="0" dirty="0"/>
              <a:t>2. Information Security Planning and Governance</a:t>
            </a:r>
          </a:p>
          <a:p>
            <a:r>
              <a:rPr lang="en-US" sz="4800" dirty="0"/>
              <a:t>4</a:t>
            </a:r>
            <a:r>
              <a:rPr lang="en-US" sz="4800" b="0" i="0" u="none" strike="noStrike" baseline="0" dirty="0"/>
              <a:t>. Planning and the CISO</a:t>
            </a:r>
          </a:p>
          <a:p>
            <a:pPr algn="just"/>
            <a:r>
              <a:rPr lang="en-US" sz="3900" b="0" i="0" u="none" strike="noStrike" baseline="0" dirty="0"/>
              <a:t>The first priority of the CISO and the information security management team is the creation of a strategic plan to accomplish the organization’s information security objectives. The plan is an evolving statement of how the CISO and various elements of the organization will implement the objectives of the enterprise information security policy (EISP), Information security, like information technology, must support more than its own functions. All organizational units will use information, not just IT-based information, so the information security group must understand and support the strategic plans of all business units.</a:t>
            </a:r>
            <a:endParaRPr lang="en-US" sz="8600" dirty="0"/>
          </a:p>
        </p:txBody>
      </p:sp>
      <p:sp>
        <p:nvSpPr>
          <p:cNvPr id="4" name="TextBox 3">
            <a:extLst>
              <a:ext uri="{FF2B5EF4-FFF2-40B4-BE49-F238E27FC236}">
                <a16:creationId xmlns:a16="http://schemas.microsoft.com/office/drawing/2014/main" id="{1A4CCD70-BC3D-7C37-D8E0-9375FF168FA0}"/>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420200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3F4400B4-20A4-3A02-7843-9B278CC34D0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3B37602-CC54-E60E-48EC-B69C8CEA95A9}"/>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20000"/>
          </a:bodyPr>
          <a:lstStyle/>
          <a:p>
            <a:r>
              <a:rPr lang="en-US" sz="4800" b="0" i="0" u="none" strike="noStrike" baseline="0" dirty="0"/>
              <a:t>3. Information Security Policy, Standards, and Practices</a:t>
            </a:r>
          </a:p>
          <a:p>
            <a:pPr algn="just"/>
            <a:r>
              <a:rPr lang="en-US" sz="3600" b="0" i="1" u="none" strike="noStrike" baseline="0" dirty="0">
                <a:solidFill>
                  <a:srgbClr val="000000"/>
                </a:solidFill>
              </a:rPr>
              <a:t>Policies </a:t>
            </a:r>
            <a:r>
              <a:rPr lang="en-US" sz="3600" b="0" i="0" u="none" strike="noStrike" baseline="0" dirty="0">
                <a:solidFill>
                  <a:srgbClr val="000000"/>
                </a:solidFill>
              </a:rPr>
              <a:t>function like laws in an organization because they dictate acceptable and unacceptable behavior there, as well as the penalties for failure to comply. Like laws, policies define what is right and wrong, the penalties for violating policy, and the appeal process. </a:t>
            </a:r>
            <a:r>
              <a:rPr lang="en-US" sz="3600" b="1" i="0" u="none" strike="noStrike" baseline="0" dirty="0">
                <a:solidFill>
                  <a:srgbClr val="0078D7"/>
                </a:solidFill>
              </a:rPr>
              <a:t>Standards</a:t>
            </a:r>
            <a:r>
              <a:rPr lang="en-US" sz="3600" b="0" i="0" u="none" strike="noStrike" baseline="0" dirty="0">
                <a:solidFill>
                  <a:srgbClr val="000000"/>
                </a:solidFill>
              </a:rPr>
              <a:t>, on the other hand, are more detailed statements of what must be done to comply with policy. They have the same requirements for compliance as policies. Standards may be informal or part of an organizational culture, as in </a:t>
            </a:r>
            <a:r>
              <a:rPr lang="en-US" sz="3600" b="1" i="0" u="none" strike="noStrike" baseline="0" dirty="0">
                <a:solidFill>
                  <a:srgbClr val="0078D7"/>
                </a:solidFill>
              </a:rPr>
              <a:t>de facto standards</a:t>
            </a:r>
            <a:r>
              <a:rPr lang="en-US" sz="3600" b="0" i="0" u="none" strike="noStrike" baseline="0" dirty="0">
                <a:solidFill>
                  <a:srgbClr val="000000"/>
                </a:solidFill>
              </a:rPr>
              <a:t>. Or, standards may be published, scrutinized, and ratified by a group, as in formal or </a:t>
            </a:r>
            <a:r>
              <a:rPr lang="en-US" sz="3600" b="1" i="0" u="none" strike="noStrike" baseline="0" dirty="0">
                <a:solidFill>
                  <a:srgbClr val="0078D7"/>
                </a:solidFill>
              </a:rPr>
              <a:t>de jure standards</a:t>
            </a:r>
            <a:r>
              <a:rPr lang="en-US" sz="3600" b="0" i="0" u="none" strike="noStrike" baseline="0" dirty="0">
                <a:solidFill>
                  <a:srgbClr val="000000"/>
                </a:solidFill>
              </a:rPr>
              <a:t>. Practices, procedures, and guidelines effectively explain how to comply with policy.</a:t>
            </a:r>
            <a:endParaRPr lang="en-US" sz="6000" dirty="0"/>
          </a:p>
        </p:txBody>
      </p:sp>
      <p:sp>
        <p:nvSpPr>
          <p:cNvPr id="4" name="TextBox 3">
            <a:extLst>
              <a:ext uri="{FF2B5EF4-FFF2-40B4-BE49-F238E27FC236}">
                <a16:creationId xmlns:a16="http://schemas.microsoft.com/office/drawing/2014/main" id="{A94AC25F-4B94-7620-A61C-56A3913809DC}"/>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524751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2CC79451-BCF5-62FE-037F-C6C6D81765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986D8AD-051A-FFBF-FD94-6ACBBD916BF8}"/>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4400" b="0" i="0" u="none" strike="noStrike" baseline="0" dirty="0"/>
              <a:t>3. Information Security Policy, Standards, and Practices</a:t>
            </a:r>
          </a:p>
          <a:p>
            <a:pPr algn="l"/>
            <a:r>
              <a:rPr lang="en-US" sz="3600" b="1" dirty="0"/>
              <a:t>Policy: </a:t>
            </a:r>
            <a:r>
              <a:rPr lang="en-US" sz="3600" b="0" i="0" u="none" strike="noStrike" baseline="0" dirty="0"/>
              <a:t>Instructions that dictate acceptable and/or unacceptable behavior within an organization.</a:t>
            </a:r>
            <a:endParaRPr lang="en-US" sz="3600" dirty="0"/>
          </a:p>
          <a:p>
            <a:pPr algn="l"/>
            <a:r>
              <a:rPr lang="en-US" sz="3600" b="1" i="0" u="none" strike="noStrike" baseline="0" dirty="0"/>
              <a:t>Standard: </a:t>
            </a:r>
            <a:r>
              <a:rPr lang="en-US" sz="3600" b="0" i="0" u="none" strike="noStrike" baseline="0" dirty="0"/>
              <a:t>A detailed statement of what must be done to comply with policy, sometimes viewed as the rules governing policy compliance.</a:t>
            </a:r>
          </a:p>
          <a:p>
            <a:pPr algn="l"/>
            <a:r>
              <a:rPr lang="en-US" sz="3600" b="1" dirty="0"/>
              <a:t>De facto Standard: </a:t>
            </a:r>
            <a:r>
              <a:rPr lang="en-US" sz="3600" b="0" i="0" u="none" strike="noStrike" baseline="0" dirty="0"/>
              <a:t>A standard that has been widely adopted or accepted by a public group rather than a formal standards organization.</a:t>
            </a:r>
            <a:endParaRPr lang="en-US" sz="3600" dirty="0"/>
          </a:p>
        </p:txBody>
      </p:sp>
      <p:sp>
        <p:nvSpPr>
          <p:cNvPr id="4" name="TextBox 3">
            <a:extLst>
              <a:ext uri="{FF2B5EF4-FFF2-40B4-BE49-F238E27FC236}">
                <a16:creationId xmlns:a16="http://schemas.microsoft.com/office/drawing/2014/main" id="{44FBA9B1-D0A4-0E7E-B4B5-6E11F6456C76}"/>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191248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0391670-5CFB-A407-ACB9-CC5BB57A3FE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60F588A-6679-54D7-DAC5-BB50E72D9E2D}"/>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20000"/>
          </a:bodyPr>
          <a:lstStyle/>
          <a:p>
            <a:r>
              <a:rPr lang="en-US" sz="4800" b="0" i="0" u="none" strike="noStrike" baseline="0" dirty="0"/>
              <a:t>3. Information Security Policy, Standards, and Practices</a:t>
            </a:r>
          </a:p>
          <a:p>
            <a:pPr algn="l"/>
            <a:r>
              <a:rPr lang="en-US" sz="4000" b="1" i="0" u="none" strike="noStrike" baseline="0" dirty="0"/>
              <a:t>De jure Standard: </a:t>
            </a:r>
            <a:r>
              <a:rPr lang="en-US" sz="4000" b="0" i="0" u="none" strike="noStrike" baseline="0" dirty="0"/>
              <a:t>A standard that has been formally evaluated, approved, and ratified by a formal standards organization.</a:t>
            </a:r>
          </a:p>
          <a:p>
            <a:pPr algn="l"/>
            <a:r>
              <a:rPr lang="en-US" sz="4000" b="1" dirty="0"/>
              <a:t>Guidelines: </a:t>
            </a:r>
            <a:r>
              <a:rPr lang="en-US" sz="4000" b="0" i="0" u="none" strike="noStrike" baseline="0" dirty="0"/>
              <a:t>Non-mandatory recommendations that employees may use as a reference in complying with a policy.</a:t>
            </a:r>
          </a:p>
          <a:p>
            <a:pPr algn="l"/>
            <a:r>
              <a:rPr lang="en-US" sz="4000" b="1" dirty="0"/>
              <a:t>Procedures: </a:t>
            </a:r>
            <a:r>
              <a:rPr lang="en-US" sz="4000" b="0" i="0" u="none" strike="noStrike" baseline="0" dirty="0"/>
              <a:t>Step-by-step instructions designed to assist employees in following policies, standards, and guidelines.</a:t>
            </a:r>
          </a:p>
          <a:p>
            <a:pPr algn="l"/>
            <a:r>
              <a:rPr lang="en-US" sz="4000" b="1" dirty="0"/>
              <a:t>Practices: </a:t>
            </a:r>
            <a:r>
              <a:rPr lang="en-US" sz="4000" b="0" i="0" u="none" strike="noStrike" baseline="0" dirty="0"/>
              <a:t>Examples of actions that illustrate compliance with policies.</a:t>
            </a:r>
          </a:p>
        </p:txBody>
      </p:sp>
      <p:sp>
        <p:nvSpPr>
          <p:cNvPr id="4" name="TextBox 3">
            <a:extLst>
              <a:ext uri="{FF2B5EF4-FFF2-40B4-BE49-F238E27FC236}">
                <a16:creationId xmlns:a16="http://schemas.microsoft.com/office/drawing/2014/main" id="{E1F68FEE-9BEF-62C8-D46F-FD4C3AA4D62B}"/>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8300281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F9B78A49-4FAA-2044-A4B3-9C7AB36B31D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999A7AE-B982-4C66-F1ED-20981C023136}"/>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3900" b="0" i="0" u="none" strike="noStrike" baseline="0" dirty="0"/>
              <a:t>3. Information Security Policy, Standards, and Practices</a:t>
            </a:r>
          </a:p>
          <a:p>
            <a:r>
              <a:rPr lang="en-US" sz="3600" b="0" i="0" u="none" strike="noStrike" baseline="0" dirty="0"/>
              <a:t>Relationship between Policies, Standards, Practices, Procedures, and Guidelines</a:t>
            </a:r>
            <a:endParaRPr lang="en-US" sz="6000" b="0" i="0" u="none" strike="noStrike" baseline="0" dirty="0"/>
          </a:p>
        </p:txBody>
      </p:sp>
      <p:sp>
        <p:nvSpPr>
          <p:cNvPr id="4" name="TextBox 3">
            <a:extLst>
              <a:ext uri="{FF2B5EF4-FFF2-40B4-BE49-F238E27FC236}">
                <a16:creationId xmlns:a16="http://schemas.microsoft.com/office/drawing/2014/main" id="{676C0112-4B35-6DED-137A-D4AACB3376DA}"/>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BF6AE707-8E58-A8B6-C20D-C9764A00A243}"/>
              </a:ext>
            </a:extLst>
          </p:cNvPr>
          <p:cNvPicPr>
            <a:picLocks noChangeAspect="1"/>
          </p:cNvPicPr>
          <p:nvPr/>
        </p:nvPicPr>
        <p:blipFill>
          <a:blip r:embed="rId3"/>
          <a:stretch>
            <a:fillRect/>
          </a:stretch>
        </p:blipFill>
        <p:spPr>
          <a:xfrm>
            <a:off x="1" y="2784503"/>
            <a:ext cx="12191999" cy="3495274"/>
          </a:xfrm>
          <a:prstGeom prst="rect">
            <a:avLst/>
          </a:prstGeom>
        </p:spPr>
      </p:pic>
    </p:spTree>
    <p:extLst>
      <p:ext uri="{BB962C8B-B14F-4D97-AF65-F5344CB8AC3E}">
        <p14:creationId xmlns:p14="http://schemas.microsoft.com/office/powerpoint/2010/main" val="16784161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0FD9046-1987-D6B2-F00C-F25725570A5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5F0E94F-4F1C-7153-47FB-A7BBCF01DDBD}"/>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3900" b="0" i="0" u="none" strike="noStrike" baseline="0" dirty="0"/>
              <a:t>3. Information Security Policy, Standards, and Practices</a:t>
            </a:r>
          </a:p>
          <a:p>
            <a:r>
              <a:rPr lang="en-US" sz="4000" b="0" i="0" u="none" strike="noStrike" baseline="0" dirty="0"/>
              <a:t>Issue-Specific Security Policy</a:t>
            </a:r>
          </a:p>
          <a:p>
            <a:pPr algn="l"/>
            <a:r>
              <a:rPr lang="en-US" sz="4400" b="0" i="0" u="none" strike="noStrike" baseline="0" dirty="0"/>
              <a:t>An organization’s ISSP must:</a:t>
            </a:r>
          </a:p>
          <a:p>
            <a:pPr marL="742950" indent="-742950" algn="l">
              <a:buFont typeface="+mj-lt"/>
              <a:buAutoNum type="arabicPeriod"/>
            </a:pPr>
            <a:r>
              <a:rPr lang="en-US" sz="4400" b="0" i="0" u="none" strike="noStrike" baseline="0" dirty="0"/>
              <a:t>address specific areas of technology </a:t>
            </a:r>
          </a:p>
          <a:p>
            <a:pPr marL="742950" indent="-742950" algn="l">
              <a:buFont typeface="+mj-lt"/>
              <a:buAutoNum type="arabicPeriod"/>
            </a:pPr>
            <a:r>
              <a:rPr lang="en-US" sz="4400" b="0" i="0" u="none" strike="noStrike" baseline="0" dirty="0"/>
              <a:t> require frequent updates</a:t>
            </a:r>
          </a:p>
          <a:p>
            <a:pPr marL="742950" indent="-742950" algn="l">
              <a:buFont typeface="+mj-lt"/>
              <a:buAutoNum type="arabicPeriod"/>
            </a:pPr>
            <a:r>
              <a:rPr lang="en-US" sz="4400" b="0" i="0" u="none" strike="noStrike" baseline="0" dirty="0"/>
              <a:t>contain a statement about the organization’s position on a specific issue.</a:t>
            </a:r>
          </a:p>
        </p:txBody>
      </p:sp>
      <p:sp>
        <p:nvSpPr>
          <p:cNvPr id="4" name="TextBox 3">
            <a:extLst>
              <a:ext uri="{FF2B5EF4-FFF2-40B4-BE49-F238E27FC236}">
                <a16:creationId xmlns:a16="http://schemas.microsoft.com/office/drawing/2014/main" id="{9E39A92A-B86B-AAC1-0531-E6CFFF976198}"/>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48755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8418BFDB-F3B0-E05A-2F00-27DF7DE3E4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90411B9-AD0F-9B79-8FA7-7E9BF0B9F8E3}"/>
              </a:ext>
            </a:extLst>
          </p:cNvPr>
          <p:cNvSpPr>
            <a:spLocks noGrp="1"/>
          </p:cNvSpPr>
          <p:nvPr>
            <p:ph type="subTitle" idx="1"/>
          </p:nvPr>
        </p:nvSpPr>
        <p:spPr>
          <a:xfrm>
            <a:off x="0" y="1362268"/>
            <a:ext cx="12191999" cy="549573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pPr marL="914400" indent="-914400">
              <a:lnSpc>
                <a:spcPct val="107000"/>
              </a:lnSpc>
              <a:spcBef>
                <a:spcPts val="0"/>
              </a:spcBef>
              <a:buAutoNum type="arabicPeriod"/>
            </a:pPr>
            <a:r>
              <a:rPr lang="en-US" sz="4600" b="1" i="0" u="none" strike="noStrike" baseline="0" dirty="0">
                <a:solidFill>
                  <a:srgbClr val="333333"/>
                </a:solidFill>
              </a:rPr>
              <a:t>Introduction To Computer Security</a:t>
            </a:r>
          </a:p>
          <a:p>
            <a:pPr algn="just">
              <a:lnSpc>
                <a:spcPct val="107000"/>
              </a:lnSpc>
              <a:spcBef>
                <a:spcPts val="0"/>
              </a:spcBef>
            </a:pPr>
            <a:endParaRPr lang="en-US" sz="1800" b="0" i="0" u="none" strike="noStrike" baseline="0" dirty="0">
              <a:solidFill>
                <a:srgbClr val="333333"/>
              </a:solidFill>
            </a:endParaRPr>
          </a:p>
          <a:p>
            <a:pPr algn="just"/>
            <a:r>
              <a:rPr lang="en-US" sz="4000" b="0" i="0" u="none" strike="noStrike" baseline="0" dirty="0"/>
              <a:t>Information security is the protection of information assets that use, store, or transmit information through the application of policy, education, and technology. Information security evolved from the early field of computer security. Security is protection from danger. A successful organization should have multiple layers of security in place.</a:t>
            </a:r>
            <a:endParaRPr lang="en-US" sz="8000" b="0" i="0" u="none" strike="noStrike" baseline="0" dirty="0">
              <a:solidFill>
                <a:srgbClr val="333333"/>
              </a:solidFill>
            </a:endParaRPr>
          </a:p>
        </p:txBody>
      </p:sp>
      <p:sp>
        <p:nvSpPr>
          <p:cNvPr id="4" name="TextBox 3">
            <a:extLst>
              <a:ext uri="{FF2B5EF4-FFF2-40B4-BE49-F238E27FC236}">
                <a16:creationId xmlns:a16="http://schemas.microsoft.com/office/drawing/2014/main" id="{818A05E1-1E33-975C-1570-64FB504A3F9B}"/>
              </a:ext>
            </a:extLst>
          </p:cNvPr>
          <p:cNvSpPr txBox="1"/>
          <p:nvPr/>
        </p:nvSpPr>
        <p:spPr>
          <a:xfrm>
            <a:off x="191070" y="289249"/>
            <a:ext cx="11832608" cy="792012"/>
          </a:xfrm>
          <a:prstGeom prst="rect">
            <a:avLst/>
          </a:prstGeom>
          <a:noFill/>
        </p:spPr>
        <p:txBody>
          <a:bodyPr wrap="square" rtlCol="0">
            <a:spAutoFit/>
          </a:bodyPr>
          <a:lstStyle/>
          <a:p>
            <a:pPr lvl="1" algn="ctr">
              <a:lnSpc>
                <a:spcPct val="107000"/>
              </a:lnSpc>
              <a:spcBef>
                <a:spcPts val="0"/>
              </a:spcBef>
            </a:pPr>
            <a:r>
              <a:rPr lang="en-US" sz="44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 to Computer Security</a:t>
            </a:r>
          </a:p>
        </p:txBody>
      </p:sp>
    </p:spTree>
    <p:extLst>
      <p:ext uri="{BB962C8B-B14F-4D97-AF65-F5344CB8AC3E}">
        <p14:creationId xmlns:p14="http://schemas.microsoft.com/office/powerpoint/2010/main" val="3728104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63DE6EBC-BB45-C9AC-D84B-B95721F347F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36D1A03-13DE-7B04-52B9-772B9A0261C4}"/>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3900" b="0" i="0" u="none" strike="noStrike" baseline="0" dirty="0"/>
              <a:t>3. Information Security Policy, Standards, and Practices</a:t>
            </a:r>
          </a:p>
          <a:p>
            <a:r>
              <a:rPr lang="en-US" sz="4400" b="0" i="0" u="none" strike="noStrike" baseline="0" dirty="0"/>
              <a:t>Issue-Specific Security Policy</a:t>
            </a:r>
          </a:p>
          <a:p>
            <a:pPr algn="l"/>
            <a:r>
              <a:rPr lang="en-US" sz="3600" b="0" i="0" u="none" strike="noStrike" baseline="0" dirty="0"/>
              <a:t>An organization’s ISSP may cover the following topics:</a:t>
            </a:r>
          </a:p>
          <a:p>
            <a:pPr marL="1885950" lvl="3" indent="-514350" algn="l">
              <a:buFont typeface="+mj-lt"/>
              <a:buAutoNum type="arabicPeriod"/>
            </a:pPr>
            <a:r>
              <a:rPr lang="en-US" sz="3600" b="0" i="0" u="none" strike="noStrike" baseline="0" dirty="0"/>
              <a:t>Statement of Policy</a:t>
            </a:r>
          </a:p>
          <a:p>
            <a:pPr marL="1885950" lvl="3" indent="-514350" algn="l">
              <a:buFont typeface="+mj-lt"/>
              <a:buAutoNum type="arabicPeriod"/>
            </a:pPr>
            <a:r>
              <a:rPr lang="en-US" sz="3600" b="0" i="0" u="none" strike="noStrike" baseline="0" dirty="0"/>
              <a:t>Authorized Access and Usage of Equipment</a:t>
            </a:r>
          </a:p>
          <a:p>
            <a:pPr marL="1885950" lvl="3" indent="-514350" algn="l">
              <a:buFont typeface="+mj-lt"/>
              <a:buAutoNum type="arabicPeriod"/>
            </a:pPr>
            <a:r>
              <a:rPr lang="en-US" sz="3600" b="0" i="0" u="none" strike="noStrike" baseline="0" dirty="0"/>
              <a:t>Prohibited Use of Equipment</a:t>
            </a:r>
          </a:p>
          <a:p>
            <a:pPr marL="1885950" lvl="3" indent="-514350" algn="l">
              <a:buFont typeface="+mj-lt"/>
              <a:buAutoNum type="arabicPeriod"/>
            </a:pPr>
            <a:r>
              <a:rPr lang="en-US" sz="3600" b="0" i="0" u="none" strike="noStrike" baseline="0" dirty="0"/>
              <a:t>Systems Management</a:t>
            </a:r>
          </a:p>
          <a:p>
            <a:pPr marL="1885950" lvl="3" indent="-514350" algn="l">
              <a:buFont typeface="+mj-lt"/>
              <a:buAutoNum type="arabicPeriod"/>
            </a:pPr>
            <a:r>
              <a:rPr lang="en-US" sz="3600" b="0" i="0" u="none" strike="noStrike" baseline="0" dirty="0"/>
              <a:t>Violations of Policy</a:t>
            </a:r>
          </a:p>
          <a:p>
            <a:pPr marL="1885950" lvl="3" indent="-514350" algn="l">
              <a:buFont typeface="+mj-lt"/>
              <a:buAutoNum type="arabicPeriod"/>
            </a:pPr>
            <a:r>
              <a:rPr lang="en-US" sz="3600" b="0" i="0" u="none" strike="noStrike" baseline="0" dirty="0"/>
              <a:t>Policy Review and Modification</a:t>
            </a:r>
          </a:p>
          <a:p>
            <a:pPr marL="1885950" lvl="3" indent="-514350" algn="l">
              <a:buFont typeface="+mj-lt"/>
              <a:buAutoNum type="arabicPeriod"/>
            </a:pPr>
            <a:r>
              <a:rPr lang="en-US" sz="3600" b="0" i="0" u="none" strike="noStrike" baseline="0" dirty="0"/>
              <a:t>Limitations of Liability</a:t>
            </a:r>
          </a:p>
        </p:txBody>
      </p:sp>
      <p:sp>
        <p:nvSpPr>
          <p:cNvPr id="4" name="TextBox 3">
            <a:extLst>
              <a:ext uri="{FF2B5EF4-FFF2-40B4-BE49-F238E27FC236}">
                <a16:creationId xmlns:a16="http://schemas.microsoft.com/office/drawing/2014/main" id="{A6C23A49-D3FC-76FD-1F01-4D5CC8C31061}"/>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574123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CF193342-9414-46F5-5067-1CE029CD9A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FFBAFBE-B8F9-0EE4-B809-F5CFD09271D8}"/>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r>
              <a:rPr lang="en-US" sz="3900" b="0" i="0" u="none" strike="noStrike" baseline="0" dirty="0"/>
              <a:t>3. Information Security Policy, Standards, and Practices</a:t>
            </a:r>
          </a:p>
          <a:p>
            <a:r>
              <a:rPr lang="en-US" sz="4000" b="0" i="0" u="none" strike="noStrike" baseline="0" dirty="0"/>
              <a:t>Systems-Specific Security Policy (</a:t>
            </a:r>
            <a:r>
              <a:rPr lang="en-US" sz="4000" b="0" i="0" u="none" strike="noStrike" baseline="0" dirty="0" err="1"/>
              <a:t>SysSP</a:t>
            </a:r>
            <a:r>
              <a:rPr lang="en-US" sz="4000" b="0" i="0" u="none" strike="noStrike" baseline="0" dirty="0"/>
              <a:t>)</a:t>
            </a:r>
          </a:p>
          <a:p>
            <a:pPr algn="just"/>
            <a:endParaRPr lang="en-US" sz="3200" b="0" i="0" u="none" strike="noStrike" baseline="0" dirty="0"/>
          </a:p>
          <a:p>
            <a:pPr algn="just"/>
            <a:r>
              <a:rPr lang="en-US" sz="3600" dirty="0"/>
              <a:t>These are o</a:t>
            </a:r>
            <a:r>
              <a:rPr lang="en-US" sz="3600" b="0" i="0" u="none" strike="noStrike" baseline="0" dirty="0"/>
              <a:t>rganizational policies that often function as standards or  procedures to be used when configuring or maintaining systems. </a:t>
            </a:r>
            <a:r>
              <a:rPr lang="en-US" sz="3600" b="0" i="0" u="none" strike="noStrike" baseline="0" dirty="0" err="1"/>
              <a:t>SysSPs</a:t>
            </a:r>
            <a:r>
              <a:rPr lang="en-US" sz="3600" b="0" i="0" u="none" strike="noStrike" baseline="0" dirty="0"/>
              <a:t> can be separated into two general groups:</a:t>
            </a:r>
          </a:p>
          <a:p>
            <a:pPr marL="457200" indent="-457200" algn="just">
              <a:buFont typeface="Arial" panose="020B0604020202020204" pitchFamily="34" charset="0"/>
              <a:buChar char="•"/>
            </a:pPr>
            <a:r>
              <a:rPr lang="en-US" sz="3600" b="0" i="0" u="none" strike="noStrike" baseline="0" dirty="0"/>
              <a:t>Managerial Guidance</a:t>
            </a:r>
          </a:p>
          <a:p>
            <a:pPr marL="457200" indent="-457200" algn="just">
              <a:buFont typeface="Arial" panose="020B0604020202020204" pitchFamily="34" charset="0"/>
              <a:buChar char="•"/>
            </a:pPr>
            <a:r>
              <a:rPr lang="en-US" sz="3600" b="0" i="0" u="none" strike="noStrike" baseline="0" dirty="0"/>
              <a:t>Technical Specifications</a:t>
            </a:r>
          </a:p>
          <a:p>
            <a:pPr algn="just"/>
            <a:r>
              <a:rPr lang="en-US" sz="3600" dirty="0"/>
              <a:t>However, these </a:t>
            </a:r>
            <a:r>
              <a:rPr lang="en-US" sz="3600" b="0" i="0" u="none" strike="noStrike" baseline="0" dirty="0"/>
              <a:t>may be written as a single unified </a:t>
            </a:r>
            <a:r>
              <a:rPr lang="en-US" sz="3600" b="0" i="0" u="none" strike="noStrike" baseline="0" dirty="0" err="1"/>
              <a:t>SysSP</a:t>
            </a:r>
            <a:r>
              <a:rPr lang="en-US" sz="3600" b="0" i="0" u="none" strike="noStrike" baseline="0" dirty="0"/>
              <a:t> document.</a:t>
            </a:r>
            <a:endParaRPr lang="en-US" sz="6000" b="0" i="0" u="none" strike="noStrike" baseline="0" dirty="0"/>
          </a:p>
        </p:txBody>
      </p:sp>
      <p:sp>
        <p:nvSpPr>
          <p:cNvPr id="4" name="TextBox 3">
            <a:extLst>
              <a:ext uri="{FF2B5EF4-FFF2-40B4-BE49-F238E27FC236}">
                <a16:creationId xmlns:a16="http://schemas.microsoft.com/office/drawing/2014/main" id="{EC1E27A6-0813-6764-7CC8-6716993D940D}"/>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695496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3318F849-14D2-B6E6-C019-9D45B80D770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D0CD82B-FE2C-C1D1-A080-67C268315CC9}"/>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r>
              <a:rPr lang="en-US" sz="3900" b="0" i="0" u="none" strike="noStrike" baseline="0" dirty="0"/>
              <a:t>3. Information Security Policy, Standards, and Practices</a:t>
            </a:r>
          </a:p>
          <a:p>
            <a:r>
              <a:rPr lang="en-US" sz="4000" b="0" i="0" u="none" strike="noStrike" baseline="0" dirty="0"/>
              <a:t>Systems-Specific Security Policy (</a:t>
            </a:r>
            <a:r>
              <a:rPr lang="en-US" sz="4000" b="0" i="0" u="none" strike="noStrike" baseline="0" dirty="0" err="1"/>
              <a:t>SysSP</a:t>
            </a:r>
            <a:r>
              <a:rPr lang="en-US" sz="4000" b="0" i="0" u="none" strike="noStrike" baseline="0" dirty="0"/>
              <a:t>)</a:t>
            </a:r>
          </a:p>
          <a:p>
            <a:pPr marL="457200" indent="-457200" algn="just">
              <a:buFont typeface="Arial" panose="020B0604020202020204" pitchFamily="34" charset="0"/>
              <a:buChar char="•"/>
            </a:pPr>
            <a:r>
              <a:rPr lang="en-US" sz="3200" b="1" i="0" u="none" strike="noStrike" baseline="0" dirty="0"/>
              <a:t>Managerial Guidance</a:t>
            </a:r>
          </a:p>
          <a:p>
            <a:pPr algn="just"/>
            <a:r>
              <a:rPr lang="en-US" sz="3400" b="0" i="0" u="none" strike="noStrike" baseline="0" dirty="0"/>
              <a:t>A policy that expresses management’s intent for the acquisition, implementation, configuration, and management of a particular technology, written from a business perspective.</a:t>
            </a:r>
          </a:p>
          <a:p>
            <a:pPr marL="457200" indent="-457200" algn="just">
              <a:buFont typeface="Arial" panose="020B0604020202020204" pitchFamily="34" charset="0"/>
              <a:buChar char="•"/>
            </a:pPr>
            <a:r>
              <a:rPr lang="en-US" sz="3200" b="1" i="0" u="none" strike="noStrike" baseline="0" dirty="0"/>
              <a:t>Technical Specifications</a:t>
            </a:r>
          </a:p>
          <a:p>
            <a:pPr algn="just"/>
            <a:r>
              <a:rPr lang="en-US" sz="3400" b="0" i="0" u="none" strike="noStrike" baseline="0" dirty="0"/>
              <a:t>A policy that expresses technical details for the acquisition, implementation, configuration, and management of a particular technology, written from a technical perspective; usually includes details on configuration rules, systems policies, and access control.</a:t>
            </a:r>
          </a:p>
        </p:txBody>
      </p:sp>
      <p:sp>
        <p:nvSpPr>
          <p:cNvPr id="4" name="TextBox 3">
            <a:extLst>
              <a:ext uri="{FF2B5EF4-FFF2-40B4-BE49-F238E27FC236}">
                <a16:creationId xmlns:a16="http://schemas.microsoft.com/office/drawing/2014/main" id="{5B4F340D-349E-CFB0-38B0-EC7389BA7567}"/>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38178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D4ECF648-6416-A5A6-A45A-026E74BD399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20440F-C1CE-BF07-CDBF-03499B2D8069}"/>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3900" b="0" i="0" u="none" strike="noStrike" baseline="0" dirty="0"/>
              <a:t>3. Information Security Policy, Standards, and Practices</a:t>
            </a:r>
          </a:p>
          <a:p>
            <a:r>
              <a:rPr lang="en-US" sz="4000" b="0" i="0" u="none" strike="noStrike" baseline="0" dirty="0"/>
              <a:t>Systems-Specific Security Policy (</a:t>
            </a:r>
            <a:r>
              <a:rPr lang="en-US" sz="4000" b="0" i="0" u="none" strike="noStrike" baseline="0" dirty="0" err="1"/>
              <a:t>SysSP</a:t>
            </a:r>
            <a:r>
              <a:rPr lang="en-US" sz="4000" b="0" i="0" u="none" strike="noStrike" baseline="0" dirty="0"/>
              <a:t>)</a:t>
            </a:r>
            <a:endParaRPr lang="en-US" sz="3200" b="1" i="0" u="none" strike="noStrike" baseline="0" dirty="0"/>
          </a:p>
          <a:p>
            <a:pPr marL="457200" indent="-457200" algn="just">
              <a:buFont typeface="Arial" panose="020B0604020202020204" pitchFamily="34" charset="0"/>
              <a:buChar char="•"/>
            </a:pPr>
            <a:r>
              <a:rPr lang="en-US" sz="3200" b="1" i="0" u="none" strike="noStrike" baseline="0" dirty="0"/>
              <a:t>Technical Specifications </a:t>
            </a:r>
            <a:r>
              <a:rPr lang="en-US" sz="3200" dirty="0"/>
              <a:t>usually employ two main methods:</a:t>
            </a:r>
          </a:p>
          <a:p>
            <a:pPr algn="just"/>
            <a:r>
              <a:rPr lang="en-US" sz="3500" b="1" i="0" u="none" strike="noStrike" baseline="0" dirty="0"/>
              <a:t>Access Control Lists</a:t>
            </a:r>
          </a:p>
          <a:p>
            <a:pPr algn="just"/>
            <a:r>
              <a:rPr lang="en-US" sz="3200" b="0" i="0" u="none" strike="noStrike" baseline="0" dirty="0"/>
              <a:t>Specifications of authorization that govern the rights and privileges of users to a particular information asset; includes </a:t>
            </a:r>
            <a:r>
              <a:rPr lang="en-US" sz="3200" i="0" u="none" strike="noStrike" baseline="0" dirty="0"/>
              <a:t>user access lists</a:t>
            </a:r>
            <a:r>
              <a:rPr lang="en-US" sz="3200" b="0" i="0" u="none" strike="noStrike" baseline="0" dirty="0"/>
              <a:t>, </a:t>
            </a:r>
            <a:r>
              <a:rPr lang="en-US" sz="3200" i="0" u="none" strike="noStrike" baseline="0" dirty="0"/>
              <a:t>matrices</a:t>
            </a:r>
            <a:r>
              <a:rPr lang="en-US" sz="3200" b="0" i="0" u="none" strike="noStrike" baseline="0" dirty="0"/>
              <a:t>, and </a:t>
            </a:r>
            <a:r>
              <a:rPr lang="en-US" sz="3200" i="0" u="none" strike="noStrike" baseline="0" dirty="0"/>
              <a:t>capabilities tables</a:t>
            </a:r>
            <a:r>
              <a:rPr lang="en-US" sz="3200" b="0" i="0" u="none" strike="noStrike" baseline="0" dirty="0"/>
              <a:t>. </a:t>
            </a:r>
          </a:p>
          <a:p>
            <a:pPr algn="l"/>
            <a:endParaRPr lang="en-US" sz="1200" dirty="0"/>
          </a:p>
          <a:p>
            <a:pPr algn="l"/>
            <a:r>
              <a:rPr lang="en-US" sz="3500" b="1" i="0" u="none" strike="noStrike" baseline="0" dirty="0"/>
              <a:t>Configuration Rules</a:t>
            </a:r>
            <a:r>
              <a:rPr lang="en-US" sz="3500" b="1" dirty="0"/>
              <a:t> </a:t>
            </a:r>
          </a:p>
          <a:p>
            <a:pPr algn="just"/>
            <a:r>
              <a:rPr lang="en-US" sz="3200" b="0" i="0" u="none" strike="noStrike" baseline="0" dirty="0"/>
              <a:t>The instructions a system administrator codes into a server, networking device, or security device to specify how it operates.</a:t>
            </a:r>
            <a:endParaRPr lang="en-US" sz="3200" i="0" u="none" strike="noStrike" baseline="0" dirty="0"/>
          </a:p>
        </p:txBody>
      </p:sp>
      <p:sp>
        <p:nvSpPr>
          <p:cNvPr id="4" name="TextBox 3">
            <a:extLst>
              <a:ext uri="{FF2B5EF4-FFF2-40B4-BE49-F238E27FC236}">
                <a16:creationId xmlns:a16="http://schemas.microsoft.com/office/drawing/2014/main" id="{90E09F40-E8B2-EA08-8A4E-BBD87D82B230}"/>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758818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7577C231-C084-4BCE-7CDF-88EFAC19E30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0B9E17-7C77-B416-5E4E-DB12140DDAF2}"/>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lnSpcReduction="10000"/>
          </a:bodyPr>
          <a:lstStyle/>
          <a:p>
            <a:r>
              <a:rPr lang="en-US" sz="3900" b="0" i="0" u="none" strike="noStrike" baseline="0" dirty="0"/>
              <a:t>3. Information Security Policy, Standards, and Practices</a:t>
            </a:r>
          </a:p>
          <a:p>
            <a:pPr algn="l"/>
            <a:r>
              <a:rPr lang="en-US" sz="3200" b="0" i="0" u="none" strike="noStrike" baseline="0" dirty="0">
                <a:solidFill>
                  <a:srgbClr val="000000"/>
                </a:solidFill>
              </a:rPr>
              <a:t>For policies to be effective and legally defensible, the following must be done properly:</a:t>
            </a:r>
          </a:p>
          <a:p>
            <a:pPr marL="514350" indent="-514350" algn="l">
              <a:buFont typeface="+mj-lt"/>
              <a:buAutoNum type="arabicPeriod"/>
            </a:pPr>
            <a:r>
              <a:rPr lang="en-US" sz="3200" b="1" u="none" strike="noStrike" baseline="0" dirty="0">
                <a:solidFill>
                  <a:srgbClr val="000000"/>
                </a:solidFill>
              </a:rPr>
              <a:t>Development</a:t>
            </a:r>
            <a:r>
              <a:rPr lang="en-US" sz="3200" b="0" i="0" u="none" strike="noStrike" baseline="0" dirty="0">
                <a:solidFill>
                  <a:srgbClr val="000000"/>
                </a:solidFill>
              </a:rPr>
              <a:t>—Policies must be written using industry-accepted practices and formally approved by management.</a:t>
            </a:r>
          </a:p>
          <a:p>
            <a:pPr marL="514350" indent="-514350" algn="l">
              <a:buFont typeface="+mj-lt"/>
              <a:buAutoNum type="arabicPeriod"/>
            </a:pPr>
            <a:r>
              <a:rPr lang="en-US" sz="3200" b="1" u="none" strike="noStrike" baseline="0" dirty="0">
                <a:solidFill>
                  <a:srgbClr val="000000"/>
                </a:solidFill>
              </a:rPr>
              <a:t>Dissemination</a:t>
            </a:r>
            <a:r>
              <a:rPr lang="en-US" sz="3200" b="0" i="0" u="none" strike="noStrike" baseline="0" dirty="0">
                <a:solidFill>
                  <a:srgbClr val="000000"/>
                </a:solidFill>
              </a:rPr>
              <a:t>—Policies must be distributed using all appropriate methods.</a:t>
            </a:r>
          </a:p>
          <a:p>
            <a:pPr marL="514350" indent="-514350" algn="l">
              <a:buFont typeface="+mj-lt"/>
              <a:buAutoNum type="arabicPeriod"/>
            </a:pPr>
            <a:r>
              <a:rPr lang="en-US" sz="3200" b="1" u="none" strike="noStrike" baseline="0" dirty="0">
                <a:solidFill>
                  <a:srgbClr val="000000"/>
                </a:solidFill>
              </a:rPr>
              <a:t>Review</a:t>
            </a:r>
            <a:r>
              <a:rPr lang="en-US" sz="3200" b="0" i="0" u="none" strike="noStrike" baseline="0" dirty="0">
                <a:solidFill>
                  <a:srgbClr val="000000"/>
                </a:solidFill>
              </a:rPr>
              <a:t>—Policies must be readable and read by all employees.</a:t>
            </a:r>
          </a:p>
          <a:p>
            <a:pPr marL="514350" indent="-514350" algn="l">
              <a:buFont typeface="+mj-lt"/>
              <a:buAutoNum type="arabicPeriod"/>
            </a:pPr>
            <a:r>
              <a:rPr lang="en-US" sz="3200" b="1" u="none" strike="noStrike" baseline="0" dirty="0">
                <a:solidFill>
                  <a:srgbClr val="000000"/>
                </a:solidFill>
              </a:rPr>
              <a:t>Comprehension</a:t>
            </a:r>
            <a:r>
              <a:rPr lang="en-US" sz="3200" b="0" i="0" u="none" strike="noStrike" baseline="0" dirty="0">
                <a:solidFill>
                  <a:srgbClr val="000000"/>
                </a:solidFill>
              </a:rPr>
              <a:t>—Policies must be understood by all employees.</a:t>
            </a:r>
          </a:p>
          <a:p>
            <a:pPr marL="514350" indent="-514350" algn="l">
              <a:buFont typeface="+mj-lt"/>
              <a:buAutoNum type="arabicPeriod"/>
            </a:pPr>
            <a:r>
              <a:rPr lang="en-US" sz="3200" b="1" u="none" strike="noStrike" baseline="0" dirty="0">
                <a:solidFill>
                  <a:srgbClr val="000000"/>
                </a:solidFill>
              </a:rPr>
              <a:t>Compliance</a:t>
            </a:r>
            <a:r>
              <a:rPr lang="en-US" sz="3200" b="0" i="0" u="none" strike="noStrike" baseline="0" dirty="0">
                <a:solidFill>
                  <a:srgbClr val="000000"/>
                </a:solidFill>
              </a:rPr>
              <a:t>—Policies must be formally agreed to by act or affirmation.</a:t>
            </a:r>
          </a:p>
          <a:p>
            <a:pPr marL="514350" indent="-514350" algn="l">
              <a:buFont typeface="+mj-lt"/>
              <a:buAutoNum type="arabicPeriod"/>
            </a:pPr>
            <a:r>
              <a:rPr lang="en-US" sz="3200" b="1" u="none" strike="noStrike" baseline="0" dirty="0">
                <a:solidFill>
                  <a:srgbClr val="000000"/>
                </a:solidFill>
              </a:rPr>
              <a:t>Enforcement</a:t>
            </a:r>
            <a:r>
              <a:rPr lang="en-US" sz="3200" b="0" i="0" u="none" strike="noStrike" baseline="0" dirty="0">
                <a:solidFill>
                  <a:srgbClr val="000000"/>
                </a:solidFill>
              </a:rPr>
              <a:t>—Policies must be uniformly applied to all employees.</a:t>
            </a:r>
            <a:endParaRPr lang="en-US" sz="4800" i="0" u="none" strike="noStrike" baseline="0" dirty="0"/>
          </a:p>
        </p:txBody>
      </p:sp>
      <p:sp>
        <p:nvSpPr>
          <p:cNvPr id="4" name="TextBox 3">
            <a:extLst>
              <a:ext uri="{FF2B5EF4-FFF2-40B4-BE49-F238E27FC236}">
                <a16:creationId xmlns:a16="http://schemas.microsoft.com/office/drawing/2014/main" id="{FD52FBF7-6FBB-67DB-AEFD-9741601BE844}"/>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727276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A2EE4260-7DAE-13DC-335D-04FACCEFED9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27DF1F4-45A8-8F88-4A8E-DC7DB12D46DB}"/>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85000" lnSpcReduction="10000"/>
          </a:bodyPr>
          <a:lstStyle/>
          <a:p>
            <a:r>
              <a:rPr lang="en-US" sz="4500" i="0" u="none" strike="noStrike" baseline="0" dirty="0"/>
              <a:t>4. Security Education, Training, and Awareness Program</a:t>
            </a:r>
          </a:p>
          <a:p>
            <a:pPr algn="l"/>
            <a:endParaRPr lang="en-US" sz="1100" b="0" i="0" u="none" strike="noStrike" baseline="0" dirty="0"/>
          </a:p>
          <a:p>
            <a:pPr algn="just"/>
            <a:r>
              <a:rPr lang="en-US" sz="4300" b="0" i="0" u="none" strike="noStrike" baseline="0" dirty="0"/>
              <a:t>A managerial program designed to improve the security of information assets by providing targeted knowledge, skills, and guidance for an organization’s employees.</a:t>
            </a:r>
          </a:p>
          <a:p>
            <a:pPr algn="just"/>
            <a:r>
              <a:rPr lang="en-US" sz="4300" b="1" i="0" u="none" strike="noStrike" baseline="0" dirty="0"/>
              <a:t>SETA</a:t>
            </a:r>
            <a:r>
              <a:rPr lang="en-US" sz="4300" b="0" i="0" u="none" strike="noStrike" baseline="0" dirty="0"/>
              <a:t> programs are designed to supplement the general education and training programs that many organizations use to educate staff about information security.</a:t>
            </a:r>
          </a:p>
          <a:p>
            <a:pPr algn="just"/>
            <a:r>
              <a:rPr lang="en-US" sz="4300" b="0" i="0" u="none" strike="noStrike" baseline="0" dirty="0"/>
              <a:t>The SETA program consists of three distinct elements: </a:t>
            </a:r>
          </a:p>
          <a:p>
            <a:pPr marL="2571750" lvl="4" indent="-742950" algn="just">
              <a:buAutoNum type="arabicPeriod"/>
            </a:pPr>
            <a:r>
              <a:rPr lang="en-US" sz="4300" b="1" i="0" u="none" strike="noStrike" baseline="0" dirty="0"/>
              <a:t>Security Education</a:t>
            </a:r>
          </a:p>
          <a:p>
            <a:pPr marL="2571750" lvl="4" indent="-742950" algn="just">
              <a:buAutoNum type="arabicPeriod"/>
            </a:pPr>
            <a:r>
              <a:rPr lang="en-US" sz="4300" b="1" i="0" u="none" strike="noStrike" baseline="0" dirty="0"/>
              <a:t>Security Training</a:t>
            </a:r>
          </a:p>
          <a:p>
            <a:pPr marL="2571750" lvl="4" indent="-742950" algn="just">
              <a:buAutoNum type="arabicPeriod"/>
            </a:pPr>
            <a:r>
              <a:rPr lang="en-US" sz="4300" b="1" i="0" u="none" strike="noStrike" baseline="0" dirty="0"/>
              <a:t>Security Awareness.</a:t>
            </a:r>
          </a:p>
        </p:txBody>
      </p:sp>
      <p:sp>
        <p:nvSpPr>
          <p:cNvPr id="4" name="TextBox 3">
            <a:extLst>
              <a:ext uri="{FF2B5EF4-FFF2-40B4-BE49-F238E27FC236}">
                <a16:creationId xmlns:a16="http://schemas.microsoft.com/office/drawing/2014/main" id="{14D81639-E98F-1616-689B-9321386FC5E3}"/>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328774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9CEEB027-4CD4-1DE6-A4A3-8946E0F1E2F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B4C4067-B4B7-528E-94AA-5315A7CBADA2}"/>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fontScale="92500"/>
          </a:bodyPr>
          <a:lstStyle/>
          <a:p>
            <a:r>
              <a:rPr lang="en-US" sz="4100" i="0" u="none" strike="noStrike" baseline="0" dirty="0"/>
              <a:t>4. Security Education, Training, and Awareness Program</a:t>
            </a:r>
          </a:p>
          <a:p>
            <a:pPr algn="l"/>
            <a:endParaRPr lang="en-US" sz="1100" b="0" i="0" u="none" strike="noStrike" baseline="0" dirty="0"/>
          </a:p>
          <a:p>
            <a:pPr algn="l"/>
            <a:r>
              <a:rPr lang="en-US" sz="3900" b="0" i="0" u="none" strike="noStrike" baseline="0" dirty="0"/>
              <a:t>The purpose of SETA is to enhance security by doing the following:</a:t>
            </a:r>
          </a:p>
          <a:p>
            <a:pPr marL="571500" indent="-571500" algn="l">
              <a:buFont typeface="Arial" panose="020B0604020202020204" pitchFamily="34" charset="0"/>
              <a:buChar char="•"/>
            </a:pPr>
            <a:r>
              <a:rPr lang="en-US" sz="3900" b="0" i="0" u="none" strike="noStrike" baseline="0" dirty="0"/>
              <a:t>Improving awareness of the need to protect system resources</a:t>
            </a:r>
          </a:p>
          <a:p>
            <a:pPr marL="571500" indent="-571500" algn="l">
              <a:buFont typeface="Arial" panose="020B0604020202020204" pitchFamily="34" charset="0"/>
              <a:buChar char="•"/>
            </a:pPr>
            <a:r>
              <a:rPr lang="en-US" sz="3900" b="0" i="0" u="none" strike="noStrike" baseline="0" dirty="0"/>
              <a:t>Developing skills and knowledge so computer users can perform their jobs more securely</a:t>
            </a:r>
          </a:p>
          <a:p>
            <a:pPr marL="571500" indent="-571500" algn="l">
              <a:buFont typeface="Arial" panose="020B0604020202020204" pitchFamily="34" charset="0"/>
              <a:buChar char="•"/>
            </a:pPr>
            <a:r>
              <a:rPr lang="en-US" sz="3900" b="0" i="0" u="none" strike="noStrike" baseline="0" dirty="0"/>
              <a:t>Building in-depth knowledge as needed to design, implement, or operate security programs for organizations and systems</a:t>
            </a:r>
            <a:endParaRPr lang="en-US" sz="7100" b="1" i="0" u="none" strike="noStrike" baseline="0" dirty="0"/>
          </a:p>
        </p:txBody>
      </p:sp>
      <p:sp>
        <p:nvSpPr>
          <p:cNvPr id="4" name="TextBox 3">
            <a:extLst>
              <a:ext uri="{FF2B5EF4-FFF2-40B4-BE49-F238E27FC236}">
                <a16:creationId xmlns:a16="http://schemas.microsoft.com/office/drawing/2014/main" id="{2FB6A1A3-0350-5170-D5AC-7AFFE2F1AAFE}"/>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806811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41DE1D81-5FCB-DA1A-353F-633615EF94A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F0CB170-022F-E273-25F6-1390612DFDA1}"/>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4100" i="0" u="none" strike="noStrike" baseline="0" dirty="0"/>
              <a:t>4. Security Education, Training, and Awareness Program</a:t>
            </a:r>
          </a:p>
          <a:p>
            <a:pPr algn="l"/>
            <a:endParaRPr lang="en-US" sz="1100" b="0" i="0" u="none" strike="noStrike" baseline="0" dirty="0"/>
          </a:p>
        </p:txBody>
      </p:sp>
      <p:sp>
        <p:nvSpPr>
          <p:cNvPr id="4" name="TextBox 3">
            <a:extLst>
              <a:ext uri="{FF2B5EF4-FFF2-40B4-BE49-F238E27FC236}">
                <a16:creationId xmlns:a16="http://schemas.microsoft.com/office/drawing/2014/main" id="{06EAF3BC-D717-1B2A-669D-BC55228C62F7}"/>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C6D66C4-D98E-307A-625C-D558774E6719}"/>
              </a:ext>
            </a:extLst>
          </p:cNvPr>
          <p:cNvPicPr>
            <a:picLocks noChangeAspect="1"/>
          </p:cNvPicPr>
          <p:nvPr/>
        </p:nvPicPr>
        <p:blipFill>
          <a:blip r:embed="rId3"/>
          <a:stretch>
            <a:fillRect/>
          </a:stretch>
        </p:blipFill>
        <p:spPr>
          <a:xfrm>
            <a:off x="0" y="900954"/>
            <a:ext cx="12192000" cy="5957046"/>
          </a:xfrm>
          <a:prstGeom prst="rect">
            <a:avLst/>
          </a:prstGeom>
        </p:spPr>
      </p:pic>
    </p:spTree>
    <p:extLst>
      <p:ext uri="{BB962C8B-B14F-4D97-AF65-F5344CB8AC3E}">
        <p14:creationId xmlns:p14="http://schemas.microsoft.com/office/powerpoint/2010/main" val="41974446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8154EBDC-AE3B-8C3D-9146-B6856D01D56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B10254-D561-E2AC-3679-7EC854857328}"/>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a:bodyPr>
          <a:lstStyle/>
          <a:p>
            <a:r>
              <a:rPr lang="en-US" sz="3600" b="0" i="0" u="none" strike="noStrike" baseline="0" dirty="0"/>
              <a:t>5. Information Security Blueprint, Models, and Frameworks</a:t>
            </a:r>
          </a:p>
          <a:p>
            <a:pPr algn="just"/>
            <a:r>
              <a:rPr lang="en-US" sz="3200" b="0" i="0" u="none" strike="noStrike" baseline="0" dirty="0"/>
              <a:t>The </a:t>
            </a:r>
            <a:r>
              <a:rPr lang="en-US" sz="3200" b="1" i="0" u="none" strike="noStrike" baseline="0" dirty="0"/>
              <a:t>information security blueprint (ISB) </a:t>
            </a:r>
            <a:r>
              <a:rPr lang="en-US" sz="3200" b="0" i="0" u="none" strike="noStrike" baseline="0" dirty="0"/>
              <a:t>is the plan and basis for the design, selection, and implementation of all security program elements, including policies, risk management programs, education and training programs, technological controls, and program  maintenance. The blueprint is the organization’s detailed implementation of an </a:t>
            </a:r>
            <a:r>
              <a:rPr lang="en-US" sz="3200" b="1" i="0" u="none" strike="noStrike" baseline="0" dirty="0"/>
              <a:t>information security framework</a:t>
            </a:r>
            <a:r>
              <a:rPr lang="en-US" sz="3200" b="0" i="0" u="none" strike="noStrike" baseline="0" dirty="0"/>
              <a:t>. The blueprint specifies tasks and the order in which they are to be accomplished, just as an architect’s blueprint serves as the design template for the construction of a building. The framework is the philosophical foundation from which the blueprint is designed, like the style or methodology in which an architect was trained.</a:t>
            </a:r>
            <a:endParaRPr lang="en-US" sz="5400" b="0" i="0" u="none" strike="noStrike" baseline="0" dirty="0"/>
          </a:p>
        </p:txBody>
      </p:sp>
      <p:sp>
        <p:nvSpPr>
          <p:cNvPr id="4" name="TextBox 3">
            <a:extLst>
              <a:ext uri="{FF2B5EF4-FFF2-40B4-BE49-F238E27FC236}">
                <a16:creationId xmlns:a16="http://schemas.microsoft.com/office/drawing/2014/main" id="{0DE54865-124B-8444-2EB1-BA8989423D0F}"/>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723879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a:extLst>
            <a:ext uri="{FF2B5EF4-FFF2-40B4-BE49-F238E27FC236}">
              <a16:creationId xmlns:a16="http://schemas.microsoft.com/office/drawing/2014/main" id="{07708D4D-995D-107F-1EA0-9FDFFB6E902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D1CDEC9-1CD5-CBDA-712C-799791CA7860}"/>
              </a:ext>
            </a:extLst>
          </p:cNvPr>
          <p:cNvSpPr>
            <a:spLocks noGrp="1"/>
          </p:cNvSpPr>
          <p:nvPr>
            <p:ph type="subTitle" idx="1"/>
          </p:nvPr>
        </p:nvSpPr>
        <p:spPr>
          <a:xfrm>
            <a:off x="0" y="900954"/>
            <a:ext cx="12191999" cy="595704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t">
            <a:normAutofit lnSpcReduction="10000"/>
          </a:bodyPr>
          <a:lstStyle/>
          <a:p>
            <a:r>
              <a:rPr lang="en-US" sz="3600" b="0" i="0" u="none" strike="noStrike" baseline="0" dirty="0"/>
              <a:t>5. Information Security Blueprint, Models, and Frameworks</a:t>
            </a:r>
          </a:p>
          <a:p>
            <a:pPr algn="l"/>
            <a:endParaRPr lang="en-US" sz="1050" b="1" i="0" u="none" strike="noStrike" baseline="0" dirty="0">
              <a:solidFill>
                <a:srgbClr val="000097"/>
              </a:solidFill>
            </a:endParaRPr>
          </a:p>
          <a:p>
            <a:pPr algn="l"/>
            <a:r>
              <a:rPr lang="en-US" sz="3400" b="1" i="0" u="none" strike="noStrike" baseline="0" dirty="0">
                <a:solidFill>
                  <a:srgbClr val="000097"/>
                </a:solidFill>
              </a:rPr>
              <a:t>Information Security Model</a:t>
            </a:r>
          </a:p>
          <a:p>
            <a:pPr algn="just"/>
            <a:r>
              <a:rPr lang="en-US" sz="3400" b="0" i="0" u="none" strike="noStrike" baseline="0" dirty="0">
                <a:solidFill>
                  <a:srgbClr val="000000"/>
                </a:solidFill>
              </a:rPr>
              <a:t>A well-recognized information security framework, usually promoted by a government agency, standards organization, or industry group. (</a:t>
            </a:r>
            <a:r>
              <a:rPr lang="en-US" sz="3400" b="0" i="0" u="none" strike="noStrike" baseline="0" dirty="0" err="1">
                <a:solidFill>
                  <a:srgbClr val="000000"/>
                </a:solidFill>
              </a:rPr>
              <a:t>eg</a:t>
            </a:r>
            <a:r>
              <a:rPr lang="en-US" sz="3400" b="0" i="0" u="none" strike="noStrike" baseline="0" dirty="0">
                <a:solidFill>
                  <a:srgbClr val="000000"/>
                </a:solidFill>
              </a:rPr>
              <a:t> ISO 27000 Series, NIST Security Models, etc)</a:t>
            </a:r>
          </a:p>
          <a:p>
            <a:pPr algn="l"/>
            <a:r>
              <a:rPr lang="en-US" sz="3400" b="1" i="0" u="none" strike="noStrike" baseline="0" dirty="0">
                <a:solidFill>
                  <a:srgbClr val="000097"/>
                </a:solidFill>
              </a:rPr>
              <a:t>Information Security Framework</a:t>
            </a:r>
          </a:p>
          <a:p>
            <a:pPr algn="just"/>
            <a:r>
              <a:rPr lang="en-US" sz="3400" b="0" i="0" u="none" strike="noStrike" baseline="0" dirty="0">
                <a:solidFill>
                  <a:srgbClr val="000000"/>
                </a:solidFill>
              </a:rPr>
              <a:t>In information security, a specification of a model to be followed during the design, selection, and initial and ongoing implementation of all subsequent security controls, including information security policies, security education and training programs, and technological controls.</a:t>
            </a:r>
          </a:p>
          <a:p>
            <a:endParaRPr lang="en-US" sz="3200" b="0" i="0" u="none" strike="noStrike" baseline="0" dirty="0"/>
          </a:p>
        </p:txBody>
      </p:sp>
      <p:sp>
        <p:nvSpPr>
          <p:cNvPr id="4" name="TextBox 3">
            <a:extLst>
              <a:ext uri="{FF2B5EF4-FFF2-40B4-BE49-F238E27FC236}">
                <a16:creationId xmlns:a16="http://schemas.microsoft.com/office/drawing/2014/main" id="{E470147C-C95E-5A32-3215-51EEDD76D603}"/>
              </a:ext>
            </a:extLst>
          </p:cNvPr>
          <p:cNvSpPr txBox="1"/>
          <p:nvPr/>
        </p:nvSpPr>
        <p:spPr>
          <a:xfrm>
            <a:off x="179695" y="0"/>
            <a:ext cx="11832608" cy="792012"/>
          </a:xfrm>
          <a:prstGeom prst="rect">
            <a:avLst/>
          </a:prstGeom>
          <a:noFill/>
        </p:spPr>
        <p:txBody>
          <a:bodyPr wrap="square" rtlCol="0">
            <a:spAutoFit/>
          </a:bodyPr>
          <a:lstStyle/>
          <a:p>
            <a:pPr lvl="1" algn="ctr">
              <a:lnSpc>
                <a:spcPct val="107000"/>
              </a:lnSpc>
              <a:spcBef>
                <a:spcPts val="0"/>
              </a:spcBef>
            </a:pPr>
            <a:r>
              <a:rPr lang="en-US" sz="4400" b="1" i="0" u="none" strike="noStrike" baseline="0" dirty="0">
                <a:solidFill>
                  <a:schemeClr val="bg1"/>
                </a:solidFill>
              </a:rPr>
              <a:t>Information Security Management </a:t>
            </a:r>
            <a:endParaRPr lang="en-US" sz="44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52785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2471</TotalTime>
  <Words>17368</Words>
  <Application>Microsoft Office PowerPoint</Application>
  <PresentationFormat>Widescreen</PresentationFormat>
  <Paragraphs>1623</Paragraphs>
  <Slides>129</Slides>
  <Notes>126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129</vt:i4>
      </vt:variant>
    </vt:vector>
  </HeadingPairs>
  <TitlesOfParts>
    <vt:vector size="146" baseType="lpstr">
      <vt:lpstr>Aptos</vt:lpstr>
      <vt:lpstr>Aptos Display</vt:lpstr>
      <vt:lpstr>Arial</vt:lpstr>
      <vt:lpstr>CheltenhamStd-Book</vt:lpstr>
      <vt:lpstr>CheltenhamStd-BookItalic</vt:lpstr>
      <vt:lpstr>FrutigerLTStd-Bold</vt:lpstr>
      <vt:lpstr>HelveticaNeueLTStd-Bd</vt:lpstr>
      <vt:lpstr>OpenSans</vt:lpstr>
      <vt:lpstr>OpenSans-Bold</vt:lpstr>
      <vt:lpstr>OpenSans-Semibold</vt:lpstr>
      <vt:lpstr>SabonLTStd-Bold</vt:lpstr>
      <vt:lpstr>SabonLTStd-Italic</vt:lpstr>
      <vt:lpstr>SabonLTStd-Roman</vt:lpstr>
      <vt:lpstr>Times New Roman</vt:lpstr>
      <vt:lpstr>Times-Roman</vt:lpstr>
      <vt:lpstr>ZapfDingbatsStd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Anani Amezi</dc:creator>
  <cp:lastModifiedBy>James Anani Amezi</cp:lastModifiedBy>
  <cp:revision>159</cp:revision>
  <dcterms:created xsi:type="dcterms:W3CDTF">2025-03-16T17:27:38Z</dcterms:created>
  <dcterms:modified xsi:type="dcterms:W3CDTF">2025-05-08T17:05:17Z</dcterms:modified>
</cp:coreProperties>
</file>