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70A09-A92E-405F-B836-00F8A25CF4F0}" v="1" dt="2024-12-30T08:02:21.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ABCC-5C13-39C2-CECF-3DB86B12E7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90CF4C-A9E6-72B8-7009-57868B1B5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02AAA9-04DC-2284-6A83-937C79C805E4}"/>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B0DA50DE-530F-3EF1-E0E6-B12E6903FF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CB842-0361-72B3-E17F-A3CDB7115E9D}"/>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223157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867A-4026-CD40-B664-92B44539DD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9E8F87-1324-6DC9-6618-41BA143A6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42D9B-A6D2-5DA5-7516-21071B0C708F}"/>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CC1C23F0-ED8F-55C0-AC35-AB4C04FE4E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739182-E018-8E60-D73F-50DA61CBB962}"/>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153487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42F68-3BF7-EF06-B6F1-79678BA44C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9A8BC0-8324-213C-5D4B-8E5D4C748C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3F9FB-FDF7-852C-CED1-7177BD787299}"/>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975F2346-F265-3744-B8E1-A32479E7A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77EAA-924A-21D3-5043-78C734E581B9}"/>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59630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E5B5-E962-7FFE-B670-FE05568D36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BC032B-2F8E-52F3-F5F5-454B26CD4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C928F-9EC2-2EC3-562E-F78CD6A42522}"/>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A65CEED6-3EA7-2D42-70DB-9C41564F6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7EC97-A877-D524-6FDF-6564C0593BD1}"/>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371411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BAD7-A6E5-08F8-75CA-316AC222B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4E6F85-437E-6877-6A61-8CF2B3426E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1605D-4551-15CE-056E-C49FFFA79604}"/>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D9C252A0-0003-6F0D-C25D-D9868BAE3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7845F-E196-BC95-D80A-2CD26D486424}"/>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87888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134D-8682-FD51-FD64-A037F8E5B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0A702-A422-BEF8-C47D-D3BB9F49B3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ECC2BC-C3D1-669F-0A77-4302068E2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DD1D82-A79A-C0F4-1CB6-0B879E7064EE}"/>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6" name="Footer Placeholder 5">
            <a:extLst>
              <a:ext uri="{FF2B5EF4-FFF2-40B4-BE49-F238E27FC236}">
                <a16:creationId xmlns:a16="http://schemas.microsoft.com/office/drawing/2014/main" id="{6D70FFBE-4AAA-8041-79DB-17D4AA45DC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5B128-5BC6-2478-BA2A-EB51B765CFDB}"/>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90166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5FFF-4240-4748-496E-3693EA9011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30614D-975F-9454-01A1-2892AA412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FF2A5-ADA3-C741-638B-9564AFE14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E55E2B-7C1B-01D1-90E3-0FB5DDE01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B0FD7-06E2-D819-C9E3-7898E0C8A0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1F482E-6963-F008-6B97-695C54FE401F}"/>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8" name="Footer Placeholder 7">
            <a:extLst>
              <a:ext uri="{FF2B5EF4-FFF2-40B4-BE49-F238E27FC236}">
                <a16:creationId xmlns:a16="http://schemas.microsoft.com/office/drawing/2014/main" id="{8F345CD0-3CBF-2CEA-EE82-8DCD7C28A4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E7DBB2-B81A-2BA0-E59F-C4B155A6BAA0}"/>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231455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B02E-98CF-694E-F03A-8C694255D3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FBD8B8-8B99-4A22-56CB-0D40B692D857}"/>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4" name="Footer Placeholder 3">
            <a:extLst>
              <a:ext uri="{FF2B5EF4-FFF2-40B4-BE49-F238E27FC236}">
                <a16:creationId xmlns:a16="http://schemas.microsoft.com/office/drawing/2014/main" id="{AA1B0F23-509B-C4A7-BEB0-9A2592ACE5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3EEF3F-96C4-0686-45BF-5F764939FD16}"/>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329587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444D6-7360-55D8-C192-216C08CC019F}"/>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3" name="Footer Placeholder 2">
            <a:extLst>
              <a:ext uri="{FF2B5EF4-FFF2-40B4-BE49-F238E27FC236}">
                <a16:creationId xmlns:a16="http://schemas.microsoft.com/office/drawing/2014/main" id="{B20BE75D-1D89-AD3F-5350-0CD4C8E817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57837D-C655-9FD1-B541-439C6B7B809C}"/>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197931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1A5D-D937-FE44-EEFC-F9DB8DFB4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C6ABA9-A1AA-8F59-550E-73368BE3F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AD277-3B54-018B-91FA-B391C315A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F7580-2A44-9062-6809-6C3598E60FA5}"/>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6" name="Footer Placeholder 5">
            <a:extLst>
              <a:ext uri="{FF2B5EF4-FFF2-40B4-BE49-F238E27FC236}">
                <a16:creationId xmlns:a16="http://schemas.microsoft.com/office/drawing/2014/main" id="{400862C7-544C-F9BD-E79B-8BD66E6A88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467CD-D68D-4FB9-67E2-A898AFD7ED92}"/>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357653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BDB9-8118-D4A7-B6AB-3AEC35CBA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6D4F6E-0AE2-710E-70A9-00718A05B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DE8582-2CDD-6E76-5F07-A7D5208A4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954E0F-105D-DBE5-FCF9-56514319F171}"/>
              </a:ext>
            </a:extLst>
          </p:cNvPr>
          <p:cNvSpPr>
            <a:spLocks noGrp="1"/>
          </p:cNvSpPr>
          <p:nvPr>
            <p:ph type="dt" sz="half" idx="10"/>
          </p:nvPr>
        </p:nvSpPr>
        <p:spPr/>
        <p:txBody>
          <a:bodyPr/>
          <a:lstStyle/>
          <a:p>
            <a:fld id="{787ED62B-8D8E-48A4-97F0-4D714BCDA138}" type="datetimeFigureOut">
              <a:rPr lang="en-IN" smtClean="0"/>
              <a:t>30-12-2024</a:t>
            </a:fld>
            <a:endParaRPr lang="en-IN"/>
          </a:p>
        </p:txBody>
      </p:sp>
      <p:sp>
        <p:nvSpPr>
          <p:cNvPr id="6" name="Footer Placeholder 5">
            <a:extLst>
              <a:ext uri="{FF2B5EF4-FFF2-40B4-BE49-F238E27FC236}">
                <a16:creationId xmlns:a16="http://schemas.microsoft.com/office/drawing/2014/main" id="{85486494-68F7-D668-5C67-F5A68DC73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7D9B76-269E-08A3-7317-CD4127DCBA1B}"/>
              </a:ext>
            </a:extLst>
          </p:cNvPr>
          <p:cNvSpPr>
            <a:spLocks noGrp="1"/>
          </p:cNvSpPr>
          <p:nvPr>
            <p:ph type="sldNum" sz="quarter" idx="12"/>
          </p:nvPr>
        </p:nvSpPr>
        <p:spPr/>
        <p:txBody>
          <a:bodyPr/>
          <a:lstStyle/>
          <a:p>
            <a:fld id="{7470769F-5844-4876-951A-8C00B249F3A7}" type="slidenum">
              <a:rPr lang="en-IN" smtClean="0"/>
              <a:t>‹#›</a:t>
            </a:fld>
            <a:endParaRPr lang="en-IN"/>
          </a:p>
        </p:txBody>
      </p:sp>
    </p:spTree>
    <p:extLst>
      <p:ext uri="{BB962C8B-B14F-4D97-AF65-F5344CB8AC3E}">
        <p14:creationId xmlns:p14="http://schemas.microsoft.com/office/powerpoint/2010/main" val="2627267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5C7B84-EF66-46F3-DDA6-C4081D209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1C3928-A00E-DB01-9879-0287D5549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6E4D0B-52A0-67D7-6B18-327F0C7EF5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7ED62B-8D8E-48A4-97F0-4D714BCDA138}" type="datetimeFigureOut">
              <a:rPr lang="en-IN" smtClean="0"/>
              <a:t>30-12-2024</a:t>
            </a:fld>
            <a:endParaRPr lang="en-IN"/>
          </a:p>
        </p:txBody>
      </p:sp>
      <p:sp>
        <p:nvSpPr>
          <p:cNvPr id="5" name="Footer Placeholder 4">
            <a:extLst>
              <a:ext uri="{FF2B5EF4-FFF2-40B4-BE49-F238E27FC236}">
                <a16:creationId xmlns:a16="http://schemas.microsoft.com/office/drawing/2014/main" id="{7712150F-DC39-7D20-4A0F-D91CE1105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9BDB4C-17AA-3B5D-9FC7-1BD8CBB9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70769F-5844-4876-951A-8C00B249F3A7}" type="slidenum">
              <a:rPr lang="en-IN" smtClean="0"/>
              <a:t>‹#›</a:t>
            </a:fld>
            <a:endParaRPr lang="en-IN"/>
          </a:p>
        </p:txBody>
      </p:sp>
    </p:spTree>
    <p:extLst>
      <p:ext uri="{BB962C8B-B14F-4D97-AF65-F5344CB8AC3E}">
        <p14:creationId xmlns:p14="http://schemas.microsoft.com/office/powerpoint/2010/main" val="124568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itgnacin-my.sharepoint.com/:x:/g/personal/23110099_iitgn_ac_in/Ea-BJt88w9pKrKscfqzjUYMBRTbU-7abOCyaTwSfbKU5lg?e=JsfYh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3182-0575-6E62-708B-C403CFC55FFE}"/>
              </a:ext>
            </a:extLst>
          </p:cNvPr>
          <p:cNvSpPr>
            <a:spLocks noGrp="1"/>
          </p:cNvSpPr>
          <p:nvPr>
            <p:ph type="ctrTitle"/>
          </p:nvPr>
        </p:nvSpPr>
        <p:spPr/>
        <p:txBody>
          <a:bodyPr/>
          <a:lstStyle/>
          <a:p>
            <a:r>
              <a:rPr lang="en-IN" dirty="0"/>
              <a:t>Valuation Modelling Using DCF</a:t>
            </a:r>
          </a:p>
        </p:txBody>
      </p:sp>
      <p:sp>
        <p:nvSpPr>
          <p:cNvPr id="3" name="Subtitle 2">
            <a:extLst>
              <a:ext uri="{FF2B5EF4-FFF2-40B4-BE49-F238E27FC236}">
                <a16:creationId xmlns:a16="http://schemas.microsoft.com/office/drawing/2014/main" id="{FE89F6A7-088C-947E-CD51-CD41EAA1FB36}"/>
              </a:ext>
            </a:extLst>
          </p:cNvPr>
          <p:cNvSpPr>
            <a:spLocks noGrp="1"/>
          </p:cNvSpPr>
          <p:nvPr>
            <p:ph type="subTitle" idx="1"/>
          </p:nvPr>
        </p:nvSpPr>
        <p:spPr/>
        <p:txBody>
          <a:bodyPr>
            <a:normAutofit fontScale="92500" lnSpcReduction="20000"/>
          </a:bodyPr>
          <a:lstStyle/>
          <a:p>
            <a:r>
              <a:rPr lang="en-IN" sz="3500" dirty="0"/>
              <a:t>Kalyan Jewellers </a:t>
            </a:r>
          </a:p>
          <a:p>
            <a:r>
              <a:rPr lang="en-IN" sz="1800" dirty="0"/>
              <a:t>(The second largest jewellery company (by market cap) in India)</a:t>
            </a:r>
          </a:p>
          <a:p>
            <a:r>
              <a:rPr lang="en-IN" sz="1800" dirty="0">
                <a:hlinkClick r:id="rId2"/>
              </a:rPr>
              <a:t>https://iitgnacin-my.sharepoint.com/:x:/g/personal/23110099_iitgn_ac_in/Ea-BJt88w9pKrKscfqzjUYMBRTbU-7abOCyaTwSfbKU5lg?e=JsfYha</a:t>
            </a:r>
            <a:endParaRPr lang="en-IN" sz="1800" dirty="0"/>
          </a:p>
          <a:p>
            <a:pPr algn="l"/>
            <a:r>
              <a:rPr lang="en-IN" sz="1300" dirty="0"/>
              <a:t>(To test the dynamic changes, change only the cells I have shaded as green, and watch the sensitivity table change, assume a growth rate of &lt;=5%, as no company is so exemplary in performance!</a:t>
            </a:r>
          </a:p>
        </p:txBody>
      </p:sp>
      <p:sp>
        <p:nvSpPr>
          <p:cNvPr id="4" name="TextBox 3">
            <a:extLst>
              <a:ext uri="{FF2B5EF4-FFF2-40B4-BE49-F238E27FC236}">
                <a16:creationId xmlns:a16="http://schemas.microsoft.com/office/drawing/2014/main" id="{50D44BDB-3B8F-7DE5-5167-E571B9F3DA1C}"/>
              </a:ext>
            </a:extLst>
          </p:cNvPr>
          <p:cNvSpPr txBox="1"/>
          <p:nvPr/>
        </p:nvSpPr>
        <p:spPr>
          <a:xfrm>
            <a:off x="9940414" y="5850194"/>
            <a:ext cx="2045109" cy="646331"/>
          </a:xfrm>
          <a:prstGeom prst="rect">
            <a:avLst/>
          </a:prstGeom>
          <a:noFill/>
        </p:spPr>
        <p:txBody>
          <a:bodyPr wrap="square" rtlCol="0">
            <a:spAutoFit/>
          </a:bodyPr>
          <a:lstStyle/>
          <a:p>
            <a:r>
              <a:rPr lang="en-IN" dirty="0"/>
              <a:t>Name: Dhruv Jalan</a:t>
            </a:r>
          </a:p>
          <a:p>
            <a:r>
              <a:rPr lang="en-IN" dirty="0"/>
              <a:t>Roll No: 23110099</a:t>
            </a:r>
          </a:p>
        </p:txBody>
      </p:sp>
    </p:spTree>
    <p:extLst>
      <p:ext uri="{BB962C8B-B14F-4D97-AF65-F5344CB8AC3E}">
        <p14:creationId xmlns:p14="http://schemas.microsoft.com/office/powerpoint/2010/main" val="32421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0120-BA03-AF99-6205-142515D034A0}"/>
              </a:ext>
            </a:extLst>
          </p:cNvPr>
          <p:cNvSpPr>
            <a:spLocks noGrp="1"/>
          </p:cNvSpPr>
          <p:nvPr>
            <p:ph type="title"/>
          </p:nvPr>
        </p:nvSpPr>
        <p:spPr/>
        <p:txBody>
          <a:bodyPr/>
          <a:lstStyle/>
          <a:p>
            <a:r>
              <a:rPr lang="en-IN" i="1" dirty="0"/>
              <a:t>My roadmap to reaching the valuation</a:t>
            </a:r>
          </a:p>
        </p:txBody>
      </p:sp>
      <p:sp>
        <p:nvSpPr>
          <p:cNvPr id="3" name="Content Placeholder 2">
            <a:extLst>
              <a:ext uri="{FF2B5EF4-FFF2-40B4-BE49-F238E27FC236}">
                <a16:creationId xmlns:a16="http://schemas.microsoft.com/office/drawing/2014/main" id="{21D8ADF5-C2C1-A898-9946-BE465AD40038}"/>
              </a:ext>
            </a:extLst>
          </p:cNvPr>
          <p:cNvSpPr>
            <a:spLocks noGrp="1"/>
          </p:cNvSpPr>
          <p:nvPr>
            <p:ph idx="1"/>
          </p:nvPr>
        </p:nvSpPr>
        <p:spPr/>
        <p:txBody>
          <a:bodyPr>
            <a:normAutofit lnSpcReduction="10000"/>
          </a:bodyPr>
          <a:lstStyle/>
          <a:p>
            <a:r>
              <a:rPr lang="en-IN" sz="2000" dirty="0"/>
              <a:t>Studied annual reports, and pulled the no. of stores, no. of employees, P&amp;L and balance sheet data from FY2020- FY2024.</a:t>
            </a:r>
          </a:p>
          <a:p>
            <a:r>
              <a:rPr lang="en-IN" sz="2000" dirty="0"/>
              <a:t>Arranged the Data, and made assumptions on the basis of the data obtained from the financial reports</a:t>
            </a:r>
          </a:p>
          <a:p>
            <a:r>
              <a:rPr lang="en-IN" sz="2000" dirty="0"/>
              <a:t>After fitting all the assumptions, estimated the profit for the subsequent years in the P&amp;L statement, and the assets and liabilities, apart from the cash &amp; bank balances.</a:t>
            </a:r>
          </a:p>
          <a:p>
            <a:r>
              <a:rPr lang="en-IN" sz="2000" dirty="0"/>
              <a:t>Used the free cash flow model to determine the cash flow for the subsequent years.</a:t>
            </a:r>
          </a:p>
          <a:p>
            <a:r>
              <a:rPr lang="en-IN" sz="2000" dirty="0"/>
              <a:t>Pulled the free cash flow numbers for the projected years, assumed a certain terminal growth rate and in order to determine the present value of the cash flow, used the WACC rates to discount the cash flows.</a:t>
            </a:r>
          </a:p>
          <a:p>
            <a:r>
              <a:rPr lang="en-IN" sz="2000" dirty="0"/>
              <a:t>Divided the sum of present value of cash flows, and the free cash in the balance sheet by the number of shares to obtain the final ideal share price of the company</a:t>
            </a:r>
          </a:p>
          <a:p>
            <a:r>
              <a:rPr lang="en-IN" sz="2000" dirty="0"/>
              <a:t>Made a Sensitivity table of Growth rate vs WACC rates to obtain the share price for different economic scenarios and company scenarios (both pessimistic and optimistic).</a:t>
            </a:r>
          </a:p>
          <a:p>
            <a:endParaRPr lang="en-IN" sz="2000" dirty="0"/>
          </a:p>
          <a:p>
            <a:endParaRPr lang="en-IN" sz="2000" dirty="0"/>
          </a:p>
          <a:p>
            <a:endParaRPr lang="en-IN" dirty="0"/>
          </a:p>
          <a:p>
            <a:endParaRPr lang="en-IN" dirty="0"/>
          </a:p>
        </p:txBody>
      </p:sp>
    </p:spTree>
    <p:extLst>
      <p:ext uri="{BB962C8B-B14F-4D97-AF65-F5344CB8AC3E}">
        <p14:creationId xmlns:p14="http://schemas.microsoft.com/office/powerpoint/2010/main" val="226630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FDC6-2A7B-E77D-065D-CD92D070C4B5}"/>
              </a:ext>
            </a:extLst>
          </p:cNvPr>
          <p:cNvSpPr>
            <a:spLocks noGrp="1"/>
          </p:cNvSpPr>
          <p:nvPr>
            <p:ph type="title"/>
          </p:nvPr>
        </p:nvSpPr>
        <p:spPr/>
        <p:txBody>
          <a:bodyPr/>
          <a:lstStyle/>
          <a:p>
            <a:r>
              <a:rPr lang="en-IN" i="1" dirty="0"/>
              <a:t>Step 1: Pulling the data from annual reports</a:t>
            </a:r>
          </a:p>
        </p:txBody>
      </p:sp>
      <p:sp>
        <p:nvSpPr>
          <p:cNvPr id="3" name="Content Placeholder 2">
            <a:extLst>
              <a:ext uri="{FF2B5EF4-FFF2-40B4-BE49-F238E27FC236}">
                <a16:creationId xmlns:a16="http://schemas.microsoft.com/office/drawing/2014/main" id="{F04B6965-57ED-EAAF-FFBB-08BA205AD306}"/>
              </a:ext>
            </a:extLst>
          </p:cNvPr>
          <p:cNvSpPr>
            <a:spLocks noGrp="1"/>
          </p:cNvSpPr>
          <p:nvPr>
            <p:ph idx="1"/>
          </p:nvPr>
        </p:nvSpPr>
        <p:spPr/>
        <p:txBody>
          <a:bodyPr/>
          <a:lstStyle/>
          <a:p>
            <a:r>
              <a:rPr lang="en-IN" sz="1800" dirty="0"/>
              <a:t>I studied the annual reports given on the Kalyan Jewellers website and read the investor presentation, as an exercise to understand the working of the company. </a:t>
            </a:r>
          </a:p>
          <a:p>
            <a:r>
              <a:rPr lang="en-IN" sz="1800" dirty="0"/>
              <a:t>After having done the research, I came to some important conclusions:</a:t>
            </a:r>
          </a:p>
          <a:p>
            <a:pPr lvl="1"/>
            <a:r>
              <a:rPr lang="en-IN" sz="1800" dirty="0"/>
              <a:t>Kalyan Jewellers sells several precious metal jewellery, gold, diamond, platinum, silver. But the share of gold is very high, and the rest of the precious metals are not as expensive as gold, and constitute a very less share. Hence, I approximated the income to be derived by the sale of gold jewellery. </a:t>
            </a:r>
          </a:p>
          <a:p>
            <a:pPr lvl="1"/>
            <a:r>
              <a:rPr lang="en-IN" sz="1800" dirty="0"/>
              <a:t>To avoid complexity, I assumed the jewellery carries out a simple gold buy and sell model, leaving out the gold exchange, gold hedging and other micro costs which affect the calculations.</a:t>
            </a:r>
          </a:p>
          <a:p>
            <a:pPr lvl="1"/>
            <a:r>
              <a:rPr lang="en-IN" sz="1800" dirty="0"/>
              <a:t>This was done to simplify the calculations and model, after reading the presentation, I came to a conclusion of applying the SSSG (same stores sales growth) method to the growth assumptions. </a:t>
            </a:r>
          </a:p>
          <a:p>
            <a:pPr lvl="1"/>
            <a:endParaRPr lang="en-IN" dirty="0"/>
          </a:p>
        </p:txBody>
      </p:sp>
      <p:sp>
        <p:nvSpPr>
          <p:cNvPr id="4" name="TextBox 3">
            <a:extLst>
              <a:ext uri="{FF2B5EF4-FFF2-40B4-BE49-F238E27FC236}">
                <a16:creationId xmlns:a16="http://schemas.microsoft.com/office/drawing/2014/main" id="{E0A7031D-91FD-EF4C-126D-E17430745708}"/>
              </a:ext>
            </a:extLst>
          </p:cNvPr>
          <p:cNvSpPr txBox="1"/>
          <p:nvPr/>
        </p:nvSpPr>
        <p:spPr>
          <a:xfrm>
            <a:off x="1219200" y="6272981"/>
            <a:ext cx="9920748" cy="338554"/>
          </a:xfrm>
          <a:prstGeom prst="rect">
            <a:avLst/>
          </a:prstGeom>
          <a:noFill/>
        </p:spPr>
        <p:txBody>
          <a:bodyPr wrap="square" rtlCol="0">
            <a:spAutoFit/>
          </a:bodyPr>
          <a:lstStyle/>
          <a:p>
            <a:r>
              <a:rPr lang="en-IN" sz="1600" i="1" dirty="0"/>
              <a:t>Reference: https://www.kalyanjewellers.net/investors/annual-report/annual-reports.php</a:t>
            </a:r>
          </a:p>
        </p:txBody>
      </p:sp>
    </p:spTree>
    <p:extLst>
      <p:ext uri="{BB962C8B-B14F-4D97-AF65-F5344CB8AC3E}">
        <p14:creationId xmlns:p14="http://schemas.microsoft.com/office/powerpoint/2010/main" val="72126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12B0-A8F6-36DA-5F7B-B9AABC29E015}"/>
              </a:ext>
            </a:extLst>
          </p:cNvPr>
          <p:cNvSpPr>
            <a:spLocks noGrp="1"/>
          </p:cNvSpPr>
          <p:nvPr>
            <p:ph type="title"/>
          </p:nvPr>
        </p:nvSpPr>
        <p:spPr/>
        <p:txBody>
          <a:bodyPr/>
          <a:lstStyle/>
          <a:p>
            <a:r>
              <a:rPr lang="en-IN" i="1" dirty="0"/>
              <a:t>Step 2: Assumptions </a:t>
            </a:r>
          </a:p>
        </p:txBody>
      </p:sp>
      <p:sp>
        <p:nvSpPr>
          <p:cNvPr id="3" name="Content Placeholder 2">
            <a:extLst>
              <a:ext uri="{FF2B5EF4-FFF2-40B4-BE49-F238E27FC236}">
                <a16:creationId xmlns:a16="http://schemas.microsoft.com/office/drawing/2014/main" id="{00B0A9AA-24CB-BBBC-779F-CAB9F0920108}"/>
              </a:ext>
            </a:extLst>
          </p:cNvPr>
          <p:cNvSpPr>
            <a:spLocks noGrp="1"/>
          </p:cNvSpPr>
          <p:nvPr>
            <p:ph idx="1"/>
          </p:nvPr>
        </p:nvSpPr>
        <p:spPr/>
        <p:txBody>
          <a:bodyPr>
            <a:noAutofit/>
          </a:bodyPr>
          <a:lstStyle/>
          <a:p>
            <a:r>
              <a:rPr lang="en-IN" sz="1800" dirty="0"/>
              <a:t>I used the gold sold (by kg) per store per year method to come to a very granular view of what the company is exactly doing.</a:t>
            </a:r>
          </a:p>
          <a:p>
            <a:r>
              <a:rPr lang="en-IN" sz="1800" dirty="0"/>
              <a:t>To calculate the gold sold per store, I divided the total revenue by the number of stores to obtain the gold, this way I got the value of gold which was sold. To obtain the amount of gold sold, I obtained the average price of gold for each financial year and divided the revenue of each shop to obtain the amount of gold sold by each shop.</a:t>
            </a:r>
          </a:p>
          <a:p>
            <a:r>
              <a:rPr lang="en-IN" sz="1800" dirty="0"/>
              <a:t>According to my calculations the amount was stagnant, so I </a:t>
            </a:r>
            <a:r>
              <a:rPr lang="en-IN" sz="1800" b="1" dirty="0"/>
              <a:t>assumed</a:t>
            </a:r>
            <a:r>
              <a:rPr lang="en-IN" sz="1800" dirty="0"/>
              <a:t> a very small growth In the amount of gold sold per shop because people were not going to suddenly rush to a shop the next year, its mostly based on fixed clients and a few newer ones. This formed the basis of my model.</a:t>
            </a:r>
          </a:p>
          <a:p>
            <a:r>
              <a:rPr lang="en-IN" sz="1800" dirty="0"/>
              <a:t>I </a:t>
            </a:r>
            <a:r>
              <a:rPr lang="en-IN" sz="1800" b="1" dirty="0"/>
              <a:t>assumed the increase in number of stores as 9%</a:t>
            </a:r>
            <a:r>
              <a:rPr lang="en-IN" sz="1800" dirty="0"/>
              <a:t> and </a:t>
            </a:r>
            <a:r>
              <a:rPr lang="en-IN" sz="1800" b="1" dirty="0"/>
              <a:t>increase in gold average price as 10% </a:t>
            </a:r>
            <a:r>
              <a:rPr lang="en-IN" sz="1800" dirty="0"/>
              <a:t>and calculated the revenue for the same.</a:t>
            </a:r>
          </a:p>
          <a:p>
            <a:r>
              <a:rPr lang="en-IN" sz="1800" dirty="0"/>
              <a:t>To calculate the expenditures (Raw Material costs, Employee Expenditure) I used them as a percentage of revenue because the numbers were increasing ratio wise in the balance sheet, I took a </a:t>
            </a:r>
            <a:r>
              <a:rPr lang="en-IN" sz="1800" b="1" dirty="0"/>
              <a:t>very realistic number as my growth rate</a:t>
            </a:r>
          </a:p>
          <a:p>
            <a:r>
              <a:rPr lang="en-IN" sz="1800" dirty="0"/>
              <a:t>Similarly, to fill the current assets and current liabilities table, I used them as a ratio of the revenue and took a realistic number as my growth rate</a:t>
            </a:r>
          </a:p>
        </p:txBody>
      </p:sp>
    </p:spTree>
    <p:extLst>
      <p:ext uri="{BB962C8B-B14F-4D97-AF65-F5344CB8AC3E}">
        <p14:creationId xmlns:p14="http://schemas.microsoft.com/office/powerpoint/2010/main" val="74557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D8FB-46F4-73ED-5479-273430449558}"/>
              </a:ext>
            </a:extLst>
          </p:cNvPr>
          <p:cNvSpPr>
            <a:spLocks noGrp="1"/>
          </p:cNvSpPr>
          <p:nvPr>
            <p:ph type="title"/>
          </p:nvPr>
        </p:nvSpPr>
        <p:spPr/>
        <p:txBody>
          <a:bodyPr/>
          <a:lstStyle/>
          <a:p>
            <a:r>
              <a:rPr lang="en-IN" i="1" dirty="0"/>
              <a:t>Step 3: Filling the P&amp;L statement and balance sheet</a:t>
            </a:r>
          </a:p>
        </p:txBody>
      </p:sp>
      <p:sp>
        <p:nvSpPr>
          <p:cNvPr id="3" name="Content Placeholder 2">
            <a:extLst>
              <a:ext uri="{FF2B5EF4-FFF2-40B4-BE49-F238E27FC236}">
                <a16:creationId xmlns:a16="http://schemas.microsoft.com/office/drawing/2014/main" id="{E6FEE5E3-CB47-55C7-AFDD-8E5468DD0735}"/>
              </a:ext>
            </a:extLst>
          </p:cNvPr>
          <p:cNvSpPr>
            <a:spLocks noGrp="1"/>
          </p:cNvSpPr>
          <p:nvPr>
            <p:ph idx="1"/>
          </p:nvPr>
        </p:nvSpPr>
        <p:spPr/>
        <p:txBody>
          <a:bodyPr>
            <a:normAutofit/>
          </a:bodyPr>
          <a:lstStyle/>
          <a:p>
            <a:r>
              <a:rPr lang="en-IN" sz="2000" dirty="0"/>
              <a:t>The non- current assets and liabilities are something I projected as same as FY2024, because there is little or no information in which we can determine it. </a:t>
            </a:r>
          </a:p>
          <a:p>
            <a:r>
              <a:rPr lang="en-IN" sz="2000" dirty="0"/>
              <a:t>To calculate the Equity, I used the formula, last years total equity + the profit/ loss for the year</a:t>
            </a:r>
          </a:p>
          <a:p>
            <a:r>
              <a:rPr lang="en-IN" sz="2000" dirty="0"/>
              <a:t>To calculate the tax rate, I used a flat rate of 25% (again, assuming the government doesn’t change the rates) </a:t>
            </a:r>
          </a:p>
          <a:p>
            <a:r>
              <a:rPr lang="en-IN" sz="2000" dirty="0"/>
              <a:t>Leaving out the Cash and Cash equivalents, and the depreciation, I filled out everything.</a:t>
            </a:r>
          </a:p>
          <a:p>
            <a:r>
              <a:rPr lang="en-IN" sz="2000" dirty="0"/>
              <a:t>To fill the depreciation, I used it as the growth rates of the depreciation, and chose a realistic number like I determined other parameters. </a:t>
            </a:r>
          </a:p>
          <a:p>
            <a:r>
              <a:rPr lang="en-IN" sz="2000" dirty="0"/>
              <a:t>To fill the Cash and cash equivalents, I used the Cash flow statement (FCF) to determine the value of it.</a:t>
            </a:r>
          </a:p>
        </p:txBody>
      </p:sp>
    </p:spTree>
    <p:extLst>
      <p:ext uri="{BB962C8B-B14F-4D97-AF65-F5344CB8AC3E}">
        <p14:creationId xmlns:p14="http://schemas.microsoft.com/office/powerpoint/2010/main" val="298067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5F1D-C00A-865C-25AF-0F1396AF936E}"/>
              </a:ext>
            </a:extLst>
          </p:cNvPr>
          <p:cNvSpPr>
            <a:spLocks noGrp="1"/>
          </p:cNvSpPr>
          <p:nvPr>
            <p:ph type="title"/>
          </p:nvPr>
        </p:nvSpPr>
        <p:spPr/>
        <p:txBody>
          <a:bodyPr>
            <a:normAutofit/>
          </a:bodyPr>
          <a:lstStyle/>
          <a:p>
            <a:r>
              <a:rPr lang="en-IN" sz="4000" i="1" dirty="0"/>
              <a:t>Step 4: Determining the FCF of the projected years</a:t>
            </a:r>
          </a:p>
        </p:txBody>
      </p:sp>
      <p:sp>
        <p:nvSpPr>
          <p:cNvPr id="3" name="Content Placeholder 2">
            <a:extLst>
              <a:ext uri="{FF2B5EF4-FFF2-40B4-BE49-F238E27FC236}">
                <a16:creationId xmlns:a16="http://schemas.microsoft.com/office/drawing/2014/main" id="{24179089-9F62-3405-2AA3-724278A54603}"/>
              </a:ext>
            </a:extLst>
          </p:cNvPr>
          <p:cNvSpPr>
            <a:spLocks noGrp="1"/>
          </p:cNvSpPr>
          <p:nvPr>
            <p:ph idx="1"/>
          </p:nvPr>
        </p:nvSpPr>
        <p:spPr/>
        <p:txBody>
          <a:bodyPr>
            <a:normAutofit/>
          </a:bodyPr>
          <a:lstStyle/>
          <a:p>
            <a:r>
              <a:rPr lang="en-IN" sz="2400" dirty="0"/>
              <a:t>To find the FCF, I used the formula, FCF = Net profit for the year + Depreciation for the year – working capital – Capex</a:t>
            </a:r>
          </a:p>
          <a:p>
            <a:r>
              <a:rPr lang="en-IN" sz="2400" dirty="0"/>
              <a:t>For simplicity, I assumed the capex for the year as the depreciation of the last year.</a:t>
            </a:r>
          </a:p>
          <a:p>
            <a:r>
              <a:rPr lang="en-IN" sz="2400" dirty="0"/>
              <a:t>Now I got my Free cash flow, to determine the closing cash balance to punch in the balance sheet, I added the free cash flow to the opening balance (last years closing balance).</a:t>
            </a:r>
          </a:p>
          <a:p>
            <a:r>
              <a:rPr lang="en-IN" sz="2400" dirty="0"/>
              <a:t>Now that I obtained the FCF for the projected years, I will proceed to find the DCF using WACC.</a:t>
            </a:r>
          </a:p>
        </p:txBody>
      </p:sp>
    </p:spTree>
    <p:extLst>
      <p:ext uri="{BB962C8B-B14F-4D97-AF65-F5344CB8AC3E}">
        <p14:creationId xmlns:p14="http://schemas.microsoft.com/office/powerpoint/2010/main" val="170804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A05F-75FC-2259-D0F3-3E66D4E3B4B1}"/>
              </a:ext>
            </a:extLst>
          </p:cNvPr>
          <p:cNvSpPr>
            <a:spLocks noGrp="1"/>
          </p:cNvSpPr>
          <p:nvPr>
            <p:ph type="title"/>
          </p:nvPr>
        </p:nvSpPr>
        <p:spPr/>
        <p:txBody>
          <a:bodyPr>
            <a:normAutofit/>
          </a:bodyPr>
          <a:lstStyle/>
          <a:p>
            <a:r>
              <a:rPr lang="en-IN" sz="4000" i="1" dirty="0"/>
              <a:t>Step 5: Finding the DCF using WACC</a:t>
            </a:r>
          </a:p>
        </p:txBody>
      </p:sp>
      <p:sp>
        <p:nvSpPr>
          <p:cNvPr id="3" name="Content Placeholder 2">
            <a:extLst>
              <a:ext uri="{FF2B5EF4-FFF2-40B4-BE49-F238E27FC236}">
                <a16:creationId xmlns:a16="http://schemas.microsoft.com/office/drawing/2014/main" id="{4E03814E-7298-5278-1FFF-4056834EA49E}"/>
              </a:ext>
            </a:extLst>
          </p:cNvPr>
          <p:cNvSpPr>
            <a:spLocks noGrp="1"/>
          </p:cNvSpPr>
          <p:nvPr>
            <p:ph idx="1"/>
          </p:nvPr>
        </p:nvSpPr>
        <p:spPr/>
        <p:txBody>
          <a:bodyPr>
            <a:normAutofit/>
          </a:bodyPr>
          <a:lstStyle/>
          <a:p>
            <a:r>
              <a:rPr lang="en-IN" sz="2000" dirty="0"/>
              <a:t>After Obtaining the cash flows, I project only the cash flows for another 5 years, here assuming that the growth rate will slow down in the subsequent years.</a:t>
            </a:r>
          </a:p>
          <a:p>
            <a:r>
              <a:rPr lang="en-IN" sz="2000" dirty="0"/>
              <a:t>I assume a terminal value, this is when the company will keep growing till </a:t>
            </a:r>
            <a:r>
              <a:rPr lang="en-IN" sz="2000" dirty="0" err="1"/>
              <a:t>inifinity</a:t>
            </a:r>
            <a:r>
              <a:rPr lang="en-IN" sz="2000" dirty="0"/>
              <a:t>, and assumed the terminal growth rate at </a:t>
            </a:r>
            <a:r>
              <a:rPr lang="en-IN" sz="2000" b="1" dirty="0"/>
              <a:t>4.5%.</a:t>
            </a:r>
          </a:p>
          <a:p>
            <a:r>
              <a:rPr lang="en-IN" sz="2000" dirty="0"/>
              <a:t>This gave me the total value of cash flows, which I will use in my calculation of the cost of Equity.</a:t>
            </a:r>
          </a:p>
          <a:p>
            <a:r>
              <a:rPr lang="en-IN" sz="2000" dirty="0"/>
              <a:t>Now, to calculate the WACC, I Calculate the Total Equity value, the total debt value, the ratios, and the cost of equity and debt.</a:t>
            </a:r>
          </a:p>
          <a:p>
            <a:r>
              <a:rPr lang="en-IN" sz="2000" dirty="0"/>
              <a:t>To calculate the cost of equity, </a:t>
            </a:r>
          </a:p>
          <a:p>
            <a:pPr lvl="1"/>
            <a:r>
              <a:rPr lang="en-IN" sz="1600" dirty="0"/>
              <a:t>Obtained the risk free return (</a:t>
            </a:r>
            <a:r>
              <a:rPr lang="en-IN" sz="1600" dirty="0" err="1"/>
              <a:t>india</a:t>
            </a:r>
            <a:r>
              <a:rPr lang="en-IN" sz="1600" dirty="0"/>
              <a:t> 10 year coupon rate)</a:t>
            </a:r>
          </a:p>
          <a:p>
            <a:pPr lvl="1"/>
            <a:r>
              <a:rPr lang="en-IN" sz="1600" dirty="0"/>
              <a:t>To calculate Beta, calculated it as move in </a:t>
            </a:r>
            <a:r>
              <a:rPr lang="en-IN" sz="1600" dirty="0" err="1"/>
              <a:t>kalyan</a:t>
            </a:r>
            <a:r>
              <a:rPr lang="en-IN" sz="1600" dirty="0"/>
              <a:t> stock price versus the move in nifty</a:t>
            </a:r>
          </a:p>
          <a:p>
            <a:pPr lvl="1"/>
            <a:r>
              <a:rPr lang="en-IN" sz="1600" dirty="0"/>
              <a:t>To calculate the market premium, calculated it as the 10 year rolling average return of nifty – the risk free rate</a:t>
            </a:r>
          </a:p>
          <a:p>
            <a:r>
              <a:rPr lang="en-IN" sz="2000" dirty="0"/>
              <a:t>To calculate the cost of debt, divided the finance cost by the borrowings.</a:t>
            </a:r>
          </a:p>
        </p:txBody>
      </p:sp>
    </p:spTree>
    <p:extLst>
      <p:ext uri="{BB962C8B-B14F-4D97-AF65-F5344CB8AC3E}">
        <p14:creationId xmlns:p14="http://schemas.microsoft.com/office/powerpoint/2010/main" val="403385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32D5-ED52-745E-96CA-BB435E0A28DF}"/>
              </a:ext>
            </a:extLst>
          </p:cNvPr>
          <p:cNvSpPr>
            <a:spLocks noGrp="1"/>
          </p:cNvSpPr>
          <p:nvPr>
            <p:ph type="title"/>
          </p:nvPr>
        </p:nvSpPr>
        <p:spPr/>
        <p:txBody>
          <a:bodyPr/>
          <a:lstStyle/>
          <a:p>
            <a:r>
              <a:rPr lang="en-IN" dirty="0"/>
              <a:t>Step 6: Discounting and Sensitivity Table </a:t>
            </a:r>
          </a:p>
        </p:txBody>
      </p:sp>
      <p:sp>
        <p:nvSpPr>
          <p:cNvPr id="3" name="Content Placeholder 2">
            <a:extLst>
              <a:ext uri="{FF2B5EF4-FFF2-40B4-BE49-F238E27FC236}">
                <a16:creationId xmlns:a16="http://schemas.microsoft.com/office/drawing/2014/main" id="{F9268D63-7D95-6B22-7024-FB886E706120}"/>
              </a:ext>
            </a:extLst>
          </p:cNvPr>
          <p:cNvSpPr>
            <a:spLocks noGrp="1"/>
          </p:cNvSpPr>
          <p:nvPr>
            <p:ph idx="1"/>
          </p:nvPr>
        </p:nvSpPr>
        <p:spPr/>
        <p:txBody>
          <a:bodyPr/>
          <a:lstStyle/>
          <a:p>
            <a:r>
              <a:rPr lang="en-IN" dirty="0"/>
              <a:t>Found the WACC and discounted the cash flows, to bring it down to the current value of cash flows.</a:t>
            </a:r>
          </a:p>
          <a:p>
            <a:r>
              <a:rPr lang="en-IN" dirty="0"/>
              <a:t>Finally divided the current value of cash flows by the total number of shares present in the market (annual report), and obtained a share price of 670.</a:t>
            </a:r>
          </a:p>
          <a:p>
            <a:r>
              <a:rPr lang="en-IN" dirty="0"/>
              <a:t>Made the sensitivity table by varying the WACC rates and the terminal growth rates, to obtain the share price for every scenario and finally now, I can base my investment decision by varying any assumption, and any growth rates. </a:t>
            </a:r>
          </a:p>
        </p:txBody>
      </p:sp>
    </p:spTree>
    <p:extLst>
      <p:ext uri="{BB962C8B-B14F-4D97-AF65-F5344CB8AC3E}">
        <p14:creationId xmlns:p14="http://schemas.microsoft.com/office/powerpoint/2010/main" val="229053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4CC2-2360-CA28-480E-02A06F74644B}"/>
              </a:ext>
            </a:extLst>
          </p:cNvPr>
          <p:cNvSpPr>
            <a:spLocks noGrp="1"/>
          </p:cNvSpPr>
          <p:nvPr>
            <p:ph type="title"/>
          </p:nvPr>
        </p:nvSpPr>
        <p:spPr/>
        <p:txBody>
          <a:bodyPr/>
          <a:lstStyle/>
          <a:p>
            <a:r>
              <a:rPr lang="en-IN" i="1" dirty="0"/>
              <a:t>Conclusion</a:t>
            </a:r>
          </a:p>
        </p:txBody>
      </p:sp>
      <p:sp>
        <p:nvSpPr>
          <p:cNvPr id="3" name="Content Placeholder 2">
            <a:extLst>
              <a:ext uri="{FF2B5EF4-FFF2-40B4-BE49-F238E27FC236}">
                <a16:creationId xmlns:a16="http://schemas.microsoft.com/office/drawing/2014/main" id="{C8789EF4-6A41-221C-4854-0C4AA47BC281}"/>
              </a:ext>
            </a:extLst>
          </p:cNvPr>
          <p:cNvSpPr>
            <a:spLocks noGrp="1"/>
          </p:cNvSpPr>
          <p:nvPr>
            <p:ph idx="1"/>
          </p:nvPr>
        </p:nvSpPr>
        <p:spPr/>
        <p:txBody>
          <a:bodyPr/>
          <a:lstStyle/>
          <a:p>
            <a:pPr marL="0" indent="0">
              <a:buNone/>
            </a:pPr>
            <a:r>
              <a:rPr lang="en-IN" dirty="0"/>
              <a:t>With all my assumptions in place, I have developed a fully linked working valuation model using the DCF method. </a:t>
            </a:r>
          </a:p>
          <a:p>
            <a:pPr marL="0" indent="0">
              <a:buNone/>
            </a:pPr>
            <a:r>
              <a:rPr lang="en-IN" dirty="0"/>
              <a:t>The stock of Kalyan Jewellers is overvalued, it is at 720, and my model states the value to be 670, which is -8% of the CMP.</a:t>
            </a:r>
          </a:p>
          <a:p>
            <a:pPr marL="0" indent="0">
              <a:buNone/>
            </a:pPr>
            <a:r>
              <a:rPr lang="en-IN" dirty="0"/>
              <a:t>Verdict: In order to invest in the company, for fresh entry, wait. </a:t>
            </a:r>
          </a:p>
        </p:txBody>
      </p:sp>
    </p:spTree>
    <p:extLst>
      <p:ext uri="{BB962C8B-B14F-4D97-AF65-F5344CB8AC3E}">
        <p14:creationId xmlns:p14="http://schemas.microsoft.com/office/powerpoint/2010/main" val="306755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4F4B4135000D4181A6D4A3C7E9CECB" ma:contentTypeVersion="15" ma:contentTypeDescription="Create a new document." ma:contentTypeScope="" ma:versionID="43810239159cbda5abee41875522e58b">
  <xsd:schema xmlns:xsd="http://www.w3.org/2001/XMLSchema" xmlns:xs="http://www.w3.org/2001/XMLSchema" xmlns:p="http://schemas.microsoft.com/office/2006/metadata/properties" xmlns:ns3="acdc55d8-81cf-4b5f-bfc3-063a6868f920" xmlns:ns4="7018f684-6a97-4166-b794-1d9b5db6642b" targetNamespace="http://schemas.microsoft.com/office/2006/metadata/properties" ma:root="true" ma:fieldsID="57666497f73cdfcd57f0be00e30dc242" ns3:_="" ns4:_="">
    <xsd:import namespace="acdc55d8-81cf-4b5f-bfc3-063a6868f920"/>
    <xsd:import namespace="7018f684-6a97-4166-b794-1d9b5db6642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element ref="ns3:MediaServiceDateTaken"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dc55d8-81cf-4b5f-bfc3-063a6868f9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18f684-6a97-4166-b794-1d9b5db6642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cdc55d8-81cf-4b5f-bfc3-063a6868f920" xsi:nil="true"/>
  </documentManagement>
</p:properties>
</file>

<file path=customXml/itemProps1.xml><?xml version="1.0" encoding="utf-8"?>
<ds:datastoreItem xmlns:ds="http://schemas.openxmlformats.org/officeDocument/2006/customXml" ds:itemID="{FBFCF393-3725-4122-B934-B1338678D3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dc55d8-81cf-4b5f-bfc3-063a6868f920"/>
    <ds:schemaRef ds:uri="7018f684-6a97-4166-b794-1d9b5db66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A98C3C-BE75-4B8B-A830-EC14E59EDADB}">
  <ds:schemaRefs>
    <ds:schemaRef ds:uri="http://schemas.microsoft.com/sharepoint/v3/contenttype/forms"/>
  </ds:schemaRefs>
</ds:datastoreItem>
</file>

<file path=customXml/itemProps3.xml><?xml version="1.0" encoding="utf-8"?>
<ds:datastoreItem xmlns:ds="http://schemas.openxmlformats.org/officeDocument/2006/customXml" ds:itemID="{9F9BB902-4EC1-4A2F-A910-E43B5005455D}">
  <ds:schemaRefs>
    <ds:schemaRef ds:uri="http://purl.org/dc/terms/"/>
    <ds:schemaRef ds:uri="http://schemas.microsoft.com/office/2006/metadata/properties"/>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7018f684-6a97-4166-b794-1d9b5db6642b"/>
    <ds:schemaRef ds:uri="acdc55d8-81cf-4b5f-bfc3-063a6868f920"/>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179</TotalTime>
  <Words>1394</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Valuation Modelling Using DCF</vt:lpstr>
      <vt:lpstr>My roadmap to reaching the valuation</vt:lpstr>
      <vt:lpstr>Step 1: Pulling the data from annual reports</vt:lpstr>
      <vt:lpstr>Step 2: Assumptions </vt:lpstr>
      <vt:lpstr>Step 3: Filling the P&amp;L statement and balance sheet</vt:lpstr>
      <vt:lpstr>Step 4: Determining the FCF of the projected years</vt:lpstr>
      <vt:lpstr>Step 5: Finding the DCF using WACC</vt:lpstr>
      <vt:lpstr>Step 6: Discounting and Sensitivity Table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Jalan</dc:creator>
  <cp:lastModifiedBy>Dhruv Jalan</cp:lastModifiedBy>
  <cp:revision>2</cp:revision>
  <dcterms:created xsi:type="dcterms:W3CDTF">2024-12-30T05:14:23Z</dcterms:created>
  <dcterms:modified xsi:type="dcterms:W3CDTF">2024-12-30T08:13:24Z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0x0101004B4F4B4135000D4181A6D4A3C7E9CECB</vt:lpwstr>
  </property>
</Properties>
</file>