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83" r:id="rId3"/>
    <p:sldId id="262" r:id="rId4"/>
    <p:sldId id="1412" r:id="rId5"/>
    <p:sldId id="272" r:id="rId6"/>
    <p:sldId id="1413" r:id="rId7"/>
    <p:sldId id="1411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B0C"/>
    <a:srgbClr val="009EFB"/>
    <a:srgbClr val="07B2AF"/>
    <a:srgbClr val="535CDA"/>
    <a:srgbClr val="009EF2"/>
    <a:srgbClr val="009CFB"/>
    <a:srgbClr val="0098E7"/>
    <a:srgbClr val="0097E6"/>
    <a:srgbClr val="535BDA"/>
    <a:srgbClr val="00C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5B2BF-BC37-4990-9ADF-B66B7AF28608}" v="179" dt="2022-06-10T15:40:08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2" autoAdjust="0"/>
    <p:restoredTop sz="73596" autoAdjust="0"/>
  </p:normalViewPr>
  <p:slideViewPr>
    <p:cSldViewPr snapToGrid="0">
      <p:cViewPr varScale="1">
        <p:scale>
          <a:sx n="97" d="100"/>
          <a:sy n="97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8F314-67F9-4390-932A-180A6F8F2BBD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5DBF9-128F-47E3-BC15-68F64B2EE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DBF9-128F-47E3-BC15-68F64B2EE6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92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Vue2 </a:t>
            </a:r>
            <a:r>
              <a:rPr lang="de-DE" dirty="0" err="1"/>
              <a:t>vs</a:t>
            </a:r>
            <a:r>
              <a:rPr lang="de-DE" dirty="0"/>
              <a:t> Vue3, Community Support</a:t>
            </a:r>
          </a:p>
          <a:p>
            <a:r>
              <a:rPr lang="de-DE" dirty="0" err="1"/>
              <a:t>Available</a:t>
            </a:r>
            <a:r>
              <a:rPr lang="de-DE" dirty="0"/>
              <a:t> Libraries and Starter Kits</a:t>
            </a:r>
          </a:p>
          <a:p>
            <a:r>
              <a:rPr lang="de-DE" dirty="0" err="1"/>
              <a:t>Etc</a:t>
            </a:r>
            <a:r>
              <a:rPr lang="de-DE" dirty="0"/>
              <a:t> etc…</a:t>
            </a:r>
          </a:p>
          <a:p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, but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DBF9-128F-47E3-BC15-68F64B2EE6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07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Vue2 </a:t>
            </a:r>
            <a:r>
              <a:rPr lang="de-DE" dirty="0" err="1"/>
              <a:t>vs</a:t>
            </a:r>
            <a:r>
              <a:rPr lang="de-DE" dirty="0"/>
              <a:t> Vue3, Community Support</a:t>
            </a:r>
          </a:p>
          <a:p>
            <a:r>
              <a:rPr lang="de-DE" dirty="0" err="1"/>
              <a:t>Available</a:t>
            </a:r>
            <a:r>
              <a:rPr lang="de-DE" dirty="0"/>
              <a:t> Libraries and Starter Kits</a:t>
            </a:r>
          </a:p>
          <a:p>
            <a:r>
              <a:rPr lang="de-DE" dirty="0" err="1"/>
              <a:t>Etc</a:t>
            </a:r>
            <a:r>
              <a:rPr lang="de-DE" dirty="0"/>
              <a:t> etc…</a:t>
            </a:r>
          </a:p>
          <a:p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, but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time!</a:t>
            </a:r>
          </a:p>
          <a:p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challenge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friend, vue2 </a:t>
            </a:r>
            <a:r>
              <a:rPr lang="de-DE" dirty="0" err="1"/>
              <a:t>vs</a:t>
            </a:r>
            <a:r>
              <a:rPr lang="de-DE" dirty="0"/>
              <a:t> vue3</a:t>
            </a:r>
          </a:p>
          <a:p>
            <a:endParaRPr lang="de-DE" dirty="0"/>
          </a:p>
          <a:p>
            <a:r>
              <a:rPr lang="de-DE" dirty="0"/>
              <a:t>Community and Open Source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DBF9-128F-47E3-BC15-68F64B2EE6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50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Vue2 </a:t>
            </a:r>
            <a:r>
              <a:rPr lang="de-DE" dirty="0" err="1"/>
              <a:t>vs</a:t>
            </a:r>
            <a:r>
              <a:rPr lang="de-DE" dirty="0"/>
              <a:t> Vue3, Community Support</a:t>
            </a:r>
          </a:p>
          <a:p>
            <a:r>
              <a:rPr lang="de-DE" dirty="0" err="1"/>
              <a:t>Available</a:t>
            </a:r>
            <a:r>
              <a:rPr lang="de-DE" dirty="0"/>
              <a:t> Libraries and Starter Kits</a:t>
            </a:r>
          </a:p>
          <a:p>
            <a:r>
              <a:rPr lang="de-DE" dirty="0" err="1"/>
              <a:t>Etc</a:t>
            </a:r>
            <a:r>
              <a:rPr lang="de-DE" dirty="0"/>
              <a:t> etc…</a:t>
            </a:r>
          </a:p>
          <a:p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, but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time!</a:t>
            </a:r>
          </a:p>
          <a:p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challenge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friend, vue2 </a:t>
            </a:r>
            <a:r>
              <a:rPr lang="de-DE" dirty="0" err="1"/>
              <a:t>vs</a:t>
            </a:r>
            <a:r>
              <a:rPr lang="de-DE" dirty="0"/>
              <a:t> vue3</a:t>
            </a:r>
          </a:p>
          <a:p>
            <a:endParaRPr lang="de-DE" dirty="0"/>
          </a:p>
          <a:p>
            <a:r>
              <a:rPr lang="de-DE" dirty="0"/>
              <a:t>Community and Open Source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DBF9-128F-47E3-BC15-68F64B2EE6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86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Visu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Mann, dunkel, groß, Wasser enthält.&#10;&#10;Automatisch generierte Beschreibung">
            <a:extLst>
              <a:ext uri="{FF2B5EF4-FFF2-40B4-BE49-F238E27FC236}">
                <a16:creationId xmlns:a16="http://schemas.microsoft.com/office/drawing/2014/main" id="{38170D85-F7D3-2740-A7DD-BEFD4186B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F3F8BBC-78C8-3147-8B54-4086F91DEC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1289" y="6296554"/>
            <a:ext cx="1409421" cy="29968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900" b="0" i="0" spc="100" baseline="0">
                <a:solidFill>
                  <a:srgbClr val="EC4E00"/>
                </a:solidFill>
                <a:latin typeface="Univia Pro Book" pitchFamily="2" charset="77"/>
              </a:defRPr>
            </a:lvl1pPr>
          </a:lstStyle>
          <a:p>
            <a:r>
              <a:rPr lang="de-DE" dirty="0" err="1"/>
              <a:t>www.maximago.de</a:t>
            </a:r>
            <a:endParaRPr lang="de-DE" dirty="0"/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A1009FD-35F6-6C4F-BAEE-36A2E449E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15" y="261761"/>
            <a:ext cx="2293058" cy="13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ohne Titel"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7E58-5E33-4396-906A-6F2D0F1C43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890955"/>
            <a:ext cx="5257800" cy="555681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Manchmal benutzt man Worte wie </a:t>
            </a:r>
            <a:r>
              <a:rPr lang="de-DE" dirty="0" err="1"/>
              <a:t>Hamburgefonts</a:t>
            </a:r>
            <a:r>
              <a:rPr lang="de-DE" dirty="0"/>
              <a:t>, </a:t>
            </a:r>
            <a:r>
              <a:rPr lang="de-DE" dirty="0" err="1"/>
              <a:t>Rafgenduks</a:t>
            </a:r>
            <a:r>
              <a:rPr lang="de-DE" dirty="0"/>
              <a:t> oder </a:t>
            </a:r>
            <a:r>
              <a:rPr lang="de-DE" dirty="0" err="1"/>
              <a:t>Handgloves</a:t>
            </a:r>
            <a:r>
              <a:rPr lang="de-DE" dirty="0"/>
              <a:t>, um Schriften zu testen. </a:t>
            </a:r>
            <a:br>
              <a:rPr lang="de-DE" dirty="0"/>
            </a:br>
            <a:endParaRPr lang="de-DE" dirty="0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35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unkel, groß, Mann, Schnee enthält.&#10;&#10;Automatisch generierte Beschreibung">
            <a:extLst>
              <a:ext uri="{FF2B5EF4-FFF2-40B4-BE49-F238E27FC236}">
                <a16:creationId xmlns:a16="http://schemas.microsoft.com/office/drawing/2014/main" id="{7A933798-DA49-A642-9D7C-17B40862E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43A40-7CA2-4581-ACDC-65F8D93A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35" y="3974593"/>
            <a:ext cx="9868930" cy="2056935"/>
          </a:xfrm>
        </p:spPr>
        <p:txBody>
          <a:bodyPr anchor="b">
            <a:normAutofit/>
          </a:bodyPr>
          <a:lstStyle>
            <a:lvl1pPr algn="ctr">
              <a:defRPr sz="2400" b="0" i="0" cap="all" spc="117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2E8F11F-F867-3841-8B34-D8D1560F5B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15" y="261761"/>
            <a:ext cx="2293058" cy="1329973"/>
          </a:xfrm>
          <a:prstGeom prst="rect">
            <a:avLst/>
          </a:prstGeom>
        </p:spPr>
      </p:pic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407822A-AEF6-5B43-9ECE-2A04216A4DBD}"/>
              </a:ext>
            </a:extLst>
          </p:cNvPr>
          <p:cNvCxnSpPr>
            <a:cxnSpLocks/>
          </p:cNvCxnSpPr>
          <p:nvPr userDrawn="1"/>
        </p:nvCxnSpPr>
        <p:spPr>
          <a:xfrm>
            <a:off x="5630333" y="6242702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6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fliegend, dunkel, groß, Ebene enthält.&#10;&#10;Automatisch generierte Beschreibung">
            <a:extLst>
              <a:ext uri="{FF2B5EF4-FFF2-40B4-BE49-F238E27FC236}">
                <a16:creationId xmlns:a16="http://schemas.microsoft.com/office/drawing/2014/main" id="{DB3FE645-3C9B-D746-8EF2-25D6A8A9B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" b="7541"/>
          <a:stretch/>
        </p:blipFill>
        <p:spPr>
          <a:xfrm>
            <a:off x="0" y="-18853"/>
            <a:ext cx="12622488" cy="6876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43A40-7CA2-4581-ACDC-65F8D93A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35" y="3963445"/>
            <a:ext cx="9868930" cy="2056935"/>
          </a:xfrm>
        </p:spPr>
        <p:txBody>
          <a:bodyPr anchor="b">
            <a:normAutofit/>
          </a:bodyPr>
          <a:lstStyle>
            <a:lvl1pPr algn="ctr">
              <a:defRPr sz="2400" b="0" i="0" cap="all" spc="117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407822A-AEF6-5B43-9ECE-2A04216A4DBD}"/>
              </a:ext>
            </a:extLst>
          </p:cNvPr>
          <p:cNvCxnSpPr>
            <a:cxnSpLocks/>
          </p:cNvCxnSpPr>
          <p:nvPr userDrawn="1"/>
        </p:nvCxnSpPr>
        <p:spPr>
          <a:xfrm>
            <a:off x="5630333" y="6231554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0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– Aufzähl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920373E-C820-9F42-A978-07E5EE7C93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977389"/>
            <a:ext cx="10534650" cy="4199570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de-DE" sz="1000" b="0" i="0" kern="1200" baseline="0" dirty="0" smtClean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76000" indent="-180000">
              <a:lnSpc>
                <a:spcPct val="140000"/>
              </a:lnSpc>
              <a:buClr>
                <a:srgbClr val="EC4E00"/>
              </a:buClr>
              <a:buSzPct val="100000"/>
              <a:buFontTx/>
              <a:buBlip>
                <a:blip r:embed="rId3"/>
              </a:buBlip>
              <a:defRPr sz="900" b="0" i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1463" indent="0">
              <a:buFont typeface="Calibri" panose="020F0502020204030204" pitchFamily="34" charset="0"/>
              <a:buNone/>
              <a:defRPr sz="1050">
                <a:latin typeface="Univia Pro Book" panose="00000500000000000000" pitchFamily="50" charset="0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0"/>
            <a:r>
              <a:rPr lang="de-DE" dirty="0"/>
              <a:t>Erste Ebene</a:t>
            </a:r>
          </a:p>
          <a:p>
            <a:pPr lvl="0"/>
            <a:r>
              <a:rPr lang="de-DE" dirty="0"/>
              <a:t>Erste Ebene</a:t>
            </a: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DF80092-301F-42E8-8EE0-B1BBB93A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>
            <a:normAutofit/>
          </a:bodyPr>
          <a:lstStyle>
            <a:lvl1pPr algn="l"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555E28E6-5EAA-864E-A47A-3F318DB0E698}"/>
              </a:ext>
            </a:extLst>
          </p:cNvPr>
          <p:cNvCxnSpPr>
            <a:cxnSpLocks/>
          </p:cNvCxnSpPr>
          <p:nvPr userDrawn="1"/>
        </p:nvCxnSpPr>
        <p:spPr>
          <a:xfrm>
            <a:off x="925830" y="1603126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919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– Nummerier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DF16B2F-266C-AC4D-AF52-6804EC2123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977389"/>
            <a:ext cx="10534650" cy="419956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EC4E00"/>
              </a:buClr>
              <a:buSzPct val="120000"/>
              <a:buFont typeface="+mj-lt"/>
              <a:buAutoNum type="arabicPeriod"/>
              <a:tabLst/>
              <a:defRPr lang="de-DE" sz="1000" b="0" i="0" kern="1200" baseline="0" dirty="0" smtClean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4600" indent="-228600">
              <a:lnSpc>
                <a:spcPct val="140000"/>
              </a:lnSpc>
              <a:buClr>
                <a:srgbClr val="EC4E00"/>
              </a:buClr>
              <a:buSzPct val="120000"/>
              <a:buFont typeface="+mj-lt"/>
              <a:buAutoNum type="arabicPeriod"/>
              <a:defRPr sz="900" b="0" i="0">
                <a:solidFill>
                  <a:schemeClr val="bg1"/>
                </a:solidFill>
                <a:latin typeface="Univia Pro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1463" indent="0">
              <a:buFont typeface="Calibri" panose="020F0502020204030204" pitchFamily="34" charset="0"/>
              <a:buNone/>
              <a:defRPr sz="1050">
                <a:latin typeface="Univia Pro Book" panose="00000500000000000000" pitchFamily="50" charset="0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0"/>
            <a:r>
              <a:rPr lang="de-DE" dirty="0"/>
              <a:t>Erste Ebene</a:t>
            </a:r>
          </a:p>
          <a:p>
            <a:pPr lvl="0"/>
            <a:r>
              <a:rPr lang="de-DE" dirty="0"/>
              <a:t>Erste Ebene</a:t>
            </a: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DF80092-301F-42E8-8EE0-B1BBB93A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>
            <a:normAutofit/>
          </a:bodyPr>
          <a:lstStyle>
            <a:lvl1pPr algn="l"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555E28E6-5EAA-864E-A47A-3F318DB0E698}"/>
              </a:ext>
            </a:extLst>
          </p:cNvPr>
          <p:cNvCxnSpPr>
            <a:cxnSpLocks/>
          </p:cNvCxnSpPr>
          <p:nvPr userDrawn="1"/>
        </p:nvCxnSpPr>
        <p:spPr>
          <a:xfrm>
            <a:off x="925830" y="1603126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473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zentrie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E4BC-BB82-4A9E-9BB3-7FFD14C4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>
            <a:normAutofit/>
          </a:bodyPr>
          <a:lstStyle>
            <a:lvl1pPr algn="ctr"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7E58-5E33-4396-906A-6F2D0F1C43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2248199"/>
            <a:ext cx="5257800" cy="419957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 b="0" i="0" spc="40" baseline="0">
                <a:solidFill>
                  <a:schemeClr val="bg1"/>
                </a:solidFill>
                <a:latin typeface="Univia Pro Book" pitchFamily="2" charset="77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Manchmal benutzt man Worte wie </a:t>
            </a:r>
            <a:r>
              <a:rPr lang="de-DE" dirty="0" err="1"/>
              <a:t>Hamburgefonts</a:t>
            </a:r>
            <a:r>
              <a:rPr lang="de-DE" dirty="0"/>
              <a:t>, </a:t>
            </a:r>
            <a:r>
              <a:rPr lang="de-DE" dirty="0" err="1"/>
              <a:t>Rafgenduks</a:t>
            </a:r>
            <a:r>
              <a:rPr lang="de-DE" dirty="0"/>
              <a:t> oder </a:t>
            </a:r>
            <a:r>
              <a:rPr lang="de-DE" dirty="0" err="1"/>
              <a:t>Handgloves</a:t>
            </a:r>
            <a:r>
              <a:rPr lang="de-DE" dirty="0"/>
              <a:t>, um Schriften zu testen. </a:t>
            </a:r>
            <a:br>
              <a:rPr lang="de-DE" dirty="0"/>
            </a:br>
            <a:endParaRPr lang="de-DE" dirty="0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856D7B6-7C23-C14D-8097-5F475A7BD694}"/>
              </a:ext>
            </a:extLst>
          </p:cNvPr>
          <p:cNvCxnSpPr>
            <a:cxnSpLocks/>
          </p:cNvCxnSpPr>
          <p:nvPr userDrawn="1"/>
        </p:nvCxnSpPr>
        <p:spPr>
          <a:xfrm>
            <a:off x="5630334" y="1587948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1159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ub-Headline und Inhalt zentrie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E4BC-BB82-4A9E-9BB3-7FFD14C4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579"/>
            <a:ext cx="10515600" cy="1177720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400" b="0" i="0" cap="all" spc="33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7E58-5E33-4396-906A-6F2D0F1C43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2248199"/>
            <a:ext cx="5257800" cy="419957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 b="0" i="0" spc="40" baseline="0">
                <a:solidFill>
                  <a:schemeClr val="bg1"/>
                </a:solidFill>
                <a:latin typeface="Univia Pro Book" pitchFamily="2" charset="77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Manchmal benutzt man Worte wie </a:t>
            </a:r>
            <a:r>
              <a:rPr lang="de-DE" dirty="0" err="1"/>
              <a:t>Hamburgefonts</a:t>
            </a:r>
            <a:r>
              <a:rPr lang="de-DE" dirty="0"/>
              <a:t>, </a:t>
            </a:r>
            <a:r>
              <a:rPr lang="de-DE" dirty="0" err="1"/>
              <a:t>Rafgenduks</a:t>
            </a:r>
            <a:r>
              <a:rPr lang="de-DE" dirty="0"/>
              <a:t> oder </a:t>
            </a:r>
            <a:r>
              <a:rPr lang="de-DE" dirty="0" err="1"/>
              <a:t>Handgloves</a:t>
            </a:r>
            <a:r>
              <a:rPr lang="de-DE" dirty="0"/>
              <a:t>, um Schriften zu testen. </a:t>
            </a:r>
            <a:br>
              <a:rPr lang="de-DE" dirty="0"/>
            </a:br>
            <a:endParaRPr lang="de-DE" dirty="0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FFFBF86-2BE7-7F4E-B6E4-702B3A744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612" y="1522787"/>
            <a:ext cx="8486775" cy="330952"/>
          </a:xfrm>
        </p:spPr>
        <p:txBody>
          <a:bodyPr>
            <a:normAutofit/>
          </a:bodyPr>
          <a:lstStyle>
            <a:lvl1pPr marL="0" indent="0" algn="ctr">
              <a:buNone/>
              <a:defRPr sz="900" b="0" i="0" spc="100" baseline="0">
                <a:solidFill>
                  <a:srgbClr val="EB5A0C"/>
                </a:solidFill>
                <a:latin typeface="Univia Pro Book" pitchFamily="2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12838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Titel - Fokus auf Graf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69892D-BDD6-44C2-AC8B-D9EBC0FD8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15705" r="36314" b="38619"/>
          <a:stretch/>
        </p:blipFill>
        <p:spPr>
          <a:xfrm>
            <a:off x="105508" y="105508"/>
            <a:ext cx="439615" cy="395654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C0237B6-4EF6-4EEA-AF14-7C7822609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505" y="199643"/>
            <a:ext cx="6359769" cy="2308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0" lang="de-DE" sz="1000" b="0" i="0" u="none" strike="noStrike" cap="all" spc="33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" pitchFamily="2" charset="77"/>
                <a:ea typeface="+mj-ea"/>
                <a:cs typeface="+mj-cs"/>
              </a:defRPr>
            </a:lvl1pPr>
            <a:lvl2pPr>
              <a:defRPr lang="de-DE" sz="1800" dirty="0" smtClean="0">
                <a:latin typeface="+mn-lt"/>
                <a:ea typeface="+mn-ea"/>
                <a:cs typeface="+mn-cs"/>
              </a:defRPr>
            </a:lvl2pPr>
            <a:lvl3pPr>
              <a:defRPr lang="de-DE" sz="1800" dirty="0" smtClean="0">
                <a:latin typeface="+mn-lt"/>
                <a:ea typeface="+mn-ea"/>
                <a:cs typeface="+mn-cs"/>
              </a:defRPr>
            </a:lvl3pPr>
            <a:lvl4pPr>
              <a:defRPr lang="de-DE" sz="1800" dirty="0" smtClean="0">
                <a:latin typeface="+mn-lt"/>
                <a:ea typeface="+mn-ea"/>
                <a:cs typeface="+mn-cs"/>
              </a:defRPr>
            </a:lvl4pPr>
            <a:lvl5pPr marL="1600200" indent="0">
              <a:buNone/>
              <a:defRPr lang="de-DE" sz="180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de-DE" dirty="0"/>
              <a:t>Mastertextformat bearbeiten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4E45DCE-D999-A748-B0A7-F267558B58F7}"/>
              </a:ext>
            </a:extLst>
          </p:cNvPr>
          <p:cNvCxnSpPr>
            <a:cxnSpLocks/>
          </p:cNvCxnSpPr>
          <p:nvPr userDrawn="1"/>
        </p:nvCxnSpPr>
        <p:spPr>
          <a:xfrm>
            <a:off x="589521" y="491042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534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Wasser, Mann, dunkel, sitzend enthält.&#10;&#10;Automatisch generierte Beschreibung">
            <a:extLst>
              <a:ext uri="{FF2B5EF4-FFF2-40B4-BE49-F238E27FC236}">
                <a16:creationId xmlns:a16="http://schemas.microsoft.com/office/drawing/2014/main" id="{D80A0551-4812-0245-87C9-E48AE354F1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43A40-7CA2-4581-ACDC-65F8D93A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35" y="1755501"/>
            <a:ext cx="9868930" cy="2056935"/>
          </a:xfrm>
        </p:spPr>
        <p:txBody>
          <a:bodyPr anchor="b">
            <a:normAutofit/>
          </a:bodyPr>
          <a:lstStyle>
            <a:lvl1pPr algn="ctr">
              <a:defRPr sz="2400" b="0" i="0" cap="all" spc="1170" baseline="0">
                <a:solidFill>
                  <a:schemeClr val="bg1"/>
                </a:solidFill>
                <a:latin typeface="Univia Pro Ligh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5196A5B-DC7D-2A4B-94D8-1B083E01AADF}"/>
              </a:ext>
            </a:extLst>
          </p:cNvPr>
          <p:cNvCxnSpPr>
            <a:cxnSpLocks/>
          </p:cNvCxnSpPr>
          <p:nvPr userDrawn="1"/>
        </p:nvCxnSpPr>
        <p:spPr>
          <a:xfrm>
            <a:off x="5630334" y="4039603"/>
            <a:ext cx="931333" cy="0"/>
          </a:xfrm>
          <a:prstGeom prst="line">
            <a:avLst/>
          </a:prstGeom>
          <a:ln w="19050">
            <a:solidFill>
              <a:srgbClr val="EC4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DE7571-480B-5C43-B624-E917342C89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24" y="289407"/>
            <a:ext cx="1606552" cy="9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E1E039-22E7-48DF-8FE2-6435BE1F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110D0-74FD-434E-884F-70402DDC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0A1AF-F314-4B85-8461-B681F20CC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BD02-7BAD-4DB4-B6FE-993453B17BBD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E35C6-70B5-4ECD-9350-5FA38037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F5CB7-F2C9-4C86-9184-750E6905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9B45-A1EC-4F6C-8D6E-C78CF334AB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00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50" r:id="rId4"/>
    <p:sldLayoutId id="2147483666" r:id="rId5"/>
    <p:sldLayoutId id="2147483661" r:id="rId6"/>
    <p:sldLayoutId id="2147483667" r:id="rId7"/>
    <p:sldLayoutId id="2147483668" r:id="rId8"/>
    <p:sldLayoutId id="2147483663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Univia Pro Regular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JayTC/WeAreDevs-Workshop" TargetMode="External"/><Relationship Id="rId3" Type="http://schemas.openxmlformats.org/officeDocument/2006/relationships/hyperlink" Target="https://www.hasura.com/" TargetMode="External"/><Relationship Id="rId7" Type="http://schemas.openxmlformats.org/officeDocument/2006/relationships/hyperlink" Target="https://www.cloudflare.com/" TargetMode="External"/><Relationship Id="rId2" Type="http://schemas.openxmlformats.org/officeDocument/2006/relationships/hyperlink" Target="https://www.github.com/deejaytc/net-dynamic-ap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adewithcards.io/" TargetMode="External"/><Relationship Id="rId5" Type="http://schemas.openxmlformats.org/officeDocument/2006/relationships/hyperlink" Target="https://www.adaptivecards.io/" TargetMode="External"/><Relationship Id="rId4" Type="http://schemas.openxmlformats.org/officeDocument/2006/relationships/hyperlink" Target="https://www.rase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B8F47-CDB0-EF45-BC87-8A42CEB5C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" spc="100" dirty="0" err="1"/>
              <a:t>www.maximago.de</a:t>
            </a:r>
            <a:endParaRPr lang="de-DE" sz="900" spc="100" dirty="0"/>
          </a:p>
        </p:txBody>
      </p:sp>
    </p:spTree>
    <p:extLst>
      <p:ext uri="{BB962C8B-B14F-4D97-AF65-F5344CB8AC3E}">
        <p14:creationId xmlns:p14="http://schemas.microsoft.com/office/powerpoint/2010/main" val="356952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B6C9F-8664-4866-8140-3DDC55BDD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Building an App in 30 </a:t>
            </a:r>
            <a:r>
              <a:rPr lang="de-DE" dirty="0" err="1"/>
              <a:t>Minutes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E136E5-4D49-F743-B09C-109F362E8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9" t="40928" r="9279" b="50913"/>
          <a:stretch/>
        </p:blipFill>
        <p:spPr>
          <a:xfrm>
            <a:off x="1362988" y="5472203"/>
            <a:ext cx="10117812" cy="6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8543816-1850-A546-AAA1-534D70C6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10" y="1705091"/>
            <a:ext cx="1618599" cy="1894640"/>
          </a:xfrm>
          <a:prstGeom prst="rect">
            <a:avLst/>
          </a:prstGeom>
          <a:noFill/>
          <a:ln>
            <a:solidFill>
              <a:srgbClr val="EA5B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FD12465-30C1-6895-9829-E1E0421CE4E3}"/>
              </a:ext>
            </a:extLst>
          </p:cNvPr>
          <p:cNvSpPr txBox="1">
            <a:spLocks/>
          </p:cNvSpPr>
          <p:nvPr/>
        </p:nvSpPr>
        <p:spPr>
          <a:xfrm>
            <a:off x="5815928" y="1705091"/>
            <a:ext cx="4852072" cy="17239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Tim Cadenbach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Microsoft MVP Developer Technologies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Team Lead @ MAXIMAGO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Founder @ MadeWithCards.io</a:t>
            </a:r>
          </a:p>
          <a:p>
            <a:r>
              <a:rPr lang="de-DE" sz="1800" dirty="0">
                <a:solidFill>
                  <a:schemeClr val="bg1"/>
                </a:solidFill>
                <a:latin typeface="Univia Pro"/>
              </a:rPr>
              <a:t>Founder @ Rasepi.com</a:t>
            </a:r>
            <a:endParaRPr lang="de-DE" dirty="0">
              <a:latin typeface="Univia 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Univia Pro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FD7C6389-D3D7-CFA0-02FD-BBFF5534E6C5}"/>
              </a:ext>
            </a:extLst>
          </p:cNvPr>
          <p:cNvSpPr txBox="1">
            <a:spLocks/>
          </p:cNvSpPr>
          <p:nvPr/>
        </p:nvSpPr>
        <p:spPr>
          <a:xfrm>
            <a:off x="3892351" y="4403078"/>
            <a:ext cx="1923577" cy="354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Univia Pro"/>
              </a:rPr>
              <a:t>@TimCadenbach</a:t>
            </a:r>
            <a:endParaRPr lang="de-DE" dirty="0">
              <a:latin typeface="Univia Pro"/>
            </a:endParaRPr>
          </a:p>
          <a:p>
            <a:pPr marL="0" indent="0">
              <a:buNone/>
            </a:pPr>
            <a:endParaRPr lang="de-DE" dirty="0">
              <a:latin typeface="Univia Pro"/>
            </a:endParaRP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11095457-A0F0-1DFD-D692-58744DB70797}"/>
              </a:ext>
            </a:extLst>
          </p:cNvPr>
          <p:cNvSpPr txBox="1">
            <a:spLocks/>
          </p:cNvSpPr>
          <p:nvPr/>
        </p:nvSpPr>
        <p:spPr>
          <a:xfrm>
            <a:off x="6096000" y="4403078"/>
            <a:ext cx="2464033" cy="354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Univia Pro"/>
              </a:rPr>
              <a:t>tim@madewithcards.io</a:t>
            </a:r>
            <a:endParaRPr lang="de-DE" dirty="0">
              <a:latin typeface="Univia Pro"/>
            </a:endParaRPr>
          </a:p>
        </p:txBody>
      </p:sp>
    </p:spTree>
    <p:extLst>
      <p:ext uri="{BB962C8B-B14F-4D97-AF65-F5344CB8AC3E}">
        <p14:creationId xmlns:p14="http://schemas.microsoft.com/office/powerpoint/2010/main" val="42206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F830-BBB5-4D4B-8896-7FAFB0FF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60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5004AB0-DEBF-DD4E-8366-0B5E5B624969}"/>
              </a:ext>
            </a:extLst>
          </p:cNvPr>
          <p:cNvSpPr txBox="1">
            <a:spLocks/>
          </p:cNvSpPr>
          <p:nvPr/>
        </p:nvSpPr>
        <p:spPr>
          <a:xfrm>
            <a:off x="3030794" y="2894491"/>
            <a:ext cx="6373761" cy="67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 spc="330" baseline="0">
                <a:solidFill>
                  <a:schemeClr val="bg1"/>
                </a:solidFill>
                <a:latin typeface="Univia Pro Light" pitchFamily="2" charset="77"/>
                <a:ea typeface="+mj-ea"/>
                <a:cs typeface="+mj-cs"/>
              </a:defRPr>
            </a:lvl1pPr>
          </a:lstStyle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….just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2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F830-BBB5-4D4B-8896-7FAFB0F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29" y="795044"/>
            <a:ext cx="10515600" cy="679573"/>
          </a:xfrm>
        </p:spPr>
        <p:txBody>
          <a:bodyPr/>
          <a:lstStyle/>
          <a:p>
            <a:r>
              <a:rPr lang="de-DE" dirty="0"/>
              <a:t>Something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away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AC44F4-83F4-2591-60E2-62E41AF7F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7760" y="2244712"/>
            <a:ext cx="683162" cy="683162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3DC63FD-0842-9F46-EFF8-B784698C6F7E}"/>
              </a:ext>
            </a:extLst>
          </p:cNvPr>
          <p:cNvSpPr txBox="1"/>
          <p:nvPr/>
        </p:nvSpPr>
        <p:spPr>
          <a:xfrm>
            <a:off x="2904406" y="2950747"/>
            <a:ext cx="184987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Connect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dots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5C37659-463B-4D3D-2D92-1AC4128240EB}"/>
              </a:ext>
            </a:extLst>
          </p:cNvPr>
          <p:cNvSpPr txBox="1"/>
          <p:nvPr/>
        </p:nvSpPr>
        <p:spPr>
          <a:xfrm>
            <a:off x="2904406" y="3374196"/>
            <a:ext cx="1849870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 i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need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somewhere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? Will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help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another</a:t>
            </a:r>
            <a:r>
              <a:rPr lang="de-DE" sz="1200" dirty="0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prstClr val="white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646FBF0-767B-9B09-8C35-B1D475DD795E}"/>
              </a:ext>
            </a:extLst>
          </p:cNvPr>
          <p:cNvSpPr txBox="1"/>
          <p:nvPr/>
        </p:nvSpPr>
        <p:spPr>
          <a:xfrm>
            <a:off x="5023258" y="2950747"/>
            <a:ext cx="184987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2B3FE83-9D6B-69E8-AC6A-FFC1228CACF5}"/>
              </a:ext>
            </a:extLst>
          </p:cNvPr>
          <p:cNvSpPr txBox="1"/>
          <p:nvPr/>
        </p:nvSpPr>
        <p:spPr>
          <a:xfrm>
            <a:off x="5023258" y="3512695"/>
            <a:ext cx="1849870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possibly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80EE8C7-690A-434B-9965-F4160CA6F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3279" y="2321375"/>
            <a:ext cx="529835" cy="529835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1CAEAA8E-D898-7E47-31FF-11E6CE870179}"/>
              </a:ext>
            </a:extLst>
          </p:cNvPr>
          <p:cNvSpPr txBox="1"/>
          <p:nvPr/>
        </p:nvSpPr>
        <p:spPr>
          <a:xfrm>
            <a:off x="7223262" y="2950747"/>
            <a:ext cx="184987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Wait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till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its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ready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492F951-6CB5-D37E-334E-BD27EE38092A}"/>
              </a:ext>
            </a:extLst>
          </p:cNvPr>
          <p:cNvSpPr txBox="1"/>
          <p:nvPr/>
        </p:nvSpPr>
        <p:spPr>
          <a:xfrm>
            <a:off x="7223262" y="3374196"/>
            <a:ext cx="1849870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Don‘t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jump on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stuff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straight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away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likely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slows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progress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47AF3AA-6950-B7B1-AE3A-5757908EE45A}"/>
              </a:ext>
            </a:extLst>
          </p:cNvPr>
          <p:cNvSpPr txBox="1"/>
          <p:nvPr/>
        </p:nvSpPr>
        <p:spPr>
          <a:xfrm>
            <a:off x="5057994" y="1760944"/>
            <a:ext cx="1849870" cy="133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27651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/>
      <p:bldP spid="32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F830-BBB5-4D4B-8896-7FAFB0F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29" y="795044"/>
            <a:ext cx="10515600" cy="679573"/>
          </a:xfrm>
        </p:spPr>
        <p:txBody>
          <a:bodyPr/>
          <a:lstStyle/>
          <a:p>
            <a:r>
              <a:rPr lang="de-DE" dirty="0"/>
              <a:t>Something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away</a:t>
            </a:r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07F2DC29-0CA9-680E-D366-40E88104AC26}"/>
              </a:ext>
            </a:extLst>
          </p:cNvPr>
          <p:cNvSpPr txBox="1">
            <a:spLocks/>
          </p:cNvSpPr>
          <p:nvPr/>
        </p:nvSpPr>
        <p:spPr>
          <a:xfrm>
            <a:off x="838200" y="3297465"/>
            <a:ext cx="10515600" cy="679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Univia Pro Regular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bg1"/>
                </a:solidFill>
              </a:rPr>
              <a:t>Support open source </a:t>
            </a:r>
            <a:r>
              <a:rPr lang="de-DE" dirty="0" err="1">
                <a:solidFill>
                  <a:schemeClr val="bg1"/>
                </a:solidFill>
              </a:rPr>
              <a:t>projects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366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95E50B2F-0CB9-BB9B-DF65-700880CFEE82}"/>
              </a:ext>
            </a:extLst>
          </p:cNvPr>
          <p:cNvSpPr txBox="1">
            <a:spLocks/>
          </p:cNvSpPr>
          <p:nvPr/>
        </p:nvSpPr>
        <p:spPr>
          <a:xfrm>
            <a:off x="949036" y="2968084"/>
            <a:ext cx="10515600" cy="679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Univia Pro Regular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de-DE"/>
              <a:t>Questions?</a:t>
            </a:r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DD96D9C0-06AE-1590-BB33-336D85763E81}"/>
              </a:ext>
            </a:extLst>
          </p:cNvPr>
          <p:cNvSpPr txBox="1">
            <a:spLocks/>
          </p:cNvSpPr>
          <p:nvPr/>
        </p:nvSpPr>
        <p:spPr>
          <a:xfrm>
            <a:off x="1101436" y="3120484"/>
            <a:ext cx="10515600" cy="679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Univia Pro Regular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624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8E207F-EED3-3FF1-8C11-6F0D4DEA8264}"/>
              </a:ext>
            </a:extLst>
          </p:cNvPr>
          <p:cNvSpPr txBox="1"/>
          <p:nvPr/>
        </p:nvSpPr>
        <p:spPr>
          <a:xfrm>
            <a:off x="2346037" y="1874728"/>
            <a:ext cx="9144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1"/>
                </a:solidFill>
              </a:rPr>
              <a:t>TCDev API Generator            </a:t>
            </a:r>
            <a:r>
              <a:rPr lang="de-DE" sz="1800" dirty="0">
                <a:solidFill>
                  <a:schemeClr val="bg1"/>
                </a:solidFill>
                <a:hlinkClick r:id="rId2"/>
              </a:rPr>
              <a:t>https://www.github.com/deejaytc/net-dynamic-api</a:t>
            </a: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bg1"/>
                </a:solidFill>
              </a:rPr>
              <a:t>Hasura</a:t>
            </a:r>
            <a:r>
              <a:rPr lang="de-DE" sz="1800" dirty="0">
                <a:solidFill>
                  <a:schemeClr val="bg1"/>
                </a:solidFill>
              </a:rPr>
              <a:t>                                    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https://www.hasura.com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bg1"/>
                </a:solidFill>
              </a:rPr>
              <a:t>Rasepi</a:t>
            </a:r>
            <a:r>
              <a:rPr lang="de-DE" sz="1800" dirty="0">
                <a:solidFill>
                  <a:schemeClr val="bg1"/>
                </a:solidFill>
              </a:rPr>
              <a:t>                                      </a:t>
            </a:r>
            <a:r>
              <a:rPr lang="de-DE" sz="1800" dirty="0">
                <a:solidFill>
                  <a:schemeClr val="bg1"/>
                </a:solidFill>
                <a:hlinkClick r:id="rId4"/>
              </a:rPr>
              <a:t>https://www.rasepi.com</a:t>
            </a: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AdaptiveCards</a:t>
            </a:r>
            <a:r>
              <a:rPr lang="de-DE" dirty="0">
                <a:solidFill>
                  <a:schemeClr val="bg1"/>
                </a:solidFill>
              </a:rPr>
              <a:t>                        </a:t>
            </a:r>
            <a:r>
              <a:rPr lang="de-DE" dirty="0">
                <a:solidFill>
                  <a:schemeClr val="bg1"/>
                </a:solidFill>
                <a:hlinkClick r:id="rId5"/>
              </a:rPr>
              <a:t>https://www.adaptivecards.io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MadeWithCards</a:t>
            </a:r>
            <a:r>
              <a:rPr lang="de-DE" dirty="0">
                <a:solidFill>
                  <a:schemeClr val="bg1"/>
                </a:solidFill>
              </a:rPr>
              <a:t>                     </a:t>
            </a:r>
            <a:r>
              <a:rPr lang="de-DE" dirty="0">
                <a:solidFill>
                  <a:schemeClr val="bg1"/>
                </a:solidFill>
                <a:hlinkClick r:id="rId6"/>
              </a:rPr>
              <a:t>https://www.madewithcards.io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1"/>
                </a:solidFill>
              </a:rPr>
              <a:t>Cloudflare		    </a:t>
            </a:r>
            <a:r>
              <a:rPr lang="de-DE" dirty="0">
                <a:solidFill>
                  <a:schemeClr val="bg1"/>
                </a:solidFill>
                <a:hlinkClick r:id="rId7"/>
              </a:rPr>
              <a:t>https://www.cloudflare.com</a:t>
            </a:r>
            <a:endParaRPr lang="de-DE" dirty="0">
              <a:solidFill>
                <a:schemeClr val="bg1"/>
              </a:solidFill>
            </a:endParaRPr>
          </a:p>
          <a:p>
            <a:pPr>
              <a:buClr>
                <a:srgbClr val="EA5B0C"/>
              </a:buClr>
            </a:pP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WorkShopContent</a:t>
            </a:r>
            <a:r>
              <a:rPr lang="de-DE" dirty="0">
                <a:solidFill>
                  <a:schemeClr val="bg1"/>
                </a:solidFill>
              </a:rPr>
              <a:t>	    </a:t>
            </a:r>
            <a:r>
              <a:rPr lang="de-DE" dirty="0">
                <a:solidFill>
                  <a:schemeClr val="bg1"/>
                </a:solidFill>
                <a:hlinkClick r:id="rId8"/>
              </a:rPr>
              <a:t>https://github.com/DeeJayTC/WeAreDevs-Workshop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697F7B0-88C5-FB0D-EE36-6EA2984B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5549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60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Open Sans</vt:lpstr>
      <vt:lpstr>Univia Pro</vt:lpstr>
      <vt:lpstr>Univia Pro Book</vt:lpstr>
      <vt:lpstr>Univia Pro Light</vt:lpstr>
      <vt:lpstr>Univia Pro Regular</vt:lpstr>
      <vt:lpstr>Wingdings</vt:lpstr>
      <vt:lpstr>Office</vt:lpstr>
      <vt:lpstr>www.maximago.de</vt:lpstr>
      <vt:lpstr>Building an App in 30 Minutes</vt:lpstr>
      <vt:lpstr>PowerPoint-Präsentation</vt:lpstr>
      <vt:lpstr>The next 60 Minutes</vt:lpstr>
      <vt:lpstr>Something to take away</vt:lpstr>
      <vt:lpstr>Something to take away</vt:lpstr>
      <vt:lpstr>PowerPoint-Präsentation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Standardisierung Frontend</dc:title>
  <dc:creator>Daniel Greitens</dc:creator>
  <cp:lastModifiedBy>Tim Cadenbach</cp:lastModifiedBy>
  <cp:revision>162</cp:revision>
  <dcterms:created xsi:type="dcterms:W3CDTF">2020-07-22T10:09:01Z</dcterms:created>
  <dcterms:modified xsi:type="dcterms:W3CDTF">2022-06-13T22:09:35Z</dcterms:modified>
</cp:coreProperties>
</file>