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63C5"/>
    <a:srgbClr val="5194CE"/>
    <a:srgbClr val="4F93CE"/>
    <a:srgbClr val="4D92CD"/>
    <a:srgbClr val="5597CF"/>
    <a:srgbClr val="A7A8AC"/>
    <a:srgbClr val="195AC2"/>
    <a:srgbClr val="7A30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828FA6-794B-4030-903C-281D80E62878}" type="doc">
      <dgm:prSet loTypeId="urn:microsoft.com/office/officeart/2005/8/layout/cycle3" loCatId="cycle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en-US"/>
        </a:p>
      </dgm:t>
    </dgm:pt>
    <dgm:pt modelId="{2BD988D3-CE45-412F-A8DF-9E07C547B96F}">
      <dgm:prSet phldrT="[Text]"/>
      <dgm:spPr/>
      <dgm:t>
        <a:bodyPr/>
        <a:lstStyle/>
        <a:p>
          <a:r>
            <a:rPr lang="en-US" dirty="0"/>
            <a:t>UI.R</a:t>
          </a:r>
        </a:p>
      </dgm:t>
    </dgm:pt>
    <dgm:pt modelId="{661A7E93-713B-4055-BB6E-769C8D8A8B93}" type="parTrans" cxnId="{779B1467-AD20-490B-AA58-6511923D0249}">
      <dgm:prSet/>
      <dgm:spPr/>
      <dgm:t>
        <a:bodyPr/>
        <a:lstStyle/>
        <a:p>
          <a:endParaRPr lang="en-US"/>
        </a:p>
      </dgm:t>
    </dgm:pt>
    <dgm:pt modelId="{B51928E8-1B36-4C5E-BCA9-BE3B38025598}" type="sibTrans" cxnId="{779B1467-AD20-490B-AA58-6511923D0249}">
      <dgm:prSet/>
      <dgm:spPr/>
      <dgm:t>
        <a:bodyPr/>
        <a:lstStyle/>
        <a:p>
          <a:endParaRPr lang="en-US"/>
        </a:p>
      </dgm:t>
    </dgm:pt>
    <dgm:pt modelId="{704970D8-572A-4100-9611-40E40E7EE98B}">
      <dgm:prSet phldrT="[Text]"/>
      <dgm:spPr/>
      <dgm:t>
        <a:bodyPr/>
        <a:lstStyle/>
        <a:p>
          <a:r>
            <a:rPr lang="en-US" dirty="0"/>
            <a:t>SERVER.R</a:t>
          </a:r>
        </a:p>
      </dgm:t>
    </dgm:pt>
    <dgm:pt modelId="{CA229A93-9ED6-48FE-B334-B5117A6BBCF0}" type="parTrans" cxnId="{A39009BA-3AB0-41D6-A276-597339FAB4CE}">
      <dgm:prSet/>
      <dgm:spPr/>
      <dgm:t>
        <a:bodyPr/>
        <a:lstStyle/>
        <a:p>
          <a:endParaRPr lang="en-US"/>
        </a:p>
      </dgm:t>
    </dgm:pt>
    <dgm:pt modelId="{4B2403A4-F99D-48E8-A23E-2ED7DE43C7B3}" type="sibTrans" cxnId="{A39009BA-3AB0-41D6-A276-597339FAB4CE}">
      <dgm:prSet/>
      <dgm:spPr/>
      <dgm:t>
        <a:bodyPr/>
        <a:lstStyle/>
        <a:p>
          <a:endParaRPr lang="en-US"/>
        </a:p>
      </dgm:t>
    </dgm:pt>
    <dgm:pt modelId="{5E63EABA-1F0B-41C9-ABF7-21E5ACCDC9BD}" type="pres">
      <dgm:prSet presAssocID="{C2828FA6-794B-4030-903C-281D80E62878}" presName="Name0" presStyleCnt="0">
        <dgm:presLayoutVars>
          <dgm:dir/>
          <dgm:resizeHandles val="exact"/>
        </dgm:presLayoutVars>
      </dgm:prSet>
      <dgm:spPr/>
    </dgm:pt>
    <dgm:pt modelId="{F4A90DA9-D96E-43D1-997B-006C117428AE}" type="pres">
      <dgm:prSet presAssocID="{C2828FA6-794B-4030-903C-281D80E62878}" presName="node1" presStyleLbl="node1" presStyleIdx="0" presStyleCnt="2">
        <dgm:presLayoutVars>
          <dgm:bulletEnabled val="1"/>
        </dgm:presLayoutVars>
      </dgm:prSet>
      <dgm:spPr/>
    </dgm:pt>
    <dgm:pt modelId="{217B52DE-DB94-41DB-9FA8-59F9A49F0AF2}" type="pres">
      <dgm:prSet presAssocID="{C2828FA6-794B-4030-903C-281D80E62878}" presName="sibTrans" presStyleLbl="bgShp" presStyleIdx="0" presStyleCnt="1"/>
      <dgm:spPr/>
    </dgm:pt>
    <dgm:pt modelId="{F2703CDB-4B98-43ED-9AF1-B1FC987EB688}" type="pres">
      <dgm:prSet presAssocID="{C2828FA6-794B-4030-903C-281D80E62878}" presName="node2" presStyleLbl="node1" presStyleIdx="1" presStyleCnt="2">
        <dgm:presLayoutVars>
          <dgm:bulletEnabled val="1"/>
        </dgm:presLayoutVars>
      </dgm:prSet>
      <dgm:spPr/>
    </dgm:pt>
    <dgm:pt modelId="{E3369216-3324-4F76-A5D2-5AFD503D6E02}" type="pres">
      <dgm:prSet presAssocID="{C2828FA6-794B-4030-903C-281D80E62878}" presName="sp1" presStyleCnt="0"/>
      <dgm:spPr/>
    </dgm:pt>
    <dgm:pt modelId="{3ABC7375-A8AE-41DA-9DB5-001DAFFA880F}" type="pres">
      <dgm:prSet presAssocID="{C2828FA6-794B-4030-903C-281D80E62878}" presName="sp2" presStyleCnt="0"/>
      <dgm:spPr/>
    </dgm:pt>
  </dgm:ptLst>
  <dgm:cxnLst>
    <dgm:cxn modelId="{E37D4B1F-3344-4E84-A304-98248CB282C6}" type="presOf" srcId="{2BD988D3-CE45-412F-A8DF-9E07C547B96F}" destId="{F4A90DA9-D96E-43D1-997B-006C117428AE}" srcOrd="0" destOrd="0" presId="urn:microsoft.com/office/officeart/2005/8/layout/cycle3"/>
    <dgm:cxn modelId="{FFF50765-390E-46F8-AEF9-F653F3707774}" type="presOf" srcId="{C2828FA6-794B-4030-903C-281D80E62878}" destId="{5E63EABA-1F0B-41C9-ABF7-21E5ACCDC9BD}" srcOrd="0" destOrd="0" presId="urn:microsoft.com/office/officeart/2005/8/layout/cycle3"/>
    <dgm:cxn modelId="{779B1467-AD20-490B-AA58-6511923D0249}" srcId="{C2828FA6-794B-4030-903C-281D80E62878}" destId="{2BD988D3-CE45-412F-A8DF-9E07C547B96F}" srcOrd="0" destOrd="0" parTransId="{661A7E93-713B-4055-BB6E-769C8D8A8B93}" sibTransId="{B51928E8-1B36-4C5E-BCA9-BE3B38025598}"/>
    <dgm:cxn modelId="{B34B6C4C-A281-4E11-B127-696B70664119}" type="presOf" srcId="{B51928E8-1B36-4C5E-BCA9-BE3B38025598}" destId="{217B52DE-DB94-41DB-9FA8-59F9A49F0AF2}" srcOrd="0" destOrd="0" presId="urn:microsoft.com/office/officeart/2005/8/layout/cycle3"/>
    <dgm:cxn modelId="{A39009BA-3AB0-41D6-A276-597339FAB4CE}" srcId="{C2828FA6-794B-4030-903C-281D80E62878}" destId="{704970D8-572A-4100-9611-40E40E7EE98B}" srcOrd="1" destOrd="0" parTransId="{CA229A93-9ED6-48FE-B334-B5117A6BBCF0}" sibTransId="{4B2403A4-F99D-48E8-A23E-2ED7DE43C7B3}"/>
    <dgm:cxn modelId="{1A029DCD-2219-4616-B6D0-DFDD13AA24D2}" type="presOf" srcId="{704970D8-572A-4100-9611-40E40E7EE98B}" destId="{F2703CDB-4B98-43ED-9AF1-B1FC987EB688}" srcOrd="0" destOrd="0" presId="urn:microsoft.com/office/officeart/2005/8/layout/cycle3"/>
    <dgm:cxn modelId="{A1D98C84-6B44-4195-87AD-555BBEA923AD}" type="presParOf" srcId="{5E63EABA-1F0B-41C9-ABF7-21E5ACCDC9BD}" destId="{F4A90DA9-D96E-43D1-997B-006C117428AE}" srcOrd="0" destOrd="0" presId="urn:microsoft.com/office/officeart/2005/8/layout/cycle3"/>
    <dgm:cxn modelId="{FE7084C8-04A6-476A-BD95-58F75C6E339E}" type="presParOf" srcId="{5E63EABA-1F0B-41C9-ABF7-21E5ACCDC9BD}" destId="{217B52DE-DB94-41DB-9FA8-59F9A49F0AF2}" srcOrd="1" destOrd="0" presId="urn:microsoft.com/office/officeart/2005/8/layout/cycle3"/>
    <dgm:cxn modelId="{A15F01EC-733F-4D70-AA5A-7AFF611B7441}" type="presParOf" srcId="{5E63EABA-1F0B-41C9-ABF7-21E5ACCDC9BD}" destId="{F2703CDB-4B98-43ED-9AF1-B1FC987EB688}" srcOrd="2" destOrd="0" presId="urn:microsoft.com/office/officeart/2005/8/layout/cycle3"/>
    <dgm:cxn modelId="{DCF5C919-70B7-4DA6-80CC-26453BFC12CC}" type="presParOf" srcId="{5E63EABA-1F0B-41C9-ABF7-21E5ACCDC9BD}" destId="{E3369216-3324-4F76-A5D2-5AFD503D6E02}" srcOrd="3" destOrd="0" presId="urn:microsoft.com/office/officeart/2005/8/layout/cycle3"/>
    <dgm:cxn modelId="{54DD452C-74AC-4A2C-906F-F6C0550582C0}" type="presParOf" srcId="{5E63EABA-1F0B-41C9-ABF7-21E5ACCDC9BD}" destId="{3ABC7375-A8AE-41DA-9DB5-001DAFFA880F}" srcOrd="4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7B52DE-DB94-41DB-9FA8-59F9A49F0AF2}">
      <dsp:nvSpPr>
        <dsp:cNvPr id="0" name=""/>
        <dsp:cNvSpPr/>
      </dsp:nvSpPr>
      <dsp:spPr>
        <a:xfrm>
          <a:off x="462645" y="-161468"/>
          <a:ext cx="3962602" cy="3962602"/>
        </a:xfrm>
        <a:prstGeom prst="circularArrow">
          <a:avLst>
            <a:gd name="adj1" fmla="val 5310"/>
            <a:gd name="adj2" fmla="val 343918"/>
            <a:gd name="adj3" fmla="val 12695751"/>
            <a:gd name="adj4" fmla="val 18075192"/>
            <a:gd name="adj5" fmla="val 6195"/>
          </a:avLst>
        </a:prstGeom>
        <a:solidFill>
          <a:schemeClr val="accent1">
            <a:tint val="5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A90DA9-D96E-43D1-997B-006C117428AE}">
      <dsp:nvSpPr>
        <dsp:cNvPr id="0" name=""/>
        <dsp:cNvSpPr/>
      </dsp:nvSpPr>
      <dsp:spPr>
        <a:xfrm>
          <a:off x="1133020" y="0"/>
          <a:ext cx="2621852" cy="1310926"/>
        </a:xfrm>
        <a:prstGeom prst="roundRect">
          <a:avLst/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UI.R</a:t>
          </a:r>
        </a:p>
      </dsp:txBody>
      <dsp:txXfrm>
        <a:off x="1197014" y="63994"/>
        <a:ext cx="2493864" cy="1182938"/>
      </dsp:txXfrm>
    </dsp:sp>
    <dsp:sp modelId="{F2703CDB-4B98-43ED-9AF1-B1FC987EB688}">
      <dsp:nvSpPr>
        <dsp:cNvPr id="0" name=""/>
        <dsp:cNvSpPr/>
      </dsp:nvSpPr>
      <dsp:spPr>
        <a:xfrm>
          <a:off x="1133020" y="2330535"/>
          <a:ext cx="2621852" cy="1310926"/>
        </a:xfrm>
        <a:prstGeom prst="roundRect">
          <a:avLst/>
        </a:prstGeom>
        <a:solidFill>
          <a:schemeClr val="accent1">
            <a:shade val="50000"/>
            <a:hueOff val="402493"/>
            <a:satOff val="-9802"/>
            <a:lumOff val="4289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SERVER.R</a:t>
          </a:r>
        </a:p>
      </dsp:txBody>
      <dsp:txXfrm>
        <a:off x="1197014" y="2394529"/>
        <a:ext cx="2493864" cy="11829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6D600-D91D-449A-A12F-13C124F6BB88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E36B8E-3ADD-4BC7-AB6C-33E3AC82E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167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Easy to replicate (</a:t>
            </a: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great for fast prototyping and fairly easy to use for someone who's not a programmer.)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Basic programming skills are sufficient</a:t>
            </a:r>
          </a:p>
          <a:p>
            <a:pPr marL="0" indent="0">
              <a:buNone/>
            </a:pPr>
            <a:r>
              <a:rPr lang="en-US" dirty="0"/>
              <a:t>Great for interactive dashboards</a:t>
            </a:r>
          </a:p>
          <a:p>
            <a:pPr marL="0" indent="0">
              <a:buNone/>
            </a:pPr>
            <a:r>
              <a:rPr lang="en-US" dirty="0"/>
              <a:t>Can rapidly generating simple web pages to display data from a wide variety of sources (databases and </a:t>
            </a:r>
            <a:r>
              <a:rPr lang="en-US" dirty="0" err="1"/>
              <a:t>apis</a:t>
            </a:r>
            <a:r>
              <a:rPr lang="en-US" dirty="0"/>
              <a:t> </a:t>
            </a:r>
            <a:r>
              <a:rPr lang="en-US" dirty="0" err="1"/>
              <a:t>etc</a:t>
            </a:r>
            <a:r>
              <a:rPr lang="en-US" dirty="0"/>
              <a:t>) </a:t>
            </a:r>
          </a:p>
          <a:p>
            <a:pPr marL="0" indent="0">
              <a:buNone/>
            </a:pPr>
            <a:r>
              <a:rPr lang="en-US" dirty="0"/>
              <a:t>Can be embedded on sites</a:t>
            </a:r>
          </a:p>
          <a:p>
            <a:pPr marL="0" indent="0">
              <a:buNone/>
            </a:pPr>
            <a:r>
              <a:rPr lang="en-US" dirty="0"/>
              <a:t>However, needs to be online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E36B8E-3ADD-4BC7-AB6C-33E3AC82ED2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087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6FB19-2FDC-4D93-9141-1A9B1EB264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01725A-0AB2-4AC2-A0E5-E0689832B8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8574B5-9666-425B-8D63-CADB5DF68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40417-44D2-41E0-9F5C-65A9C90A9362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F98760-B1C7-4C0F-9C01-AB7A81944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9EF6C7-0CA6-4DB4-868C-80C354CD1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E53C0-4729-4C53-80FA-AF025B0A6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637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04B33-D35D-488D-A71D-145C5463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E22218-8900-48D1-B2F2-55A10DB9FF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446CFA-417D-43ED-9D25-BCD52F856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40417-44D2-41E0-9F5C-65A9C90A9362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92860A-38B9-4299-A71A-2B673F203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C1653B-D448-4D8C-BD59-A3D43D395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E53C0-4729-4C53-80FA-AF025B0A6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838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AB9192-C323-4461-A358-BFFAB6E4AC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9C7A29-74C5-4AB5-B101-DBA6328F78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C099A3-1234-45A9-9B1B-5A42C1AC6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40417-44D2-41E0-9F5C-65A9C90A9362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B1AB7C-7E01-4DAE-A65B-7CF1AF42F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E1EEC0-FB31-4FF3-BBC0-2A4A4BDF5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E53C0-4729-4C53-80FA-AF025B0A6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17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8A640-F2DA-4AD3-ABD5-DE5F5C53F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8C26B-B972-4592-B04F-11484B2DA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11421B-BE66-4CD8-86ED-FB91A08A2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40417-44D2-41E0-9F5C-65A9C90A9362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BEF4FE-9D43-4AA7-9BA8-CA03A128E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E688C9-0F86-4835-A9BC-8CBEAFE12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E53C0-4729-4C53-80FA-AF025B0A6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895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6CA98-1D00-47BB-949A-D48B88ABC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E4C624-5003-4E56-9B76-04F4D193F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80A6CF-D8E2-4831-88DC-ED37DFF22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40417-44D2-41E0-9F5C-65A9C90A9362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957729-1797-4767-8103-EDB51397F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8FD9A1-8B02-4129-8DB6-31B84C9C2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E53C0-4729-4C53-80FA-AF025B0A6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519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00CD9-73B0-4B6F-925A-37B55B797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41C22-7C02-46A6-8E34-F236F8AE0B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408B92-6638-48FF-AD30-6A008E5D8F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9F106A-8151-4F9D-81E3-5AE908FD4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40417-44D2-41E0-9F5C-65A9C90A9362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B36BA5-69F2-44E5-8282-158F84C5C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DE6E44-8F8F-4107-9332-2EC6B20D4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E53C0-4729-4C53-80FA-AF025B0A6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391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743FD-399E-43F7-B3E9-1263D0381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E04197-F6F1-43C8-867D-813D1862C2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66CFB8-823D-418F-AC71-4E7ECFA30C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AC97C8-6BDF-4328-BAE9-BF1E8B5BC0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224674-E938-450D-B98A-F5F59DBD71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D7CF5A-B701-494B-AB3F-D85407163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40417-44D2-41E0-9F5C-65A9C90A9362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B7E723-C0CD-45F3-9544-7EE9CB731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B31309-3155-4AEE-AFF7-4331E1043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E53C0-4729-4C53-80FA-AF025B0A6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862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D33EC-0A5F-4210-A20B-319B361EA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AF422F-D331-4363-A696-7190436C9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40417-44D2-41E0-9F5C-65A9C90A9362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1A7CDB-FA46-4B05-9ABA-FD84A17CD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0BB2E-FE95-4892-ABEC-0BA480D26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E53C0-4729-4C53-80FA-AF025B0A6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859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D5CB36-6634-4B0D-B7B2-334A35239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40417-44D2-41E0-9F5C-65A9C90A9362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FEAB55-7E47-476D-B9DE-1C930A99A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5600E8-3B31-42AD-B57C-6CF932800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E53C0-4729-4C53-80FA-AF025B0A6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444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43810-155A-4ADE-9DA5-7F8C3F1F9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D89A7-9EBE-46B7-9167-A387C5F8DE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EE1A64-27BF-42CB-B030-30A2EDCDE7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38846B-60A1-41F8-9FD0-DF1E7CED0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40417-44D2-41E0-9F5C-65A9C90A9362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826E88-5A4F-4CCA-A731-A77414FCA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FF4EC9-8CD2-4478-A2C1-C78BA4CE2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E53C0-4729-4C53-80FA-AF025B0A6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087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9AEDE-8DD8-4B78-9856-0FEE87178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708CE7-1B3E-4B16-87BA-88DEF143BD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72D1EA-DBBD-4A96-8EC1-98A88EADD1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BC0E68-23D1-4F92-8015-21EF93A9A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40417-44D2-41E0-9F5C-65A9C90A9362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DB95B4-9A0D-4C32-818E-CE37751EC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3ED148-3902-468F-ACE9-948A214D2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E53C0-4729-4C53-80FA-AF025B0A6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860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2D5F10-43CE-4367-83CA-B6258988E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A98B97-1307-4791-A68F-2790B4CC26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7B262-B813-49F8-B56C-5DD86C8695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E40417-44D2-41E0-9F5C-65A9C90A9362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62861C-D189-4CC2-8B35-14E65ECFCE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E77687-17AA-40FA-AB1F-03BA1ED25D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E53C0-4729-4C53-80FA-AF025B0A6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55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shiny.rstudio.com/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documentation.org/packages/shiny/versions/1.5.0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eKareithi/R-Ladies-Siny-App-Class/blob/master/Data/covid_data.csv" TargetMode="External"/><Relationship Id="rId2" Type="http://schemas.openxmlformats.org/officeDocument/2006/relationships/hyperlink" Target="https://github.com/DeeKareithi/R-Ladies-Siny-App-Class/tree/master/Data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20585-C400-429E-AA59-9C979A3994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727209"/>
            <a:ext cx="9432175" cy="2432164"/>
          </a:xfrm>
        </p:spPr>
        <p:txBody>
          <a:bodyPr>
            <a:normAutofit/>
          </a:bodyPr>
          <a:lstStyle/>
          <a:p>
            <a:r>
              <a:rPr lang="en-US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 to </a:t>
            </a:r>
            <a:r>
              <a:rPr lang="en-US" sz="7200" b="1" dirty="0">
                <a:solidFill>
                  <a:srgbClr val="195A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 Shiny Apps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E5B040-BAB5-489B-8504-B6BA52084D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29000"/>
            <a:ext cx="9144000" cy="72029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7A307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 Ladies Nairobi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 </a:t>
            </a:r>
            <a:r>
              <a:rPr lang="en-US" dirty="0">
                <a:solidFill>
                  <a:srgbClr val="5194C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December 2020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32222B-CFD1-45E7-B872-C526D83376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860" y="4346247"/>
            <a:ext cx="2109961" cy="1784544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C83BFF61-E3C0-4DF9-BD46-8FA8E75A20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7855" y="4418919"/>
            <a:ext cx="4962525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61F0041-796D-4B85-B97F-E12470679B4C}"/>
              </a:ext>
            </a:extLst>
          </p:cNvPr>
          <p:cNvSpPr txBox="1"/>
          <p:nvPr/>
        </p:nvSpPr>
        <p:spPr>
          <a:xfrm>
            <a:off x="2432712" y="5899958"/>
            <a:ext cx="2109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A7A8AC"/>
                </a:solidFill>
              </a:rPr>
              <a:t>Ladies Nairobi</a:t>
            </a:r>
          </a:p>
        </p:txBody>
      </p:sp>
    </p:spTree>
    <p:extLst>
      <p:ext uri="{BB962C8B-B14F-4D97-AF65-F5344CB8AC3E}">
        <p14:creationId xmlns:p14="http://schemas.microsoft.com/office/powerpoint/2010/main" val="2436411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64AE8-88AF-44FD-AA96-D18BF2149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9125"/>
            <a:ext cx="10515600" cy="1330666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A </a:t>
            </a:r>
            <a:r>
              <a:rPr lang="en-US" sz="4800" b="1" dirty="0">
                <a:solidFill>
                  <a:srgbClr val="4F93C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Shiny App</a:t>
            </a:r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A02A33F-EC80-4944-83C5-F5FC30E9E176}"/>
              </a:ext>
            </a:extLst>
          </p:cNvPr>
          <p:cNvGrpSpPr/>
          <p:nvPr/>
        </p:nvGrpSpPr>
        <p:grpSpPr>
          <a:xfrm>
            <a:off x="1779234" y="1611364"/>
            <a:ext cx="9642096" cy="3583080"/>
            <a:chOff x="1812484" y="1611364"/>
            <a:chExt cx="9642096" cy="358308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6EC77EB-CEF1-48F9-96D0-B02AD86C629C}"/>
                </a:ext>
              </a:extLst>
            </p:cNvPr>
            <p:cNvSpPr txBox="1"/>
            <p:nvPr/>
          </p:nvSpPr>
          <p:spPr>
            <a:xfrm>
              <a:off x="5201003" y="1873991"/>
              <a:ext cx="625357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Opensource web application for R (developed by R studio)</a:t>
              </a: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0A55A25-4D0F-4A3A-9974-F0EB5B09B3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2484" y="3524595"/>
              <a:ext cx="1669849" cy="1669849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CBD5F30-AE93-42D3-8954-0BEC22A26863}"/>
                </a:ext>
              </a:extLst>
            </p:cNvPr>
            <p:cNvSpPr txBox="1"/>
            <p:nvPr/>
          </p:nvSpPr>
          <p:spPr>
            <a:xfrm>
              <a:off x="5201003" y="3885120"/>
              <a:ext cx="6147256" cy="9541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800" dirty="0"/>
                <a:t>Platform to convert analysis and results into attractive and stylish web apps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94A5C240-459C-441E-96C1-361CC01CFB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9769" y="1611364"/>
              <a:ext cx="1479359" cy="1479359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EA0B9B0C-E018-4E4C-929B-55CE0B3BBA18}"/>
              </a:ext>
            </a:extLst>
          </p:cNvPr>
          <p:cNvSpPr txBox="1"/>
          <p:nvPr/>
        </p:nvSpPr>
        <p:spPr>
          <a:xfrm>
            <a:off x="3674226" y="5769031"/>
            <a:ext cx="5702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i="0" u="sng" dirty="0">
                <a:solidFill>
                  <a:srgbClr val="EEEEEE"/>
                </a:solidFill>
                <a:effectLst/>
                <a:latin typeface="inherit"/>
                <a:hlinkClick r:id="rId4"/>
              </a:rPr>
              <a:t>https://shiny.rstudio.com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88718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CE6A3-2E11-4EC4-95F9-383D91FDC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396" y="82500"/>
            <a:ext cx="10572404" cy="10156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Why use/learn how to build </a:t>
            </a:r>
            <a:r>
              <a:rPr lang="en-US" sz="5400" b="1" dirty="0">
                <a:solidFill>
                  <a:srgbClr val="5597C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Shiny Apps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24446-E507-4965-81C9-EF8DF4250E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7584" y="3288355"/>
            <a:ext cx="2403764" cy="51856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dirty="0"/>
              <a:t>Easy to replicate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805546-2B46-4463-9441-E2CA1E86F2F9}"/>
              </a:ext>
            </a:extLst>
          </p:cNvPr>
          <p:cNvSpPr txBox="1"/>
          <p:nvPr/>
        </p:nvSpPr>
        <p:spPr>
          <a:xfrm>
            <a:off x="8533015" y="6043963"/>
            <a:ext cx="350381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2000" dirty="0"/>
              <a:t>Needs to be online for sharing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453DE0-AB52-4A6B-9772-8DDF3992994E}"/>
              </a:ext>
            </a:extLst>
          </p:cNvPr>
          <p:cNvSpPr txBox="1"/>
          <p:nvPr/>
        </p:nvSpPr>
        <p:spPr>
          <a:xfrm>
            <a:off x="5260572" y="6043963"/>
            <a:ext cx="273626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2000" dirty="0"/>
              <a:t>Can be embedded on sites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5E1AFF-0A15-4C68-936D-437B2B89C7B6}"/>
              </a:ext>
            </a:extLst>
          </p:cNvPr>
          <p:cNvSpPr txBox="1"/>
          <p:nvPr/>
        </p:nvSpPr>
        <p:spPr>
          <a:xfrm>
            <a:off x="292334" y="5801670"/>
            <a:ext cx="440297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2000" dirty="0"/>
              <a:t>Generate simple web pages to display data from a wide variety of sources (databases and </a:t>
            </a:r>
            <a:r>
              <a:rPr lang="en-US" sz="2000" dirty="0" err="1"/>
              <a:t>apis</a:t>
            </a:r>
            <a:r>
              <a:rPr lang="en-US" sz="2000" dirty="0"/>
              <a:t> </a:t>
            </a:r>
            <a:r>
              <a:rPr lang="en-US" sz="2000" dirty="0" err="1"/>
              <a:t>etc</a:t>
            </a:r>
            <a:r>
              <a:rPr lang="en-US" sz="2000" dirty="0"/>
              <a:t>)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4888B8-D935-462E-BF7B-AEF3D7F7665F}"/>
              </a:ext>
            </a:extLst>
          </p:cNvPr>
          <p:cNvSpPr txBox="1"/>
          <p:nvPr/>
        </p:nvSpPr>
        <p:spPr>
          <a:xfrm>
            <a:off x="8629997" y="3141545"/>
            <a:ext cx="318100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2000" dirty="0"/>
              <a:t>Great for interactive dashboards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C3FD34-CC3B-4C13-848C-C4450038676C}"/>
              </a:ext>
            </a:extLst>
          </p:cNvPr>
          <p:cNvSpPr txBox="1"/>
          <p:nvPr/>
        </p:nvSpPr>
        <p:spPr>
          <a:xfrm>
            <a:off x="5194071" y="3166816"/>
            <a:ext cx="313595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2000" dirty="0"/>
              <a:t>Basic programming skills are sufficient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0B75E70-DF11-4E64-872D-5A55C188743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6395" y="1622529"/>
            <a:ext cx="1390257" cy="139025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5E2AC88-44EA-4DC7-A6F6-57BB6E086A9C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824" y="1512915"/>
            <a:ext cx="1865379" cy="165149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B683120-CD99-4B78-B053-772F492CF025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595" y="4346714"/>
            <a:ext cx="1295012" cy="129501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C192134-16DD-4CC3-899C-890DC377D1A9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753" y="1506178"/>
            <a:ext cx="1500708" cy="150070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1F6342A-812D-4B6C-A64F-B4EB81CEA589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0296" y="4554461"/>
            <a:ext cx="1278079" cy="1278079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28B6C6F-B913-4974-B265-D3055ED2A496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4573" y="4505568"/>
            <a:ext cx="1278079" cy="1278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505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390D5-5BA4-47AE-93C4-715FAE491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251"/>
            <a:ext cx="10515600" cy="1097906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 components of a </a:t>
            </a:r>
            <a:r>
              <a:rPr lang="en-US" sz="4800" b="1" dirty="0">
                <a:solidFill>
                  <a:srgbClr val="4D92C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Shiny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AF1A1-5BE6-45E5-A885-5CC763A064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6657"/>
            <a:ext cx="10515600" cy="5029806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Latest version of R (currently 4.0.3)</a:t>
            </a:r>
          </a:p>
          <a:p>
            <a:pPr>
              <a:lnSpc>
                <a:spcPct val="150000"/>
              </a:lnSpc>
            </a:pPr>
            <a:r>
              <a:rPr lang="en-US" dirty="0"/>
              <a:t>“shiny” package installed (</a:t>
            </a:r>
            <a:r>
              <a:rPr lang="en-US" dirty="0">
                <a:hlinkClick r:id="rId2"/>
              </a:rPr>
              <a:t>https://www.rdocumentation.org/packages/shiny/versions/1.5.0</a:t>
            </a:r>
            <a:r>
              <a:rPr lang="en-US" dirty="0"/>
              <a:t>)</a:t>
            </a:r>
          </a:p>
          <a:p>
            <a:pPr>
              <a:lnSpc>
                <a:spcPct val="150000"/>
              </a:lnSpc>
            </a:pPr>
            <a:r>
              <a:rPr lang="en-US" dirty="0"/>
              <a:t>R studio installed</a:t>
            </a:r>
          </a:p>
          <a:p>
            <a:pPr>
              <a:lnSpc>
                <a:spcPct val="150000"/>
              </a:lnSpc>
            </a:pPr>
            <a:r>
              <a:rPr lang="en-US" dirty="0"/>
              <a:t>Two files</a:t>
            </a:r>
          </a:p>
          <a:p>
            <a:pPr lvl="1">
              <a:lnSpc>
                <a:spcPct val="110000"/>
              </a:lnSpc>
            </a:pPr>
            <a:r>
              <a:rPr lang="en-US" dirty="0" err="1"/>
              <a:t>ui.r</a:t>
            </a:r>
            <a:r>
              <a:rPr lang="en-US" dirty="0"/>
              <a:t> – the user interface file. </a:t>
            </a:r>
          </a:p>
          <a:p>
            <a:pPr lvl="1">
              <a:lnSpc>
                <a:spcPct val="110000"/>
              </a:lnSpc>
            </a:pPr>
            <a:r>
              <a:rPr lang="en-US" dirty="0" err="1"/>
              <a:t>server.r</a:t>
            </a:r>
            <a:r>
              <a:rPr lang="en-US" dirty="0"/>
              <a:t> – the computation file</a:t>
            </a:r>
          </a:p>
          <a:p>
            <a:pPr>
              <a:lnSpc>
                <a:spcPct val="150000"/>
              </a:lnSpc>
            </a:pPr>
            <a:r>
              <a:rPr lang="en-US" dirty="0"/>
              <a:t>Creative juices</a:t>
            </a:r>
          </a:p>
        </p:txBody>
      </p:sp>
    </p:spTree>
    <p:extLst>
      <p:ext uri="{BB962C8B-B14F-4D97-AF65-F5344CB8AC3E}">
        <p14:creationId xmlns:p14="http://schemas.microsoft.com/office/powerpoint/2010/main" val="600948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BA492-C2FA-430D-A9EC-67865FA5F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86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Practical </a:t>
            </a:r>
            <a:r>
              <a:rPr lang="en-US" sz="4800" b="1" dirty="0">
                <a:solidFill>
                  <a:srgbClr val="5194C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81D7E-07C8-44D6-B486-0F6BB26C04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0393" y="1645920"/>
            <a:ext cx="6615545" cy="4987636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Ensure shiny package is installed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Create a folder called “Name Shiny App”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Create a new R script and save it as </a:t>
            </a:r>
            <a:r>
              <a:rPr lang="en-US" dirty="0" err="1"/>
              <a:t>ui.R</a:t>
            </a:r>
            <a:r>
              <a:rPr lang="en-US" dirty="0"/>
              <a:t>.  This will be your interface file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Create a new R script and save it as </a:t>
            </a:r>
            <a:r>
              <a:rPr lang="en-US" dirty="0" err="1"/>
              <a:t>server.R</a:t>
            </a:r>
            <a:r>
              <a:rPr lang="en-US" dirty="0"/>
              <a:t>. This will be your computation file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93D125D4-3982-47EC-84D3-67D9727F27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53394509"/>
              </p:ext>
            </p:extLst>
          </p:nvPr>
        </p:nvGraphicFramePr>
        <p:xfrm>
          <a:off x="-33261" y="1911440"/>
          <a:ext cx="4887894" cy="36414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59161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DA2C9-BF82-46FE-B958-AA47C6020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1E63C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ui.R</a:t>
            </a:r>
            <a:r>
              <a:rPr lang="en-US" b="1" dirty="0">
                <a:solidFill>
                  <a:srgbClr val="1E63C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AD41A-E850-4189-82AA-7A68A245A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Load packages needed</a:t>
            </a:r>
          </a:p>
          <a:p>
            <a:endParaRPr lang="en-US" dirty="0"/>
          </a:p>
          <a:p>
            <a:r>
              <a:rPr lang="en-US" dirty="0"/>
              <a:t>Download data from: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https://github.com/DeeKareithi/R-Ladies-Siny-App-Class/tree/master/Data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Dataset name: </a:t>
            </a:r>
            <a:r>
              <a:rPr lang="en-US" b="0" i="0" u="sng" dirty="0">
                <a:effectLst/>
                <a:latin typeface="-apple-system"/>
                <a:hlinkClick r:id="rId3" tooltip="covid_data.csv"/>
              </a:rPr>
              <a:t>covid_data.csv</a:t>
            </a:r>
            <a:endParaRPr lang="en-US" dirty="0"/>
          </a:p>
          <a:p>
            <a:endParaRPr lang="en-US" dirty="0"/>
          </a:p>
          <a:p>
            <a:r>
              <a:rPr lang="en-US" dirty="0"/>
              <a:t>Store in your laptop in a folder called “Data” in the data you created</a:t>
            </a:r>
          </a:p>
        </p:txBody>
      </p:sp>
    </p:spTree>
    <p:extLst>
      <p:ext uri="{BB962C8B-B14F-4D97-AF65-F5344CB8AC3E}">
        <p14:creationId xmlns:p14="http://schemas.microsoft.com/office/powerpoint/2010/main" val="2698546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1163</TotalTime>
  <Words>331</Words>
  <Application>Microsoft Office PowerPoint</Application>
  <PresentationFormat>Widescreen</PresentationFormat>
  <Paragraphs>44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-apple-system</vt:lpstr>
      <vt:lpstr>Arial</vt:lpstr>
      <vt:lpstr>Calibri</vt:lpstr>
      <vt:lpstr>Calibri Light</vt:lpstr>
      <vt:lpstr>inherit</vt:lpstr>
      <vt:lpstr>Source Sans Pro</vt:lpstr>
      <vt:lpstr>Office Theme</vt:lpstr>
      <vt:lpstr>Introduction to R Shiny Apps</vt:lpstr>
      <vt:lpstr>What is A Shiny App?</vt:lpstr>
      <vt:lpstr>Why use/learn how to build Shiny Apps</vt:lpstr>
      <vt:lpstr>Key components of a Shiny App</vt:lpstr>
      <vt:lpstr>Practical Session</vt:lpstr>
      <vt:lpstr>ui.R page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 Shiny Apps</dc:title>
  <dc:creator>Dorcas Kareithi</dc:creator>
  <cp:lastModifiedBy>Dorcas Kareithi</cp:lastModifiedBy>
  <cp:revision>64</cp:revision>
  <dcterms:created xsi:type="dcterms:W3CDTF">2020-12-01T08:37:45Z</dcterms:created>
  <dcterms:modified xsi:type="dcterms:W3CDTF">2020-12-05T10:11:39Z</dcterms:modified>
</cp:coreProperties>
</file>