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0"/>
  </p:notesMasterIdLst>
  <p:sldIdLst>
    <p:sldId id="256" r:id="rId2"/>
    <p:sldId id="258" r:id="rId3"/>
    <p:sldId id="261" r:id="rId4"/>
    <p:sldId id="260" r:id="rId5"/>
    <p:sldId id="304" r:id="rId6"/>
    <p:sldId id="262" r:id="rId7"/>
    <p:sldId id="305" r:id="rId8"/>
    <p:sldId id="306" r:id="rId9"/>
    <p:sldId id="307" r:id="rId10"/>
    <p:sldId id="308" r:id="rId11"/>
    <p:sldId id="309" r:id="rId12"/>
    <p:sldId id="310" r:id="rId13"/>
    <p:sldId id="311" r:id="rId14"/>
    <p:sldId id="313" r:id="rId15"/>
    <p:sldId id="312" r:id="rId16"/>
    <p:sldId id="314" r:id="rId17"/>
    <p:sldId id="315" r:id="rId18"/>
    <p:sldId id="318" r:id="rId19"/>
    <p:sldId id="317" r:id="rId20"/>
    <p:sldId id="319" r:id="rId21"/>
    <p:sldId id="316" r:id="rId22"/>
    <p:sldId id="320" r:id="rId23"/>
    <p:sldId id="268" r:id="rId24"/>
    <p:sldId id="322" r:id="rId25"/>
    <p:sldId id="280" r:id="rId26"/>
    <p:sldId id="323" r:id="rId27"/>
    <p:sldId id="321" r:id="rId28"/>
    <p:sldId id="283" r:id="rId29"/>
  </p:sldIdLst>
  <p:sldSz cx="9144000" cy="5143500" type="screen16x9"/>
  <p:notesSz cx="6858000" cy="9144000"/>
  <p:embeddedFontLst>
    <p:embeddedFont>
      <p:font typeface="Do Hyeon" panose="020B0604020202020204" charset="-127"/>
      <p:regular r:id="rId31"/>
    </p:embeddedFont>
    <p:embeddedFont>
      <p:font typeface="Anaheim" panose="020B0604020202020204" charset="0"/>
      <p:regular r:id="rId32"/>
      <p:bold r:id="rId33"/>
    </p:embeddedFont>
    <p:embeddedFont>
      <p:font typeface="Gill Sans MT" panose="020B0502020104020203" pitchFamily="34" charset="0"/>
      <p:regular r:id="rId34"/>
      <p:bold r:id="rId35"/>
      <p:italic r:id="rId36"/>
      <p:boldItalic r:id="rId37"/>
    </p:embeddedFont>
    <p:embeddedFont>
      <p:font typeface="Overpass" panose="020B0604020202020204" charset="0"/>
      <p:regular r:id="rId38"/>
      <p:bold r:id="rId39"/>
      <p:italic r:id="rId40"/>
      <p:boldItalic r:id="rId41"/>
    </p:embeddedFont>
    <p:embeddedFont>
      <p:font typeface="Overpass Black" panose="020B0604020202020204"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AC4E61-F492-4C58-9A6E-E3EC3360E636}">
  <a:tblStyle styleId="{9CAC4E61-F492-4C58-9A6E-E3EC3360E6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p:cViewPr>
        <p:scale>
          <a:sx n="87" d="100"/>
          <a:sy n="87" d="100"/>
        </p:scale>
        <p:origin x="14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762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92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147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30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901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88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31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011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313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04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33254a0d3_0_16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33254a0d3_0_16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5020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103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312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a1d7ef1fc9_0_2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a1d7ef1fc9_0_2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874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a1d7ef1fc9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a1d7ef1fc9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7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a1d7ef1fc9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a1d7ef1fc9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905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a1d7ef1fc9_0_2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a1d7ef1fc9_0_2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927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18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42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244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Font typeface="Overpass Black"/>
              <a:buNone/>
              <a:defRPr sz="4900">
                <a:solidFill>
                  <a:schemeClr val="lt1"/>
                </a:solidFill>
              </a:defRPr>
            </a:lvl1pPr>
            <a:lvl2pPr lvl="1"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2pPr>
            <a:lvl3pPr lvl="2"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3pPr>
            <a:lvl4pPr lvl="3"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4pPr>
            <a:lvl5pPr lvl="4"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5pPr>
            <a:lvl6pPr lvl="5"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6pPr>
            <a:lvl7pPr lvl="6"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7pPr>
            <a:lvl8pPr lvl="7"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8pPr>
            <a:lvl9pPr lvl="8"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9pPr>
          </a:lstStyle>
          <a:p>
            <a:endParaRPr/>
          </a:p>
        </p:txBody>
      </p:sp>
      <p:sp>
        <p:nvSpPr>
          <p:cNvPr id="11" name="Google Shape;11;p2"/>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8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1603488" y="351200"/>
            <a:ext cx="284100" cy="283800"/>
            <a:chOff x="1603488" y="351200"/>
            <a:chExt cx="284100" cy="283800"/>
          </a:xfrm>
        </p:grpSpPr>
        <p:sp>
          <p:nvSpPr>
            <p:cNvPr id="31" name="Google Shape;31;p2"/>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8359925" y="2543588"/>
            <a:ext cx="284100" cy="283800"/>
            <a:chOff x="8359925" y="2619788"/>
            <a:chExt cx="284100" cy="283800"/>
          </a:xfrm>
        </p:grpSpPr>
        <p:sp>
          <p:nvSpPr>
            <p:cNvPr id="34" name="Google Shape;34;p2"/>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6214200" y="-2394125"/>
            <a:ext cx="5411400" cy="5412300"/>
            <a:chOff x="6214200" y="-2394125"/>
            <a:chExt cx="5411400" cy="5412300"/>
          </a:xfrm>
        </p:grpSpPr>
        <p:sp>
          <p:nvSpPr>
            <p:cNvPr id="37" name="Google Shape;37;p2"/>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2"/>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pic>
        <p:nvPicPr>
          <p:cNvPr id="39" name="Google Shape;39;p2"/>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0" name="Google Shape;40;p2"/>
          <p:cNvGrpSpPr/>
          <p:nvPr/>
        </p:nvGrpSpPr>
        <p:grpSpPr>
          <a:xfrm>
            <a:off x="4656700" y="3810000"/>
            <a:ext cx="1199400" cy="1183800"/>
            <a:chOff x="4656700" y="3810000"/>
            <a:chExt cx="1199400" cy="1183800"/>
          </a:xfrm>
        </p:grpSpPr>
        <p:sp>
          <p:nvSpPr>
            <p:cNvPr id="41" name="Google Shape;41;p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2"/>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
    <p:spTree>
      <p:nvGrpSpPr>
        <p:cNvPr id="1" name="Shape 615"/>
        <p:cNvGrpSpPr/>
        <p:nvPr/>
      </p:nvGrpSpPr>
      <p:grpSpPr>
        <a:xfrm>
          <a:off x="0" y="0"/>
          <a:ext cx="0" cy="0"/>
          <a:chOff x="0" y="0"/>
          <a:chExt cx="0" cy="0"/>
        </a:xfrm>
      </p:grpSpPr>
      <p:sp>
        <p:nvSpPr>
          <p:cNvPr id="616" name="Google Shape;616;p2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subTitle" idx="1"/>
          </p:nvPr>
        </p:nvSpPr>
        <p:spPr>
          <a:xfrm>
            <a:off x="2217450" y="3532188"/>
            <a:ext cx="47091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3"/>
          <p:cNvSpPr txBox="1">
            <a:spLocks noGrp="1"/>
          </p:cNvSpPr>
          <p:nvPr>
            <p:ph type="title" hasCustomPrompt="1"/>
          </p:nvPr>
        </p:nvSpPr>
        <p:spPr>
          <a:xfrm>
            <a:off x="4008450" y="957800"/>
            <a:ext cx="11271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2000"/>
              <a:buNone/>
              <a:defRPr sz="7000">
                <a:solidFill>
                  <a:schemeClr val="dk1"/>
                </a:solidFill>
              </a:defRPr>
            </a:lvl1pPr>
            <a:lvl2pPr lvl="1" rtl="0">
              <a:lnSpc>
                <a:spcPct val="100000"/>
              </a:lnSpc>
              <a:spcBef>
                <a:spcPts val="0"/>
              </a:spcBef>
              <a:spcAft>
                <a:spcPts val="0"/>
              </a:spcAft>
              <a:buClr>
                <a:schemeClr val="accent2"/>
              </a:buClr>
              <a:buSzPts val="6000"/>
              <a:buNone/>
              <a:defRPr sz="6000">
                <a:solidFill>
                  <a:schemeClr val="accent2"/>
                </a:solidFill>
              </a:defRPr>
            </a:lvl2pPr>
            <a:lvl3pPr lvl="2" rtl="0">
              <a:lnSpc>
                <a:spcPct val="100000"/>
              </a:lnSpc>
              <a:spcBef>
                <a:spcPts val="0"/>
              </a:spcBef>
              <a:spcAft>
                <a:spcPts val="0"/>
              </a:spcAft>
              <a:buClr>
                <a:schemeClr val="accent2"/>
              </a:buClr>
              <a:buSzPts val="6000"/>
              <a:buNone/>
              <a:defRPr sz="6000">
                <a:solidFill>
                  <a:schemeClr val="accent2"/>
                </a:solidFill>
              </a:defRPr>
            </a:lvl3pPr>
            <a:lvl4pPr lvl="3" rtl="0">
              <a:lnSpc>
                <a:spcPct val="100000"/>
              </a:lnSpc>
              <a:spcBef>
                <a:spcPts val="0"/>
              </a:spcBef>
              <a:spcAft>
                <a:spcPts val="0"/>
              </a:spcAft>
              <a:buClr>
                <a:schemeClr val="accent2"/>
              </a:buClr>
              <a:buSzPts val="6000"/>
              <a:buNone/>
              <a:defRPr sz="6000">
                <a:solidFill>
                  <a:schemeClr val="accent2"/>
                </a:solidFill>
              </a:defRPr>
            </a:lvl4pPr>
            <a:lvl5pPr lvl="4" rtl="0">
              <a:lnSpc>
                <a:spcPct val="100000"/>
              </a:lnSpc>
              <a:spcBef>
                <a:spcPts val="0"/>
              </a:spcBef>
              <a:spcAft>
                <a:spcPts val="0"/>
              </a:spcAft>
              <a:buClr>
                <a:schemeClr val="accent2"/>
              </a:buClr>
              <a:buSzPts val="6000"/>
              <a:buNone/>
              <a:defRPr sz="6000">
                <a:solidFill>
                  <a:schemeClr val="accent2"/>
                </a:solidFill>
              </a:defRPr>
            </a:lvl5pPr>
            <a:lvl6pPr lvl="5" rtl="0">
              <a:lnSpc>
                <a:spcPct val="100000"/>
              </a:lnSpc>
              <a:spcBef>
                <a:spcPts val="0"/>
              </a:spcBef>
              <a:spcAft>
                <a:spcPts val="0"/>
              </a:spcAft>
              <a:buClr>
                <a:schemeClr val="accent2"/>
              </a:buClr>
              <a:buSzPts val="6000"/>
              <a:buNone/>
              <a:defRPr sz="6000">
                <a:solidFill>
                  <a:schemeClr val="accent2"/>
                </a:solidFill>
              </a:defRPr>
            </a:lvl6pPr>
            <a:lvl7pPr lvl="6" rtl="0">
              <a:lnSpc>
                <a:spcPct val="100000"/>
              </a:lnSpc>
              <a:spcBef>
                <a:spcPts val="0"/>
              </a:spcBef>
              <a:spcAft>
                <a:spcPts val="0"/>
              </a:spcAft>
              <a:buClr>
                <a:schemeClr val="accent2"/>
              </a:buClr>
              <a:buSzPts val="6000"/>
              <a:buNone/>
              <a:defRPr sz="6000">
                <a:solidFill>
                  <a:schemeClr val="accent2"/>
                </a:solidFill>
              </a:defRPr>
            </a:lvl7pPr>
            <a:lvl8pPr lvl="7" rtl="0">
              <a:lnSpc>
                <a:spcPct val="100000"/>
              </a:lnSpc>
              <a:spcBef>
                <a:spcPts val="0"/>
              </a:spcBef>
              <a:spcAft>
                <a:spcPts val="0"/>
              </a:spcAft>
              <a:buClr>
                <a:schemeClr val="accent2"/>
              </a:buClr>
              <a:buSzPts val="6000"/>
              <a:buNone/>
              <a:defRPr sz="6000">
                <a:solidFill>
                  <a:schemeClr val="accent2"/>
                </a:solidFill>
              </a:defRPr>
            </a:lvl8pPr>
            <a:lvl9pPr lvl="8" rtl="0">
              <a:lnSpc>
                <a:spcPct val="100000"/>
              </a:lnSpc>
              <a:spcBef>
                <a:spcPts val="0"/>
              </a:spcBef>
              <a:spcAft>
                <a:spcPts val="0"/>
              </a:spcAft>
              <a:buClr>
                <a:schemeClr val="accent2"/>
              </a:buClr>
              <a:buSzPts val="6000"/>
              <a:buNone/>
              <a:defRPr sz="6000">
                <a:solidFill>
                  <a:schemeClr val="accent2"/>
                </a:solidFill>
              </a:defRPr>
            </a:lvl9pPr>
          </a:lstStyle>
          <a:p>
            <a:r>
              <a:t>xx%</a:t>
            </a:r>
          </a:p>
        </p:txBody>
      </p:sp>
      <p:sp>
        <p:nvSpPr>
          <p:cNvPr id="46" name="Google Shape;46;p3"/>
          <p:cNvSpPr txBox="1">
            <a:spLocks noGrp="1"/>
          </p:cNvSpPr>
          <p:nvPr>
            <p:ph type="title" idx="2"/>
          </p:nvPr>
        </p:nvSpPr>
        <p:spPr>
          <a:xfrm>
            <a:off x="2217450" y="1964088"/>
            <a:ext cx="4709100" cy="158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sz="45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7" name="Google Shape;47;p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8359925" y="2619788"/>
            <a:ext cx="284100" cy="283800"/>
            <a:chOff x="8359925" y="2619788"/>
            <a:chExt cx="284100" cy="283800"/>
          </a:xfrm>
        </p:grpSpPr>
        <p:sp>
          <p:nvSpPr>
            <p:cNvPr id="62" name="Google Shape;62;p3"/>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2668638" y="365900"/>
            <a:ext cx="284100" cy="283800"/>
            <a:chOff x="2668638" y="365900"/>
            <a:chExt cx="284100" cy="283800"/>
          </a:xfrm>
        </p:grpSpPr>
        <p:sp>
          <p:nvSpPr>
            <p:cNvPr id="65" name="Google Shape;65;p3"/>
            <p:cNvSpPr/>
            <p:nvPr/>
          </p:nvSpPr>
          <p:spPr>
            <a:xfrm>
              <a:off x="2668638" y="3659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728763" y="4258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280045" y="656621"/>
            <a:ext cx="1937400" cy="1937400"/>
            <a:chOff x="2276095" y="-158954"/>
            <a:chExt cx="1937400" cy="1937400"/>
          </a:xfrm>
        </p:grpSpPr>
        <p:sp>
          <p:nvSpPr>
            <p:cNvPr id="68" name="Google Shape;68;p3"/>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3"/>
            <p:cNvPicPr preferRelativeResize="0"/>
            <p:nvPr/>
          </p:nvPicPr>
          <p:blipFill rotWithShape="1">
            <a:blip r:embed="rId2">
              <a:alphaModFix/>
            </a:blip>
            <a:srcRect r="3855"/>
            <a:stretch/>
          </p:blipFill>
          <p:spPr>
            <a:xfrm>
              <a:off x="2531525" y="177575"/>
              <a:ext cx="1313600" cy="1207901"/>
            </a:xfrm>
            <a:prstGeom prst="rect">
              <a:avLst/>
            </a:prstGeom>
            <a:noFill/>
            <a:ln>
              <a:noFill/>
            </a:ln>
          </p:spPr>
        </p:pic>
      </p:grpSp>
      <p:grpSp>
        <p:nvGrpSpPr>
          <p:cNvPr id="70" name="Google Shape;70;p3"/>
          <p:cNvGrpSpPr/>
          <p:nvPr/>
        </p:nvGrpSpPr>
        <p:grpSpPr>
          <a:xfrm>
            <a:off x="6992175" y="3100998"/>
            <a:ext cx="1937400" cy="1937400"/>
            <a:chOff x="6992175" y="3100998"/>
            <a:chExt cx="1937400" cy="1937400"/>
          </a:xfrm>
        </p:grpSpPr>
        <p:sp>
          <p:nvSpPr>
            <p:cNvPr id="71" name="Google Shape;71;p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3"/>
            <p:cNvPicPr preferRelativeResize="0"/>
            <p:nvPr/>
          </p:nvPicPr>
          <p:blipFill>
            <a:blip r:embed="rId2">
              <a:alphaModFix/>
            </a:blip>
            <a:stretch>
              <a:fillRect/>
            </a:stretch>
          </p:blipFill>
          <p:spPr>
            <a:xfrm>
              <a:off x="7277725" y="3465750"/>
              <a:ext cx="1366300" cy="1207901"/>
            </a:xfrm>
            <a:prstGeom prst="rect">
              <a:avLst/>
            </a:prstGeom>
            <a:noFill/>
            <a:ln>
              <a:noFill/>
            </a:ln>
          </p:spPr>
        </p:pic>
      </p:grpSp>
      <p:grpSp>
        <p:nvGrpSpPr>
          <p:cNvPr id="73" name="Google Shape;73;p3"/>
          <p:cNvGrpSpPr/>
          <p:nvPr/>
        </p:nvGrpSpPr>
        <p:grpSpPr>
          <a:xfrm>
            <a:off x="6214200" y="-2394125"/>
            <a:ext cx="5411400" cy="5412300"/>
            <a:chOff x="6214200" y="-2394125"/>
            <a:chExt cx="5411400" cy="5412300"/>
          </a:xfrm>
        </p:grpSpPr>
        <p:sp>
          <p:nvSpPr>
            <p:cNvPr id="74" name="Google Shape;74;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pic>
        <p:nvPicPr>
          <p:cNvPr id="76" name="Google Shape;76;p3"/>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77" name="Google Shape;77;p3"/>
          <p:cNvGrpSpPr/>
          <p:nvPr/>
        </p:nvGrpSpPr>
        <p:grpSpPr>
          <a:xfrm rot="-5400000" flipH="1">
            <a:off x="-2365612" y="2213111"/>
            <a:ext cx="5411400" cy="5412300"/>
            <a:chOff x="6214200" y="-2394125"/>
            <a:chExt cx="5411400" cy="5412300"/>
          </a:xfrm>
        </p:grpSpPr>
        <p:sp>
          <p:nvSpPr>
            <p:cNvPr id="78" name="Google Shape;78;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grpSp>
        <p:nvGrpSpPr>
          <p:cNvPr id="80" name="Google Shape;80;p3"/>
          <p:cNvGrpSpPr/>
          <p:nvPr/>
        </p:nvGrpSpPr>
        <p:grpSpPr>
          <a:xfrm>
            <a:off x="4656700" y="3810000"/>
            <a:ext cx="1199400" cy="1183800"/>
            <a:chOff x="4656700" y="3810000"/>
            <a:chExt cx="1199400" cy="1183800"/>
          </a:xfrm>
        </p:grpSpPr>
        <p:sp>
          <p:nvSpPr>
            <p:cNvPr id="81" name="Google Shape;81;p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3"/>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flipH="1">
            <a:off x="1035825" y="44707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6"/>
          <p:cNvGrpSpPr/>
          <p:nvPr/>
        </p:nvGrpSpPr>
        <p:grpSpPr>
          <a:xfrm>
            <a:off x="-184950" y="-103775"/>
            <a:ext cx="9302100" cy="7049600"/>
            <a:chOff x="-184950" y="-103775"/>
            <a:chExt cx="9302100" cy="7049600"/>
          </a:xfrm>
        </p:grpSpPr>
        <p:sp>
          <p:nvSpPr>
            <p:cNvPr id="139" name="Google Shape;139;p6"/>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6"/>
          <p:cNvGrpSpPr/>
          <p:nvPr/>
        </p:nvGrpSpPr>
        <p:grpSpPr>
          <a:xfrm>
            <a:off x="8258275" y="636700"/>
            <a:ext cx="284100" cy="283800"/>
            <a:chOff x="8258275" y="636700"/>
            <a:chExt cx="284100" cy="283800"/>
          </a:xfrm>
        </p:grpSpPr>
        <p:sp>
          <p:nvSpPr>
            <p:cNvPr id="149" name="Google Shape;149;p6"/>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6980400" y="-123275"/>
            <a:ext cx="1199400" cy="1183800"/>
            <a:chOff x="4656700" y="3810000"/>
            <a:chExt cx="1199400" cy="1183800"/>
          </a:xfrm>
        </p:grpSpPr>
        <p:sp>
          <p:nvSpPr>
            <p:cNvPr id="152" name="Google Shape;152;p6"/>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6"/>
            <p:cNvPicPr preferRelativeResize="0"/>
            <p:nvPr/>
          </p:nvPicPr>
          <p:blipFill>
            <a:blip r:embed="rId2">
              <a:alphaModFix/>
            </a:blip>
            <a:stretch>
              <a:fillRect/>
            </a:stretch>
          </p:blipFill>
          <p:spPr>
            <a:xfrm>
              <a:off x="4924900" y="4103575"/>
              <a:ext cx="663100" cy="596601"/>
            </a:xfrm>
            <a:prstGeom prst="rect">
              <a:avLst/>
            </a:prstGeom>
            <a:noFill/>
            <a:ln>
              <a:noFill/>
            </a:ln>
          </p:spPr>
        </p:pic>
      </p:grpSp>
      <p:pic>
        <p:nvPicPr>
          <p:cNvPr id="154" name="Google Shape;154;p6"/>
          <p:cNvPicPr preferRelativeResize="0"/>
          <p:nvPr/>
        </p:nvPicPr>
        <p:blipFill rotWithShape="1">
          <a:blip r:embed="rId3">
            <a:alphaModFix/>
          </a:blip>
          <a:srcRect/>
          <a:stretch/>
        </p:blipFill>
        <p:spPr>
          <a:xfrm>
            <a:off x="80034" y="2489491"/>
            <a:ext cx="516879" cy="465067"/>
          </a:xfrm>
          <a:prstGeom prst="rect">
            <a:avLst/>
          </a:prstGeom>
          <a:noFill/>
          <a:ln>
            <a:noFill/>
          </a:ln>
        </p:spPr>
      </p:pic>
      <p:pic>
        <p:nvPicPr>
          <p:cNvPr id="155" name="Google Shape;155;p6"/>
          <p:cNvPicPr preferRelativeResize="0"/>
          <p:nvPr/>
        </p:nvPicPr>
        <p:blipFill rotWithShape="1">
          <a:blip r:embed="rId3">
            <a:alphaModFix/>
          </a:blip>
          <a:srcRect/>
          <a:stretch/>
        </p:blipFill>
        <p:spPr>
          <a:xfrm>
            <a:off x="80034" y="2489491"/>
            <a:ext cx="516879" cy="4650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0" name="Google Shape;210;p9"/>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flipH="1">
            <a:off x="8076925" y="47723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flipH="1">
            <a:off x="2658000" y="22967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9"/>
          <p:cNvGrpSpPr/>
          <p:nvPr/>
        </p:nvGrpSpPr>
        <p:grpSpPr>
          <a:xfrm>
            <a:off x="1603488" y="351200"/>
            <a:ext cx="284100" cy="283800"/>
            <a:chOff x="1603488" y="351200"/>
            <a:chExt cx="284100" cy="283800"/>
          </a:xfrm>
        </p:grpSpPr>
        <p:sp>
          <p:nvSpPr>
            <p:cNvPr id="230" name="Google Shape;230;p9"/>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5"/>
        <p:cNvGrpSpPr/>
        <p:nvPr/>
      </p:nvGrpSpPr>
      <p:grpSpPr>
        <a:xfrm>
          <a:off x="0" y="0"/>
          <a:ext cx="0" cy="0"/>
          <a:chOff x="0" y="0"/>
          <a:chExt cx="0" cy="0"/>
        </a:xfrm>
      </p:grpSpPr>
      <p:sp>
        <p:nvSpPr>
          <p:cNvPr id="276" name="Google Shape;276;p13"/>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7" name="Google Shape;277;p13"/>
          <p:cNvSpPr txBox="1">
            <a:spLocks noGrp="1"/>
          </p:cNvSpPr>
          <p:nvPr>
            <p:ph type="title" idx="2" hasCustomPrompt="1"/>
          </p:nvPr>
        </p:nvSpPr>
        <p:spPr>
          <a:xfrm>
            <a:off x="7200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3"/>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9" name="Google Shape;279;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0" name="Google Shape;280;p13"/>
          <p:cNvSpPr txBox="1">
            <a:spLocks noGrp="1"/>
          </p:cNvSpPr>
          <p:nvPr>
            <p:ph type="title" idx="4" hasCustomPrompt="1"/>
          </p:nvPr>
        </p:nvSpPr>
        <p:spPr>
          <a:xfrm>
            <a:off x="34038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2" name="Google Shape;282;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3" name="Google Shape;283;p13"/>
          <p:cNvSpPr txBox="1">
            <a:spLocks noGrp="1"/>
          </p:cNvSpPr>
          <p:nvPr>
            <p:ph type="title" idx="7" hasCustomPrompt="1"/>
          </p:nvPr>
        </p:nvSpPr>
        <p:spPr>
          <a:xfrm>
            <a:off x="60876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5" name="Google Shape;285;p13"/>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6" name="Google Shape;286;p13"/>
          <p:cNvSpPr txBox="1">
            <a:spLocks noGrp="1"/>
          </p:cNvSpPr>
          <p:nvPr>
            <p:ph type="title" idx="13" hasCustomPrompt="1"/>
          </p:nvPr>
        </p:nvSpPr>
        <p:spPr>
          <a:xfrm>
            <a:off x="7200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13"/>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3"/>
          <p:cNvSpPr txBox="1">
            <a:spLocks noGrp="1"/>
          </p:cNvSpPr>
          <p:nvPr>
            <p:ph type="title" idx="16" hasCustomPrompt="1"/>
          </p:nvPr>
        </p:nvSpPr>
        <p:spPr>
          <a:xfrm>
            <a:off x="34038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0" name="Google Shape;290;p13"/>
          <p:cNvSpPr txBox="1">
            <a:spLocks noGrp="1"/>
          </p:cNvSpPr>
          <p:nvPr>
            <p:ph type="subTitle" idx="17"/>
          </p:nvPr>
        </p:nvSpPr>
        <p:spPr>
          <a:xfrm>
            <a:off x="34038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1" name="Google Shape;291;p13"/>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3"/>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flipH="1">
            <a:off x="6531725" y="320675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3"/>
          <p:cNvGrpSpPr/>
          <p:nvPr/>
        </p:nvGrpSpPr>
        <p:grpSpPr>
          <a:xfrm>
            <a:off x="8258275" y="636700"/>
            <a:ext cx="284100" cy="283800"/>
            <a:chOff x="8258275" y="636700"/>
            <a:chExt cx="284100" cy="283800"/>
          </a:xfrm>
        </p:grpSpPr>
        <p:sp>
          <p:nvSpPr>
            <p:cNvPr id="304" name="Google Shape;304;p13"/>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6" name="Google Shape;306;p13"/>
          <p:cNvPicPr preferRelativeResize="0"/>
          <p:nvPr/>
        </p:nvPicPr>
        <p:blipFill rotWithShape="1">
          <a:blip r:embed="rId2">
            <a:alphaModFix/>
          </a:blip>
          <a:srcRect/>
          <a:stretch/>
        </p:blipFill>
        <p:spPr>
          <a:xfrm>
            <a:off x="80034" y="2489491"/>
            <a:ext cx="516879" cy="465067"/>
          </a:xfrm>
          <a:prstGeom prst="rect">
            <a:avLst/>
          </a:prstGeom>
          <a:noFill/>
          <a:ln>
            <a:noFill/>
          </a:ln>
        </p:spPr>
      </p:pic>
      <p:grpSp>
        <p:nvGrpSpPr>
          <p:cNvPr id="307" name="Google Shape;307;p13"/>
          <p:cNvGrpSpPr/>
          <p:nvPr/>
        </p:nvGrpSpPr>
        <p:grpSpPr>
          <a:xfrm>
            <a:off x="6980400" y="-123275"/>
            <a:ext cx="1199400" cy="1183800"/>
            <a:chOff x="4656700" y="3810000"/>
            <a:chExt cx="1199400" cy="1183800"/>
          </a:xfrm>
        </p:grpSpPr>
        <p:sp>
          <p:nvSpPr>
            <p:cNvPr id="308" name="Google Shape;308;p1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13"/>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ONE_COLUMN_TEXT_3">
    <p:spTree>
      <p:nvGrpSpPr>
        <p:cNvPr id="1" name="Shape 466"/>
        <p:cNvGrpSpPr/>
        <p:nvPr/>
      </p:nvGrpSpPr>
      <p:grpSpPr>
        <a:xfrm>
          <a:off x="0" y="0"/>
          <a:ext cx="0" cy="0"/>
          <a:chOff x="0" y="0"/>
          <a:chExt cx="0" cy="0"/>
        </a:xfrm>
      </p:grpSpPr>
      <p:sp>
        <p:nvSpPr>
          <p:cNvPr id="467" name="Google Shape;467;p20"/>
          <p:cNvSpPr txBox="1">
            <a:spLocks noGrp="1"/>
          </p:cNvSpPr>
          <p:nvPr>
            <p:ph type="title"/>
          </p:nvPr>
        </p:nvSpPr>
        <p:spPr>
          <a:xfrm>
            <a:off x="2592450" y="1662825"/>
            <a:ext cx="39591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68" name="Google Shape;468;p20"/>
          <p:cNvSpPr txBox="1">
            <a:spLocks noGrp="1"/>
          </p:cNvSpPr>
          <p:nvPr>
            <p:ph type="subTitle" idx="1"/>
          </p:nvPr>
        </p:nvSpPr>
        <p:spPr>
          <a:xfrm>
            <a:off x="2592450" y="2189475"/>
            <a:ext cx="3959100" cy="145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grpSp>
        <p:nvGrpSpPr>
          <p:cNvPr id="469" name="Google Shape;469;p20"/>
          <p:cNvGrpSpPr/>
          <p:nvPr/>
        </p:nvGrpSpPr>
        <p:grpSpPr>
          <a:xfrm>
            <a:off x="8359925" y="2619788"/>
            <a:ext cx="284100" cy="283800"/>
            <a:chOff x="8359925" y="2619788"/>
            <a:chExt cx="284100" cy="283800"/>
          </a:xfrm>
        </p:grpSpPr>
        <p:sp>
          <p:nvSpPr>
            <p:cNvPr id="470" name="Google Shape;470;p20"/>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0"/>
          <p:cNvGrpSpPr/>
          <p:nvPr/>
        </p:nvGrpSpPr>
        <p:grpSpPr>
          <a:xfrm>
            <a:off x="1603488" y="351200"/>
            <a:ext cx="284100" cy="283800"/>
            <a:chOff x="1603488" y="351200"/>
            <a:chExt cx="284100" cy="283800"/>
          </a:xfrm>
        </p:grpSpPr>
        <p:sp>
          <p:nvSpPr>
            <p:cNvPr id="473" name="Google Shape;473;p20"/>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0"/>
          <p:cNvGrpSpPr/>
          <p:nvPr/>
        </p:nvGrpSpPr>
        <p:grpSpPr>
          <a:xfrm>
            <a:off x="6214200" y="-2394125"/>
            <a:ext cx="5411400" cy="5412300"/>
            <a:chOff x="6214200" y="-2394125"/>
            <a:chExt cx="5411400" cy="5412300"/>
          </a:xfrm>
        </p:grpSpPr>
        <p:sp>
          <p:nvSpPr>
            <p:cNvPr id="476" name="Google Shape;476;p20"/>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7" name="Google Shape;477;p20"/>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grpSp>
        <p:nvGrpSpPr>
          <p:cNvPr id="478" name="Google Shape;478;p20"/>
          <p:cNvGrpSpPr/>
          <p:nvPr/>
        </p:nvGrpSpPr>
        <p:grpSpPr>
          <a:xfrm>
            <a:off x="6992175" y="3100998"/>
            <a:ext cx="1937400" cy="1937400"/>
            <a:chOff x="6992175" y="3100998"/>
            <a:chExt cx="1937400" cy="1937400"/>
          </a:xfrm>
        </p:grpSpPr>
        <p:sp>
          <p:nvSpPr>
            <p:cNvPr id="479" name="Google Shape;479;p2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0" name="Google Shape;480;p20"/>
            <p:cNvPicPr preferRelativeResize="0"/>
            <p:nvPr/>
          </p:nvPicPr>
          <p:blipFill>
            <a:blip r:embed="rId3">
              <a:alphaModFix/>
            </a:blip>
            <a:stretch>
              <a:fillRect/>
            </a:stretch>
          </p:blipFill>
          <p:spPr>
            <a:xfrm>
              <a:off x="7277725" y="3465750"/>
              <a:ext cx="1366300" cy="1207901"/>
            </a:xfrm>
            <a:prstGeom prst="rect">
              <a:avLst/>
            </a:prstGeom>
            <a:noFill/>
            <a:ln>
              <a:noFill/>
            </a:ln>
          </p:spPr>
        </p:pic>
      </p:grpSp>
      <p:pic>
        <p:nvPicPr>
          <p:cNvPr id="481" name="Google Shape;481;p20"/>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82" name="Google Shape;482;p20"/>
          <p:cNvGrpSpPr/>
          <p:nvPr/>
        </p:nvGrpSpPr>
        <p:grpSpPr>
          <a:xfrm>
            <a:off x="-184950" y="-103775"/>
            <a:ext cx="9302100" cy="7049600"/>
            <a:chOff x="-184950" y="-103775"/>
            <a:chExt cx="9302100" cy="7049600"/>
          </a:xfrm>
        </p:grpSpPr>
        <p:sp>
          <p:nvSpPr>
            <p:cNvPr id="483" name="Google Shape;483;p20"/>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ONE_COLUMN_TEXT_1_1_1">
    <p:spTree>
      <p:nvGrpSpPr>
        <p:cNvPr id="1" name="Shape 547"/>
        <p:cNvGrpSpPr/>
        <p:nvPr/>
      </p:nvGrpSpPr>
      <p:grpSpPr>
        <a:xfrm>
          <a:off x="0" y="0"/>
          <a:ext cx="0" cy="0"/>
          <a:chOff x="0" y="0"/>
          <a:chExt cx="0" cy="0"/>
        </a:xfrm>
      </p:grpSpPr>
      <p:sp>
        <p:nvSpPr>
          <p:cNvPr id="548" name="Google Shape;548;p24"/>
          <p:cNvSpPr txBox="1">
            <a:spLocks noGrp="1"/>
          </p:cNvSpPr>
          <p:nvPr>
            <p:ph type="subTitle" idx="1"/>
          </p:nvPr>
        </p:nvSpPr>
        <p:spPr>
          <a:xfrm>
            <a:off x="2215200" y="1320225"/>
            <a:ext cx="4713600" cy="4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spcBef>
                <a:spcPts val="160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549" name="Google Shape;549;p24"/>
          <p:cNvSpPr txBox="1">
            <a:spLocks noGrp="1"/>
          </p:cNvSpPr>
          <p:nvPr>
            <p:ph type="title" hasCustomPrompt="1"/>
          </p:nvPr>
        </p:nvSpPr>
        <p:spPr>
          <a:xfrm>
            <a:off x="2267400" y="615700"/>
            <a:ext cx="4609200" cy="82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48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550" name="Google Shape;550;p24"/>
          <p:cNvSpPr txBox="1">
            <a:spLocks noGrp="1"/>
          </p:cNvSpPr>
          <p:nvPr>
            <p:ph type="subTitle" idx="2"/>
          </p:nvPr>
        </p:nvSpPr>
        <p:spPr>
          <a:xfrm>
            <a:off x="2215200" y="2683550"/>
            <a:ext cx="4713600" cy="4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spcBef>
                <a:spcPts val="160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551" name="Google Shape;551;p24"/>
          <p:cNvSpPr txBox="1">
            <a:spLocks noGrp="1"/>
          </p:cNvSpPr>
          <p:nvPr>
            <p:ph type="title" idx="3" hasCustomPrompt="1"/>
          </p:nvPr>
        </p:nvSpPr>
        <p:spPr>
          <a:xfrm>
            <a:off x="2267400" y="1979025"/>
            <a:ext cx="4609200" cy="82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48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552" name="Google Shape;552;p24"/>
          <p:cNvSpPr txBox="1">
            <a:spLocks noGrp="1"/>
          </p:cNvSpPr>
          <p:nvPr>
            <p:ph type="subTitle" idx="4"/>
          </p:nvPr>
        </p:nvSpPr>
        <p:spPr>
          <a:xfrm>
            <a:off x="2215200" y="4030025"/>
            <a:ext cx="4713600" cy="4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spcBef>
                <a:spcPts val="160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553" name="Google Shape;553;p24"/>
          <p:cNvSpPr txBox="1">
            <a:spLocks noGrp="1"/>
          </p:cNvSpPr>
          <p:nvPr>
            <p:ph type="title" idx="5" hasCustomPrompt="1"/>
          </p:nvPr>
        </p:nvSpPr>
        <p:spPr>
          <a:xfrm>
            <a:off x="2267400" y="3325500"/>
            <a:ext cx="4609200" cy="82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48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554" name="Google Shape;554;p24"/>
          <p:cNvSpPr/>
          <p:nvPr/>
        </p:nvSpPr>
        <p:spPr>
          <a:xfrm flipH="1">
            <a:off x="2453600" y="26150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flipH="1">
            <a:off x="1926175" y="43322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4"/>
          <p:cNvGrpSpPr/>
          <p:nvPr/>
        </p:nvGrpSpPr>
        <p:grpSpPr>
          <a:xfrm>
            <a:off x="1603488" y="351200"/>
            <a:ext cx="284100" cy="283800"/>
            <a:chOff x="1603488" y="-182200"/>
            <a:chExt cx="284100" cy="283800"/>
          </a:xfrm>
        </p:grpSpPr>
        <p:sp>
          <p:nvSpPr>
            <p:cNvPr id="574" name="Google Shape;574;p24"/>
            <p:cNvSpPr/>
            <p:nvPr/>
          </p:nvSpPr>
          <p:spPr>
            <a:xfrm>
              <a:off x="1603488" y="-182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1663613" y="-12222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4"/>
          <p:cNvGrpSpPr/>
          <p:nvPr/>
        </p:nvGrpSpPr>
        <p:grpSpPr>
          <a:xfrm>
            <a:off x="7140725" y="3076988"/>
            <a:ext cx="284100" cy="283800"/>
            <a:chOff x="8359925" y="2619788"/>
            <a:chExt cx="284100" cy="283800"/>
          </a:xfrm>
        </p:grpSpPr>
        <p:sp>
          <p:nvSpPr>
            <p:cNvPr id="577" name="Google Shape;577;p24"/>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4"/>
          <p:cNvGrpSpPr/>
          <p:nvPr/>
        </p:nvGrpSpPr>
        <p:grpSpPr>
          <a:xfrm>
            <a:off x="6214200" y="-2394125"/>
            <a:ext cx="5411400" cy="5412300"/>
            <a:chOff x="6214200" y="-2394125"/>
            <a:chExt cx="5411400" cy="5412300"/>
          </a:xfrm>
        </p:grpSpPr>
        <p:sp>
          <p:nvSpPr>
            <p:cNvPr id="580" name="Google Shape;580;p24"/>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1" name="Google Shape;581;p24"/>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82"/>
        <p:cNvGrpSpPr/>
        <p:nvPr/>
      </p:nvGrpSpPr>
      <p:grpSpPr>
        <a:xfrm>
          <a:off x="0" y="0"/>
          <a:ext cx="0" cy="0"/>
          <a:chOff x="0" y="0"/>
          <a:chExt cx="0" cy="0"/>
        </a:xfrm>
      </p:grpSpPr>
      <p:sp>
        <p:nvSpPr>
          <p:cNvPr id="583" name="Google Shape;583;p25"/>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txBox="1">
            <a:spLocks noGrp="1"/>
          </p:cNvSpPr>
          <p:nvPr>
            <p:ph type="title"/>
          </p:nvPr>
        </p:nvSpPr>
        <p:spPr>
          <a:xfrm>
            <a:off x="2634450" y="539500"/>
            <a:ext cx="38751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5000">
                <a:solidFill>
                  <a:schemeClr val="lt1"/>
                </a:solidFill>
              </a:defRPr>
            </a:lvl1pPr>
            <a:lvl2pPr lvl="1" algn="r" rtl="0">
              <a:spcBef>
                <a:spcPts val="0"/>
              </a:spcBef>
              <a:spcAft>
                <a:spcPts val="0"/>
              </a:spcAft>
              <a:buClr>
                <a:schemeClr val="lt1"/>
              </a:buClr>
              <a:buSzPts val="4000"/>
              <a:buNone/>
              <a:defRPr sz="4000">
                <a:solidFill>
                  <a:schemeClr val="lt1"/>
                </a:solidFill>
              </a:defRPr>
            </a:lvl2pPr>
            <a:lvl3pPr lvl="2" algn="r" rtl="0">
              <a:spcBef>
                <a:spcPts val="0"/>
              </a:spcBef>
              <a:spcAft>
                <a:spcPts val="0"/>
              </a:spcAft>
              <a:buClr>
                <a:schemeClr val="lt1"/>
              </a:buClr>
              <a:buSzPts val="4000"/>
              <a:buNone/>
              <a:defRPr sz="4000">
                <a:solidFill>
                  <a:schemeClr val="lt1"/>
                </a:solidFill>
              </a:defRPr>
            </a:lvl3pPr>
            <a:lvl4pPr lvl="3" algn="r" rtl="0">
              <a:spcBef>
                <a:spcPts val="0"/>
              </a:spcBef>
              <a:spcAft>
                <a:spcPts val="0"/>
              </a:spcAft>
              <a:buClr>
                <a:schemeClr val="lt1"/>
              </a:buClr>
              <a:buSzPts val="4000"/>
              <a:buNone/>
              <a:defRPr sz="4000">
                <a:solidFill>
                  <a:schemeClr val="lt1"/>
                </a:solidFill>
              </a:defRPr>
            </a:lvl4pPr>
            <a:lvl5pPr lvl="4" algn="r" rtl="0">
              <a:spcBef>
                <a:spcPts val="0"/>
              </a:spcBef>
              <a:spcAft>
                <a:spcPts val="0"/>
              </a:spcAft>
              <a:buClr>
                <a:schemeClr val="lt1"/>
              </a:buClr>
              <a:buSzPts val="4000"/>
              <a:buNone/>
              <a:defRPr sz="4000">
                <a:solidFill>
                  <a:schemeClr val="lt1"/>
                </a:solidFill>
              </a:defRPr>
            </a:lvl5pPr>
            <a:lvl6pPr lvl="5" algn="r" rtl="0">
              <a:spcBef>
                <a:spcPts val="0"/>
              </a:spcBef>
              <a:spcAft>
                <a:spcPts val="0"/>
              </a:spcAft>
              <a:buClr>
                <a:schemeClr val="lt1"/>
              </a:buClr>
              <a:buSzPts val="4000"/>
              <a:buNone/>
              <a:defRPr sz="4000">
                <a:solidFill>
                  <a:schemeClr val="lt1"/>
                </a:solidFill>
              </a:defRPr>
            </a:lvl6pPr>
            <a:lvl7pPr lvl="6" algn="r" rtl="0">
              <a:spcBef>
                <a:spcPts val="0"/>
              </a:spcBef>
              <a:spcAft>
                <a:spcPts val="0"/>
              </a:spcAft>
              <a:buClr>
                <a:schemeClr val="lt1"/>
              </a:buClr>
              <a:buSzPts val="4000"/>
              <a:buNone/>
              <a:defRPr sz="4000">
                <a:solidFill>
                  <a:schemeClr val="lt1"/>
                </a:solidFill>
              </a:defRPr>
            </a:lvl7pPr>
            <a:lvl8pPr lvl="7" algn="r" rtl="0">
              <a:spcBef>
                <a:spcPts val="0"/>
              </a:spcBef>
              <a:spcAft>
                <a:spcPts val="0"/>
              </a:spcAft>
              <a:buClr>
                <a:schemeClr val="lt1"/>
              </a:buClr>
              <a:buSzPts val="4000"/>
              <a:buNone/>
              <a:defRPr sz="4000">
                <a:solidFill>
                  <a:schemeClr val="lt1"/>
                </a:solidFill>
              </a:defRPr>
            </a:lvl8pPr>
            <a:lvl9pPr lvl="8" algn="r" rtl="0">
              <a:spcBef>
                <a:spcPts val="0"/>
              </a:spcBef>
              <a:spcAft>
                <a:spcPts val="0"/>
              </a:spcAft>
              <a:buClr>
                <a:schemeClr val="lt1"/>
              </a:buClr>
              <a:buSzPts val="4000"/>
              <a:buNone/>
              <a:defRPr sz="4000">
                <a:solidFill>
                  <a:schemeClr val="lt1"/>
                </a:solidFill>
              </a:defRPr>
            </a:lvl9pPr>
          </a:lstStyle>
          <a:p>
            <a:endParaRPr/>
          </a:p>
        </p:txBody>
      </p:sp>
      <p:sp>
        <p:nvSpPr>
          <p:cNvPr id="586" name="Google Shape;586;p25"/>
          <p:cNvSpPr txBox="1">
            <a:spLocks noGrp="1"/>
          </p:cNvSpPr>
          <p:nvPr>
            <p:ph type="subTitle" idx="1"/>
          </p:nvPr>
        </p:nvSpPr>
        <p:spPr>
          <a:xfrm>
            <a:off x="2634450" y="1440412"/>
            <a:ext cx="3875100" cy="123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7" name="Google Shape;587;p25"/>
          <p:cNvSpPr txBox="1">
            <a:spLocks noGrp="1"/>
          </p:cNvSpPr>
          <p:nvPr>
            <p:ph type="subTitle" idx="2"/>
          </p:nvPr>
        </p:nvSpPr>
        <p:spPr>
          <a:xfrm>
            <a:off x="2634450" y="3609912"/>
            <a:ext cx="38751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None/>
              <a:defRPr>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8" name="Google Shape;588;p25"/>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flipH="1">
            <a:off x="1926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txBox="1"/>
          <p:nvPr/>
        </p:nvSpPr>
        <p:spPr>
          <a:xfrm>
            <a:off x="2376750" y="4031788"/>
            <a:ext cx="4390500" cy="49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lang="en" sz="1200" b="1">
                <a:solidFill>
                  <a:schemeClr val="lt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200">
                <a:solidFill>
                  <a:schemeClr val="lt1"/>
                </a:solidFill>
                <a:latin typeface="Anaheim"/>
                <a:ea typeface="Anaheim"/>
                <a:cs typeface="Anaheim"/>
                <a:sym typeface="Anaheim"/>
              </a:rPr>
              <a:t>, including icons by </a:t>
            </a:r>
            <a:r>
              <a:rPr lang="en" sz="1200" b="1">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200" b="1">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lang="en" sz="1200" b="1">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200" b="1">
              <a:solidFill>
                <a:schemeClr val="lt1"/>
              </a:solidFill>
              <a:latin typeface="Anaheim"/>
              <a:ea typeface="Anaheim"/>
              <a:cs typeface="Anaheim"/>
              <a:sym typeface="Anaheim"/>
            </a:endParaRPr>
          </a:p>
        </p:txBody>
      </p:sp>
      <p:grpSp>
        <p:nvGrpSpPr>
          <p:cNvPr id="606" name="Google Shape;606;p25"/>
          <p:cNvGrpSpPr/>
          <p:nvPr/>
        </p:nvGrpSpPr>
        <p:grpSpPr>
          <a:xfrm>
            <a:off x="1603488" y="351200"/>
            <a:ext cx="284100" cy="283800"/>
            <a:chOff x="1603488" y="351200"/>
            <a:chExt cx="284100" cy="283800"/>
          </a:xfrm>
        </p:grpSpPr>
        <p:sp>
          <p:nvSpPr>
            <p:cNvPr id="607" name="Google Shape;607;p25"/>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5"/>
          <p:cNvGrpSpPr/>
          <p:nvPr/>
        </p:nvGrpSpPr>
        <p:grpSpPr>
          <a:xfrm>
            <a:off x="7291250" y="2506838"/>
            <a:ext cx="284100" cy="283800"/>
            <a:chOff x="7291250" y="2506838"/>
            <a:chExt cx="284100" cy="283800"/>
          </a:xfrm>
        </p:grpSpPr>
        <p:sp>
          <p:nvSpPr>
            <p:cNvPr id="610" name="Google Shape;610;p25"/>
            <p:cNvSpPr/>
            <p:nvPr/>
          </p:nvSpPr>
          <p:spPr>
            <a:xfrm>
              <a:off x="7291250" y="250683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7351375" y="256681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5"/>
          <p:cNvGrpSpPr/>
          <p:nvPr/>
        </p:nvGrpSpPr>
        <p:grpSpPr>
          <a:xfrm>
            <a:off x="6214200" y="-2368060"/>
            <a:ext cx="5411400" cy="5412300"/>
            <a:chOff x="6214200" y="-2394125"/>
            <a:chExt cx="5411400" cy="5412300"/>
          </a:xfrm>
        </p:grpSpPr>
        <p:sp>
          <p:nvSpPr>
            <p:cNvPr id="613" name="Google Shape;613;p25"/>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 name="Google Shape;614;p25"/>
            <p:cNvPicPr preferRelativeResize="0"/>
            <p:nvPr/>
          </p:nvPicPr>
          <p:blipFill rotWithShape="1">
            <a:blip r:embed="rId5">
              <a:alphaModFix/>
            </a:blip>
            <a:srcRect l="2740" t="34104" r="40292" b="4511"/>
            <a:stretch/>
          </p:blipFill>
          <p:spPr>
            <a:xfrm>
              <a:off x="6992175" y="-28225"/>
              <a:ext cx="2151825" cy="208588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Do Hyeon"/>
              <a:buNone/>
              <a:defRPr sz="2800">
                <a:solidFill>
                  <a:schemeClr val="lt1"/>
                </a:solidFill>
                <a:latin typeface="Do Hyeon"/>
                <a:ea typeface="Do Hyeon"/>
                <a:cs typeface="Do Hyeon"/>
                <a:sym typeface="Do Hyeon"/>
              </a:defRPr>
            </a:lvl1pPr>
            <a:lvl2pPr lvl="1">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2pPr>
            <a:lvl3pPr lvl="2">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3pPr>
            <a:lvl4pPr lvl="3">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4pPr>
            <a:lvl5pPr lvl="4">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5pPr>
            <a:lvl6pPr lvl="5">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6pPr>
            <a:lvl7pPr lvl="6">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7pPr>
            <a:lvl8pPr lvl="7">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8pPr>
            <a:lvl9pPr lvl="8">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9pPr>
          </a:lstStyle>
          <a:p>
            <a:endParaRPr/>
          </a:p>
        </p:txBody>
      </p:sp>
      <p:sp>
        <p:nvSpPr>
          <p:cNvPr id="7" name="Google Shape;7;p1"/>
          <p:cNvSpPr txBox="1">
            <a:spLocks noGrp="1"/>
          </p:cNvSpPr>
          <p:nvPr>
            <p:ph type="body" idx="1"/>
          </p:nvPr>
        </p:nvSpPr>
        <p:spPr>
          <a:xfrm>
            <a:off x="713225" y="1224750"/>
            <a:ext cx="77175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6"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1.png"/><Relationship Id="rId5" Type="http://schemas.openxmlformats.org/officeDocument/2006/relationships/image" Target="../media/image3.png"/><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644"/>
        <p:cNvGrpSpPr/>
        <p:nvPr/>
      </p:nvGrpSpPr>
      <p:grpSpPr>
        <a:xfrm>
          <a:off x="0" y="0"/>
          <a:ext cx="0" cy="0"/>
          <a:chOff x="0" y="0"/>
          <a:chExt cx="0" cy="0"/>
        </a:xfrm>
      </p:grpSpPr>
      <p:grpSp>
        <p:nvGrpSpPr>
          <p:cNvPr id="645" name="Google Shape;645;p30"/>
          <p:cNvGrpSpPr/>
          <p:nvPr/>
        </p:nvGrpSpPr>
        <p:grpSpPr>
          <a:xfrm>
            <a:off x="-1656600" y="279760"/>
            <a:ext cx="6537599" cy="6502814"/>
            <a:chOff x="-1656600" y="279760"/>
            <a:chExt cx="6537599" cy="6502814"/>
          </a:xfrm>
        </p:grpSpPr>
        <p:sp>
          <p:nvSpPr>
            <p:cNvPr id="646" name="Google Shape;646;p30"/>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7" name="Google Shape;647;p30"/>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648" name="Google Shape;648;p30"/>
          <p:cNvGrpSpPr/>
          <p:nvPr/>
        </p:nvGrpSpPr>
        <p:grpSpPr>
          <a:xfrm>
            <a:off x="2276095" y="-158954"/>
            <a:ext cx="1937400" cy="1937400"/>
            <a:chOff x="2276095" y="-158954"/>
            <a:chExt cx="1937400" cy="1937400"/>
          </a:xfrm>
        </p:grpSpPr>
        <p:sp>
          <p:nvSpPr>
            <p:cNvPr id="649" name="Google Shape;649;p30"/>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0" name="Google Shape;650;p30"/>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651" name="Google Shape;651;p30"/>
          <p:cNvGrpSpPr/>
          <p:nvPr/>
        </p:nvGrpSpPr>
        <p:grpSpPr>
          <a:xfrm>
            <a:off x="6992175" y="3100998"/>
            <a:ext cx="1937400" cy="1937400"/>
            <a:chOff x="6992175" y="3100998"/>
            <a:chExt cx="1937400" cy="1937400"/>
          </a:xfrm>
        </p:grpSpPr>
        <p:sp>
          <p:nvSpPr>
            <p:cNvPr id="652" name="Google Shape;652;p3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3" name="Google Shape;653;p30"/>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654" name="Google Shape;654;p30"/>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Do Hyeon" panose="020B0604020202020204" charset="-127"/>
                <a:ea typeface="Do Hyeon" panose="020B0604020202020204" charset="-127"/>
              </a:rPr>
              <a:t>Analyzing COVID-19 Data Trends</a:t>
            </a:r>
            <a:endParaRPr dirty="0">
              <a:latin typeface="Do Hyeon" panose="020B0604020202020204" charset="-127"/>
              <a:ea typeface="Do Hyeon" panose="020B0604020202020204" charset="-127"/>
            </a:endParaRPr>
          </a:p>
        </p:txBody>
      </p:sp>
      <p:sp>
        <p:nvSpPr>
          <p:cNvPr id="655" name="Google Shape;655;p30"/>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latin typeface="Gill Sans MT" panose="020B0502020104020203" pitchFamily="34" charset="0"/>
              </a:rPr>
              <a:t>Deborah Mark Itonyo</a:t>
            </a:r>
            <a:endParaRPr dirty="0">
              <a:latin typeface="Gill Sans MT" panose="020B0502020104020203" pitchFamily="34" charset="0"/>
            </a:endParaRPr>
          </a:p>
        </p:txBody>
      </p:sp>
      <p:cxnSp>
        <p:nvCxnSpPr>
          <p:cNvPr id="656" name="Google Shape;656;p30"/>
          <p:cNvCxnSpPr/>
          <p:nvPr/>
        </p:nvCxnSpPr>
        <p:spPr>
          <a:xfrm>
            <a:off x="4243950" y="3178694"/>
            <a:ext cx="6561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5</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713250" y="649592"/>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dirty="0">
                <a:solidFill>
                  <a:schemeClr val="accent1"/>
                </a:solidFill>
              </a:rPr>
              <a:t>Number of months present in dataset</a:t>
            </a:r>
          </a:p>
        </p:txBody>
      </p:sp>
      <p:sp>
        <p:nvSpPr>
          <p:cNvPr id="12" name="TextBox 11">
            <a:extLst>
              <a:ext uri="{FF2B5EF4-FFF2-40B4-BE49-F238E27FC236}">
                <a16:creationId xmlns:a16="http://schemas.microsoft.com/office/drawing/2014/main" id="{B25FEB19-0A40-1B76-640E-413ADA8AB6A1}"/>
              </a:ext>
            </a:extLst>
          </p:cNvPr>
          <p:cNvSpPr txBox="1"/>
          <p:nvPr/>
        </p:nvSpPr>
        <p:spPr>
          <a:xfrm>
            <a:off x="649515" y="1402572"/>
            <a:ext cx="7844970" cy="307777"/>
          </a:xfrm>
          <a:prstGeom prst="rect">
            <a:avLst/>
          </a:prstGeom>
          <a:noFill/>
        </p:spPr>
        <p:txBody>
          <a:bodyPr wrap="square" rtlCol="0">
            <a:spAutoFit/>
          </a:bodyPr>
          <a:lstStyle/>
          <a:p>
            <a:r>
              <a:rPr lang="en-GB" dirty="0">
                <a:solidFill>
                  <a:schemeClr val="bg1"/>
                </a:solidFill>
              </a:rPr>
              <a:t>This code is used to check the number of months in the data table. </a:t>
            </a:r>
          </a:p>
        </p:txBody>
      </p:sp>
      <p:sp>
        <p:nvSpPr>
          <p:cNvPr id="9" name="Arrow: Right 8">
            <a:extLst>
              <a:ext uri="{FF2B5EF4-FFF2-40B4-BE49-F238E27FC236}">
                <a16:creationId xmlns:a16="http://schemas.microsoft.com/office/drawing/2014/main" id="{9D789388-44C9-ADD4-3736-A40C189C5896}"/>
              </a:ext>
            </a:extLst>
          </p:cNvPr>
          <p:cNvSpPr/>
          <p:nvPr/>
        </p:nvSpPr>
        <p:spPr>
          <a:xfrm>
            <a:off x="4572000" y="2894453"/>
            <a:ext cx="1076625" cy="22412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AA2C796A-CAFF-08B2-7BAE-601CA27F4CC3}"/>
              </a:ext>
            </a:extLst>
          </p:cNvPr>
          <p:cNvPicPr>
            <a:picLocks noChangeAspect="1"/>
          </p:cNvPicPr>
          <p:nvPr/>
        </p:nvPicPr>
        <p:blipFill rotWithShape="1">
          <a:blip r:embed="rId4"/>
          <a:srcRect l="267" t="48520" r="52700" b="2014"/>
          <a:stretch/>
        </p:blipFill>
        <p:spPr>
          <a:xfrm>
            <a:off x="5687435" y="2455747"/>
            <a:ext cx="2984630" cy="1280301"/>
          </a:xfrm>
          <a:prstGeom prst="rect">
            <a:avLst/>
          </a:prstGeom>
        </p:spPr>
      </p:pic>
      <p:pic>
        <p:nvPicPr>
          <p:cNvPr id="5" name="Picture 4">
            <a:extLst>
              <a:ext uri="{FF2B5EF4-FFF2-40B4-BE49-F238E27FC236}">
                <a16:creationId xmlns:a16="http://schemas.microsoft.com/office/drawing/2014/main" id="{BF0B9306-8315-ED1E-865F-8FF45CC1BDBD}"/>
              </a:ext>
            </a:extLst>
          </p:cNvPr>
          <p:cNvPicPr>
            <a:picLocks noChangeAspect="1"/>
          </p:cNvPicPr>
          <p:nvPr/>
        </p:nvPicPr>
        <p:blipFill>
          <a:blip r:embed="rId5"/>
          <a:stretch>
            <a:fillRect/>
          </a:stretch>
        </p:blipFill>
        <p:spPr>
          <a:xfrm>
            <a:off x="425736" y="2244676"/>
            <a:ext cx="4458321" cy="1804810"/>
          </a:xfrm>
          <a:prstGeom prst="rect">
            <a:avLst/>
          </a:prstGeom>
        </p:spPr>
      </p:pic>
    </p:spTree>
    <p:extLst>
      <p:ext uri="{BB962C8B-B14F-4D97-AF65-F5344CB8AC3E}">
        <p14:creationId xmlns:p14="http://schemas.microsoft.com/office/powerpoint/2010/main" val="3597628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8" name="Arrow: Curved Right 7">
            <a:extLst>
              <a:ext uri="{FF2B5EF4-FFF2-40B4-BE49-F238E27FC236}">
                <a16:creationId xmlns:a16="http://schemas.microsoft.com/office/drawing/2014/main" id="{63220F25-0643-8EC1-ADD0-072C4079BC83}"/>
              </a:ext>
            </a:extLst>
          </p:cNvPr>
          <p:cNvSpPr/>
          <p:nvPr/>
        </p:nvSpPr>
        <p:spPr>
          <a:xfrm>
            <a:off x="2111829" y="3403178"/>
            <a:ext cx="1776512" cy="1090730"/>
          </a:xfrm>
          <a:prstGeom prst="curved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chemeClr val="tx1"/>
              </a:solidFill>
            </a:endParaRPr>
          </a:p>
        </p:txBody>
      </p:sp>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6</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713250" y="649592"/>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a:solidFill>
                  <a:schemeClr val="accent1"/>
                </a:solidFill>
              </a:rPr>
              <a:t>Find monthly average for confirmed, deaths, recovered</a:t>
            </a:r>
            <a:endParaRPr lang="en-GB" sz="2000" dirty="0">
              <a:solidFill>
                <a:schemeClr val="accent1"/>
              </a:solidFill>
            </a:endParaRPr>
          </a:p>
        </p:txBody>
      </p:sp>
      <p:sp>
        <p:nvSpPr>
          <p:cNvPr id="12" name="TextBox 11">
            <a:extLst>
              <a:ext uri="{FF2B5EF4-FFF2-40B4-BE49-F238E27FC236}">
                <a16:creationId xmlns:a16="http://schemas.microsoft.com/office/drawing/2014/main" id="{B25FEB19-0A40-1B76-640E-413ADA8AB6A1}"/>
              </a:ext>
            </a:extLst>
          </p:cNvPr>
          <p:cNvSpPr txBox="1"/>
          <p:nvPr/>
        </p:nvSpPr>
        <p:spPr>
          <a:xfrm>
            <a:off x="649515" y="1402572"/>
            <a:ext cx="7844970" cy="523220"/>
          </a:xfrm>
          <a:prstGeom prst="rect">
            <a:avLst/>
          </a:prstGeom>
          <a:noFill/>
        </p:spPr>
        <p:txBody>
          <a:bodyPr wrap="square" rtlCol="0">
            <a:spAutoFit/>
          </a:bodyPr>
          <a:lstStyle/>
          <a:p>
            <a:pPr algn="just"/>
            <a:r>
              <a:rPr lang="en-GB" dirty="0">
                <a:solidFill>
                  <a:schemeClr val="bg1"/>
                </a:solidFill>
              </a:rPr>
              <a:t>This code is used to check average number of confirmed cases, number of deaths, and the number of people who has recovered from the covid-19 throughout the duration in the data table. </a:t>
            </a:r>
          </a:p>
        </p:txBody>
      </p:sp>
      <p:pic>
        <p:nvPicPr>
          <p:cNvPr id="4" name="Picture 3">
            <a:extLst>
              <a:ext uri="{FF2B5EF4-FFF2-40B4-BE49-F238E27FC236}">
                <a16:creationId xmlns:a16="http://schemas.microsoft.com/office/drawing/2014/main" id="{E7786B4F-22B3-3525-2A6B-1F9328863E95}"/>
              </a:ext>
            </a:extLst>
          </p:cNvPr>
          <p:cNvPicPr>
            <a:picLocks noChangeAspect="1"/>
          </p:cNvPicPr>
          <p:nvPr/>
        </p:nvPicPr>
        <p:blipFill>
          <a:blip r:embed="rId4"/>
          <a:stretch>
            <a:fillRect/>
          </a:stretch>
        </p:blipFill>
        <p:spPr>
          <a:xfrm>
            <a:off x="184015" y="2055547"/>
            <a:ext cx="5219968" cy="1593932"/>
          </a:xfrm>
          <a:prstGeom prst="rect">
            <a:avLst/>
          </a:prstGeom>
        </p:spPr>
      </p:pic>
      <p:pic>
        <p:nvPicPr>
          <p:cNvPr id="7" name="Picture 6">
            <a:extLst>
              <a:ext uri="{FF2B5EF4-FFF2-40B4-BE49-F238E27FC236}">
                <a16:creationId xmlns:a16="http://schemas.microsoft.com/office/drawing/2014/main" id="{8DCC36CB-C0CB-98BF-1D69-C4641931CFFE}"/>
              </a:ext>
            </a:extLst>
          </p:cNvPr>
          <p:cNvPicPr>
            <a:picLocks noChangeAspect="1"/>
          </p:cNvPicPr>
          <p:nvPr/>
        </p:nvPicPr>
        <p:blipFill rotWithShape="1">
          <a:blip r:embed="rId5"/>
          <a:srcRect t="39575" r="5057" b="11520"/>
          <a:stretch/>
        </p:blipFill>
        <p:spPr>
          <a:xfrm>
            <a:off x="3888341" y="4014226"/>
            <a:ext cx="4660573" cy="711200"/>
          </a:xfrm>
          <a:prstGeom prst="rect">
            <a:avLst/>
          </a:prstGeom>
        </p:spPr>
      </p:pic>
    </p:spTree>
    <p:extLst>
      <p:ext uri="{BB962C8B-B14F-4D97-AF65-F5344CB8AC3E}">
        <p14:creationId xmlns:p14="http://schemas.microsoft.com/office/powerpoint/2010/main" val="2400776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7</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585780" y="649592"/>
            <a:ext cx="784497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a:solidFill>
                  <a:schemeClr val="accent1"/>
                </a:solidFill>
              </a:rPr>
              <a:t>Find most frequent value for confirmed, deaths, recovered each month</a:t>
            </a:r>
            <a:endParaRPr lang="en-GB" sz="2000" dirty="0">
              <a:solidFill>
                <a:schemeClr val="accent1"/>
              </a:solidFill>
            </a:endParaRPr>
          </a:p>
        </p:txBody>
      </p:sp>
      <p:sp>
        <p:nvSpPr>
          <p:cNvPr id="12" name="TextBox 11">
            <a:extLst>
              <a:ext uri="{FF2B5EF4-FFF2-40B4-BE49-F238E27FC236}">
                <a16:creationId xmlns:a16="http://schemas.microsoft.com/office/drawing/2014/main" id="{B25FEB19-0A40-1B76-640E-413ADA8AB6A1}"/>
              </a:ext>
            </a:extLst>
          </p:cNvPr>
          <p:cNvSpPr txBox="1"/>
          <p:nvPr/>
        </p:nvSpPr>
        <p:spPr>
          <a:xfrm>
            <a:off x="649515" y="1212416"/>
            <a:ext cx="7844970" cy="523220"/>
          </a:xfrm>
          <a:prstGeom prst="rect">
            <a:avLst/>
          </a:prstGeom>
          <a:noFill/>
        </p:spPr>
        <p:txBody>
          <a:bodyPr wrap="square" rtlCol="0">
            <a:spAutoFit/>
          </a:bodyPr>
          <a:lstStyle/>
          <a:p>
            <a:r>
              <a:rPr lang="en-GB" dirty="0">
                <a:solidFill>
                  <a:schemeClr val="bg1"/>
                </a:solidFill>
              </a:rPr>
              <a:t>This code is used to check the most frequent value each month for confirmed cases, deaths and recoveries in the data table.</a:t>
            </a:r>
          </a:p>
        </p:txBody>
      </p:sp>
      <p:sp>
        <p:nvSpPr>
          <p:cNvPr id="9" name="Arrow: Right 8">
            <a:extLst>
              <a:ext uri="{FF2B5EF4-FFF2-40B4-BE49-F238E27FC236}">
                <a16:creationId xmlns:a16="http://schemas.microsoft.com/office/drawing/2014/main" id="{9D789388-44C9-ADD4-3736-A40C189C5896}"/>
              </a:ext>
            </a:extLst>
          </p:cNvPr>
          <p:cNvSpPr/>
          <p:nvPr/>
        </p:nvSpPr>
        <p:spPr>
          <a:xfrm>
            <a:off x="4230914" y="3318281"/>
            <a:ext cx="1223168" cy="30777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4" name="Picture 3">
            <a:extLst>
              <a:ext uri="{FF2B5EF4-FFF2-40B4-BE49-F238E27FC236}">
                <a16:creationId xmlns:a16="http://schemas.microsoft.com/office/drawing/2014/main" id="{E922FE85-152F-FCDF-17D7-1C0F4347137C}"/>
              </a:ext>
            </a:extLst>
          </p:cNvPr>
          <p:cNvPicPr>
            <a:picLocks noChangeAspect="1"/>
          </p:cNvPicPr>
          <p:nvPr/>
        </p:nvPicPr>
        <p:blipFill>
          <a:blip r:embed="rId4"/>
          <a:stretch>
            <a:fillRect/>
          </a:stretch>
        </p:blipFill>
        <p:spPr>
          <a:xfrm>
            <a:off x="590345" y="1849413"/>
            <a:ext cx="3640569" cy="3105044"/>
          </a:xfrm>
          <a:prstGeom prst="rect">
            <a:avLst/>
          </a:prstGeom>
        </p:spPr>
      </p:pic>
      <p:pic>
        <p:nvPicPr>
          <p:cNvPr id="7" name="Picture 6">
            <a:extLst>
              <a:ext uri="{FF2B5EF4-FFF2-40B4-BE49-F238E27FC236}">
                <a16:creationId xmlns:a16="http://schemas.microsoft.com/office/drawing/2014/main" id="{1AD5BBEB-21CF-AAEF-2B01-5232E4AAC283}"/>
              </a:ext>
            </a:extLst>
          </p:cNvPr>
          <p:cNvPicPr>
            <a:picLocks noChangeAspect="1"/>
          </p:cNvPicPr>
          <p:nvPr/>
        </p:nvPicPr>
        <p:blipFill rotWithShape="1">
          <a:blip r:embed="rId5"/>
          <a:srcRect t="11428" b="1"/>
          <a:stretch/>
        </p:blipFill>
        <p:spPr>
          <a:xfrm>
            <a:off x="5454082" y="1849413"/>
            <a:ext cx="3225462" cy="3105044"/>
          </a:xfrm>
          <a:prstGeom prst="rect">
            <a:avLst/>
          </a:prstGeom>
        </p:spPr>
      </p:pic>
    </p:spTree>
    <p:extLst>
      <p:ext uri="{BB962C8B-B14F-4D97-AF65-F5344CB8AC3E}">
        <p14:creationId xmlns:p14="http://schemas.microsoft.com/office/powerpoint/2010/main" val="2698799507"/>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8</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585780" y="649592"/>
            <a:ext cx="784497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a:solidFill>
                  <a:schemeClr val="accent1"/>
                </a:solidFill>
              </a:rPr>
              <a:t>Find minimum values for confirmed, deaths, recovered per year</a:t>
            </a:r>
            <a:endParaRPr lang="en-GB" sz="2000" dirty="0">
              <a:solidFill>
                <a:schemeClr val="accent1"/>
              </a:solidFill>
            </a:endParaRPr>
          </a:p>
        </p:txBody>
      </p:sp>
      <p:sp>
        <p:nvSpPr>
          <p:cNvPr id="12" name="TextBox 11">
            <a:extLst>
              <a:ext uri="{FF2B5EF4-FFF2-40B4-BE49-F238E27FC236}">
                <a16:creationId xmlns:a16="http://schemas.microsoft.com/office/drawing/2014/main" id="{B25FEB19-0A40-1B76-640E-413ADA8AB6A1}"/>
              </a:ext>
            </a:extLst>
          </p:cNvPr>
          <p:cNvSpPr txBox="1"/>
          <p:nvPr/>
        </p:nvSpPr>
        <p:spPr>
          <a:xfrm>
            <a:off x="649515" y="1212416"/>
            <a:ext cx="7844970" cy="523220"/>
          </a:xfrm>
          <a:prstGeom prst="rect">
            <a:avLst/>
          </a:prstGeom>
          <a:noFill/>
        </p:spPr>
        <p:txBody>
          <a:bodyPr wrap="square" rtlCol="0">
            <a:spAutoFit/>
          </a:bodyPr>
          <a:lstStyle/>
          <a:p>
            <a:r>
              <a:rPr lang="en-GB" dirty="0">
                <a:solidFill>
                  <a:schemeClr val="bg1"/>
                </a:solidFill>
              </a:rPr>
              <a:t>This code is used to check the most minimum yearly value for confirmed cases, deaths and recoveries in the data table.</a:t>
            </a:r>
          </a:p>
        </p:txBody>
      </p:sp>
      <p:sp>
        <p:nvSpPr>
          <p:cNvPr id="9" name="Arrow: Right 8">
            <a:extLst>
              <a:ext uri="{FF2B5EF4-FFF2-40B4-BE49-F238E27FC236}">
                <a16:creationId xmlns:a16="http://schemas.microsoft.com/office/drawing/2014/main" id="{9D789388-44C9-ADD4-3736-A40C189C5896}"/>
              </a:ext>
            </a:extLst>
          </p:cNvPr>
          <p:cNvSpPr/>
          <p:nvPr/>
        </p:nvSpPr>
        <p:spPr>
          <a:xfrm>
            <a:off x="3832695" y="3250987"/>
            <a:ext cx="1223168" cy="30777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5" name="Picture 4">
            <a:extLst>
              <a:ext uri="{FF2B5EF4-FFF2-40B4-BE49-F238E27FC236}">
                <a16:creationId xmlns:a16="http://schemas.microsoft.com/office/drawing/2014/main" id="{69564EE6-BF01-69F1-551C-A3113799FF16}"/>
              </a:ext>
            </a:extLst>
          </p:cNvPr>
          <p:cNvPicPr>
            <a:picLocks noChangeAspect="1"/>
          </p:cNvPicPr>
          <p:nvPr/>
        </p:nvPicPr>
        <p:blipFill>
          <a:blip r:embed="rId4"/>
          <a:stretch>
            <a:fillRect/>
          </a:stretch>
        </p:blipFill>
        <p:spPr>
          <a:xfrm>
            <a:off x="454943" y="1892953"/>
            <a:ext cx="3633196" cy="3023847"/>
          </a:xfrm>
          <a:prstGeom prst="rect">
            <a:avLst/>
          </a:prstGeom>
        </p:spPr>
      </p:pic>
      <p:pic>
        <p:nvPicPr>
          <p:cNvPr id="8" name="Picture 7">
            <a:extLst>
              <a:ext uri="{FF2B5EF4-FFF2-40B4-BE49-F238E27FC236}">
                <a16:creationId xmlns:a16="http://schemas.microsoft.com/office/drawing/2014/main" id="{BF9DE80E-BCB0-3665-793E-892DA707130D}"/>
              </a:ext>
            </a:extLst>
          </p:cNvPr>
          <p:cNvPicPr>
            <a:picLocks noChangeAspect="1"/>
          </p:cNvPicPr>
          <p:nvPr/>
        </p:nvPicPr>
        <p:blipFill rotWithShape="1">
          <a:blip r:embed="rId5"/>
          <a:srcRect t="38916"/>
          <a:stretch/>
        </p:blipFill>
        <p:spPr>
          <a:xfrm>
            <a:off x="5055863" y="2691572"/>
            <a:ext cx="3633196" cy="1651905"/>
          </a:xfrm>
          <a:prstGeom prst="rect">
            <a:avLst/>
          </a:prstGeom>
        </p:spPr>
      </p:pic>
    </p:spTree>
    <p:extLst>
      <p:ext uri="{BB962C8B-B14F-4D97-AF65-F5344CB8AC3E}">
        <p14:creationId xmlns:p14="http://schemas.microsoft.com/office/powerpoint/2010/main" val="123010135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9</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585780" y="649592"/>
            <a:ext cx="784497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a:solidFill>
                  <a:schemeClr val="accent1"/>
                </a:solidFill>
              </a:rPr>
              <a:t>Find maximum values of confirmed, deaths, recovered per year</a:t>
            </a:r>
            <a:endParaRPr lang="en-GB" sz="2000" dirty="0">
              <a:solidFill>
                <a:schemeClr val="accent1"/>
              </a:solidFill>
            </a:endParaRPr>
          </a:p>
        </p:txBody>
      </p:sp>
      <p:sp>
        <p:nvSpPr>
          <p:cNvPr id="12" name="TextBox 11">
            <a:extLst>
              <a:ext uri="{FF2B5EF4-FFF2-40B4-BE49-F238E27FC236}">
                <a16:creationId xmlns:a16="http://schemas.microsoft.com/office/drawing/2014/main" id="{B25FEB19-0A40-1B76-640E-413ADA8AB6A1}"/>
              </a:ext>
            </a:extLst>
          </p:cNvPr>
          <p:cNvSpPr txBox="1"/>
          <p:nvPr/>
        </p:nvSpPr>
        <p:spPr>
          <a:xfrm>
            <a:off x="649515" y="1212416"/>
            <a:ext cx="7844970" cy="523220"/>
          </a:xfrm>
          <a:prstGeom prst="rect">
            <a:avLst/>
          </a:prstGeom>
          <a:noFill/>
        </p:spPr>
        <p:txBody>
          <a:bodyPr wrap="square" rtlCol="0">
            <a:spAutoFit/>
          </a:bodyPr>
          <a:lstStyle/>
          <a:p>
            <a:r>
              <a:rPr lang="en-GB" dirty="0">
                <a:solidFill>
                  <a:schemeClr val="bg1"/>
                </a:solidFill>
              </a:rPr>
              <a:t>This code is used to check the most maximum yearly value for confirmed cases, deaths and recoveries in the data table.</a:t>
            </a:r>
          </a:p>
        </p:txBody>
      </p:sp>
      <p:sp>
        <p:nvSpPr>
          <p:cNvPr id="9" name="Arrow: Right 8">
            <a:extLst>
              <a:ext uri="{FF2B5EF4-FFF2-40B4-BE49-F238E27FC236}">
                <a16:creationId xmlns:a16="http://schemas.microsoft.com/office/drawing/2014/main" id="{9D789388-44C9-ADD4-3736-A40C189C5896}"/>
              </a:ext>
            </a:extLst>
          </p:cNvPr>
          <p:cNvSpPr/>
          <p:nvPr/>
        </p:nvSpPr>
        <p:spPr>
          <a:xfrm>
            <a:off x="4022168" y="3318280"/>
            <a:ext cx="1012270" cy="31029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5" name="Picture 4">
            <a:extLst>
              <a:ext uri="{FF2B5EF4-FFF2-40B4-BE49-F238E27FC236}">
                <a16:creationId xmlns:a16="http://schemas.microsoft.com/office/drawing/2014/main" id="{D1E70748-C80A-E8A4-EA28-DA5455919F24}"/>
              </a:ext>
            </a:extLst>
          </p:cNvPr>
          <p:cNvPicPr>
            <a:picLocks noChangeAspect="1"/>
          </p:cNvPicPr>
          <p:nvPr/>
        </p:nvPicPr>
        <p:blipFill>
          <a:blip r:embed="rId4"/>
          <a:stretch>
            <a:fillRect/>
          </a:stretch>
        </p:blipFill>
        <p:spPr>
          <a:xfrm>
            <a:off x="422964" y="1950733"/>
            <a:ext cx="3599204" cy="2735095"/>
          </a:xfrm>
          <a:prstGeom prst="rect">
            <a:avLst/>
          </a:prstGeom>
        </p:spPr>
      </p:pic>
      <p:pic>
        <p:nvPicPr>
          <p:cNvPr id="8" name="Picture 7">
            <a:extLst>
              <a:ext uri="{FF2B5EF4-FFF2-40B4-BE49-F238E27FC236}">
                <a16:creationId xmlns:a16="http://schemas.microsoft.com/office/drawing/2014/main" id="{49990808-C272-E60A-DC5B-22368B22C325}"/>
              </a:ext>
            </a:extLst>
          </p:cNvPr>
          <p:cNvPicPr>
            <a:picLocks noChangeAspect="1"/>
          </p:cNvPicPr>
          <p:nvPr/>
        </p:nvPicPr>
        <p:blipFill rotWithShape="1">
          <a:blip r:embed="rId5"/>
          <a:srcRect t="38543"/>
          <a:stretch/>
        </p:blipFill>
        <p:spPr>
          <a:xfrm>
            <a:off x="5034438" y="2602312"/>
            <a:ext cx="3797162" cy="1541517"/>
          </a:xfrm>
          <a:prstGeom prst="rect">
            <a:avLst/>
          </a:prstGeom>
        </p:spPr>
      </p:pic>
    </p:spTree>
    <p:extLst>
      <p:ext uri="{BB962C8B-B14F-4D97-AF65-F5344CB8AC3E}">
        <p14:creationId xmlns:p14="http://schemas.microsoft.com/office/powerpoint/2010/main" val="3385541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10</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585780" y="649592"/>
            <a:ext cx="784497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a:solidFill>
                  <a:schemeClr val="accent1"/>
                </a:solidFill>
              </a:rPr>
              <a:t>The total number of case of confirmed, deaths, recovered each month</a:t>
            </a:r>
            <a:endParaRPr lang="en-GB" sz="2000" dirty="0">
              <a:solidFill>
                <a:schemeClr val="accent1"/>
              </a:solidFill>
            </a:endParaRPr>
          </a:p>
        </p:txBody>
      </p:sp>
      <p:sp>
        <p:nvSpPr>
          <p:cNvPr id="12" name="TextBox 11">
            <a:extLst>
              <a:ext uri="{FF2B5EF4-FFF2-40B4-BE49-F238E27FC236}">
                <a16:creationId xmlns:a16="http://schemas.microsoft.com/office/drawing/2014/main" id="{B25FEB19-0A40-1B76-640E-413ADA8AB6A1}"/>
              </a:ext>
            </a:extLst>
          </p:cNvPr>
          <p:cNvSpPr txBox="1"/>
          <p:nvPr/>
        </p:nvSpPr>
        <p:spPr>
          <a:xfrm>
            <a:off x="649515" y="1212416"/>
            <a:ext cx="7844970" cy="523220"/>
          </a:xfrm>
          <a:prstGeom prst="rect">
            <a:avLst/>
          </a:prstGeom>
          <a:noFill/>
        </p:spPr>
        <p:txBody>
          <a:bodyPr wrap="square" rtlCol="0">
            <a:spAutoFit/>
          </a:bodyPr>
          <a:lstStyle/>
          <a:p>
            <a:r>
              <a:rPr lang="en-GB" dirty="0">
                <a:solidFill>
                  <a:schemeClr val="bg1"/>
                </a:solidFill>
              </a:rPr>
              <a:t>This code is used to check the total number of confirmed cases, deaths and recoveries  for each month in the data table.</a:t>
            </a:r>
          </a:p>
        </p:txBody>
      </p:sp>
      <p:sp>
        <p:nvSpPr>
          <p:cNvPr id="9" name="Arrow: Right 8">
            <a:extLst>
              <a:ext uri="{FF2B5EF4-FFF2-40B4-BE49-F238E27FC236}">
                <a16:creationId xmlns:a16="http://schemas.microsoft.com/office/drawing/2014/main" id="{9D789388-44C9-ADD4-3736-A40C189C5896}"/>
              </a:ext>
            </a:extLst>
          </p:cNvPr>
          <p:cNvSpPr/>
          <p:nvPr/>
        </p:nvSpPr>
        <p:spPr>
          <a:xfrm>
            <a:off x="4230914" y="3318281"/>
            <a:ext cx="1223168" cy="30777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5" name="Picture 4">
            <a:extLst>
              <a:ext uri="{FF2B5EF4-FFF2-40B4-BE49-F238E27FC236}">
                <a16:creationId xmlns:a16="http://schemas.microsoft.com/office/drawing/2014/main" id="{E87F0BD0-F88E-037D-72E4-53FF46390A6A}"/>
              </a:ext>
            </a:extLst>
          </p:cNvPr>
          <p:cNvPicPr>
            <a:picLocks noChangeAspect="1"/>
          </p:cNvPicPr>
          <p:nvPr/>
        </p:nvPicPr>
        <p:blipFill>
          <a:blip r:embed="rId4"/>
          <a:stretch>
            <a:fillRect/>
          </a:stretch>
        </p:blipFill>
        <p:spPr>
          <a:xfrm>
            <a:off x="475640" y="1861515"/>
            <a:ext cx="3755274" cy="3044314"/>
          </a:xfrm>
          <a:prstGeom prst="rect">
            <a:avLst/>
          </a:prstGeom>
        </p:spPr>
      </p:pic>
      <p:pic>
        <p:nvPicPr>
          <p:cNvPr id="8" name="Picture 7">
            <a:extLst>
              <a:ext uri="{FF2B5EF4-FFF2-40B4-BE49-F238E27FC236}">
                <a16:creationId xmlns:a16="http://schemas.microsoft.com/office/drawing/2014/main" id="{906F69E7-D65B-AFCA-2372-036AEFA64AB8}"/>
              </a:ext>
            </a:extLst>
          </p:cNvPr>
          <p:cNvPicPr>
            <a:picLocks noChangeAspect="1"/>
          </p:cNvPicPr>
          <p:nvPr/>
        </p:nvPicPr>
        <p:blipFill>
          <a:blip r:embed="rId5"/>
          <a:stretch>
            <a:fillRect/>
          </a:stretch>
        </p:blipFill>
        <p:spPr>
          <a:xfrm>
            <a:off x="5454082" y="1735636"/>
            <a:ext cx="3325953" cy="3170193"/>
          </a:xfrm>
          <a:prstGeom prst="rect">
            <a:avLst/>
          </a:prstGeom>
        </p:spPr>
      </p:pic>
    </p:spTree>
    <p:extLst>
      <p:ext uri="{BB962C8B-B14F-4D97-AF65-F5344CB8AC3E}">
        <p14:creationId xmlns:p14="http://schemas.microsoft.com/office/powerpoint/2010/main" val="143344914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14" name="Arrow: Curved Right 13">
            <a:extLst>
              <a:ext uri="{FF2B5EF4-FFF2-40B4-BE49-F238E27FC236}">
                <a16:creationId xmlns:a16="http://schemas.microsoft.com/office/drawing/2014/main" id="{478C9D3E-535D-AA8C-23F1-D160E1F750A0}"/>
              </a:ext>
            </a:extLst>
          </p:cNvPr>
          <p:cNvSpPr/>
          <p:nvPr/>
        </p:nvSpPr>
        <p:spPr>
          <a:xfrm>
            <a:off x="2627086" y="3911600"/>
            <a:ext cx="503320" cy="772926"/>
          </a:xfrm>
          <a:prstGeom prst="curv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chemeClr val="tx1"/>
              </a:solidFill>
            </a:endParaRPr>
          </a:p>
        </p:txBody>
      </p:sp>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11</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585780" y="649592"/>
            <a:ext cx="784497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pPr algn="l"/>
            <a:r>
              <a:rPr lang="en-GB" sz="2000" dirty="0">
                <a:solidFill>
                  <a:schemeClr val="accent1"/>
                </a:solidFill>
              </a:rPr>
              <a:t>Check how corona virus spread out with respect to confirmed case   (</a:t>
            </a:r>
            <a:r>
              <a:rPr lang="en-GB" sz="2000" dirty="0" err="1">
                <a:solidFill>
                  <a:schemeClr val="accent1"/>
                </a:solidFill>
              </a:rPr>
              <a:t>Eg.</a:t>
            </a:r>
            <a:r>
              <a:rPr lang="en-GB" sz="2000" dirty="0">
                <a:solidFill>
                  <a:schemeClr val="accent1"/>
                </a:solidFill>
              </a:rPr>
              <a:t>: total confirmed cases, their average, variance &amp; STDEV )</a:t>
            </a:r>
          </a:p>
        </p:txBody>
      </p:sp>
      <p:sp>
        <p:nvSpPr>
          <p:cNvPr id="12" name="TextBox 11">
            <a:extLst>
              <a:ext uri="{FF2B5EF4-FFF2-40B4-BE49-F238E27FC236}">
                <a16:creationId xmlns:a16="http://schemas.microsoft.com/office/drawing/2014/main" id="{B25FEB19-0A40-1B76-640E-413ADA8AB6A1}"/>
              </a:ext>
            </a:extLst>
          </p:cNvPr>
          <p:cNvSpPr txBox="1"/>
          <p:nvPr/>
        </p:nvSpPr>
        <p:spPr>
          <a:xfrm>
            <a:off x="4957035" y="1859045"/>
            <a:ext cx="3330622" cy="954107"/>
          </a:xfrm>
          <a:prstGeom prst="rect">
            <a:avLst/>
          </a:prstGeom>
          <a:noFill/>
        </p:spPr>
        <p:txBody>
          <a:bodyPr wrap="square" rtlCol="0">
            <a:spAutoFit/>
          </a:bodyPr>
          <a:lstStyle/>
          <a:p>
            <a:r>
              <a:rPr lang="en-GB" dirty="0">
                <a:solidFill>
                  <a:schemeClr val="bg1"/>
                </a:solidFill>
              </a:rPr>
              <a:t>This code is used to check the total spread of corona virus with respect to the confirmed cases only throughout the entire duration in our dataset.</a:t>
            </a:r>
          </a:p>
        </p:txBody>
      </p:sp>
      <p:pic>
        <p:nvPicPr>
          <p:cNvPr id="6" name="Picture 5">
            <a:extLst>
              <a:ext uri="{FF2B5EF4-FFF2-40B4-BE49-F238E27FC236}">
                <a16:creationId xmlns:a16="http://schemas.microsoft.com/office/drawing/2014/main" id="{32EE2488-D186-7CF4-638C-0627AD61E7F5}"/>
              </a:ext>
            </a:extLst>
          </p:cNvPr>
          <p:cNvPicPr>
            <a:picLocks noChangeAspect="1"/>
          </p:cNvPicPr>
          <p:nvPr/>
        </p:nvPicPr>
        <p:blipFill rotWithShape="1">
          <a:blip r:embed="rId4"/>
          <a:srcRect l="571" r="359"/>
          <a:stretch/>
        </p:blipFill>
        <p:spPr>
          <a:xfrm>
            <a:off x="585779" y="1618805"/>
            <a:ext cx="4139839" cy="2398277"/>
          </a:xfrm>
          <a:prstGeom prst="rect">
            <a:avLst/>
          </a:prstGeom>
        </p:spPr>
      </p:pic>
      <p:pic>
        <p:nvPicPr>
          <p:cNvPr id="10" name="Picture 9">
            <a:extLst>
              <a:ext uri="{FF2B5EF4-FFF2-40B4-BE49-F238E27FC236}">
                <a16:creationId xmlns:a16="http://schemas.microsoft.com/office/drawing/2014/main" id="{FBC4E372-43AF-9152-4F67-D3C46FC1DF4E}"/>
              </a:ext>
            </a:extLst>
          </p:cNvPr>
          <p:cNvPicPr>
            <a:picLocks noChangeAspect="1"/>
          </p:cNvPicPr>
          <p:nvPr/>
        </p:nvPicPr>
        <p:blipFill>
          <a:blip r:embed="rId5"/>
          <a:srcRect/>
          <a:stretch/>
        </p:blipFill>
        <p:spPr>
          <a:xfrm>
            <a:off x="3225659" y="4228314"/>
            <a:ext cx="5435883" cy="679485"/>
          </a:xfrm>
          <a:prstGeom prst="rect">
            <a:avLst/>
          </a:prstGeom>
        </p:spPr>
      </p:pic>
    </p:spTree>
    <p:extLst>
      <p:ext uri="{BB962C8B-B14F-4D97-AF65-F5344CB8AC3E}">
        <p14:creationId xmlns:p14="http://schemas.microsoft.com/office/powerpoint/2010/main" val="257349338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12</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380326" y="649592"/>
            <a:ext cx="8050424"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pPr algn="l"/>
            <a:r>
              <a:rPr lang="en-GB" sz="2000" dirty="0">
                <a:solidFill>
                  <a:schemeClr val="accent1"/>
                </a:solidFill>
              </a:rPr>
              <a:t>Check how corona virus spread out with respect to death case per month     (</a:t>
            </a:r>
            <a:r>
              <a:rPr lang="en-GB" sz="2000" dirty="0" err="1">
                <a:solidFill>
                  <a:schemeClr val="accent1"/>
                </a:solidFill>
              </a:rPr>
              <a:t>Eg.</a:t>
            </a:r>
            <a:r>
              <a:rPr lang="en-GB" sz="2000" dirty="0">
                <a:solidFill>
                  <a:schemeClr val="accent1"/>
                </a:solidFill>
              </a:rPr>
              <a:t>: total confirmed cases, their average, variance &amp; STDEV )</a:t>
            </a:r>
          </a:p>
        </p:txBody>
      </p:sp>
      <p:sp>
        <p:nvSpPr>
          <p:cNvPr id="12" name="TextBox 11">
            <a:extLst>
              <a:ext uri="{FF2B5EF4-FFF2-40B4-BE49-F238E27FC236}">
                <a16:creationId xmlns:a16="http://schemas.microsoft.com/office/drawing/2014/main" id="{B25FEB19-0A40-1B76-640E-413ADA8AB6A1}"/>
              </a:ext>
            </a:extLst>
          </p:cNvPr>
          <p:cNvSpPr txBox="1"/>
          <p:nvPr/>
        </p:nvSpPr>
        <p:spPr>
          <a:xfrm>
            <a:off x="649515" y="1212416"/>
            <a:ext cx="7844970" cy="523220"/>
          </a:xfrm>
          <a:prstGeom prst="rect">
            <a:avLst/>
          </a:prstGeom>
          <a:noFill/>
        </p:spPr>
        <p:txBody>
          <a:bodyPr wrap="square" rtlCol="0">
            <a:spAutoFit/>
          </a:bodyPr>
          <a:lstStyle/>
          <a:p>
            <a:r>
              <a:rPr lang="en-GB" dirty="0">
                <a:solidFill>
                  <a:schemeClr val="bg1"/>
                </a:solidFill>
              </a:rPr>
              <a:t>This code is used to check the total spread of corona virus with respect to the confirmed deaths only on a monthly basis in our dataset.</a:t>
            </a:r>
          </a:p>
        </p:txBody>
      </p:sp>
      <p:sp>
        <p:nvSpPr>
          <p:cNvPr id="9" name="Arrow: Right 8">
            <a:extLst>
              <a:ext uri="{FF2B5EF4-FFF2-40B4-BE49-F238E27FC236}">
                <a16:creationId xmlns:a16="http://schemas.microsoft.com/office/drawing/2014/main" id="{9D789388-44C9-ADD4-3736-A40C189C5896}"/>
              </a:ext>
            </a:extLst>
          </p:cNvPr>
          <p:cNvSpPr/>
          <p:nvPr/>
        </p:nvSpPr>
        <p:spPr>
          <a:xfrm>
            <a:off x="4230914" y="3318281"/>
            <a:ext cx="1223168" cy="30777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5" name="Picture 4">
            <a:extLst>
              <a:ext uri="{FF2B5EF4-FFF2-40B4-BE49-F238E27FC236}">
                <a16:creationId xmlns:a16="http://schemas.microsoft.com/office/drawing/2014/main" id="{E87F0BD0-F88E-037D-72E4-53FF46390A6A}"/>
              </a:ext>
            </a:extLst>
          </p:cNvPr>
          <p:cNvPicPr>
            <a:picLocks noChangeAspect="1"/>
          </p:cNvPicPr>
          <p:nvPr/>
        </p:nvPicPr>
        <p:blipFill>
          <a:blip r:embed="rId4"/>
          <a:srcRect/>
          <a:stretch/>
        </p:blipFill>
        <p:spPr>
          <a:xfrm>
            <a:off x="475640" y="2190008"/>
            <a:ext cx="3755274" cy="2387328"/>
          </a:xfrm>
          <a:prstGeom prst="rect">
            <a:avLst/>
          </a:prstGeom>
        </p:spPr>
      </p:pic>
      <p:pic>
        <p:nvPicPr>
          <p:cNvPr id="8" name="Picture 7">
            <a:extLst>
              <a:ext uri="{FF2B5EF4-FFF2-40B4-BE49-F238E27FC236}">
                <a16:creationId xmlns:a16="http://schemas.microsoft.com/office/drawing/2014/main" id="{906F69E7-D65B-AFCA-2372-036AEFA64AB8}"/>
              </a:ext>
            </a:extLst>
          </p:cNvPr>
          <p:cNvPicPr>
            <a:picLocks noChangeAspect="1"/>
          </p:cNvPicPr>
          <p:nvPr/>
        </p:nvPicPr>
        <p:blipFill>
          <a:blip r:embed="rId5"/>
          <a:srcRect/>
          <a:stretch/>
        </p:blipFill>
        <p:spPr>
          <a:xfrm>
            <a:off x="5454082" y="1778816"/>
            <a:ext cx="3325953" cy="3083833"/>
          </a:xfrm>
          <a:prstGeom prst="rect">
            <a:avLst/>
          </a:prstGeom>
        </p:spPr>
      </p:pic>
    </p:spTree>
    <p:extLst>
      <p:ext uri="{BB962C8B-B14F-4D97-AF65-F5344CB8AC3E}">
        <p14:creationId xmlns:p14="http://schemas.microsoft.com/office/powerpoint/2010/main" val="10822075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14" name="Arrow: Curved Right 13">
            <a:extLst>
              <a:ext uri="{FF2B5EF4-FFF2-40B4-BE49-F238E27FC236}">
                <a16:creationId xmlns:a16="http://schemas.microsoft.com/office/drawing/2014/main" id="{478C9D3E-535D-AA8C-23F1-D160E1F750A0}"/>
              </a:ext>
            </a:extLst>
          </p:cNvPr>
          <p:cNvSpPr/>
          <p:nvPr/>
        </p:nvSpPr>
        <p:spPr>
          <a:xfrm>
            <a:off x="2946638" y="3471494"/>
            <a:ext cx="503320" cy="772926"/>
          </a:xfrm>
          <a:prstGeom prst="curv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chemeClr val="tx1"/>
              </a:solidFill>
            </a:endParaRPr>
          </a:p>
        </p:txBody>
      </p:sp>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13</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585780" y="649592"/>
            <a:ext cx="784497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pPr algn="l"/>
            <a:r>
              <a:rPr lang="en-GB" sz="2000" dirty="0">
                <a:solidFill>
                  <a:schemeClr val="accent1"/>
                </a:solidFill>
              </a:rPr>
              <a:t>Check how corona virus spread out with respect to recovered case</a:t>
            </a:r>
          </a:p>
          <a:p>
            <a:pPr algn="l"/>
            <a:r>
              <a:rPr lang="en-GB" sz="2000" dirty="0">
                <a:solidFill>
                  <a:schemeClr val="accent1"/>
                </a:solidFill>
              </a:rPr>
              <a:t>(</a:t>
            </a:r>
            <a:r>
              <a:rPr lang="en-GB" sz="2000" dirty="0" err="1">
                <a:solidFill>
                  <a:schemeClr val="accent1"/>
                </a:solidFill>
              </a:rPr>
              <a:t>Eg.</a:t>
            </a:r>
            <a:r>
              <a:rPr lang="en-GB" sz="2000" dirty="0">
                <a:solidFill>
                  <a:schemeClr val="accent1"/>
                </a:solidFill>
              </a:rPr>
              <a:t>: total confirmed cases, their average, variance &amp; STDEV )</a:t>
            </a:r>
          </a:p>
        </p:txBody>
      </p:sp>
      <p:sp>
        <p:nvSpPr>
          <p:cNvPr id="12" name="TextBox 11">
            <a:extLst>
              <a:ext uri="{FF2B5EF4-FFF2-40B4-BE49-F238E27FC236}">
                <a16:creationId xmlns:a16="http://schemas.microsoft.com/office/drawing/2014/main" id="{B25FEB19-0A40-1B76-640E-413ADA8AB6A1}"/>
              </a:ext>
            </a:extLst>
          </p:cNvPr>
          <p:cNvSpPr txBox="1"/>
          <p:nvPr/>
        </p:nvSpPr>
        <p:spPr>
          <a:xfrm>
            <a:off x="4957035" y="1859045"/>
            <a:ext cx="3330622" cy="954107"/>
          </a:xfrm>
          <a:prstGeom prst="rect">
            <a:avLst/>
          </a:prstGeom>
          <a:noFill/>
        </p:spPr>
        <p:txBody>
          <a:bodyPr wrap="square" rtlCol="0">
            <a:spAutoFit/>
          </a:bodyPr>
          <a:lstStyle/>
          <a:p>
            <a:pPr algn="just"/>
            <a:r>
              <a:rPr lang="en-GB" dirty="0">
                <a:solidFill>
                  <a:schemeClr val="bg1"/>
                </a:solidFill>
              </a:rPr>
              <a:t>This code is used to check the total spread of corona virus with respect to the recovered cases only throughout the entire duration in our dataset.</a:t>
            </a:r>
          </a:p>
        </p:txBody>
      </p:sp>
      <p:pic>
        <p:nvPicPr>
          <p:cNvPr id="10" name="Picture 9">
            <a:extLst>
              <a:ext uri="{FF2B5EF4-FFF2-40B4-BE49-F238E27FC236}">
                <a16:creationId xmlns:a16="http://schemas.microsoft.com/office/drawing/2014/main" id="{FBC4E372-43AF-9152-4F67-D3C46FC1DF4E}"/>
              </a:ext>
            </a:extLst>
          </p:cNvPr>
          <p:cNvPicPr>
            <a:picLocks noChangeAspect="1"/>
          </p:cNvPicPr>
          <p:nvPr/>
        </p:nvPicPr>
        <p:blipFill>
          <a:blip r:embed="rId4"/>
          <a:srcRect/>
          <a:stretch/>
        </p:blipFill>
        <p:spPr>
          <a:xfrm>
            <a:off x="3464580" y="3876969"/>
            <a:ext cx="4987285" cy="679485"/>
          </a:xfrm>
          <a:prstGeom prst="rect">
            <a:avLst/>
          </a:prstGeom>
        </p:spPr>
      </p:pic>
      <p:pic>
        <p:nvPicPr>
          <p:cNvPr id="4" name="Picture 3">
            <a:extLst>
              <a:ext uri="{FF2B5EF4-FFF2-40B4-BE49-F238E27FC236}">
                <a16:creationId xmlns:a16="http://schemas.microsoft.com/office/drawing/2014/main" id="{8BCF56DA-5045-6962-F89D-08E7E01D5597}"/>
              </a:ext>
            </a:extLst>
          </p:cNvPr>
          <p:cNvPicPr>
            <a:picLocks noChangeAspect="1"/>
          </p:cNvPicPr>
          <p:nvPr/>
        </p:nvPicPr>
        <p:blipFill>
          <a:blip r:embed="rId5"/>
          <a:stretch>
            <a:fillRect/>
          </a:stretch>
        </p:blipFill>
        <p:spPr>
          <a:xfrm>
            <a:off x="518372" y="1535978"/>
            <a:ext cx="4153113" cy="2071544"/>
          </a:xfrm>
          <a:prstGeom prst="rect">
            <a:avLst/>
          </a:prstGeom>
        </p:spPr>
      </p:pic>
    </p:spTree>
    <p:extLst>
      <p:ext uri="{BB962C8B-B14F-4D97-AF65-F5344CB8AC3E}">
        <p14:creationId xmlns:p14="http://schemas.microsoft.com/office/powerpoint/2010/main" val="104236648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14</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585780" y="649592"/>
            <a:ext cx="784497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a:solidFill>
                  <a:schemeClr val="accent1"/>
                </a:solidFill>
              </a:rPr>
              <a:t>Find Country having highest number of the Confirmed case</a:t>
            </a:r>
            <a:endParaRPr lang="en-GB" sz="2000" dirty="0">
              <a:solidFill>
                <a:schemeClr val="accent1"/>
              </a:solidFill>
            </a:endParaRPr>
          </a:p>
        </p:txBody>
      </p:sp>
      <p:sp>
        <p:nvSpPr>
          <p:cNvPr id="12" name="TextBox 11">
            <a:extLst>
              <a:ext uri="{FF2B5EF4-FFF2-40B4-BE49-F238E27FC236}">
                <a16:creationId xmlns:a16="http://schemas.microsoft.com/office/drawing/2014/main" id="{B25FEB19-0A40-1B76-640E-413ADA8AB6A1}"/>
              </a:ext>
            </a:extLst>
          </p:cNvPr>
          <p:cNvSpPr txBox="1"/>
          <p:nvPr/>
        </p:nvSpPr>
        <p:spPr>
          <a:xfrm>
            <a:off x="649515" y="1212416"/>
            <a:ext cx="7844970" cy="738664"/>
          </a:xfrm>
          <a:prstGeom prst="rect">
            <a:avLst/>
          </a:prstGeom>
          <a:noFill/>
        </p:spPr>
        <p:txBody>
          <a:bodyPr wrap="square" rtlCol="0">
            <a:spAutoFit/>
          </a:bodyPr>
          <a:lstStyle/>
          <a:p>
            <a:pPr algn="just"/>
            <a:r>
              <a:rPr lang="en-GB" dirty="0">
                <a:solidFill>
                  <a:schemeClr val="bg1"/>
                </a:solidFill>
              </a:rPr>
              <a:t>This code is used to check the country that has the highest number of confirmed cases in the data table throughout the duration of the data table. It also returns the total number of confirmed cases in the country</a:t>
            </a:r>
          </a:p>
        </p:txBody>
      </p:sp>
      <p:sp>
        <p:nvSpPr>
          <p:cNvPr id="9" name="Arrow: Right 8">
            <a:extLst>
              <a:ext uri="{FF2B5EF4-FFF2-40B4-BE49-F238E27FC236}">
                <a16:creationId xmlns:a16="http://schemas.microsoft.com/office/drawing/2014/main" id="{9D789388-44C9-ADD4-3736-A40C189C5896}"/>
              </a:ext>
            </a:extLst>
          </p:cNvPr>
          <p:cNvSpPr/>
          <p:nvPr/>
        </p:nvSpPr>
        <p:spPr>
          <a:xfrm>
            <a:off x="4230914" y="3209748"/>
            <a:ext cx="1223168" cy="30777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5" name="Picture 4">
            <a:extLst>
              <a:ext uri="{FF2B5EF4-FFF2-40B4-BE49-F238E27FC236}">
                <a16:creationId xmlns:a16="http://schemas.microsoft.com/office/drawing/2014/main" id="{E87F0BD0-F88E-037D-72E4-53FF46390A6A}"/>
              </a:ext>
            </a:extLst>
          </p:cNvPr>
          <p:cNvPicPr>
            <a:picLocks noChangeAspect="1"/>
          </p:cNvPicPr>
          <p:nvPr/>
        </p:nvPicPr>
        <p:blipFill>
          <a:blip r:embed="rId4"/>
          <a:srcRect/>
          <a:stretch/>
        </p:blipFill>
        <p:spPr>
          <a:xfrm>
            <a:off x="666278" y="2190008"/>
            <a:ext cx="3564636" cy="2387328"/>
          </a:xfrm>
          <a:prstGeom prst="rect">
            <a:avLst/>
          </a:prstGeom>
        </p:spPr>
      </p:pic>
      <p:pic>
        <p:nvPicPr>
          <p:cNvPr id="8" name="Picture 7">
            <a:extLst>
              <a:ext uri="{FF2B5EF4-FFF2-40B4-BE49-F238E27FC236}">
                <a16:creationId xmlns:a16="http://schemas.microsoft.com/office/drawing/2014/main" id="{906F69E7-D65B-AFCA-2372-036AEFA64AB8}"/>
              </a:ext>
            </a:extLst>
          </p:cNvPr>
          <p:cNvPicPr>
            <a:picLocks noChangeAspect="1"/>
          </p:cNvPicPr>
          <p:nvPr/>
        </p:nvPicPr>
        <p:blipFill>
          <a:blip r:embed="rId5"/>
          <a:srcRect/>
          <a:stretch/>
        </p:blipFill>
        <p:spPr>
          <a:xfrm>
            <a:off x="5454082" y="2960598"/>
            <a:ext cx="3325953" cy="720269"/>
          </a:xfrm>
          <a:prstGeom prst="rect">
            <a:avLst/>
          </a:prstGeom>
        </p:spPr>
      </p:pic>
    </p:spTree>
    <p:extLst>
      <p:ext uri="{BB962C8B-B14F-4D97-AF65-F5344CB8AC3E}">
        <p14:creationId xmlns:p14="http://schemas.microsoft.com/office/powerpoint/2010/main" val="384959822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pic>
        <p:nvPicPr>
          <p:cNvPr id="4" name="Picture 3">
            <a:extLst>
              <a:ext uri="{FF2B5EF4-FFF2-40B4-BE49-F238E27FC236}">
                <a16:creationId xmlns:a16="http://schemas.microsoft.com/office/drawing/2014/main" id="{2B0257AE-3A8F-501E-05FA-F1B48CC1502E}"/>
              </a:ext>
            </a:extLst>
          </p:cNvPr>
          <p:cNvPicPr>
            <a:picLocks noChangeAspect="1"/>
          </p:cNvPicPr>
          <p:nvPr/>
        </p:nvPicPr>
        <p:blipFill>
          <a:blip r:embed="rId3"/>
          <a:stretch>
            <a:fillRect/>
          </a:stretch>
        </p:blipFill>
        <p:spPr>
          <a:xfrm>
            <a:off x="3342134" y="3048050"/>
            <a:ext cx="530398" cy="530398"/>
          </a:xfrm>
          <a:prstGeom prst="rect">
            <a:avLst/>
          </a:prstGeom>
        </p:spPr>
      </p:pic>
      <p:grpSp>
        <p:nvGrpSpPr>
          <p:cNvPr id="670" name="Google Shape;670;p32"/>
          <p:cNvGrpSpPr/>
          <p:nvPr/>
        </p:nvGrpSpPr>
        <p:grpSpPr>
          <a:xfrm>
            <a:off x="7179750" y="3152773"/>
            <a:ext cx="1937400" cy="1937400"/>
            <a:chOff x="6992175" y="3100998"/>
            <a:chExt cx="1937400" cy="1937400"/>
          </a:xfrm>
        </p:grpSpPr>
        <p:sp>
          <p:nvSpPr>
            <p:cNvPr id="671" name="Google Shape;671;p32"/>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2" name="Google Shape;672;p32"/>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674" name="Google Shape;674;p32"/>
          <p:cNvSpPr/>
          <p:nvPr/>
        </p:nvSpPr>
        <p:spPr>
          <a:xfrm>
            <a:off x="756350" y="30480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720000" y="1182450"/>
            <a:ext cx="527700" cy="527700"/>
          </a:xfrm>
          <a:prstGeom prst="ellipse">
            <a:avLst/>
          </a:prstGeom>
          <a:gradFill>
            <a:gsLst>
              <a:gs pos="0">
                <a:schemeClr val="accent1"/>
              </a:gs>
              <a:gs pos="100000">
                <a:srgbClr val="D3E61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3435075" y="11824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6122888" y="11824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txBox="1">
            <a:spLocks noGrp="1"/>
          </p:cNvSpPr>
          <p:nvPr>
            <p:ph type="title"/>
          </p:nvPr>
        </p:nvSpPr>
        <p:spPr>
          <a:xfrm>
            <a:off x="720000" y="1739263"/>
            <a:ext cx="262195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o Hyeon" panose="020B0604020202020204" charset="-127"/>
                <a:ea typeface="Do Hyeon" panose="020B0604020202020204" charset="-127"/>
              </a:rPr>
              <a:t>INTRODUCTION</a:t>
            </a:r>
            <a:endParaRPr dirty="0">
              <a:latin typeface="Do Hyeon" panose="020B0604020202020204" charset="-127"/>
              <a:ea typeface="Do Hyeon" panose="020B0604020202020204" charset="-127"/>
            </a:endParaRPr>
          </a:p>
        </p:txBody>
      </p:sp>
      <p:sp>
        <p:nvSpPr>
          <p:cNvPr id="679" name="Google Shape;679;p32"/>
          <p:cNvSpPr txBox="1">
            <a:spLocks noGrp="1"/>
          </p:cNvSpPr>
          <p:nvPr>
            <p:ph type="title" idx="2"/>
          </p:nvPr>
        </p:nvSpPr>
        <p:spPr>
          <a:xfrm>
            <a:off x="7200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ill Sans MT" panose="020B0502020104020203" pitchFamily="34" charset="0"/>
              </a:rPr>
              <a:t>01</a:t>
            </a:r>
            <a:endParaRPr dirty="0">
              <a:latin typeface="Gill Sans MT" panose="020B0502020104020203" pitchFamily="34" charset="0"/>
            </a:endParaRPr>
          </a:p>
        </p:txBody>
      </p:sp>
      <p:sp>
        <p:nvSpPr>
          <p:cNvPr id="680" name="Google Shape;680;p32"/>
          <p:cNvSpPr txBox="1">
            <a:spLocks noGrp="1"/>
          </p:cNvSpPr>
          <p:nvPr>
            <p:ph type="title" idx="18"/>
          </p:nvPr>
        </p:nvSpPr>
        <p:spPr>
          <a:xfrm>
            <a:off x="713250" y="357733"/>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TABLE OF </a:t>
            </a:r>
            <a:r>
              <a:rPr lang="en" dirty="0">
                <a:solidFill>
                  <a:schemeClr val="accent1"/>
                </a:solidFill>
                <a:latin typeface="Gill Sans MT" panose="020B0502020104020203" pitchFamily="34" charset="0"/>
              </a:rPr>
              <a:t>CONTENTS</a:t>
            </a:r>
            <a:endParaRPr dirty="0">
              <a:solidFill>
                <a:schemeClr val="accent1"/>
              </a:solidFill>
              <a:latin typeface="Gill Sans MT" panose="020B0502020104020203" pitchFamily="34" charset="0"/>
            </a:endParaRPr>
          </a:p>
        </p:txBody>
      </p:sp>
      <p:sp>
        <p:nvSpPr>
          <p:cNvPr id="681" name="Google Shape;681;p32"/>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REPORTS</a:t>
            </a:r>
            <a:endParaRPr dirty="0"/>
          </a:p>
        </p:txBody>
      </p:sp>
      <p:sp>
        <p:nvSpPr>
          <p:cNvPr id="682" name="Google Shape;682;p32"/>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p>
            <a:pPr marL="342900" indent="-342900"/>
            <a:r>
              <a:rPr lang="en-GB" sz="1400" dirty="0"/>
              <a:t>Results of the operations</a:t>
            </a:r>
          </a:p>
        </p:txBody>
      </p:sp>
      <p:sp>
        <p:nvSpPr>
          <p:cNvPr id="683" name="Google Shape;683;p32"/>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p>
            <a:pPr marL="342900" indent="-342900"/>
            <a:r>
              <a:rPr lang="en-GB" sz="1400" dirty="0"/>
              <a:t>Explanation of the task and data set</a:t>
            </a:r>
          </a:p>
        </p:txBody>
      </p:sp>
      <p:sp>
        <p:nvSpPr>
          <p:cNvPr id="684" name="Google Shape;684;p32"/>
          <p:cNvSpPr txBox="1">
            <a:spLocks noGrp="1"/>
          </p:cNvSpPr>
          <p:nvPr>
            <p:ph type="title" idx="4"/>
          </p:nvPr>
        </p:nvSpPr>
        <p:spPr>
          <a:xfrm>
            <a:off x="34038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ill Sans MT" panose="020B0502020104020203" pitchFamily="34" charset="0"/>
              </a:rPr>
              <a:t>02</a:t>
            </a:r>
            <a:endParaRPr dirty="0">
              <a:latin typeface="Gill Sans MT" panose="020B0502020104020203" pitchFamily="34" charset="0"/>
            </a:endParaRPr>
          </a:p>
        </p:txBody>
      </p:sp>
      <p:sp>
        <p:nvSpPr>
          <p:cNvPr id="685" name="Google Shape;685;p32"/>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TRENDS</a:t>
            </a:r>
            <a:endParaRPr dirty="0"/>
          </a:p>
        </p:txBody>
      </p:sp>
      <p:sp>
        <p:nvSpPr>
          <p:cNvPr id="686" name="Google Shape;686;p32"/>
          <p:cNvSpPr txBox="1">
            <a:spLocks noGrp="1"/>
          </p:cNvSpPr>
          <p:nvPr>
            <p:ph type="title" idx="7"/>
          </p:nvPr>
        </p:nvSpPr>
        <p:spPr>
          <a:xfrm>
            <a:off x="6087600" y="11496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ill Sans MT" panose="020B0502020104020203" pitchFamily="34" charset="0"/>
              </a:rPr>
              <a:t>03</a:t>
            </a:r>
            <a:endParaRPr dirty="0">
              <a:latin typeface="Gill Sans MT" panose="020B0502020104020203" pitchFamily="34" charset="0"/>
            </a:endParaRPr>
          </a:p>
        </p:txBody>
      </p:sp>
      <p:sp>
        <p:nvSpPr>
          <p:cNvPr id="687" name="Google Shape;687;p32"/>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p>
            <a:pPr marL="342900" indent="-342900"/>
            <a:r>
              <a:rPr lang="en-GB" sz="1400" dirty="0"/>
              <a:t>Reports of Trends noticed</a:t>
            </a:r>
          </a:p>
        </p:txBody>
      </p:sp>
      <p:sp>
        <p:nvSpPr>
          <p:cNvPr id="688" name="Google Shape;688;p32"/>
          <p:cNvSpPr txBox="1">
            <a:spLocks noGrp="1"/>
          </p:cNvSpPr>
          <p:nvPr>
            <p:ph type="title" idx="9"/>
          </p:nvPr>
        </p:nvSpPr>
        <p:spPr>
          <a:xfrm>
            <a:off x="3215930" y="3611602"/>
            <a:ext cx="250395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RECOMENDATIONS</a:t>
            </a:r>
            <a:endParaRPr dirty="0"/>
          </a:p>
        </p:txBody>
      </p:sp>
      <p:sp>
        <p:nvSpPr>
          <p:cNvPr id="689" name="Google Shape;689;p32"/>
          <p:cNvSpPr txBox="1">
            <a:spLocks noGrp="1"/>
          </p:cNvSpPr>
          <p:nvPr>
            <p:ph type="title" idx="13"/>
          </p:nvPr>
        </p:nvSpPr>
        <p:spPr>
          <a:xfrm>
            <a:off x="720000" y="30152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ill Sans MT" panose="020B0502020104020203" pitchFamily="34" charset="0"/>
                <a:ea typeface="Do Hyeon" panose="020B0604020202020204" charset="-127"/>
              </a:rPr>
              <a:t>04</a:t>
            </a:r>
            <a:endParaRPr dirty="0">
              <a:latin typeface="Gill Sans MT" panose="020B0502020104020203" pitchFamily="34" charset="0"/>
              <a:ea typeface="Do Hyeon" panose="020B0604020202020204" charset="-127"/>
            </a:endParaRPr>
          </a:p>
        </p:txBody>
      </p:sp>
      <p:sp>
        <p:nvSpPr>
          <p:cNvPr id="690" name="Google Shape;690;p32"/>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Conclusions from data insight</a:t>
            </a:r>
            <a:endParaRPr dirty="0"/>
          </a:p>
        </p:txBody>
      </p:sp>
      <p:pic>
        <p:nvPicPr>
          <p:cNvPr id="3" name="Picture 2">
            <a:extLst>
              <a:ext uri="{FF2B5EF4-FFF2-40B4-BE49-F238E27FC236}">
                <a16:creationId xmlns:a16="http://schemas.microsoft.com/office/drawing/2014/main" id="{AF197490-ECF8-5C5A-0757-98BE7BA88664}"/>
              </a:ext>
            </a:extLst>
          </p:cNvPr>
          <p:cNvPicPr>
            <a:picLocks noChangeAspect="1"/>
          </p:cNvPicPr>
          <p:nvPr/>
        </p:nvPicPr>
        <p:blipFill>
          <a:blip r:embed="rId5"/>
          <a:stretch>
            <a:fillRect/>
          </a:stretch>
        </p:blipFill>
        <p:spPr>
          <a:xfrm>
            <a:off x="8665422" y="3517525"/>
            <a:ext cx="957155" cy="816935"/>
          </a:xfrm>
          <a:prstGeom prst="rect">
            <a:avLst/>
          </a:prstGeom>
        </p:spPr>
      </p:pic>
      <p:pic>
        <p:nvPicPr>
          <p:cNvPr id="8" name="Picture 7">
            <a:extLst>
              <a:ext uri="{FF2B5EF4-FFF2-40B4-BE49-F238E27FC236}">
                <a16:creationId xmlns:a16="http://schemas.microsoft.com/office/drawing/2014/main" id="{EB580C67-4910-0DB8-0E4E-95E15C7ADC63}"/>
              </a:ext>
            </a:extLst>
          </p:cNvPr>
          <p:cNvPicPr>
            <a:picLocks noChangeAspect="1"/>
          </p:cNvPicPr>
          <p:nvPr/>
        </p:nvPicPr>
        <p:blipFill>
          <a:blip r:embed="rId6"/>
          <a:stretch>
            <a:fillRect/>
          </a:stretch>
        </p:blipFill>
        <p:spPr>
          <a:xfrm>
            <a:off x="3149525" y="2995082"/>
            <a:ext cx="890093" cy="810838"/>
          </a:xfrm>
          <a:prstGeom prst="rect">
            <a:avLst/>
          </a:prstGeom>
        </p:spPr>
      </p:pic>
      <p:sp>
        <p:nvSpPr>
          <p:cNvPr id="10" name="TextBox 9">
            <a:extLst>
              <a:ext uri="{FF2B5EF4-FFF2-40B4-BE49-F238E27FC236}">
                <a16:creationId xmlns:a16="http://schemas.microsoft.com/office/drawing/2014/main" id="{E1110D00-DAC1-5E67-761D-640533A44BB0}"/>
              </a:ext>
            </a:extLst>
          </p:cNvPr>
          <p:cNvSpPr txBox="1"/>
          <p:nvPr/>
        </p:nvSpPr>
        <p:spPr>
          <a:xfrm>
            <a:off x="720000" y="3662142"/>
            <a:ext cx="2218402" cy="461665"/>
          </a:xfrm>
          <a:prstGeom prst="rect">
            <a:avLst/>
          </a:prstGeom>
          <a:noFill/>
        </p:spPr>
        <p:txBody>
          <a:bodyPr wrap="square" rtlCol="0">
            <a:spAutoFit/>
          </a:bodyPr>
          <a:lstStyle/>
          <a:p>
            <a:r>
              <a:rPr lang="en-GB" sz="2400" b="1" dirty="0">
                <a:solidFill>
                  <a:schemeClr val="bg1"/>
                </a:solidFill>
                <a:latin typeface="Do Hyeon" panose="020B0604020202020204" charset="-127"/>
                <a:ea typeface="Do Hyeon" panose="020B0604020202020204" charset="-127"/>
              </a:rPr>
              <a:t>CONCLUSIONS</a:t>
            </a:r>
          </a:p>
        </p:txBody>
      </p:sp>
      <p:sp>
        <p:nvSpPr>
          <p:cNvPr id="11" name="TextBox 10">
            <a:extLst>
              <a:ext uri="{FF2B5EF4-FFF2-40B4-BE49-F238E27FC236}">
                <a16:creationId xmlns:a16="http://schemas.microsoft.com/office/drawing/2014/main" id="{4FD7C513-D48D-C5E9-BC7D-56E1D0DD941C}"/>
              </a:ext>
            </a:extLst>
          </p:cNvPr>
          <p:cNvSpPr txBox="1"/>
          <p:nvPr/>
        </p:nvSpPr>
        <p:spPr>
          <a:xfrm>
            <a:off x="3223952" y="4042500"/>
            <a:ext cx="1937400" cy="523220"/>
          </a:xfrm>
          <a:prstGeom prst="rect">
            <a:avLst/>
          </a:prstGeom>
          <a:noFill/>
        </p:spPr>
        <p:txBody>
          <a:bodyPr wrap="square" rtlCol="0">
            <a:spAutoFit/>
          </a:bodyPr>
          <a:lstStyle/>
          <a:p>
            <a:r>
              <a:rPr lang="en-GB" dirty="0">
                <a:solidFill>
                  <a:schemeClr val="bg1"/>
                </a:solidFill>
                <a:latin typeface="Anaheim" panose="020B0604020202020204" charset="0"/>
              </a:rPr>
              <a:t>Recommendations from data insight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15</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1497026" y="649592"/>
            <a:ext cx="6933723"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pPr algn="l"/>
            <a:r>
              <a:rPr lang="en-GB" sz="2000">
                <a:solidFill>
                  <a:schemeClr val="accent1"/>
                </a:solidFill>
              </a:rPr>
              <a:t>Find Country having lowest number of the death case</a:t>
            </a:r>
            <a:endParaRPr lang="en-GB" sz="2000" dirty="0">
              <a:solidFill>
                <a:schemeClr val="accent1"/>
              </a:solidFill>
            </a:endParaRPr>
          </a:p>
        </p:txBody>
      </p:sp>
      <p:sp>
        <p:nvSpPr>
          <p:cNvPr id="12" name="TextBox 11">
            <a:extLst>
              <a:ext uri="{FF2B5EF4-FFF2-40B4-BE49-F238E27FC236}">
                <a16:creationId xmlns:a16="http://schemas.microsoft.com/office/drawing/2014/main" id="{B25FEB19-0A40-1B76-640E-413ADA8AB6A1}"/>
              </a:ext>
            </a:extLst>
          </p:cNvPr>
          <p:cNvSpPr txBox="1"/>
          <p:nvPr/>
        </p:nvSpPr>
        <p:spPr>
          <a:xfrm>
            <a:off x="713250" y="1182434"/>
            <a:ext cx="7144176" cy="738664"/>
          </a:xfrm>
          <a:prstGeom prst="rect">
            <a:avLst/>
          </a:prstGeom>
          <a:noFill/>
        </p:spPr>
        <p:txBody>
          <a:bodyPr wrap="square" rtlCol="0">
            <a:spAutoFit/>
          </a:bodyPr>
          <a:lstStyle/>
          <a:p>
            <a:pPr algn="just"/>
            <a:r>
              <a:rPr lang="en-GB" dirty="0">
                <a:solidFill>
                  <a:schemeClr val="bg1"/>
                </a:solidFill>
              </a:rPr>
              <a:t>This code is used to check the country that has the lowest number of death cases in the data table throughout the duration of the data table. It also returns the total number of death cases in the country</a:t>
            </a:r>
          </a:p>
        </p:txBody>
      </p:sp>
      <p:pic>
        <p:nvPicPr>
          <p:cNvPr id="10" name="Picture 9">
            <a:extLst>
              <a:ext uri="{FF2B5EF4-FFF2-40B4-BE49-F238E27FC236}">
                <a16:creationId xmlns:a16="http://schemas.microsoft.com/office/drawing/2014/main" id="{FBC4E372-43AF-9152-4F67-D3C46FC1DF4E}"/>
              </a:ext>
            </a:extLst>
          </p:cNvPr>
          <p:cNvPicPr>
            <a:picLocks noChangeAspect="1"/>
          </p:cNvPicPr>
          <p:nvPr/>
        </p:nvPicPr>
        <p:blipFill>
          <a:blip r:embed="rId4"/>
          <a:srcRect/>
          <a:stretch/>
        </p:blipFill>
        <p:spPr>
          <a:xfrm>
            <a:off x="5398719" y="2694178"/>
            <a:ext cx="2886195" cy="1207901"/>
          </a:xfrm>
          <a:prstGeom prst="rect">
            <a:avLst/>
          </a:prstGeom>
        </p:spPr>
      </p:pic>
      <p:pic>
        <p:nvPicPr>
          <p:cNvPr id="4" name="Picture 3">
            <a:extLst>
              <a:ext uri="{FF2B5EF4-FFF2-40B4-BE49-F238E27FC236}">
                <a16:creationId xmlns:a16="http://schemas.microsoft.com/office/drawing/2014/main" id="{8BCF56DA-5045-6962-F89D-08E7E01D5597}"/>
              </a:ext>
            </a:extLst>
          </p:cNvPr>
          <p:cNvPicPr>
            <a:picLocks noChangeAspect="1"/>
          </p:cNvPicPr>
          <p:nvPr/>
        </p:nvPicPr>
        <p:blipFill>
          <a:blip r:embed="rId5"/>
          <a:srcRect/>
          <a:stretch/>
        </p:blipFill>
        <p:spPr>
          <a:xfrm>
            <a:off x="713250" y="1979612"/>
            <a:ext cx="3338654" cy="2514296"/>
          </a:xfrm>
          <a:prstGeom prst="rect">
            <a:avLst/>
          </a:prstGeom>
        </p:spPr>
      </p:pic>
      <p:pic>
        <p:nvPicPr>
          <p:cNvPr id="2" name="Picture 1">
            <a:extLst>
              <a:ext uri="{FF2B5EF4-FFF2-40B4-BE49-F238E27FC236}">
                <a16:creationId xmlns:a16="http://schemas.microsoft.com/office/drawing/2014/main" id="{4FBBBF0C-BCED-D272-19E2-2B8D0E8F52F7}"/>
              </a:ext>
            </a:extLst>
          </p:cNvPr>
          <p:cNvPicPr>
            <a:picLocks noChangeAspect="1"/>
          </p:cNvPicPr>
          <p:nvPr/>
        </p:nvPicPr>
        <p:blipFill>
          <a:blip r:embed="rId6"/>
          <a:stretch>
            <a:fillRect/>
          </a:stretch>
        </p:blipFill>
        <p:spPr>
          <a:xfrm>
            <a:off x="4051904" y="3151733"/>
            <a:ext cx="1346815" cy="365792"/>
          </a:xfrm>
          <a:prstGeom prst="rect">
            <a:avLst/>
          </a:prstGeom>
        </p:spPr>
      </p:pic>
    </p:spTree>
    <p:extLst>
      <p:ext uri="{BB962C8B-B14F-4D97-AF65-F5344CB8AC3E}">
        <p14:creationId xmlns:p14="http://schemas.microsoft.com/office/powerpoint/2010/main" val="3981011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16</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585780" y="649592"/>
            <a:ext cx="784497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pPr algn="l"/>
            <a:r>
              <a:rPr lang="en-GB" sz="2000" dirty="0">
                <a:solidFill>
                  <a:schemeClr val="accent1"/>
                </a:solidFill>
              </a:rPr>
              <a:t>            Find top 5 countries having highest recovered case</a:t>
            </a:r>
          </a:p>
        </p:txBody>
      </p:sp>
      <p:sp>
        <p:nvSpPr>
          <p:cNvPr id="12" name="TextBox 11">
            <a:extLst>
              <a:ext uri="{FF2B5EF4-FFF2-40B4-BE49-F238E27FC236}">
                <a16:creationId xmlns:a16="http://schemas.microsoft.com/office/drawing/2014/main" id="{B25FEB19-0A40-1B76-640E-413ADA8AB6A1}"/>
              </a:ext>
            </a:extLst>
          </p:cNvPr>
          <p:cNvSpPr txBox="1"/>
          <p:nvPr/>
        </p:nvSpPr>
        <p:spPr>
          <a:xfrm>
            <a:off x="713248" y="1118111"/>
            <a:ext cx="7717501" cy="738664"/>
          </a:xfrm>
          <a:prstGeom prst="rect">
            <a:avLst/>
          </a:prstGeom>
          <a:noFill/>
        </p:spPr>
        <p:txBody>
          <a:bodyPr wrap="square" rtlCol="0">
            <a:spAutoFit/>
          </a:bodyPr>
          <a:lstStyle/>
          <a:p>
            <a:pPr algn="just"/>
            <a:r>
              <a:rPr lang="en-GB" dirty="0">
                <a:solidFill>
                  <a:schemeClr val="bg1"/>
                </a:solidFill>
              </a:rPr>
              <a:t>This code is used to check the top five countries that has the highest number of recovered cases in the data table throughout the duration of the data table. It also returns the total number of recovered cases in the countries.</a:t>
            </a:r>
          </a:p>
        </p:txBody>
      </p:sp>
      <p:pic>
        <p:nvPicPr>
          <p:cNvPr id="10" name="Picture 9">
            <a:extLst>
              <a:ext uri="{FF2B5EF4-FFF2-40B4-BE49-F238E27FC236}">
                <a16:creationId xmlns:a16="http://schemas.microsoft.com/office/drawing/2014/main" id="{FBC4E372-43AF-9152-4F67-D3C46FC1DF4E}"/>
              </a:ext>
            </a:extLst>
          </p:cNvPr>
          <p:cNvPicPr>
            <a:picLocks noChangeAspect="1"/>
          </p:cNvPicPr>
          <p:nvPr/>
        </p:nvPicPr>
        <p:blipFill>
          <a:blip r:embed="rId4"/>
          <a:srcRect/>
          <a:stretch/>
        </p:blipFill>
        <p:spPr>
          <a:xfrm>
            <a:off x="5293238" y="2423790"/>
            <a:ext cx="3213840" cy="1678872"/>
          </a:xfrm>
          <a:prstGeom prst="rect">
            <a:avLst/>
          </a:prstGeom>
        </p:spPr>
      </p:pic>
      <p:pic>
        <p:nvPicPr>
          <p:cNvPr id="4" name="Picture 3">
            <a:extLst>
              <a:ext uri="{FF2B5EF4-FFF2-40B4-BE49-F238E27FC236}">
                <a16:creationId xmlns:a16="http://schemas.microsoft.com/office/drawing/2014/main" id="{8BCF56DA-5045-6962-F89D-08E7E01D5597}"/>
              </a:ext>
            </a:extLst>
          </p:cNvPr>
          <p:cNvPicPr>
            <a:picLocks noChangeAspect="1"/>
          </p:cNvPicPr>
          <p:nvPr/>
        </p:nvPicPr>
        <p:blipFill>
          <a:blip r:embed="rId5"/>
          <a:srcRect/>
          <a:stretch/>
        </p:blipFill>
        <p:spPr>
          <a:xfrm>
            <a:off x="713248" y="1924839"/>
            <a:ext cx="3137515" cy="2975538"/>
          </a:xfrm>
          <a:prstGeom prst="rect">
            <a:avLst/>
          </a:prstGeom>
        </p:spPr>
      </p:pic>
      <p:pic>
        <p:nvPicPr>
          <p:cNvPr id="5" name="Picture 4">
            <a:extLst>
              <a:ext uri="{FF2B5EF4-FFF2-40B4-BE49-F238E27FC236}">
                <a16:creationId xmlns:a16="http://schemas.microsoft.com/office/drawing/2014/main" id="{BC999E41-7A79-A331-A866-F843507113FC}"/>
              </a:ext>
            </a:extLst>
          </p:cNvPr>
          <p:cNvPicPr>
            <a:picLocks noChangeAspect="1"/>
          </p:cNvPicPr>
          <p:nvPr/>
        </p:nvPicPr>
        <p:blipFill>
          <a:blip r:embed="rId6"/>
          <a:stretch>
            <a:fillRect/>
          </a:stretch>
        </p:blipFill>
        <p:spPr>
          <a:xfrm>
            <a:off x="3850763" y="3152773"/>
            <a:ext cx="1442475" cy="365792"/>
          </a:xfrm>
          <a:prstGeom prst="rect">
            <a:avLst/>
          </a:prstGeom>
        </p:spPr>
      </p:pic>
    </p:spTree>
    <p:extLst>
      <p:ext uri="{BB962C8B-B14F-4D97-AF65-F5344CB8AC3E}">
        <p14:creationId xmlns:p14="http://schemas.microsoft.com/office/powerpoint/2010/main" val="16181085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885215" y="782750"/>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txBox="1">
            <a:spLocks noGrp="1"/>
          </p:cNvSpPr>
          <p:nvPr>
            <p:ph type="subTitle" idx="1"/>
          </p:nvPr>
        </p:nvSpPr>
        <p:spPr>
          <a:xfrm>
            <a:off x="2217450" y="3034679"/>
            <a:ext cx="4709100" cy="491100"/>
          </a:xfrm>
          <a:prstGeom prst="rect">
            <a:avLst/>
          </a:prstGeom>
        </p:spPr>
        <p:txBody>
          <a:bodyPr spcFirstLastPara="1" wrap="square" lIns="91425" tIns="91425" rIns="91425" bIns="91425" anchor="t" anchorCtr="0">
            <a:noAutofit/>
          </a:bodyPr>
          <a:lstStyle/>
          <a:p>
            <a:pPr marL="342900" indent="-342900"/>
            <a:r>
              <a:rPr lang="en-GB" sz="1800" dirty="0"/>
              <a:t>Reports of Trends noticed</a:t>
            </a:r>
          </a:p>
        </p:txBody>
      </p:sp>
      <p:sp>
        <p:nvSpPr>
          <p:cNvPr id="737" name="Google Shape;737;p35"/>
          <p:cNvSpPr txBox="1">
            <a:spLocks noGrp="1"/>
          </p:cNvSpPr>
          <p:nvPr>
            <p:ph type="title" idx="2"/>
          </p:nvPr>
        </p:nvSpPr>
        <p:spPr>
          <a:xfrm>
            <a:off x="2217450" y="1964088"/>
            <a:ext cx="4709100" cy="13161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TRENDS</a:t>
            </a:r>
            <a:endParaRPr dirty="0">
              <a:solidFill>
                <a:schemeClr val="accent1"/>
              </a:solidFill>
            </a:endParaRPr>
          </a:p>
        </p:txBody>
      </p:sp>
      <p:sp>
        <p:nvSpPr>
          <p:cNvPr id="738" name="Google Shape;738;p35"/>
          <p:cNvSpPr txBox="1">
            <a:spLocks noGrp="1"/>
          </p:cNvSpPr>
          <p:nvPr>
            <p:ph type="title"/>
          </p:nvPr>
        </p:nvSpPr>
        <p:spPr>
          <a:xfrm>
            <a:off x="3921365" y="957800"/>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1099962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42"/>
          <p:cNvSpPr txBox="1">
            <a:spLocks noGrp="1"/>
          </p:cNvSpPr>
          <p:nvPr>
            <p:ph type="subTitle" idx="1"/>
          </p:nvPr>
        </p:nvSpPr>
        <p:spPr>
          <a:xfrm>
            <a:off x="2215200" y="1320225"/>
            <a:ext cx="4713600" cy="41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Confirmed cases</a:t>
            </a:r>
            <a:endParaRPr dirty="0"/>
          </a:p>
        </p:txBody>
      </p:sp>
      <p:sp>
        <p:nvSpPr>
          <p:cNvPr id="914" name="Google Shape;914;p42"/>
          <p:cNvSpPr txBox="1">
            <a:spLocks noGrp="1"/>
          </p:cNvSpPr>
          <p:nvPr>
            <p:ph type="title"/>
          </p:nvPr>
        </p:nvSpPr>
        <p:spPr>
          <a:xfrm>
            <a:off x="2267400" y="615700"/>
            <a:ext cx="4609200" cy="8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169,065,144</a:t>
            </a:r>
            <a:endParaRPr dirty="0"/>
          </a:p>
        </p:txBody>
      </p:sp>
      <p:sp>
        <p:nvSpPr>
          <p:cNvPr id="915" name="Google Shape;915;p42"/>
          <p:cNvSpPr txBox="1">
            <a:spLocks noGrp="1"/>
          </p:cNvSpPr>
          <p:nvPr>
            <p:ph type="subTitle" idx="2"/>
          </p:nvPr>
        </p:nvSpPr>
        <p:spPr>
          <a:xfrm>
            <a:off x="2215200" y="2683550"/>
            <a:ext cx="4713600" cy="41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Recoveries</a:t>
            </a:r>
            <a:endParaRPr dirty="0"/>
          </a:p>
        </p:txBody>
      </p:sp>
      <p:sp>
        <p:nvSpPr>
          <p:cNvPr id="916" name="Google Shape;916;p42"/>
          <p:cNvSpPr txBox="1">
            <a:spLocks noGrp="1"/>
          </p:cNvSpPr>
          <p:nvPr>
            <p:ph type="title" idx="3"/>
          </p:nvPr>
        </p:nvSpPr>
        <p:spPr>
          <a:xfrm>
            <a:off x="2267400" y="1979025"/>
            <a:ext cx="4609200" cy="8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113,089,548</a:t>
            </a:r>
            <a:endParaRPr dirty="0"/>
          </a:p>
        </p:txBody>
      </p:sp>
      <p:sp>
        <p:nvSpPr>
          <p:cNvPr id="917" name="Google Shape;917;p42"/>
          <p:cNvSpPr txBox="1">
            <a:spLocks noGrp="1"/>
          </p:cNvSpPr>
          <p:nvPr>
            <p:ph type="subTitle" idx="4"/>
          </p:nvPr>
        </p:nvSpPr>
        <p:spPr>
          <a:xfrm>
            <a:off x="2215200" y="4030025"/>
            <a:ext cx="4713600" cy="41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Deaths</a:t>
            </a:r>
            <a:endParaRPr dirty="0"/>
          </a:p>
        </p:txBody>
      </p:sp>
      <p:sp>
        <p:nvSpPr>
          <p:cNvPr id="918" name="Google Shape;918;p42"/>
          <p:cNvSpPr txBox="1">
            <a:spLocks noGrp="1"/>
          </p:cNvSpPr>
          <p:nvPr>
            <p:ph type="title" idx="5"/>
          </p:nvPr>
        </p:nvSpPr>
        <p:spPr>
          <a:xfrm>
            <a:off x="2267400" y="3325500"/>
            <a:ext cx="4609200" cy="8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3,647,894</a:t>
            </a:r>
            <a:endParaRPr dirty="0"/>
          </a:p>
        </p:txBody>
      </p:sp>
      <p:grpSp>
        <p:nvGrpSpPr>
          <p:cNvPr id="919" name="Google Shape;919;p42"/>
          <p:cNvGrpSpPr/>
          <p:nvPr/>
        </p:nvGrpSpPr>
        <p:grpSpPr>
          <a:xfrm>
            <a:off x="-1656600" y="279760"/>
            <a:ext cx="6537599" cy="6502814"/>
            <a:chOff x="-1656600" y="279760"/>
            <a:chExt cx="6537599" cy="6502814"/>
          </a:xfrm>
        </p:grpSpPr>
        <p:sp>
          <p:nvSpPr>
            <p:cNvPr id="920" name="Google Shape;920;p42"/>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1" name="Google Shape;921;p42"/>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885215" y="782750"/>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txBox="1">
            <a:spLocks noGrp="1"/>
          </p:cNvSpPr>
          <p:nvPr>
            <p:ph type="subTitle" idx="1"/>
          </p:nvPr>
        </p:nvSpPr>
        <p:spPr>
          <a:xfrm>
            <a:off x="2217450" y="3034679"/>
            <a:ext cx="4709100" cy="49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Conclusions from data insight</a:t>
            </a:r>
          </a:p>
        </p:txBody>
      </p:sp>
      <p:sp>
        <p:nvSpPr>
          <p:cNvPr id="737" name="Google Shape;737;p35"/>
          <p:cNvSpPr txBox="1">
            <a:spLocks noGrp="1"/>
          </p:cNvSpPr>
          <p:nvPr>
            <p:ph type="title" idx="2"/>
          </p:nvPr>
        </p:nvSpPr>
        <p:spPr>
          <a:xfrm>
            <a:off x="2217450" y="1964088"/>
            <a:ext cx="4709100" cy="13161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CONCLUSIONS</a:t>
            </a:r>
            <a:endParaRPr dirty="0">
              <a:solidFill>
                <a:schemeClr val="accent1"/>
              </a:solidFill>
            </a:endParaRPr>
          </a:p>
        </p:txBody>
      </p:sp>
      <p:sp>
        <p:nvSpPr>
          <p:cNvPr id="738" name="Google Shape;738;p35"/>
          <p:cNvSpPr txBox="1">
            <a:spLocks noGrp="1"/>
          </p:cNvSpPr>
          <p:nvPr>
            <p:ph type="title"/>
          </p:nvPr>
        </p:nvSpPr>
        <p:spPr>
          <a:xfrm>
            <a:off x="3921365" y="957800"/>
            <a:ext cx="11994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2392982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54"/>
          <p:cNvGrpSpPr/>
          <p:nvPr/>
        </p:nvGrpSpPr>
        <p:grpSpPr>
          <a:xfrm>
            <a:off x="-1656600" y="279760"/>
            <a:ext cx="6537599" cy="6502814"/>
            <a:chOff x="-1656600" y="279760"/>
            <a:chExt cx="6537599" cy="6502814"/>
          </a:xfrm>
        </p:grpSpPr>
        <p:sp>
          <p:nvSpPr>
            <p:cNvPr id="1187" name="Google Shape;1187;p5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8" name="Google Shape;1188;p5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1189" name="Google Shape;1189;p54"/>
          <p:cNvGrpSpPr/>
          <p:nvPr/>
        </p:nvGrpSpPr>
        <p:grpSpPr>
          <a:xfrm>
            <a:off x="2276095" y="-158954"/>
            <a:ext cx="1937400" cy="1937400"/>
            <a:chOff x="2276095" y="-158954"/>
            <a:chExt cx="1937400" cy="1937400"/>
          </a:xfrm>
        </p:grpSpPr>
        <p:sp>
          <p:nvSpPr>
            <p:cNvPr id="1190" name="Google Shape;1190;p54"/>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1" name="Google Shape;1191;p54"/>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1192" name="Google Shape;1192;p54"/>
          <p:cNvGrpSpPr/>
          <p:nvPr/>
        </p:nvGrpSpPr>
        <p:grpSpPr>
          <a:xfrm>
            <a:off x="4656700" y="3810000"/>
            <a:ext cx="1199400" cy="1183800"/>
            <a:chOff x="4656700" y="3810000"/>
            <a:chExt cx="1199400" cy="1183800"/>
          </a:xfrm>
        </p:grpSpPr>
        <p:sp>
          <p:nvSpPr>
            <p:cNvPr id="1193" name="Google Shape;1193;p5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4" name="Google Shape;1194;p54"/>
            <p:cNvPicPr preferRelativeResize="0"/>
            <p:nvPr/>
          </p:nvPicPr>
          <p:blipFill>
            <a:blip r:embed="rId5">
              <a:alphaModFix/>
            </a:blip>
            <a:stretch>
              <a:fillRect/>
            </a:stretch>
          </p:blipFill>
          <p:spPr>
            <a:xfrm>
              <a:off x="4924900" y="4103575"/>
              <a:ext cx="663100" cy="596601"/>
            </a:xfrm>
            <a:prstGeom prst="rect">
              <a:avLst/>
            </a:prstGeom>
            <a:noFill/>
            <a:ln>
              <a:noFill/>
            </a:ln>
          </p:spPr>
        </p:pic>
      </p:grpSp>
      <p:sp>
        <p:nvSpPr>
          <p:cNvPr id="1195" name="Google Shape;1195;p54"/>
          <p:cNvSpPr txBox="1">
            <a:spLocks noGrp="1"/>
          </p:cNvSpPr>
          <p:nvPr>
            <p:ph type="title"/>
          </p:nvPr>
        </p:nvSpPr>
        <p:spPr>
          <a:xfrm>
            <a:off x="3023581" y="331546"/>
            <a:ext cx="39591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196" name="Google Shape;1196;p54"/>
          <p:cNvSpPr txBox="1">
            <a:spLocks noGrp="1"/>
          </p:cNvSpPr>
          <p:nvPr>
            <p:ph type="subTitle" idx="1"/>
          </p:nvPr>
        </p:nvSpPr>
        <p:spPr>
          <a:xfrm>
            <a:off x="2276096" y="1045030"/>
            <a:ext cx="5975276" cy="365514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b="1" dirty="0"/>
              <a:t>COVID-19 Impact Over Time: </a:t>
            </a:r>
            <a:r>
              <a:rPr lang="en-GB" dirty="0"/>
              <a:t>The pandemic has shown considerable variability over months and years, with certain periods experiencing higher or lower impacts. The analysis of minimum and maximum values, as well as monthly totals, underscores these fluctuations.</a:t>
            </a:r>
          </a:p>
          <a:p>
            <a:pPr marL="0" lvl="0" indent="0" algn="just" rtl="0">
              <a:spcBef>
                <a:spcPts val="0"/>
              </a:spcBef>
              <a:spcAft>
                <a:spcPts val="0"/>
              </a:spcAft>
              <a:buNone/>
            </a:pPr>
            <a:r>
              <a:rPr lang="en-GB" b="1" dirty="0"/>
              <a:t>Statistical Analysis: </a:t>
            </a:r>
            <a:r>
              <a:rPr lang="en-GB" dirty="0"/>
              <a:t>The statistical measures (average, variance, standard deviation) of confirmed cases, deaths, and recoveries highlight the spread and variability of COVID-19. These statistics are crucial for planning and response strategies.</a:t>
            </a:r>
          </a:p>
          <a:p>
            <a:pPr marL="0" lvl="0" indent="0" algn="just" rtl="0">
              <a:spcBef>
                <a:spcPts val="0"/>
              </a:spcBef>
              <a:spcAft>
                <a:spcPts val="0"/>
              </a:spcAft>
              <a:buNone/>
            </a:pPr>
            <a:r>
              <a:rPr lang="en-GB" b="1" dirty="0"/>
              <a:t>Geographical Disparities: </a:t>
            </a:r>
            <a:r>
              <a:rPr lang="en-GB" dirty="0"/>
              <a:t>The impact of COVID-19 varies significantly across different countries. Some countries have higher confirmed cases, while others have better recovery rates or lower death rates. This information can guide international aid and resource allocation.</a:t>
            </a:r>
          </a:p>
          <a:p>
            <a:pPr marL="0" lvl="0" indent="0" algn="just" rtl="0">
              <a:spcBef>
                <a:spcPts val="0"/>
              </a:spcBef>
              <a:spcAft>
                <a:spcPts val="0"/>
              </a:spcAft>
              <a:buNone/>
            </a:pPr>
            <a:r>
              <a:rPr lang="en-GB" b="1" dirty="0"/>
              <a:t>Data Completeness and Quality: </a:t>
            </a:r>
            <a:r>
              <a:rPr lang="en-GB" dirty="0"/>
              <a:t>Initial data quality issues, such as NULL values, need to be addressed for accurate analysis. Cleaning and preprocessing the data is a crucial step before performing any detailed analysis.</a:t>
            </a:r>
            <a:endParaRPr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885215" y="782750"/>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txBox="1">
            <a:spLocks noGrp="1"/>
          </p:cNvSpPr>
          <p:nvPr>
            <p:ph type="subTitle" idx="1"/>
          </p:nvPr>
        </p:nvSpPr>
        <p:spPr>
          <a:xfrm>
            <a:off x="2217450" y="3034679"/>
            <a:ext cx="4709100" cy="49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Recommendations from data insight</a:t>
            </a:r>
          </a:p>
        </p:txBody>
      </p:sp>
      <p:sp>
        <p:nvSpPr>
          <p:cNvPr id="737" name="Google Shape;737;p35"/>
          <p:cNvSpPr txBox="1">
            <a:spLocks noGrp="1"/>
          </p:cNvSpPr>
          <p:nvPr>
            <p:ph type="title" idx="2"/>
          </p:nvPr>
        </p:nvSpPr>
        <p:spPr>
          <a:xfrm>
            <a:off x="2217450" y="1964088"/>
            <a:ext cx="4709100" cy="13161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RECOMENDATIONS</a:t>
            </a:r>
            <a:endParaRPr dirty="0">
              <a:solidFill>
                <a:schemeClr val="accent1"/>
              </a:solidFill>
            </a:endParaRPr>
          </a:p>
        </p:txBody>
      </p:sp>
      <p:sp>
        <p:nvSpPr>
          <p:cNvPr id="738" name="Google Shape;738;p35"/>
          <p:cNvSpPr txBox="1">
            <a:spLocks noGrp="1"/>
          </p:cNvSpPr>
          <p:nvPr>
            <p:ph type="title"/>
          </p:nvPr>
        </p:nvSpPr>
        <p:spPr>
          <a:xfrm>
            <a:off x="3921365" y="957800"/>
            <a:ext cx="11994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4317923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54"/>
          <p:cNvGrpSpPr/>
          <p:nvPr/>
        </p:nvGrpSpPr>
        <p:grpSpPr>
          <a:xfrm>
            <a:off x="-1612699" y="177575"/>
            <a:ext cx="6537599" cy="6502814"/>
            <a:chOff x="-1656600" y="279760"/>
            <a:chExt cx="6537599" cy="6502814"/>
          </a:xfrm>
        </p:grpSpPr>
        <p:sp>
          <p:nvSpPr>
            <p:cNvPr id="1187" name="Google Shape;1187;p5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8" name="Google Shape;1188;p5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1189" name="Google Shape;1189;p54"/>
          <p:cNvGrpSpPr/>
          <p:nvPr/>
        </p:nvGrpSpPr>
        <p:grpSpPr>
          <a:xfrm>
            <a:off x="2276095" y="-158954"/>
            <a:ext cx="1937400" cy="1937400"/>
            <a:chOff x="2276095" y="-158954"/>
            <a:chExt cx="1937400" cy="1937400"/>
          </a:xfrm>
        </p:grpSpPr>
        <p:sp>
          <p:nvSpPr>
            <p:cNvPr id="1190" name="Google Shape;1190;p54"/>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1" name="Google Shape;1191;p54"/>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1192" name="Google Shape;1192;p54"/>
          <p:cNvGrpSpPr/>
          <p:nvPr/>
        </p:nvGrpSpPr>
        <p:grpSpPr>
          <a:xfrm>
            <a:off x="4656700" y="3810000"/>
            <a:ext cx="1199400" cy="1183800"/>
            <a:chOff x="4656700" y="3810000"/>
            <a:chExt cx="1199400" cy="1183800"/>
          </a:xfrm>
        </p:grpSpPr>
        <p:sp>
          <p:nvSpPr>
            <p:cNvPr id="1193" name="Google Shape;1193;p5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4" name="Google Shape;1194;p54"/>
            <p:cNvPicPr preferRelativeResize="0"/>
            <p:nvPr/>
          </p:nvPicPr>
          <p:blipFill>
            <a:blip r:embed="rId5">
              <a:alphaModFix/>
            </a:blip>
            <a:stretch>
              <a:fillRect/>
            </a:stretch>
          </p:blipFill>
          <p:spPr>
            <a:xfrm>
              <a:off x="4924900" y="4103575"/>
              <a:ext cx="663100" cy="596601"/>
            </a:xfrm>
            <a:prstGeom prst="rect">
              <a:avLst/>
            </a:prstGeom>
            <a:noFill/>
            <a:ln>
              <a:noFill/>
            </a:ln>
          </p:spPr>
        </p:pic>
      </p:grpSp>
      <p:sp>
        <p:nvSpPr>
          <p:cNvPr id="1195" name="Google Shape;1195;p54"/>
          <p:cNvSpPr txBox="1">
            <a:spLocks noGrp="1"/>
          </p:cNvSpPr>
          <p:nvPr>
            <p:ph type="title"/>
          </p:nvPr>
        </p:nvSpPr>
        <p:spPr>
          <a:xfrm>
            <a:off x="3023581" y="331546"/>
            <a:ext cx="39591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RECOMENDATIONS</a:t>
            </a:r>
            <a:endParaRPr dirty="0"/>
          </a:p>
        </p:txBody>
      </p:sp>
      <p:sp>
        <p:nvSpPr>
          <p:cNvPr id="1196" name="Google Shape;1196;p54"/>
          <p:cNvSpPr txBox="1">
            <a:spLocks noGrp="1"/>
          </p:cNvSpPr>
          <p:nvPr>
            <p:ph type="subTitle" idx="1"/>
          </p:nvPr>
        </p:nvSpPr>
        <p:spPr>
          <a:xfrm>
            <a:off x="2512857" y="1257672"/>
            <a:ext cx="5975276" cy="262815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b="1" dirty="0"/>
              <a:t>Enhanced Data Collection: </a:t>
            </a:r>
            <a:r>
              <a:rPr lang="en-GB" dirty="0"/>
              <a:t>Improve data collection methods to minimize missing values and ensure more comprehensive data reporting.</a:t>
            </a:r>
          </a:p>
          <a:p>
            <a:pPr marL="0" lvl="0" indent="0" algn="just" rtl="0">
              <a:spcBef>
                <a:spcPts val="0"/>
              </a:spcBef>
              <a:spcAft>
                <a:spcPts val="0"/>
              </a:spcAft>
              <a:buNone/>
            </a:pPr>
            <a:r>
              <a:rPr lang="en-GB" b="1" dirty="0"/>
              <a:t>Targeted Interventions</a:t>
            </a:r>
            <a:r>
              <a:rPr lang="en-GB" dirty="0"/>
              <a:t>: Use geographical insights to focus interventions on the most affected regions and share best practices from countries with high recovery rates.</a:t>
            </a:r>
          </a:p>
          <a:p>
            <a:pPr marL="0" lvl="0" indent="0" algn="just" rtl="0">
              <a:spcBef>
                <a:spcPts val="0"/>
              </a:spcBef>
              <a:spcAft>
                <a:spcPts val="0"/>
              </a:spcAft>
              <a:buNone/>
            </a:pPr>
            <a:r>
              <a:rPr lang="en-GB" b="1" dirty="0"/>
              <a:t>Continuous Monitoring</a:t>
            </a:r>
            <a:r>
              <a:rPr lang="en-GB" dirty="0"/>
              <a:t>: Regularly update and analyse the data to monitor the pandemic's progression and adjust strategies accordingly.</a:t>
            </a:r>
          </a:p>
          <a:p>
            <a:pPr marL="0" lvl="0" indent="0" algn="just" rtl="0">
              <a:spcBef>
                <a:spcPts val="0"/>
              </a:spcBef>
              <a:spcAft>
                <a:spcPts val="0"/>
              </a:spcAft>
              <a:buNone/>
            </a:pPr>
            <a:r>
              <a:rPr lang="en-GB" b="1" dirty="0"/>
              <a:t>Further Research</a:t>
            </a:r>
            <a:r>
              <a:rPr lang="en-GB" dirty="0"/>
              <a:t>: Conduct more detailed studies to understand the factors contributing to high recovery rates and lower death rates in certain countries.</a:t>
            </a:r>
          </a:p>
        </p:txBody>
      </p:sp>
    </p:spTree>
    <p:extLst>
      <p:ext uri="{BB962C8B-B14F-4D97-AF65-F5344CB8AC3E}">
        <p14:creationId xmlns:p14="http://schemas.microsoft.com/office/powerpoint/2010/main" val="333884595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6" name="Google Shape;1236;p57"/>
          <p:cNvSpPr/>
          <p:nvPr/>
        </p:nvSpPr>
        <p:spPr>
          <a:xfrm>
            <a:off x="2763311" y="2309702"/>
            <a:ext cx="497700" cy="4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7"/>
          <p:cNvSpPr txBox="1">
            <a:spLocks noGrp="1"/>
          </p:cNvSpPr>
          <p:nvPr>
            <p:ph type="title"/>
          </p:nvPr>
        </p:nvSpPr>
        <p:spPr>
          <a:xfrm>
            <a:off x="2634450" y="539500"/>
            <a:ext cx="3875100" cy="8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r>
              <a:rPr lang="en">
                <a:solidFill>
                  <a:schemeClr val="accent1"/>
                </a:solidFill>
              </a:rPr>
              <a:t>!</a:t>
            </a:r>
            <a:endParaRPr>
              <a:solidFill>
                <a:schemeClr val="accent1"/>
              </a:solidFill>
            </a:endParaRPr>
          </a:p>
        </p:txBody>
      </p:sp>
      <p:sp>
        <p:nvSpPr>
          <p:cNvPr id="1238" name="Google Shape;1238;p57"/>
          <p:cNvSpPr txBox="1">
            <a:spLocks noGrp="1"/>
          </p:cNvSpPr>
          <p:nvPr>
            <p:ph type="subTitle" idx="1"/>
          </p:nvPr>
        </p:nvSpPr>
        <p:spPr>
          <a:xfrm>
            <a:off x="2634450" y="1440412"/>
            <a:ext cx="3875100" cy="12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IF YOU HAVE ANY QUESTIONS FEEL FREE TO REACH OUT TO ME ON MY LINKEDLN</a:t>
            </a:r>
            <a:endParaRPr dirty="0"/>
          </a:p>
        </p:txBody>
      </p:sp>
      <p:sp>
        <p:nvSpPr>
          <p:cNvPr id="1239" name="Google Shape;1239;p57"/>
          <p:cNvSpPr txBox="1">
            <a:spLocks noGrp="1"/>
          </p:cNvSpPr>
          <p:nvPr>
            <p:ph type="subTitle" idx="2"/>
          </p:nvPr>
        </p:nvSpPr>
        <p:spPr>
          <a:xfrm>
            <a:off x="2634450" y="3609912"/>
            <a:ext cx="3875100" cy="347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t>Please keep this slide as attribution</a:t>
            </a:r>
          </a:p>
        </p:txBody>
      </p:sp>
      <p:grpSp>
        <p:nvGrpSpPr>
          <p:cNvPr id="1240" name="Google Shape;1240;p57"/>
          <p:cNvGrpSpPr/>
          <p:nvPr/>
        </p:nvGrpSpPr>
        <p:grpSpPr>
          <a:xfrm>
            <a:off x="6992175" y="3100998"/>
            <a:ext cx="1937400" cy="1937400"/>
            <a:chOff x="6992175" y="3100998"/>
            <a:chExt cx="1937400" cy="1937400"/>
          </a:xfrm>
        </p:grpSpPr>
        <p:sp>
          <p:nvSpPr>
            <p:cNvPr id="1241" name="Google Shape;1241;p57"/>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2" name="Google Shape;1242;p57"/>
            <p:cNvPicPr preferRelativeResize="0"/>
            <p:nvPr/>
          </p:nvPicPr>
          <p:blipFill>
            <a:blip r:embed="rId5">
              <a:alphaModFix/>
            </a:blip>
            <a:stretch>
              <a:fillRect/>
            </a:stretch>
          </p:blipFill>
          <p:spPr>
            <a:xfrm>
              <a:off x="7277725" y="3465750"/>
              <a:ext cx="1366300" cy="1207901"/>
            </a:xfrm>
            <a:prstGeom prst="rect">
              <a:avLst/>
            </a:prstGeom>
            <a:noFill/>
            <a:ln>
              <a:noFill/>
            </a:ln>
          </p:spPr>
        </p:pic>
      </p:grpSp>
      <p:grpSp>
        <p:nvGrpSpPr>
          <p:cNvPr id="1250" name="Google Shape;1250;p57"/>
          <p:cNvGrpSpPr/>
          <p:nvPr/>
        </p:nvGrpSpPr>
        <p:grpSpPr>
          <a:xfrm>
            <a:off x="2870436" y="2474945"/>
            <a:ext cx="283451" cy="283451"/>
            <a:chOff x="1323129" y="2571761"/>
            <a:chExt cx="417024" cy="417024"/>
          </a:xfrm>
        </p:grpSpPr>
        <p:sp>
          <p:nvSpPr>
            <p:cNvPr id="1251" name="Google Shape;1251;p57"/>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7"/>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7"/>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7"/>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6EFA38E0-B227-011F-5217-0C70DE06AFEE}"/>
              </a:ext>
            </a:extLst>
          </p:cNvPr>
          <p:cNvSpPr txBox="1"/>
          <p:nvPr/>
        </p:nvSpPr>
        <p:spPr>
          <a:xfrm>
            <a:off x="3317648" y="2417861"/>
            <a:ext cx="3147830" cy="307777"/>
          </a:xfrm>
          <a:prstGeom prst="rect">
            <a:avLst/>
          </a:prstGeom>
          <a:noFill/>
        </p:spPr>
        <p:txBody>
          <a:bodyPr wrap="square">
            <a:spAutoFit/>
          </a:bodyPr>
          <a:lstStyle/>
          <a:p>
            <a:r>
              <a:rPr lang="en-GB" dirty="0">
                <a:solidFill>
                  <a:schemeClr val="accent1"/>
                </a:solidFill>
              </a:rPr>
              <a:t>www.linkedin.com/in/deborah-itonyo</a:t>
            </a:r>
          </a:p>
        </p:txBody>
      </p:sp>
      <p:pic>
        <p:nvPicPr>
          <p:cNvPr id="4" name="Audio 3">
            <a:hlinkClick r:id="" action="ppaction://media"/>
            <a:extLst>
              <a:ext uri="{FF2B5EF4-FFF2-40B4-BE49-F238E27FC236}">
                <a16:creationId xmlns:a16="http://schemas.microsoft.com/office/drawing/2014/main" id="{A7C0056D-BE83-D3A1-D2BC-2D8D48973012}"/>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31250" t="-108203" r="-231250" b="-108203"/>
          <a:stretch>
            <a:fillRect/>
          </a:stretch>
        </p:blipFill>
        <p:spPr>
          <a:xfrm>
            <a:off x="6858000" y="3857625"/>
            <a:ext cx="2286000" cy="12858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3077">
        <p15:prstTrans prst="curtains"/>
      </p:transition>
    </mc:Choice>
    <mc:Fallback>
      <p:transition spd="slow" advTm="30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885215" y="782750"/>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txBox="1">
            <a:spLocks noGrp="1"/>
          </p:cNvSpPr>
          <p:nvPr>
            <p:ph type="subTitle" idx="1"/>
          </p:nvPr>
        </p:nvSpPr>
        <p:spPr>
          <a:xfrm>
            <a:off x="2217450" y="3034679"/>
            <a:ext cx="4709100" cy="491100"/>
          </a:xfrm>
          <a:prstGeom prst="rect">
            <a:avLst/>
          </a:prstGeom>
        </p:spPr>
        <p:txBody>
          <a:bodyPr spcFirstLastPara="1" wrap="square" lIns="91425" tIns="91425" rIns="91425" bIns="91425" anchor="t" anchorCtr="0">
            <a:noAutofit/>
          </a:bodyPr>
          <a:lstStyle/>
          <a:p>
            <a:pPr marL="342900" indent="-342900"/>
            <a:r>
              <a:rPr lang="en-GB" sz="1800" dirty="0"/>
              <a:t>Explanation of the task and data set</a:t>
            </a:r>
          </a:p>
        </p:txBody>
      </p:sp>
      <p:sp>
        <p:nvSpPr>
          <p:cNvPr id="737" name="Google Shape;737;p35"/>
          <p:cNvSpPr txBox="1">
            <a:spLocks noGrp="1"/>
          </p:cNvSpPr>
          <p:nvPr>
            <p:ph type="title" idx="2"/>
          </p:nvPr>
        </p:nvSpPr>
        <p:spPr>
          <a:xfrm>
            <a:off x="2217450" y="1964088"/>
            <a:ext cx="4709100" cy="13161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solidFill>
                <a:schemeClr val="accent1"/>
              </a:solidFill>
            </a:endParaRPr>
          </a:p>
        </p:txBody>
      </p:sp>
      <p:sp>
        <p:nvSpPr>
          <p:cNvPr id="738" name="Google Shape;738;p35"/>
          <p:cNvSpPr txBox="1">
            <a:spLocks noGrp="1"/>
          </p:cNvSpPr>
          <p:nvPr>
            <p:ph type="title"/>
          </p:nvPr>
        </p:nvSpPr>
        <p:spPr>
          <a:xfrm>
            <a:off x="3921365" y="957800"/>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3459224" y="399403"/>
            <a:ext cx="491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grpSp>
        <p:nvGrpSpPr>
          <p:cNvPr id="724" name="Google Shape;724;p34"/>
          <p:cNvGrpSpPr/>
          <p:nvPr/>
        </p:nvGrpSpPr>
        <p:grpSpPr>
          <a:xfrm>
            <a:off x="-1672225" y="277910"/>
            <a:ext cx="6537599" cy="6502814"/>
            <a:chOff x="-1656600" y="279760"/>
            <a:chExt cx="6537599" cy="6502814"/>
          </a:xfrm>
        </p:grpSpPr>
        <p:sp>
          <p:nvSpPr>
            <p:cNvPr id="725" name="Google Shape;72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6" name="Google Shape;72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3459224" y="1316448"/>
            <a:ext cx="4916100" cy="3096493"/>
          </a:xfrm>
          <a:prstGeom prst="rect">
            <a:avLst/>
          </a:prstGeom>
        </p:spPr>
        <p:txBody>
          <a:bodyPr spcFirstLastPara="1" wrap="square" lIns="91425" tIns="91425" rIns="91425" bIns="91425" anchor="ctr" anchorCtr="0">
            <a:noAutofit/>
          </a:bodyPr>
          <a:lstStyle/>
          <a:p>
            <a:pPr marL="0" lvl="0" indent="0" algn="just">
              <a:spcAft>
                <a:spcPts val="1600"/>
              </a:spcAft>
            </a:pPr>
            <a:r>
              <a:rPr lang="en-GB" dirty="0"/>
              <a:t>This presentation gives insight to the covid-19 dataset that shows how many people were affected across the world over a span of 18 months.</a:t>
            </a:r>
          </a:p>
          <a:p>
            <a:pPr marL="0" lvl="0" indent="0" algn="just">
              <a:spcAft>
                <a:spcPts val="1600"/>
              </a:spcAft>
            </a:pPr>
            <a:r>
              <a:rPr lang="en-GB" dirty="0"/>
              <a:t> This further highlights the trends and gives us a better understanding of the impact of covid-19 in its early stages. </a:t>
            </a:r>
          </a:p>
          <a:p>
            <a:pPr marL="0" lvl="0" indent="0" algn="just">
              <a:spcAft>
                <a:spcPts val="1600"/>
              </a:spcAft>
            </a:pPr>
            <a:r>
              <a:rPr lang="en-GB" dirty="0"/>
              <a:t>Objectives: To </a:t>
            </a:r>
            <a:r>
              <a:rPr lang="en-GB" dirty="0" err="1"/>
              <a:t>analyze</a:t>
            </a:r>
            <a:r>
              <a:rPr lang="en-GB" dirty="0"/>
              <a:t> the data and extract meaningful insights using SQL queries.</a:t>
            </a:r>
            <a:endParaRPr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885215" y="782750"/>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txBox="1">
            <a:spLocks noGrp="1"/>
          </p:cNvSpPr>
          <p:nvPr>
            <p:ph type="subTitle" idx="1"/>
          </p:nvPr>
        </p:nvSpPr>
        <p:spPr>
          <a:xfrm>
            <a:off x="2217450" y="3034679"/>
            <a:ext cx="4709100" cy="491100"/>
          </a:xfrm>
          <a:prstGeom prst="rect">
            <a:avLst/>
          </a:prstGeom>
        </p:spPr>
        <p:txBody>
          <a:bodyPr spcFirstLastPara="1" wrap="square" lIns="91425" tIns="91425" rIns="91425" bIns="91425" anchor="t" anchorCtr="0">
            <a:noAutofit/>
          </a:bodyPr>
          <a:lstStyle/>
          <a:p>
            <a:pPr marL="342900" indent="-342900"/>
            <a:r>
              <a:rPr lang="en-GB" sz="1800" dirty="0"/>
              <a:t>Results of the operations</a:t>
            </a:r>
          </a:p>
        </p:txBody>
      </p:sp>
      <p:sp>
        <p:nvSpPr>
          <p:cNvPr id="737" name="Google Shape;737;p35"/>
          <p:cNvSpPr txBox="1">
            <a:spLocks noGrp="1"/>
          </p:cNvSpPr>
          <p:nvPr>
            <p:ph type="title" idx="2"/>
          </p:nvPr>
        </p:nvSpPr>
        <p:spPr>
          <a:xfrm>
            <a:off x="2217450" y="1964088"/>
            <a:ext cx="4709100" cy="13161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REPORTS</a:t>
            </a:r>
            <a:endParaRPr dirty="0">
              <a:solidFill>
                <a:schemeClr val="accent1"/>
              </a:solidFill>
            </a:endParaRPr>
          </a:p>
        </p:txBody>
      </p:sp>
      <p:sp>
        <p:nvSpPr>
          <p:cNvPr id="738" name="Google Shape;738;p35"/>
          <p:cNvSpPr txBox="1">
            <a:spLocks noGrp="1"/>
          </p:cNvSpPr>
          <p:nvPr>
            <p:ph type="title"/>
          </p:nvPr>
        </p:nvSpPr>
        <p:spPr>
          <a:xfrm>
            <a:off x="3921365" y="957800"/>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43978729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1</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713250" y="642335"/>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dirty="0">
                <a:solidFill>
                  <a:schemeClr val="accent1"/>
                </a:solidFill>
              </a:rPr>
              <a:t> Write a code to check for NULL values</a:t>
            </a:r>
          </a:p>
        </p:txBody>
      </p:sp>
      <p:pic>
        <p:nvPicPr>
          <p:cNvPr id="8" name="Picture 7">
            <a:extLst>
              <a:ext uri="{FF2B5EF4-FFF2-40B4-BE49-F238E27FC236}">
                <a16:creationId xmlns:a16="http://schemas.microsoft.com/office/drawing/2014/main" id="{33F61799-F347-67AA-E96F-A7FDD4F340B9}"/>
              </a:ext>
            </a:extLst>
          </p:cNvPr>
          <p:cNvPicPr>
            <a:picLocks noChangeAspect="1"/>
          </p:cNvPicPr>
          <p:nvPr/>
        </p:nvPicPr>
        <p:blipFill>
          <a:blip r:embed="rId4"/>
          <a:stretch>
            <a:fillRect/>
          </a:stretch>
        </p:blipFill>
        <p:spPr>
          <a:xfrm>
            <a:off x="312400" y="1164046"/>
            <a:ext cx="3984171" cy="2508379"/>
          </a:xfrm>
          <a:prstGeom prst="rect">
            <a:avLst/>
          </a:prstGeom>
        </p:spPr>
      </p:pic>
      <p:pic>
        <p:nvPicPr>
          <p:cNvPr id="10" name="Picture 9">
            <a:extLst>
              <a:ext uri="{FF2B5EF4-FFF2-40B4-BE49-F238E27FC236}">
                <a16:creationId xmlns:a16="http://schemas.microsoft.com/office/drawing/2014/main" id="{4EF0B888-3DC6-EE26-D1B7-5DB80B7DA1B6}"/>
              </a:ext>
            </a:extLst>
          </p:cNvPr>
          <p:cNvPicPr>
            <a:picLocks noChangeAspect="1"/>
          </p:cNvPicPr>
          <p:nvPr/>
        </p:nvPicPr>
        <p:blipFill rotWithShape="1">
          <a:blip r:embed="rId5"/>
          <a:srcRect t="48288" b="2959"/>
          <a:stretch/>
        </p:blipFill>
        <p:spPr>
          <a:xfrm>
            <a:off x="312400" y="3979454"/>
            <a:ext cx="8519200" cy="837744"/>
          </a:xfrm>
          <a:prstGeom prst="rect">
            <a:avLst/>
          </a:prstGeom>
        </p:spPr>
      </p:pic>
      <p:sp>
        <p:nvSpPr>
          <p:cNvPr id="11" name="Arrow: Curved Left 10">
            <a:extLst>
              <a:ext uri="{FF2B5EF4-FFF2-40B4-BE49-F238E27FC236}">
                <a16:creationId xmlns:a16="http://schemas.microsoft.com/office/drawing/2014/main" id="{713A9A6F-1167-BB69-09B8-03BFAAB978CE}"/>
              </a:ext>
            </a:extLst>
          </p:cNvPr>
          <p:cNvSpPr/>
          <p:nvPr/>
        </p:nvSpPr>
        <p:spPr>
          <a:xfrm>
            <a:off x="4318002" y="2670629"/>
            <a:ext cx="696685" cy="1308825"/>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chemeClr val="tx1"/>
              </a:solidFill>
            </a:endParaRPr>
          </a:p>
        </p:txBody>
      </p:sp>
      <p:sp>
        <p:nvSpPr>
          <p:cNvPr id="12" name="TextBox 11">
            <a:extLst>
              <a:ext uri="{FF2B5EF4-FFF2-40B4-BE49-F238E27FC236}">
                <a16:creationId xmlns:a16="http://schemas.microsoft.com/office/drawing/2014/main" id="{B25FEB19-0A40-1B76-640E-413ADA8AB6A1}"/>
              </a:ext>
            </a:extLst>
          </p:cNvPr>
          <p:cNvSpPr txBox="1"/>
          <p:nvPr/>
        </p:nvSpPr>
        <p:spPr>
          <a:xfrm>
            <a:off x="5450115" y="1855400"/>
            <a:ext cx="3077028" cy="954107"/>
          </a:xfrm>
          <a:prstGeom prst="rect">
            <a:avLst/>
          </a:prstGeom>
          <a:noFill/>
        </p:spPr>
        <p:txBody>
          <a:bodyPr wrap="square" rtlCol="0">
            <a:spAutoFit/>
          </a:bodyPr>
          <a:lstStyle/>
          <a:p>
            <a:r>
              <a:rPr lang="en-GB" dirty="0">
                <a:solidFill>
                  <a:schemeClr val="bg1"/>
                </a:solidFill>
              </a:rPr>
              <a:t>This code is used to check if there is any null value in the data set as a null value would affect the result of our queries</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2</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713250" y="642335"/>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dirty="0">
                <a:solidFill>
                  <a:schemeClr val="accent1"/>
                </a:solidFill>
              </a:rPr>
              <a:t> If NULL values are present, update them with zeros for all columns</a:t>
            </a:r>
          </a:p>
        </p:txBody>
      </p:sp>
      <p:sp>
        <p:nvSpPr>
          <p:cNvPr id="12" name="TextBox 11">
            <a:extLst>
              <a:ext uri="{FF2B5EF4-FFF2-40B4-BE49-F238E27FC236}">
                <a16:creationId xmlns:a16="http://schemas.microsoft.com/office/drawing/2014/main" id="{B25FEB19-0A40-1B76-640E-413ADA8AB6A1}"/>
              </a:ext>
            </a:extLst>
          </p:cNvPr>
          <p:cNvSpPr txBox="1"/>
          <p:nvPr/>
        </p:nvSpPr>
        <p:spPr>
          <a:xfrm>
            <a:off x="5450115" y="1370553"/>
            <a:ext cx="3077028" cy="954107"/>
          </a:xfrm>
          <a:prstGeom prst="rect">
            <a:avLst/>
          </a:prstGeom>
          <a:noFill/>
        </p:spPr>
        <p:txBody>
          <a:bodyPr wrap="square" rtlCol="0">
            <a:spAutoFit/>
          </a:bodyPr>
          <a:lstStyle/>
          <a:p>
            <a:r>
              <a:rPr lang="en-GB" dirty="0">
                <a:solidFill>
                  <a:schemeClr val="bg1"/>
                </a:solidFill>
              </a:rPr>
              <a:t>This code is used to replace any null value in the data to zero(0) as a null value would affect the result of our queries. </a:t>
            </a:r>
          </a:p>
        </p:txBody>
      </p:sp>
      <p:pic>
        <p:nvPicPr>
          <p:cNvPr id="5" name="Picture 4">
            <a:extLst>
              <a:ext uri="{FF2B5EF4-FFF2-40B4-BE49-F238E27FC236}">
                <a16:creationId xmlns:a16="http://schemas.microsoft.com/office/drawing/2014/main" id="{83B81393-D32F-6705-1E8E-51A1B40D2579}"/>
              </a:ext>
            </a:extLst>
          </p:cNvPr>
          <p:cNvPicPr>
            <a:picLocks noChangeAspect="1"/>
          </p:cNvPicPr>
          <p:nvPr/>
        </p:nvPicPr>
        <p:blipFill>
          <a:blip r:embed="rId4"/>
          <a:stretch>
            <a:fillRect/>
          </a:stretch>
        </p:blipFill>
        <p:spPr>
          <a:xfrm>
            <a:off x="550473" y="1395000"/>
            <a:ext cx="3996158" cy="2353500"/>
          </a:xfrm>
          <a:prstGeom prst="rect">
            <a:avLst/>
          </a:prstGeom>
        </p:spPr>
      </p:pic>
      <p:pic>
        <p:nvPicPr>
          <p:cNvPr id="7" name="Picture 6">
            <a:extLst>
              <a:ext uri="{FF2B5EF4-FFF2-40B4-BE49-F238E27FC236}">
                <a16:creationId xmlns:a16="http://schemas.microsoft.com/office/drawing/2014/main" id="{39AAB290-636B-F785-67CF-6D6793277C7E}"/>
              </a:ext>
            </a:extLst>
          </p:cNvPr>
          <p:cNvPicPr>
            <a:picLocks noChangeAspect="1"/>
          </p:cNvPicPr>
          <p:nvPr/>
        </p:nvPicPr>
        <p:blipFill rotWithShape="1">
          <a:blip r:embed="rId5"/>
          <a:srcRect t="27716"/>
          <a:stretch/>
        </p:blipFill>
        <p:spPr>
          <a:xfrm>
            <a:off x="5450115" y="2506489"/>
            <a:ext cx="3143412" cy="729505"/>
          </a:xfrm>
          <a:prstGeom prst="rect">
            <a:avLst/>
          </a:prstGeom>
        </p:spPr>
      </p:pic>
      <p:sp>
        <p:nvSpPr>
          <p:cNvPr id="9" name="Arrow: Right 8">
            <a:extLst>
              <a:ext uri="{FF2B5EF4-FFF2-40B4-BE49-F238E27FC236}">
                <a16:creationId xmlns:a16="http://schemas.microsoft.com/office/drawing/2014/main" id="{9D789388-44C9-ADD4-3736-A40C189C5896}"/>
              </a:ext>
            </a:extLst>
          </p:cNvPr>
          <p:cNvSpPr/>
          <p:nvPr/>
        </p:nvSpPr>
        <p:spPr>
          <a:xfrm>
            <a:off x="4546631" y="2747871"/>
            <a:ext cx="903484" cy="24674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04632166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3</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713250" y="642335"/>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dirty="0">
                <a:solidFill>
                  <a:schemeClr val="accent1"/>
                </a:solidFill>
              </a:rPr>
              <a:t> Check total number of rows</a:t>
            </a:r>
          </a:p>
        </p:txBody>
      </p:sp>
      <p:sp>
        <p:nvSpPr>
          <p:cNvPr id="12" name="TextBox 11">
            <a:extLst>
              <a:ext uri="{FF2B5EF4-FFF2-40B4-BE49-F238E27FC236}">
                <a16:creationId xmlns:a16="http://schemas.microsoft.com/office/drawing/2014/main" id="{B25FEB19-0A40-1B76-640E-413ADA8AB6A1}"/>
              </a:ext>
            </a:extLst>
          </p:cNvPr>
          <p:cNvSpPr txBox="1"/>
          <p:nvPr/>
        </p:nvSpPr>
        <p:spPr>
          <a:xfrm>
            <a:off x="5537201" y="1853262"/>
            <a:ext cx="3077028" cy="954107"/>
          </a:xfrm>
          <a:prstGeom prst="rect">
            <a:avLst/>
          </a:prstGeom>
          <a:noFill/>
        </p:spPr>
        <p:txBody>
          <a:bodyPr wrap="square" rtlCol="0">
            <a:spAutoFit/>
          </a:bodyPr>
          <a:lstStyle/>
          <a:p>
            <a:r>
              <a:rPr lang="en-GB" dirty="0">
                <a:solidFill>
                  <a:schemeClr val="bg1"/>
                </a:solidFill>
              </a:rPr>
              <a:t>This code is used to check the total number of rows in the data table. The result is 78,366 rows in the table.</a:t>
            </a:r>
          </a:p>
        </p:txBody>
      </p:sp>
      <p:sp>
        <p:nvSpPr>
          <p:cNvPr id="9" name="Arrow: Right 8">
            <a:extLst>
              <a:ext uri="{FF2B5EF4-FFF2-40B4-BE49-F238E27FC236}">
                <a16:creationId xmlns:a16="http://schemas.microsoft.com/office/drawing/2014/main" id="{9D789388-44C9-ADD4-3736-A40C189C5896}"/>
              </a:ext>
            </a:extLst>
          </p:cNvPr>
          <p:cNvSpPr/>
          <p:nvPr/>
        </p:nvSpPr>
        <p:spPr>
          <a:xfrm>
            <a:off x="4546630" y="3396343"/>
            <a:ext cx="1076625" cy="22412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6" name="Picture 5">
            <a:extLst>
              <a:ext uri="{FF2B5EF4-FFF2-40B4-BE49-F238E27FC236}">
                <a16:creationId xmlns:a16="http://schemas.microsoft.com/office/drawing/2014/main" id="{9B4E5984-F538-904D-EE24-707F216F59CD}"/>
              </a:ext>
            </a:extLst>
          </p:cNvPr>
          <p:cNvPicPr>
            <a:picLocks noChangeAspect="1"/>
          </p:cNvPicPr>
          <p:nvPr/>
        </p:nvPicPr>
        <p:blipFill>
          <a:blip r:embed="rId4"/>
          <a:stretch>
            <a:fillRect/>
          </a:stretch>
        </p:blipFill>
        <p:spPr>
          <a:xfrm>
            <a:off x="829363" y="1855400"/>
            <a:ext cx="3717267" cy="2440829"/>
          </a:xfrm>
          <a:prstGeom prst="rect">
            <a:avLst/>
          </a:prstGeom>
        </p:spPr>
      </p:pic>
      <p:pic>
        <p:nvPicPr>
          <p:cNvPr id="10" name="Picture 9">
            <a:extLst>
              <a:ext uri="{FF2B5EF4-FFF2-40B4-BE49-F238E27FC236}">
                <a16:creationId xmlns:a16="http://schemas.microsoft.com/office/drawing/2014/main" id="{C318238A-CECE-F9E5-A5D8-A623A20E6594}"/>
              </a:ext>
            </a:extLst>
          </p:cNvPr>
          <p:cNvPicPr>
            <a:picLocks noChangeAspect="1"/>
          </p:cNvPicPr>
          <p:nvPr/>
        </p:nvPicPr>
        <p:blipFill rotWithShape="1">
          <a:blip r:embed="rId5"/>
          <a:srcRect t="42186" r="52526" b="7215"/>
          <a:stretch/>
        </p:blipFill>
        <p:spPr>
          <a:xfrm>
            <a:off x="5623256" y="2944703"/>
            <a:ext cx="2150455" cy="1351526"/>
          </a:xfrm>
          <a:prstGeom prst="rect">
            <a:avLst/>
          </a:prstGeom>
        </p:spPr>
      </p:pic>
    </p:spTree>
    <p:extLst>
      <p:ext uri="{BB962C8B-B14F-4D97-AF65-F5344CB8AC3E}">
        <p14:creationId xmlns:p14="http://schemas.microsoft.com/office/powerpoint/2010/main" val="2607916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6"/>
          <p:cNvSpPr txBox="1">
            <a:spLocks noGrp="1"/>
          </p:cNvSpPr>
          <p:nvPr>
            <p:ph type="title"/>
          </p:nvPr>
        </p:nvSpPr>
        <p:spPr>
          <a:xfrm>
            <a:off x="713250" y="17897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TASK 4</a:t>
            </a:r>
            <a:endParaRPr dirty="0">
              <a:solidFill>
                <a:schemeClr val="accent1"/>
              </a:solidFill>
            </a:endParaRPr>
          </a:p>
        </p:txBody>
      </p:sp>
      <p:grpSp>
        <p:nvGrpSpPr>
          <p:cNvPr id="744" name="Google Shape;744;p36"/>
          <p:cNvGrpSpPr/>
          <p:nvPr/>
        </p:nvGrpSpPr>
        <p:grpSpPr>
          <a:xfrm>
            <a:off x="7179750" y="3152773"/>
            <a:ext cx="1937400" cy="1937400"/>
            <a:chOff x="6992175" y="3100998"/>
            <a:chExt cx="1937400" cy="1937400"/>
          </a:xfrm>
        </p:grpSpPr>
        <p:sp>
          <p:nvSpPr>
            <p:cNvPr id="745" name="Google Shape;745;p36"/>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6"/>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3" name="Google Shape;743;p36">
            <a:extLst>
              <a:ext uri="{FF2B5EF4-FFF2-40B4-BE49-F238E27FC236}">
                <a16:creationId xmlns:a16="http://schemas.microsoft.com/office/drawing/2014/main" id="{7A90A520-7091-5E06-709F-E23DDAEE55A0}"/>
              </a:ext>
            </a:extLst>
          </p:cNvPr>
          <p:cNvSpPr txBox="1">
            <a:spLocks/>
          </p:cNvSpPr>
          <p:nvPr/>
        </p:nvSpPr>
        <p:spPr>
          <a:xfrm>
            <a:off x="713250" y="649592"/>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Do Hyeon"/>
              <a:buNone/>
              <a:defRPr sz="30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800"/>
              <a:buFont typeface="Do Hyeon"/>
              <a:buNone/>
              <a:defRPr sz="2800" b="1" i="0" u="none" strike="noStrike" cap="none">
                <a:solidFill>
                  <a:schemeClr val="dk1"/>
                </a:solidFill>
                <a:latin typeface="Do Hyeon"/>
                <a:ea typeface="Do Hyeon"/>
                <a:cs typeface="Do Hyeon"/>
                <a:sym typeface="Do Hyeon"/>
              </a:defRPr>
            </a:lvl9pPr>
          </a:lstStyle>
          <a:p>
            <a:r>
              <a:rPr lang="en-GB" sz="2000" dirty="0">
                <a:solidFill>
                  <a:schemeClr val="accent1"/>
                </a:solidFill>
              </a:rPr>
              <a:t>Check what the start date and end date is </a:t>
            </a:r>
          </a:p>
        </p:txBody>
      </p:sp>
      <p:sp>
        <p:nvSpPr>
          <p:cNvPr id="12" name="TextBox 11">
            <a:extLst>
              <a:ext uri="{FF2B5EF4-FFF2-40B4-BE49-F238E27FC236}">
                <a16:creationId xmlns:a16="http://schemas.microsoft.com/office/drawing/2014/main" id="{B25FEB19-0A40-1B76-640E-413ADA8AB6A1}"/>
              </a:ext>
            </a:extLst>
          </p:cNvPr>
          <p:cNvSpPr txBox="1"/>
          <p:nvPr/>
        </p:nvSpPr>
        <p:spPr>
          <a:xfrm>
            <a:off x="5537201" y="1853262"/>
            <a:ext cx="3077028" cy="738664"/>
          </a:xfrm>
          <a:prstGeom prst="rect">
            <a:avLst/>
          </a:prstGeom>
          <a:noFill/>
        </p:spPr>
        <p:txBody>
          <a:bodyPr wrap="square" rtlCol="0">
            <a:spAutoFit/>
          </a:bodyPr>
          <a:lstStyle/>
          <a:p>
            <a:r>
              <a:rPr lang="en-GB" dirty="0">
                <a:solidFill>
                  <a:schemeClr val="bg1"/>
                </a:solidFill>
              </a:rPr>
              <a:t>This code is used to check the earliest data and the last date in the data table. </a:t>
            </a:r>
          </a:p>
        </p:txBody>
      </p:sp>
      <p:sp>
        <p:nvSpPr>
          <p:cNvPr id="9" name="Arrow: Right 8">
            <a:extLst>
              <a:ext uri="{FF2B5EF4-FFF2-40B4-BE49-F238E27FC236}">
                <a16:creationId xmlns:a16="http://schemas.microsoft.com/office/drawing/2014/main" id="{9D789388-44C9-ADD4-3736-A40C189C5896}"/>
              </a:ext>
            </a:extLst>
          </p:cNvPr>
          <p:cNvSpPr/>
          <p:nvPr/>
        </p:nvSpPr>
        <p:spPr>
          <a:xfrm>
            <a:off x="4546630" y="3396343"/>
            <a:ext cx="1076625" cy="22412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7" name="Picture 6">
            <a:extLst>
              <a:ext uri="{FF2B5EF4-FFF2-40B4-BE49-F238E27FC236}">
                <a16:creationId xmlns:a16="http://schemas.microsoft.com/office/drawing/2014/main" id="{A8C33FAC-71D7-4568-662F-D5A7B15A7AC9}"/>
              </a:ext>
            </a:extLst>
          </p:cNvPr>
          <p:cNvPicPr>
            <a:picLocks noChangeAspect="1"/>
          </p:cNvPicPr>
          <p:nvPr/>
        </p:nvPicPr>
        <p:blipFill>
          <a:blip r:embed="rId4"/>
          <a:stretch>
            <a:fillRect/>
          </a:stretch>
        </p:blipFill>
        <p:spPr>
          <a:xfrm>
            <a:off x="713250" y="1668313"/>
            <a:ext cx="3849646" cy="2910944"/>
          </a:xfrm>
          <a:prstGeom prst="rect">
            <a:avLst/>
          </a:prstGeom>
        </p:spPr>
      </p:pic>
      <p:pic>
        <p:nvPicPr>
          <p:cNvPr id="11" name="Picture 10">
            <a:extLst>
              <a:ext uri="{FF2B5EF4-FFF2-40B4-BE49-F238E27FC236}">
                <a16:creationId xmlns:a16="http://schemas.microsoft.com/office/drawing/2014/main" id="{AA2C796A-CAFF-08B2-7BAE-601CA27F4CC3}"/>
              </a:ext>
            </a:extLst>
          </p:cNvPr>
          <p:cNvPicPr>
            <a:picLocks noChangeAspect="1"/>
          </p:cNvPicPr>
          <p:nvPr/>
        </p:nvPicPr>
        <p:blipFill rotWithShape="1">
          <a:blip r:embed="rId5"/>
          <a:srcRect t="42514" r="28663" b="4409"/>
          <a:stretch/>
        </p:blipFill>
        <p:spPr>
          <a:xfrm>
            <a:off x="5641236" y="3071300"/>
            <a:ext cx="3077028" cy="1050173"/>
          </a:xfrm>
          <a:prstGeom prst="rect">
            <a:avLst/>
          </a:prstGeom>
        </p:spPr>
      </p:pic>
    </p:spTree>
    <p:extLst>
      <p:ext uri="{BB962C8B-B14F-4D97-AF65-F5344CB8AC3E}">
        <p14:creationId xmlns:p14="http://schemas.microsoft.com/office/powerpoint/2010/main" val="3441655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micron COVID-19 Variant Clinical Case by Slidesgo">
  <a:themeElements>
    <a:clrScheme name="Simple Light">
      <a:dk1>
        <a:srgbClr val="352753"/>
      </a:dk1>
      <a:lt1>
        <a:srgbClr val="FFFFFF"/>
      </a:lt1>
      <a:dk2>
        <a:srgbClr val="6A3BCE"/>
      </a:dk2>
      <a:lt2>
        <a:srgbClr val="6E6EE3"/>
      </a:lt2>
      <a:accent1>
        <a:srgbClr val="EEFF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1110</Words>
  <Application>Microsoft Office PowerPoint</Application>
  <PresentationFormat>On-screen Show (16:9)</PresentationFormat>
  <Paragraphs>105</Paragraphs>
  <Slides>28</Slides>
  <Notes>28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Gill Sans MT</vt:lpstr>
      <vt:lpstr>Overpass</vt:lpstr>
      <vt:lpstr>Anaheim</vt:lpstr>
      <vt:lpstr>Overpass Black</vt:lpstr>
      <vt:lpstr>Do Hyeon</vt:lpstr>
      <vt:lpstr>Arial</vt:lpstr>
      <vt:lpstr>Omicron COVID-19 Variant Clinical Case by Slidesgo</vt:lpstr>
      <vt:lpstr>Analyzing COVID-19 Data Trends</vt:lpstr>
      <vt:lpstr>INTRODUCTION</vt:lpstr>
      <vt:lpstr>INTRODUCTION</vt:lpstr>
      <vt:lpstr>Introduction</vt:lpstr>
      <vt:lpstr>REPORTS</vt:lpstr>
      <vt:lpstr>TASK 1</vt:lpstr>
      <vt:lpstr>TASK 2</vt:lpstr>
      <vt:lpstr>TASK 3</vt:lpstr>
      <vt:lpstr>TASK 4</vt:lpstr>
      <vt:lpstr>TASK 5</vt:lpstr>
      <vt:lpstr>TASK 6</vt:lpstr>
      <vt:lpstr>TASK 7</vt:lpstr>
      <vt:lpstr>TASK 8</vt:lpstr>
      <vt:lpstr>TASK 9</vt:lpstr>
      <vt:lpstr>TASK 10</vt:lpstr>
      <vt:lpstr>TASK 11</vt:lpstr>
      <vt:lpstr>TASK 12</vt:lpstr>
      <vt:lpstr>TASK 13</vt:lpstr>
      <vt:lpstr>TASK 14</vt:lpstr>
      <vt:lpstr>TASK 15</vt:lpstr>
      <vt:lpstr>TASK 16</vt:lpstr>
      <vt:lpstr>TRENDS</vt:lpstr>
      <vt:lpstr>169,065,144</vt:lpstr>
      <vt:lpstr>CONCLUSIONS</vt:lpstr>
      <vt:lpstr>CONCLUSION</vt:lpstr>
      <vt:lpstr>RECOMENDATIONS</vt:lpstr>
      <vt:lpstr>RECOMENDATIONS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Deborah Itonyo</dc:creator>
  <cp:lastModifiedBy>Deborah Itonyo</cp:lastModifiedBy>
  <cp:revision>5</cp:revision>
  <dcterms:modified xsi:type="dcterms:W3CDTF">2024-06-12T20:15:35Z</dcterms:modified>
</cp:coreProperties>
</file>