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7" d="100"/>
          <a:sy n="67" d="100"/>
        </p:scale>
        <p:origin x="6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080684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C9DF4-C06A-4E29-B625-3FFCFA6950E5}"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59746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2717754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428689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02916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942464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772617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7752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251156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0979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C9DF4-C06A-4E29-B625-3FFCFA6950E5}" type="datetimeFigureOut">
              <a:rPr lang="en-GB" smtClean="0"/>
              <a:t>22/06/2024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53200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9C9DF4-C06A-4E29-B625-3FFCFA6950E5}"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338121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C9DF4-C06A-4E29-B625-3FFCFA6950E5}" type="datetimeFigureOut">
              <a:rPr lang="en-GB" smtClean="0"/>
              <a:t>22/06/2024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75742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C9DF4-C06A-4E29-B625-3FFCFA6950E5}" type="datetimeFigureOut">
              <a:rPr lang="en-GB" smtClean="0"/>
              <a:t>22/06/2024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214517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A9C9DF4-C06A-4E29-B625-3FFCFA6950E5}" type="datetimeFigureOut">
              <a:rPr lang="en-GB" smtClean="0"/>
              <a:t>22/06/2024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33594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C9DF4-C06A-4E29-B625-3FFCFA6950E5}"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81750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C9DF4-C06A-4E29-B625-3FFCFA6950E5}" type="datetimeFigureOut">
              <a:rPr lang="en-GB" smtClean="0"/>
              <a:t>22/06/2024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B893E-A656-4A2B-B962-8C3FD4FB40EB}" type="slidenum">
              <a:rPr lang="en-GB" smtClean="0"/>
              <a:t>‹#›</a:t>
            </a:fld>
            <a:endParaRPr lang="en-GB"/>
          </a:p>
        </p:txBody>
      </p:sp>
    </p:spTree>
    <p:extLst>
      <p:ext uri="{BB962C8B-B14F-4D97-AF65-F5344CB8AC3E}">
        <p14:creationId xmlns:p14="http://schemas.microsoft.com/office/powerpoint/2010/main" val="129388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9C9DF4-C06A-4E29-B625-3FFCFA6950E5}" type="datetimeFigureOut">
              <a:rPr lang="en-GB" smtClean="0"/>
              <a:t>22/06/2024</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8B893E-A656-4A2B-B962-8C3FD4FB40EB}" type="slidenum">
              <a:rPr lang="en-GB" smtClean="0"/>
              <a:t>‹#›</a:t>
            </a:fld>
            <a:endParaRPr lang="en-GB"/>
          </a:p>
        </p:txBody>
      </p:sp>
    </p:spTree>
    <p:extLst>
      <p:ext uri="{BB962C8B-B14F-4D97-AF65-F5344CB8AC3E}">
        <p14:creationId xmlns:p14="http://schemas.microsoft.com/office/powerpoint/2010/main" val="1564093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7B4F-A573-340B-4DB2-B72AFFC8791D}"/>
              </a:ext>
            </a:extLst>
          </p:cNvPr>
          <p:cNvSpPr>
            <a:spLocks noGrp="1"/>
          </p:cNvSpPr>
          <p:nvPr>
            <p:ph type="ctrTitle"/>
          </p:nvPr>
        </p:nvSpPr>
        <p:spPr/>
        <p:txBody>
          <a:bodyPr/>
          <a:lstStyle/>
          <a:p>
            <a:r>
              <a:rPr lang="en-GB" dirty="0"/>
              <a:t>The National Rural Employment Guarantee Act (NREGA) ANALYSIS</a:t>
            </a:r>
          </a:p>
        </p:txBody>
      </p:sp>
      <p:sp>
        <p:nvSpPr>
          <p:cNvPr id="3" name="Subtitle 2">
            <a:extLst>
              <a:ext uri="{FF2B5EF4-FFF2-40B4-BE49-F238E27FC236}">
                <a16:creationId xmlns:a16="http://schemas.microsoft.com/office/drawing/2014/main" id="{4A852031-6E40-39B0-49B0-3A8982F4FD49}"/>
              </a:ext>
            </a:extLst>
          </p:cNvPr>
          <p:cNvSpPr>
            <a:spLocks noGrp="1"/>
          </p:cNvSpPr>
          <p:nvPr>
            <p:ph type="subTitle" idx="1"/>
          </p:nvPr>
        </p:nvSpPr>
        <p:spPr/>
        <p:txBody>
          <a:bodyPr/>
          <a:lstStyle/>
          <a:p>
            <a:r>
              <a:rPr lang="en-GB" dirty="0"/>
              <a:t>Deborah mark </a:t>
            </a:r>
            <a:r>
              <a:rPr lang="en-GB" dirty="0" err="1"/>
              <a:t>itonyo</a:t>
            </a:r>
            <a:endParaRPr lang="en-GB" dirty="0"/>
          </a:p>
        </p:txBody>
      </p:sp>
    </p:spTree>
    <p:extLst>
      <p:ext uri="{BB962C8B-B14F-4D97-AF65-F5344CB8AC3E}">
        <p14:creationId xmlns:p14="http://schemas.microsoft.com/office/powerpoint/2010/main" val="48038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667B-F778-9698-31B4-E7FEDE4175DE}"/>
              </a:ext>
            </a:extLst>
          </p:cNvPr>
          <p:cNvSpPr>
            <a:spLocks noGrp="1"/>
          </p:cNvSpPr>
          <p:nvPr>
            <p:ph type="title"/>
          </p:nvPr>
        </p:nvSpPr>
        <p:spPr/>
        <p:txBody>
          <a:bodyPr/>
          <a:lstStyle/>
          <a:p>
            <a:pPr algn="ctr"/>
            <a:r>
              <a:rPr lang="en-GB" b="1" dirty="0"/>
              <a:t>recommendations</a:t>
            </a:r>
          </a:p>
        </p:txBody>
      </p:sp>
      <p:sp>
        <p:nvSpPr>
          <p:cNvPr id="3" name="Content Placeholder 2">
            <a:extLst>
              <a:ext uri="{FF2B5EF4-FFF2-40B4-BE49-F238E27FC236}">
                <a16:creationId xmlns:a16="http://schemas.microsoft.com/office/drawing/2014/main" id="{191E7622-0DFD-4C05-5073-5A2A9DAE82A3}"/>
              </a:ext>
            </a:extLst>
          </p:cNvPr>
          <p:cNvSpPr>
            <a:spLocks noGrp="1"/>
          </p:cNvSpPr>
          <p:nvPr>
            <p:ph idx="1"/>
          </p:nvPr>
        </p:nvSpPr>
        <p:spPr/>
        <p:txBody>
          <a:bodyPr>
            <a:normAutofit lnSpcReduction="10000"/>
          </a:bodyPr>
          <a:lstStyle/>
          <a:p>
            <a:pPr marL="342900" indent="-342900">
              <a:buAutoNum type="arabicPeriod"/>
            </a:pPr>
            <a:r>
              <a:rPr lang="en-GB" b="1" dirty="0"/>
              <a:t>Address Regional Disparities: </a:t>
            </a:r>
            <a:r>
              <a:rPr lang="en-GB" dirty="0"/>
              <a:t>Allocate higher budgets to areas with low worker participation and job availability to ensure a more equitable distribution of benefits.</a:t>
            </a:r>
          </a:p>
          <a:p>
            <a:pPr marL="342900" indent="-342900">
              <a:buAutoNum type="arabicPeriod"/>
            </a:pPr>
            <a:r>
              <a:rPr lang="en-GB" b="1" dirty="0"/>
              <a:t>Increase Employment Days</a:t>
            </a:r>
            <a:r>
              <a:rPr lang="en-GB" dirty="0"/>
              <a:t>: Aim to provide at least 60 days of employment per household on average.</a:t>
            </a:r>
          </a:p>
          <a:p>
            <a:pPr marL="342900" indent="-342900">
              <a:buAutoNum type="arabicPeriod"/>
            </a:pPr>
            <a:r>
              <a:rPr lang="en-GB" b="1" dirty="0"/>
              <a:t>Revise the Budget: </a:t>
            </a:r>
            <a:r>
              <a:rPr lang="en-GB" dirty="0"/>
              <a:t>Increase the labour budget to accommodate the higher actual expenditure on wages..</a:t>
            </a:r>
          </a:p>
          <a:p>
            <a:pPr marL="342900" indent="-342900">
              <a:buAutoNum type="arabicPeriod"/>
            </a:pPr>
            <a:r>
              <a:rPr lang="en-GB" b="1" dirty="0"/>
              <a:t>Issue More Job Cards</a:t>
            </a:r>
            <a:r>
              <a:rPr lang="en-GB" dirty="0"/>
              <a:t>: Ensure the number of job cards matches the number of workers to expand employment opportunities.</a:t>
            </a:r>
          </a:p>
          <a:p>
            <a:pPr marL="342900" indent="-342900">
              <a:buAutoNum type="arabicPeriod"/>
            </a:pPr>
            <a:r>
              <a:rPr lang="en-GB" b="1" dirty="0"/>
              <a:t>Promote Inclusivity: </a:t>
            </a:r>
            <a:r>
              <a:rPr lang="en-GB" dirty="0"/>
              <a:t>Increase the employment of SC, ST, and differently-abled workers to ensure social inclusion.</a:t>
            </a:r>
          </a:p>
          <a:p>
            <a:pPr marL="342900" indent="-342900">
              <a:buAutoNum type="arabicPeriod"/>
            </a:pPr>
            <a:r>
              <a:rPr lang="en-GB" b="1" dirty="0"/>
              <a:t>Data Enhancement: </a:t>
            </a:r>
            <a:r>
              <a:rPr lang="en-GB" dirty="0"/>
              <a:t>Collect and analyse more comprehensive data to gain deeper insights into the program's performance and areas for improvement.</a:t>
            </a:r>
          </a:p>
        </p:txBody>
      </p:sp>
    </p:spTree>
    <p:extLst>
      <p:ext uri="{BB962C8B-B14F-4D97-AF65-F5344CB8AC3E}">
        <p14:creationId xmlns:p14="http://schemas.microsoft.com/office/powerpoint/2010/main" val="372353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00B5-3AFD-4935-F05D-FA4513143476}"/>
              </a:ext>
            </a:extLst>
          </p:cNvPr>
          <p:cNvSpPr>
            <a:spLocks noGrp="1"/>
          </p:cNvSpPr>
          <p:nvPr>
            <p:ph type="title"/>
          </p:nvPr>
        </p:nvSpPr>
        <p:spPr/>
        <p:txBody>
          <a:bodyPr/>
          <a:lstStyle/>
          <a:p>
            <a:pPr algn="ctr"/>
            <a:r>
              <a:rPr lang="en-GB" b="1" dirty="0"/>
              <a:t>conclusion</a:t>
            </a:r>
          </a:p>
        </p:txBody>
      </p:sp>
      <p:sp>
        <p:nvSpPr>
          <p:cNvPr id="3" name="Content Placeholder 2">
            <a:extLst>
              <a:ext uri="{FF2B5EF4-FFF2-40B4-BE49-F238E27FC236}">
                <a16:creationId xmlns:a16="http://schemas.microsoft.com/office/drawing/2014/main" id="{ABCF0686-81C6-3623-A73B-5B2D7050D55A}"/>
              </a:ext>
            </a:extLst>
          </p:cNvPr>
          <p:cNvSpPr>
            <a:spLocks noGrp="1"/>
          </p:cNvSpPr>
          <p:nvPr>
            <p:ph idx="1"/>
          </p:nvPr>
        </p:nvSpPr>
        <p:spPr/>
        <p:txBody>
          <a:bodyPr/>
          <a:lstStyle/>
          <a:p>
            <a:pPr marL="0" indent="0">
              <a:buNone/>
            </a:pPr>
            <a:r>
              <a:rPr lang="en-GB" dirty="0"/>
              <a:t>NREGA program falls short in providing adequate employment to rural households, with an average of only 30.91 days of employment per year against the projected 100 days. Only 0.93% of households received the full 100 days of work. Significant regional disparities exist, with no state averaging even 45 days of employment annually.</a:t>
            </a:r>
          </a:p>
          <a:p>
            <a:pPr marL="0" indent="0">
              <a:buNone/>
            </a:pPr>
            <a:r>
              <a:rPr lang="en-GB" dirty="0"/>
              <a:t>The wage expenditure, making up 73.44% of total costs, exceeds the allocated labour budget, indicating a need for budget revisions. States with higher expenditure show better outcomes, suggesting the importance of adequate funding.</a:t>
            </a:r>
          </a:p>
          <a:p>
            <a:endParaRPr lang="en-GB" dirty="0"/>
          </a:p>
        </p:txBody>
      </p:sp>
    </p:spTree>
    <p:extLst>
      <p:ext uri="{BB962C8B-B14F-4D97-AF65-F5344CB8AC3E}">
        <p14:creationId xmlns:p14="http://schemas.microsoft.com/office/powerpoint/2010/main" val="254068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701F-46B7-30E6-633B-BAADC318F0AF}"/>
              </a:ext>
            </a:extLst>
          </p:cNvPr>
          <p:cNvSpPr>
            <a:spLocks noGrp="1"/>
          </p:cNvSpPr>
          <p:nvPr>
            <p:ph type="title"/>
          </p:nvPr>
        </p:nvSpPr>
        <p:spPr/>
        <p:txBody>
          <a:bodyPr/>
          <a:lstStyle/>
          <a:p>
            <a:r>
              <a:rPr lang="en-GB" dirty="0"/>
              <a:t>Table of content</a:t>
            </a:r>
          </a:p>
        </p:txBody>
      </p:sp>
      <p:sp>
        <p:nvSpPr>
          <p:cNvPr id="3" name="Content Placeholder 2">
            <a:extLst>
              <a:ext uri="{FF2B5EF4-FFF2-40B4-BE49-F238E27FC236}">
                <a16:creationId xmlns:a16="http://schemas.microsoft.com/office/drawing/2014/main" id="{5DB7506D-784F-6887-B64E-10C6B2BE8EB2}"/>
              </a:ext>
            </a:extLst>
          </p:cNvPr>
          <p:cNvSpPr>
            <a:spLocks noGrp="1"/>
          </p:cNvSpPr>
          <p:nvPr>
            <p:ph idx="1"/>
          </p:nvPr>
        </p:nvSpPr>
        <p:spPr/>
        <p:txBody>
          <a:bodyPr/>
          <a:lstStyle/>
          <a:p>
            <a:pPr marL="342900" indent="-342900">
              <a:buAutoNum type="arabicPeriod"/>
            </a:pPr>
            <a:r>
              <a:rPr lang="en-GB" dirty="0"/>
              <a:t>Introduction</a:t>
            </a:r>
          </a:p>
          <a:p>
            <a:pPr marL="342900" indent="-342900">
              <a:buAutoNum type="arabicPeriod"/>
            </a:pPr>
            <a:r>
              <a:rPr lang="en-GB" dirty="0"/>
              <a:t>Problem statement</a:t>
            </a:r>
          </a:p>
          <a:p>
            <a:pPr marL="342900" indent="-342900">
              <a:buAutoNum type="arabicPeriod"/>
            </a:pPr>
            <a:r>
              <a:rPr lang="en-GB" dirty="0"/>
              <a:t>Data cleaning</a:t>
            </a:r>
          </a:p>
          <a:p>
            <a:pPr marL="342900" indent="-342900">
              <a:buAutoNum type="arabicPeriod"/>
            </a:pPr>
            <a:r>
              <a:rPr lang="en-GB" dirty="0"/>
              <a:t>Visualizations</a:t>
            </a:r>
          </a:p>
          <a:p>
            <a:pPr marL="342900" indent="-342900">
              <a:buAutoNum type="arabicPeriod"/>
            </a:pPr>
            <a:r>
              <a:rPr lang="en-GB" dirty="0"/>
              <a:t>Trends</a:t>
            </a:r>
          </a:p>
          <a:p>
            <a:pPr marL="342900" indent="-342900">
              <a:buAutoNum type="arabicPeriod"/>
            </a:pPr>
            <a:r>
              <a:rPr lang="en-GB" dirty="0"/>
              <a:t>Conclusion</a:t>
            </a:r>
          </a:p>
          <a:p>
            <a:pPr marL="342900" indent="-342900">
              <a:buAutoNum type="arabicPeriod"/>
            </a:pPr>
            <a:r>
              <a:rPr lang="en-GB" dirty="0"/>
              <a:t>Recommendation</a:t>
            </a:r>
          </a:p>
        </p:txBody>
      </p:sp>
    </p:spTree>
    <p:extLst>
      <p:ext uri="{BB962C8B-B14F-4D97-AF65-F5344CB8AC3E}">
        <p14:creationId xmlns:p14="http://schemas.microsoft.com/office/powerpoint/2010/main" val="120044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01FC-8571-AD4C-2A48-25E4B9F8A041}"/>
              </a:ext>
            </a:extLst>
          </p:cNvPr>
          <p:cNvSpPr>
            <a:spLocks noGrp="1"/>
          </p:cNvSpPr>
          <p:nvPr>
            <p:ph type="title"/>
          </p:nvPr>
        </p:nvSpPr>
        <p:spPr>
          <a:xfrm>
            <a:off x="685801" y="91126"/>
            <a:ext cx="10131425" cy="1456267"/>
          </a:xfrm>
        </p:spPr>
        <p:txBody>
          <a:bodyPr/>
          <a:lstStyle/>
          <a:p>
            <a:pPr algn="ctr"/>
            <a:r>
              <a:rPr lang="en-GB" b="1" dirty="0"/>
              <a:t>Introduction</a:t>
            </a:r>
          </a:p>
        </p:txBody>
      </p:sp>
      <p:sp>
        <p:nvSpPr>
          <p:cNvPr id="3" name="Content Placeholder 2">
            <a:extLst>
              <a:ext uri="{FF2B5EF4-FFF2-40B4-BE49-F238E27FC236}">
                <a16:creationId xmlns:a16="http://schemas.microsoft.com/office/drawing/2014/main" id="{6CCBF408-FADC-3F95-E336-28295B05F413}"/>
              </a:ext>
            </a:extLst>
          </p:cNvPr>
          <p:cNvSpPr>
            <a:spLocks noGrp="1"/>
          </p:cNvSpPr>
          <p:nvPr>
            <p:ph idx="1"/>
          </p:nvPr>
        </p:nvSpPr>
        <p:spPr>
          <a:xfrm>
            <a:off x="685801" y="1291472"/>
            <a:ext cx="10131425" cy="5260157"/>
          </a:xfrm>
        </p:spPr>
        <p:txBody>
          <a:bodyPr>
            <a:normAutofit fontScale="92500" lnSpcReduction="10000"/>
          </a:bodyPr>
          <a:lstStyle/>
          <a:p>
            <a:pPr marL="0" indent="0">
              <a:buNone/>
            </a:pPr>
            <a:r>
              <a:rPr lang="en-GB" dirty="0"/>
              <a:t>The Mahatma Gandhi National Rural Employment Guarantee Act (NREGA), enacted in 2005, is an Indian labour law and social security measure aimed at enhancing the livelihood security of people in rural areas. The key features of NREGA include:</a:t>
            </a:r>
          </a:p>
          <a:p>
            <a:pPr>
              <a:buFont typeface="+mj-lt"/>
              <a:buAutoNum type="arabicPeriod"/>
            </a:pPr>
            <a:r>
              <a:rPr lang="en-GB" b="1" dirty="0"/>
              <a:t>Right to Work</a:t>
            </a:r>
            <a:r>
              <a:rPr lang="en-GB" dirty="0"/>
              <a:t>: It guarantees 100 days of wage employment per financial year to rural households whose adult members volunteer to do unskilled manual work.</a:t>
            </a:r>
          </a:p>
          <a:p>
            <a:pPr>
              <a:buFont typeface="+mj-lt"/>
              <a:buAutoNum type="arabicPeriod"/>
            </a:pPr>
            <a:r>
              <a:rPr lang="en-GB" b="1" dirty="0"/>
              <a:t>Employment Generation</a:t>
            </a:r>
            <a:r>
              <a:rPr lang="en-GB" dirty="0"/>
              <a:t>: The scheme aims to provide employment opportunities, reduce rural-urban migration, and enhance economic security for rural households.</a:t>
            </a:r>
          </a:p>
          <a:p>
            <a:pPr>
              <a:buFont typeface="+mj-lt"/>
              <a:buAutoNum type="arabicPeriod"/>
            </a:pPr>
            <a:r>
              <a:rPr lang="en-GB" b="1" dirty="0"/>
              <a:t>Decentralized Implementation</a:t>
            </a:r>
            <a:r>
              <a:rPr lang="en-GB" dirty="0"/>
              <a:t>: NREGA is implemented through decentralized planning, involving local government bodies (Gram Panchayats) in the planning and execution of works.</a:t>
            </a:r>
          </a:p>
          <a:p>
            <a:pPr>
              <a:buFont typeface="+mj-lt"/>
              <a:buAutoNum type="arabicPeriod"/>
            </a:pPr>
            <a:r>
              <a:rPr lang="en-GB" b="1" dirty="0"/>
              <a:t>Focus on Sustainable Development</a:t>
            </a:r>
            <a:r>
              <a:rPr lang="en-GB" dirty="0"/>
              <a:t>: The scheme prioritizes projects related to water conservation, drought-proofing, land development, and infrastructure improvement to promote sustainable rural development.</a:t>
            </a:r>
          </a:p>
          <a:p>
            <a:pPr>
              <a:buFont typeface="+mj-lt"/>
              <a:buAutoNum type="arabicPeriod"/>
            </a:pPr>
            <a:r>
              <a:rPr lang="en-GB" b="1" dirty="0"/>
              <a:t>Social Inclusion</a:t>
            </a:r>
            <a:r>
              <a:rPr lang="en-GB" dirty="0"/>
              <a:t>: Special provisions are made to ensure the inclusion of marginalized communities, including Scheduled Castes (SC), Scheduled Tribes (ST), and women, in employment opportunities.</a:t>
            </a:r>
          </a:p>
          <a:p>
            <a:pPr>
              <a:buFont typeface="+mj-lt"/>
              <a:buAutoNum type="arabicPeriod"/>
            </a:pPr>
            <a:r>
              <a:rPr lang="en-GB" b="1" dirty="0"/>
              <a:t>Transparency and Accountability</a:t>
            </a:r>
            <a:r>
              <a:rPr lang="en-GB" dirty="0"/>
              <a:t>: The act mandates the maintenance of proper records, public disclosure of information, and social audits to ensure transparency and accountability in its implementation.</a:t>
            </a:r>
          </a:p>
          <a:p>
            <a:pPr marL="0" indent="0">
              <a:buNone/>
            </a:pPr>
            <a:r>
              <a:rPr lang="en-GB" dirty="0"/>
              <a:t>NREGA is considered one of the largest and most ambitious social security and public works programs in the world, aimed at improving rural infrastructure and reducing poverty and inequality in India.</a:t>
            </a:r>
          </a:p>
        </p:txBody>
      </p:sp>
    </p:spTree>
    <p:extLst>
      <p:ext uri="{BB962C8B-B14F-4D97-AF65-F5344CB8AC3E}">
        <p14:creationId xmlns:p14="http://schemas.microsoft.com/office/powerpoint/2010/main" val="89346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4B7-742A-6B5B-E812-94EF86334C16}"/>
              </a:ext>
            </a:extLst>
          </p:cNvPr>
          <p:cNvSpPr>
            <a:spLocks noGrp="1"/>
          </p:cNvSpPr>
          <p:nvPr>
            <p:ph type="title"/>
          </p:nvPr>
        </p:nvSpPr>
        <p:spPr/>
        <p:txBody>
          <a:bodyPr/>
          <a:lstStyle/>
          <a:p>
            <a:pPr algn="ctr"/>
            <a:r>
              <a:rPr lang="en-GB" b="1" dirty="0"/>
              <a:t>Problem statement</a:t>
            </a:r>
          </a:p>
        </p:txBody>
      </p:sp>
      <p:sp>
        <p:nvSpPr>
          <p:cNvPr id="3" name="Content Placeholder 2">
            <a:extLst>
              <a:ext uri="{FF2B5EF4-FFF2-40B4-BE49-F238E27FC236}">
                <a16:creationId xmlns:a16="http://schemas.microsoft.com/office/drawing/2014/main" id="{9A2BD544-B764-C23A-CAA1-F39A41A6850C}"/>
              </a:ext>
            </a:extLst>
          </p:cNvPr>
          <p:cNvSpPr>
            <a:spLocks noGrp="1"/>
          </p:cNvSpPr>
          <p:nvPr>
            <p:ph idx="1"/>
          </p:nvPr>
        </p:nvSpPr>
        <p:spPr>
          <a:xfrm>
            <a:off x="685801" y="1809750"/>
            <a:ext cx="10131425" cy="4552949"/>
          </a:xfrm>
        </p:spPr>
        <p:txBody>
          <a:bodyPr>
            <a:normAutofit/>
          </a:bodyPr>
          <a:lstStyle/>
          <a:p>
            <a:pPr marL="0" indent="0">
              <a:buNone/>
            </a:pPr>
            <a:r>
              <a:rPr lang="en-GB" dirty="0"/>
              <a:t>NREGA is a vital initiative to alleviate rural unemployment and poverty. This project seeks to address</a:t>
            </a:r>
          </a:p>
          <a:p>
            <a:pPr marL="0" indent="0">
              <a:buNone/>
            </a:pPr>
            <a:r>
              <a:rPr lang="en-GB" dirty="0"/>
              <a:t>several key questions and challenges associated with NREGA:</a:t>
            </a:r>
          </a:p>
          <a:p>
            <a:pPr marL="342900" indent="-342900">
              <a:buFont typeface="+mj-lt"/>
              <a:buAutoNum type="arabicPeriod"/>
            </a:pPr>
            <a:r>
              <a:rPr lang="en-GB" dirty="0"/>
              <a:t>How effective is NREGA in providing employment opportunities to rural households?</a:t>
            </a:r>
          </a:p>
          <a:p>
            <a:pPr marL="342900" indent="-342900">
              <a:buFont typeface="+mj-lt"/>
              <a:buAutoNum type="arabicPeriod"/>
            </a:pPr>
            <a:r>
              <a:rPr lang="en-GB" dirty="0"/>
              <a:t>Are there regional disparities in the implementation and outcomes of the scheme?</a:t>
            </a:r>
          </a:p>
          <a:p>
            <a:pPr marL="342900" indent="-342900">
              <a:buFont typeface="+mj-lt"/>
              <a:buAutoNum type="arabicPeriod"/>
            </a:pPr>
            <a:r>
              <a:rPr lang="en-GB" dirty="0"/>
              <a:t>What is the utilization of the allocated budget, and how does it correlate with</a:t>
            </a:r>
          </a:p>
          <a:p>
            <a:pPr marL="0" indent="0">
              <a:buNone/>
            </a:pPr>
            <a:r>
              <a:rPr lang="en-GB" dirty="0"/>
              <a:t>employment generation?</a:t>
            </a:r>
          </a:p>
          <a:p>
            <a:pPr marL="0" indent="0">
              <a:buNone/>
            </a:pPr>
            <a:r>
              <a:rPr lang="en-GB" dirty="0"/>
              <a:t>4.   What are the key factors contributing to the completion of NREGA works, and are there</a:t>
            </a:r>
          </a:p>
          <a:p>
            <a:pPr marL="0" indent="0">
              <a:buNone/>
            </a:pPr>
            <a:r>
              <a:rPr lang="en-GB" dirty="0"/>
              <a:t>any roadblocks to its success?</a:t>
            </a:r>
          </a:p>
          <a:p>
            <a:pPr marL="0" indent="0">
              <a:buNone/>
            </a:pPr>
            <a:r>
              <a:rPr lang="en-GB" dirty="0"/>
              <a:t>5.    Can data-driven insights guide policymakers and administrators in optimizing the</a:t>
            </a:r>
          </a:p>
          <a:p>
            <a:pPr marL="0" indent="0">
              <a:buNone/>
            </a:pPr>
            <a:r>
              <a:rPr lang="en-GB" dirty="0"/>
              <a:t>scheme's impact?</a:t>
            </a:r>
          </a:p>
        </p:txBody>
      </p:sp>
    </p:spTree>
    <p:extLst>
      <p:ext uri="{BB962C8B-B14F-4D97-AF65-F5344CB8AC3E}">
        <p14:creationId xmlns:p14="http://schemas.microsoft.com/office/powerpoint/2010/main" val="320092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19C6-6386-34CC-6CB7-E0B271EE35D4}"/>
              </a:ext>
            </a:extLst>
          </p:cNvPr>
          <p:cNvSpPr>
            <a:spLocks noGrp="1"/>
          </p:cNvSpPr>
          <p:nvPr>
            <p:ph type="title"/>
          </p:nvPr>
        </p:nvSpPr>
        <p:spPr/>
        <p:txBody>
          <a:bodyPr/>
          <a:lstStyle/>
          <a:p>
            <a:pPr algn="ctr"/>
            <a:r>
              <a:rPr lang="en-GB" b="1" dirty="0"/>
              <a:t>Data cleaning</a:t>
            </a:r>
          </a:p>
        </p:txBody>
      </p:sp>
      <p:sp>
        <p:nvSpPr>
          <p:cNvPr id="3" name="Content Placeholder 2">
            <a:extLst>
              <a:ext uri="{FF2B5EF4-FFF2-40B4-BE49-F238E27FC236}">
                <a16:creationId xmlns:a16="http://schemas.microsoft.com/office/drawing/2014/main" id="{E1B09D43-EA33-EBFF-61FA-347B479EAE31}"/>
              </a:ext>
            </a:extLst>
          </p:cNvPr>
          <p:cNvSpPr>
            <a:spLocks noGrp="1"/>
          </p:cNvSpPr>
          <p:nvPr>
            <p:ph idx="1"/>
          </p:nvPr>
        </p:nvSpPr>
        <p:spPr/>
        <p:txBody>
          <a:bodyPr/>
          <a:lstStyle/>
          <a:p>
            <a:pPr marL="342900" indent="-342900">
              <a:buAutoNum type="arabicPeriod"/>
            </a:pPr>
            <a:r>
              <a:rPr lang="en-GB" dirty="0"/>
              <a:t>I corrected the data type for the different columns in the dataset.</a:t>
            </a:r>
          </a:p>
          <a:p>
            <a:pPr marL="342900" indent="-342900">
              <a:buAutoNum type="arabicPeriod"/>
            </a:pPr>
            <a:r>
              <a:rPr lang="en-GB" dirty="0"/>
              <a:t>I converted the columns in lakhs to full values by multiplying by 100,000</a:t>
            </a:r>
          </a:p>
          <a:p>
            <a:pPr marL="342900" indent="-342900">
              <a:buAutoNum type="arabicPeriod"/>
            </a:pPr>
            <a:r>
              <a:rPr lang="en-GB" dirty="0"/>
              <a:t>I reduced the decimal places to two decimal places so the data would be more readable.</a:t>
            </a:r>
          </a:p>
          <a:p>
            <a:pPr marL="0" indent="0">
              <a:buNone/>
            </a:pPr>
            <a:endParaRPr lang="en-GB" dirty="0"/>
          </a:p>
        </p:txBody>
      </p:sp>
    </p:spTree>
    <p:extLst>
      <p:ext uri="{BB962C8B-B14F-4D97-AF65-F5344CB8AC3E}">
        <p14:creationId xmlns:p14="http://schemas.microsoft.com/office/powerpoint/2010/main" val="413886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5D9A-B788-86B9-6A73-74487C0C9437}"/>
              </a:ext>
            </a:extLst>
          </p:cNvPr>
          <p:cNvSpPr>
            <a:spLocks noGrp="1"/>
          </p:cNvSpPr>
          <p:nvPr>
            <p:ph type="title"/>
          </p:nvPr>
        </p:nvSpPr>
        <p:spPr>
          <a:xfrm>
            <a:off x="742951" y="0"/>
            <a:ext cx="10131425" cy="1456267"/>
          </a:xfrm>
        </p:spPr>
        <p:txBody>
          <a:bodyPr/>
          <a:lstStyle/>
          <a:p>
            <a:pPr algn="ctr"/>
            <a:r>
              <a:rPr lang="en-GB" b="1" dirty="0"/>
              <a:t>visualizations</a:t>
            </a:r>
          </a:p>
        </p:txBody>
      </p:sp>
      <p:pic>
        <p:nvPicPr>
          <p:cNvPr id="5" name="Content Placeholder 4">
            <a:extLst>
              <a:ext uri="{FF2B5EF4-FFF2-40B4-BE49-F238E27FC236}">
                <a16:creationId xmlns:a16="http://schemas.microsoft.com/office/drawing/2014/main" id="{4AB7AA72-2DAA-BBCE-75F3-4419A3EE0E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3876" y="1209675"/>
            <a:ext cx="10972800" cy="5524499"/>
          </a:xfrm>
        </p:spPr>
      </p:pic>
    </p:spTree>
    <p:extLst>
      <p:ext uri="{BB962C8B-B14F-4D97-AF65-F5344CB8AC3E}">
        <p14:creationId xmlns:p14="http://schemas.microsoft.com/office/powerpoint/2010/main" val="304955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5D9A-B788-86B9-6A73-74487C0C9437}"/>
              </a:ext>
            </a:extLst>
          </p:cNvPr>
          <p:cNvSpPr>
            <a:spLocks noGrp="1"/>
          </p:cNvSpPr>
          <p:nvPr>
            <p:ph type="title"/>
          </p:nvPr>
        </p:nvSpPr>
        <p:spPr>
          <a:xfrm>
            <a:off x="742951" y="0"/>
            <a:ext cx="10131425" cy="1456267"/>
          </a:xfrm>
        </p:spPr>
        <p:txBody>
          <a:bodyPr/>
          <a:lstStyle/>
          <a:p>
            <a:pPr algn="ctr"/>
            <a:r>
              <a:rPr lang="en-GB" b="1" dirty="0"/>
              <a:t>visualizations</a:t>
            </a:r>
          </a:p>
        </p:txBody>
      </p:sp>
      <p:pic>
        <p:nvPicPr>
          <p:cNvPr id="4" name="Picture 3">
            <a:extLst>
              <a:ext uri="{FF2B5EF4-FFF2-40B4-BE49-F238E27FC236}">
                <a16:creationId xmlns:a16="http://schemas.microsoft.com/office/drawing/2014/main" id="{1BC60EAE-385D-175A-B96E-CE3C8DCC6E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764" y="1014359"/>
            <a:ext cx="11369086" cy="5612120"/>
          </a:xfrm>
          <a:prstGeom prst="rect">
            <a:avLst/>
          </a:prstGeom>
        </p:spPr>
      </p:pic>
    </p:spTree>
    <p:extLst>
      <p:ext uri="{BB962C8B-B14F-4D97-AF65-F5344CB8AC3E}">
        <p14:creationId xmlns:p14="http://schemas.microsoft.com/office/powerpoint/2010/main" val="298829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5D9A-B788-86B9-6A73-74487C0C9437}"/>
              </a:ext>
            </a:extLst>
          </p:cNvPr>
          <p:cNvSpPr>
            <a:spLocks noGrp="1"/>
          </p:cNvSpPr>
          <p:nvPr>
            <p:ph type="title"/>
          </p:nvPr>
        </p:nvSpPr>
        <p:spPr>
          <a:xfrm>
            <a:off x="742951" y="0"/>
            <a:ext cx="10131425" cy="1456267"/>
          </a:xfrm>
        </p:spPr>
        <p:txBody>
          <a:bodyPr/>
          <a:lstStyle/>
          <a:p>
            <a:pPr algn="ctr"/>
            <a:r>
              <a:rPr lang="en-GB" b="1" dirty="0"/>
              <a:t>visualizations</a:t>
            </a:r>
          </a:p>
        </p:txBody>
      </p:sp>
      <p:pic>
        <p:nvPicPr>
          <p:cNvPr id="4" name="Picture 3">
            <a:extLst>
              <a:ext uri="{FF2B5EF4-FFF2-40B4-BE49-F238E27FC236}">
                <a16:creationId xmlns:a16="http://schemas.microsoft.com/office/drawing/2014/main" id="{1BC60EAE-385D-175A-B96E-CE3C8DCC6E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4350" y="1014359"/>
            <a:ext cx="10801350" cy="5612120"/>
          </a:xfrm>
          <a:prstGeom prst="rect">
            <a:avLst/>
          </a:prstGeom>
        </p:spPr>
      </p:pic>
    </p:spTree>
    <p:extLst>
      <p:ext uri="{BB962C8B-B14F-4D97-AF65-F5344CB8AC3E}">
        <p14:creationId xmlns:p14="http://schemas.microsoft.com/office/powerpoint/2010/main" val="325835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A52E-DA3D-B19B-B928-10ACAF62AA0A}"/>
              </a:ext>
            </a:extLst>
          </p:cNvPr>
          <p:cNvSpPr>
            <a:spLocks noGrp="1"/>
          </p:cNvSpPr>
          <p:nvPr>
            <p:ph type="title"/>
          </p:nvPr>
        </p:nvSpPr>
        <p:spPr/>
        <p:txBody>
          <a:bodyPr/>
          <a:lstStyle/>
          <a:p>
            <a:pPr algn="ctr"/>
            <a:r>
              <a:rPr lang="en-GB" b="1" dirty="0"/>
              <a:t>trends</a:t>
            </a:r>
          </a:p>
        </p:txBody>
      </p:sp>
      <p:sp>
        <p:nvSpPr>
          <p:cNvPr id="3" name="Content Placeholder 2">
            <a:extLst>
              <a:ext uri="{FF2B5EF4-FFF2-40B4-BE49-F238E27FC236}">
                <a16:creationId xmlns:a16="http://schemas.microsoft.com/office/drawing/2014/main" id="{FDC17FB3-8205-0DC9-88F1-1EDCF0CDD26C}"/>
              </a:ext>
            </a:extLst>
          </p:cNvPr>
          <p:cNvSpPr>
            <a:spLocks noGrp="1"/>
          </p:cNvSpPr>
          <p:nvPr>
            <p:ph idx="1"/>
          </p:nvPr>
        </p:nvSpPr>
        <p:spPr/>
        <p:txBody>
          <a:bodyPr/>
          <a:lstStyle/>
          <a:p>
            <a:pPr marL="342900" indent="-342900">
              <a:buFont typeface="Arial"/>
              <a:buAutoNum type="arabicPeriod"/>
            </a:pPr>
            <a:r>
              <a:rPr lang="en-GB" dirty="0"/>
              <a:t>The average employment days is far behind what is </a:t>
            </a:r>
            <a:r>
              <a:rPr lang="en-GB" dirty="0" err="1"/>
              <a:t>excpected</a:t>
            </a:r>
            <a:r>
              <a:rPr lang="en-GB" dirty="0"/>
              <a:t> in a year, this gives only an average of 30.91 days out of a projected 100 days. It can be seen that the project is not effectively providing employment to rural households. Out of 46 million households participating in this program, only 428,000 households got 100 days of employment. This is 0.93%. So less than 1 percent truly get the benefit of this program.</a:t>
            </a:r>
          </a:p>
          <a:p>
            <a:pPr marL="342900" indent="-342900">
              <a:buFont typeface="Arial"/>
              <a:buAutoNum type="arabicPeriod"/>
            </a:pPr>
            <a:r>
              <a:rPr lang="en-GB" dirty="0"/>
              <a:t>It can be seen that different states has different outcomes concerning the implementation of this program. However, it can be seen that no state had up to 45 days of employment in a year.</a:t>
            </a:r>
          </a:p>
          <a:p>
            <a:pPr marL="342900" indent="-342900">
              <a:buAutoNum type="arabicPeriod"/>
            </a:pPr>
            <a:r>
              <a:rPr lang="en-GB" dirty="0"/>
              <a:t>The expense on wages far supersedes the labour budget. The wages make up 73.44% of the total expenditure and areas with more expenditure had more workers.</a:t>
            </a:r>
          </a:p>
          <a:p>
            <a:pPr marL="342900" indent="-342900">
              <a:buAutoNum type="arabicPeriod"/>
            </a:pPr>
            <a:r>
              <a:rPr lang="en-GB" dirty="0"/>
              <a:t>This insight shows that states with higher expenditure had more employment days and more completed work but some regional disparities also had a part to play in this</a:t>
            </a:r>
          </a:p>
          <a:p>
            <a:pPr marL="342900" indent="-342900">
              <a:buAutoNum type="arabicPeriod"/>
            </a:pPr>
            <a:endParaRPr lang="en-GB" dirty="0"/>
          </a:p>
        </p:txBody>
      </p:sp>
    </p:spTree>
    <p:extLst>
      <p:ext uri="{BB962C8B-B14F-4D97-AF65-F5344CB8AC3E}">
        <p14:creationId xmlns:p14="http://schemas.microsoft.com/office/powerpoint/2010/main" val="3678465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228</TotalTime>
  <Words>825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The National Rural Employment Guarantee Act (NREGA) ANALYSIS</vt:lpstr>
      <vt:lpstr>Table of content</vt:lpstr>
      <vt:lpstr>Introduction</vt:lpstr>
      <vt:lpstr>Problem statement</vt:lpstr>
      <vt:lpstr>Data cleaning</vt:lpstr>
      <vt:lpstr>visualizations</vt:lpstr>
      <vt:lpstr>visualizations</vt:lpstr>
      <vt:lpstr>visualizations</vt:lpstr>
      <vt:lpstr>trends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Deborah Itonyo</dc:creator>
  <cp:lastModifiedBy>Deborah Itonyo</cp:lastModifiedBy>
  <cp:revision>1</cp:revision>
  <dcterms:created xsi:type="dcterms:W3CDTF">2024-06-22T05:39:00Z</dcterms:created>
  <dcterms:modified xsi:type="dcterms:W3CDTF">2024-06-22T09:27:25Z</dcterms:modified>
</cp:coreProperties>
</file>