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7" r:id="rId5"/>
    <p:sldId id="275" r:id="rId6"/>
    <p:sldId id="261" r:id="rId7"/>
    <p:sldId id="259" r:id="rId8"/>
    <p:sldId id="263" r:id="rId9"/>
    <p:sldId id="264" r:id="rId10"/>
    <p:sldId id="260" r:id="rId11"/>
    <p:sldId id="269" r:id="rId12"/>
    <p:sldId id="273" r:id="rId13"/>
    <p:sldId id="262" r:id="rId14"/>
    <p:sldId id="270" r:id="rId15"/>
    <p:sldId id="265" r:id="rId16"/>
    <p:sldId id="266" r:id="rId17"/>
    <p:sldId id="271" r:id="rId18"/>
    <p:sldId id="272" r:id="rId19"/>
    <p:sldId id="274" r:id="rId20"/>
    <p:sldId id="276" r:id="rId21"/>
    <p:sldId id="277" r:id="rId22"/>
  </p:sldIdLst>
  <p:sldSz cx="12192000" cy="6858000"/>
  <p:notesSz cx="6858000" cy="9144000"/>
  <p:embeddedFontLst>
    <p:embeddedFont>
      <p:font typeface="Lora"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1D70FF-4C27-4F29-82F9-9E441BF06891}">
  <a:tblStyle styleId="{221D70FF-4C27-4F29-82F9-9E441BF0689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7"/>
    <p:restoredTop sz="94643"/>
  </p:normalViewPr>
  <p:slideViewPr>
    <p:cSldViewPr snapToGrid="0">
      <p:cViewPr varScale="1">
        <p:scale>
          <a:sx n="93" d="100"/>
          <a:sy n="93" d="100"/>
        </p:scale>
        <p:origin x="21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01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539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7" name="Google Shape;16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54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89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8222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96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373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58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13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6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r="-13"/>
          <a:stretch/>
        </p:blipFill>
        <p:spPr>
          <a:xfrm>
            <a:off x="4560277" y="0"/>
            <a:ext cx="7631723" cy="6858000"/>
          </a:xfrm>
          <a:prstGeom prst="rect">
            <a:avLst/>
          </a:prstGeom>
          <a:noFill/>
          <a:ln>
            <a:noFill/>
          </a:ln>
        </p:spPr>
      </p:pic>
      <p:grpSp>
        <p:nvGrpSpPr>
          <p:cNvPr id="89" name="Google Shape;89;p13"/>
          <p:cNvGrpSpPr/>
          <p:nvPr/>
        </p:nvGrpSpPr>
        <p:grpSpPr>
          <a:xfrm>
            <a:off x="7997249" y="4632326"/>
            <a:ext cx="4194751" cy="2225674"/>
            <a:chOff x="724383" y="4632326"/>
            <a:chExt cx="4194751" cy="2225674"/>
          </a:xfrm>
        </p:grpSpPr>
        <p:sp>
          <p:nvSpPr>
            <p:cNvPr id="90" name="Google Shape;90;p13"/>
            <p:cNvSpPr/>
            <p:nvPr/>
          </p:nvSpPr>
          <p:spPr>
            <a:xfrm>
              <a:off x="724383" y="5349874"/>
              <a:ext cx="2349018"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 name="Google Shape;91;p13"/>
            <p:cNvSpPr/>
            <p:nvPr/>
          </p:nvSpPr>
          <p:spPr>
            <a:xfrm>
              <a:off x="1452479" y="4632326"/>
              <a:ext cx="3466655" cy="2225674"/>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92" name="Google Shape;92;p13"/>
          <p:cNvGrpSpPr/>
          <p:nvPr/>
        </p:nvGrpSpPr>
        <p:grpSpPr>
          <a:xfrm rot="10800000">
            <a:off x="0" y="0"/>
            <a:ext cx="4194751" cy="2225674"/>
            <a:chOff x="724383" y="4632326"/>
            <a:chExt cx="4194751" cy="2225674"/>
          </a:xfrm>
        </p:grpSpPr>
        <p:sp>
          <p:nvSpPr>
            <p:cNvPr id="93" name="Google Shape;93;p13"/>
            <p:cNvSpPr/>
            <p:nvPr/>
          </p:nvSpPr>
          <p:spPr>
            <a:xfrm>
              <a:off x="724383" y="5349874"/>
              <a:ext cx="2349018"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4" name="Google Shape;94;p13"/>
            <p:cNvSpPr/>
            <p:nvPr/>
          </p:nvSpPr>
          <p:spPr>
            <a:xfrm>
              <a:off x="1452479" y="4632326"/>
              <a:ext cx="3466655" cy="2225674"/>
            </a:xfrm>
            <a:prstGeom prst="triangle">
              <a:avLst>
                <a:gd name="adj" fmla="val 100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95" name="Google Shape;95;p13"/>
          <p:cNvGrpSpPr/>
          <p:nvPr/>
        </p:nvGrpSpPr>
        <p:grpSpPr>
          <a:xfrm>
            <a:off x="799832" y="2221524"/>
            <a:ext cx="6449974" cy="4274893"/>
            <a:chOff x="525382" y="2532184"/>
            <a:chExt cx="6717323" cy="4274893"/>
          </a:xfrm>
        </p:grpSpPr>
        <p:sp>
          <p:nvSpPr>
            <p:cNvPr id="96" name="Google Shape;96;p13"/>
            <p:cNvSpPr/>
            <p:nvPr/>
          </p:nvSpPr>
          <p:spPr>
            <a:xfrm>
              <a:off x="525382" y="2532184"/>
              <a:ext cx="6717323" cy="24149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3"/>
            <p:cNvSpPr txBox="1"/>
            <p:nvPr/>
          </p:nvSpPr>
          <p:spPr>
            <a:xfrm>
              <a:off x="836044" y="2651177"/>
              <a:ext cx="6096000" cy="4155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4800" b="1">
                  <a:latin typeface="Lora"/>
                  <a:ea typeface="Lora"/>
                  <a:cs typeface="Lora"/>
                  <a:sym typeface="Lora"/>
                </a:rPr>
                <a:t>Optimizing Gym Utilization for GoodLife Fitness</a:t>
              </a:r>
              <a:endParaRPr sz="4800" b="1">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6000" b="1">
                <a:latin typeface="Lora"/>
                <a:ea typeface="Lora"/>
                <a:cs typeface="Lora"/>
                <a:sym typeface="Lora"/>
              </a:endParaRPr>
            </a:p>
            <a:p>
              <a:pPr marL="0" marR="0" lvl="0" indent="0" algn="l" rtl="0">
                <a:spcBef>
                  <a:spcPts val="0"/>
                </a:spcBef>
                <a:spcAft>
                  <a:spcPts val="0"/>
                </a:spcAft>
                <a:buNone/>
              </a:pPr>
              <a:r>
                <a:rPr lang="en-US" sz="6000" b="1" i="0" u="none" strike="noStrike" cap="none">
                  <a:solidFill>
                    <a:schemeClr val="dk1"/>
                  </a:solidFill>
                  <a:latin typeface="Lora"/>
                  <a:ea typeface="Lora"/>
                  <a:cs typeface="Lora"/>
                  <a:sym typeface="Lora"/>
                </a:rPr>
                <a:t>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p:nvPr/>
        </p:nvSpPr>
        <p:spPr>
          <a:xfrm>
            <a:off x="0" y="0"/>
            <a:ext cx="12192000" cy="1288473"/>
          </a:xfrm>
          <a:prstGeom prst="rect">
            <a:avLst/>
          </a:prstGeom>
          <a:solidFill>
            <a:srgbClr val="D93E07">
              <a:alpha val="7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dirty="0">
                <a:solidFill>
                  <a:schemeClr val="lt1"/>
                </a:solidFill>
                <a:latin typeface="Lora"/>
                <a:sym typeface="Lora"/>
              </a:rPr>
              <a:t>Problem A – Model Evaluation</a:t>
            </a:r>
            <a:endParaRPr lang="en-US" dirty="0"/>
          </a:p>
        </p:txBody>
      </p:sp>
      <p:sp>
        <p:nvSpPr>
          <p:cNvPr id="3" name="TextBox 2">
            <a:extLst>
              <a:ext uri="{FF2B5EF4-FFF2-40B4-BE49-F238E27FC236}">
                <a16:creationId xmlns:a16="http://schemas.microsoft.com/office/drawing/2014/main" id="{7DBE745A-AD34-2A7E-0CCC-8CFD3A2CA578}"/>
              </a:ext>
            </a:extLst>
          </p:cNvPr>
          <p:cNvSpPr txBox="1"/>
          <p:nvPr/>
        </p:nvSpPr>
        <p:spPr>
          <a:xfrm>
            <a:off x="374073" y="1776727"/>
            <a:ext cx="6096000" cy="4618252"/>
          </a:xfrm>
          <a:prstGeom prst="rect">
            <a:avLst/>
          </a:prstGeom>
          <a:noFill/>
        </p:spPr>
        <p:txBody>
          <a:bodyPr wrap="square">
            <a:spAutoFit/>
          </a:bodyPr>
          <a:lstStyle/>
          <a:p>
            <a:pPr lvl="3">
              <a:lnSpc>
                <a:spcPct val="150000"/>
              </a:lnSpc>
            </a:pPr>
            <a:r>
              <a:rPr lang="en-IN" sz="1800" b="1" u="sng" dirty="0">
                <a:latin typeface="Lora" pitchFamily="2" charset="77"/>
              </a:rPr>
              <a:t>Linear Regression Model:</a:t>
            </a:r>
            <a:r>
              <a:rPr lang="en-IN" sz="1800" u="sng" dirty="0">
                <a:latin typeface="Lora" pitchFamily="2" charset="77"/>
              </a:rPr>
              <a:t> </a:t>
            </a:r>
            <a:r>
              <a:rPr lang="en-IN" sz="1800" dirty="0">
                <a:latin typeface="Lora" pitchFamily="2" charset="77"/>
              </a:rPr>
              <a:t>Used to predict the number of people.</a:t>
            </a:r>
          </a:p>
          <a:p>
            <a:pPr lvl="3">
              <a:lnSpc>
                <a:spcPct val="150000"/>
              </a:lnSpc>
            </a:pPr>
            <a:r>
              <a:rPr lang="en-IN" sz="1800" b="1" dirty="0">
                <a:latin typeface="Lora" pitchFamily="2" charset="77"/>
              </a:rPr>
              <a:t>Mean Squared Error (MSE):</a:t>
            </a:r>
            <a:r>
              <a:rPr lang="en-IN" sz="1800" dirty="0">
                <a:latin typeface="Lora" pitchFamily="2" charset="77"/>
              </a:rPr>
              <a:t> 299.55, indicating the average squared difference between predicted and actual values.</a:t>
            </a:r>
          </a:p>
          <a:p>
            <a:pPr lvl="3">
              <a:lnSpc>
                <a:spcPct val="150000"/>
              </a:lnSpc>
            </a:pPr>
            <a:r>
              <a:rPr lang="en-IN" sz="1800" b="1" dirty="0">
                <a:latin typeface="Lora" pitchFamily="2" charset="77"/>
              </a:rPr>
              <a:t>Root Mean Squared Error (RMSE):</a:t>
            </a:r>
            <a:r>
              <a:rPr lang="en-IN" sz="1800" dirty="0">
                <a:latin typeface="Lora" pitchFamily="2" charset="77"/>
              </a:rPr>
              <a:t> 17.31, representing the average deviation between predicted and actual values.</a:t>
            </a:r>
          </a:p>
          <a:p>
            <a:pPr lvl="3">
              <a:lnSpc>
                <a:spcPct val="150000"/>
              </a:lnSpc>
            </a:pPr>
            <a:r>
              <a:rPr lang="en-IN" sz="1800" b="1" dirty="0">
                <a:latin typeface="Lora" pitchFamily="2" charset="77"/>
              </a:rPr>
              <a:t>Evaluation:</a:t>
            </a:r>
            <a:r>
              <a:rPr lang="en-IN" sz="1800" dirty="0">
                <a:latin typeface="Lora" pitchFamily="2" charset="77"/>
              </a:rPr>
              <a:t> The model's performance, as measured by MSE and RMSE, suggests room for improvement in prediction accuracy.</a:t>
            </a:r>
          </a:p>
        </p:txBody>
      </p:sp>
      <p:pic>
        <p:nvPicPr>
          <p:cNvPr id="4" name="Picture 3">
            <a:extLst>
              <a:ext uri="{FF2B5EF4-FFF2-40B4-BE49-F238E27FC236}">
                <a16:creationId xmlns:a16="http://schemas.microsoft.com/office/drawing/2014/main" id="{2BAA4A82-9AFD-5FFA-9BC0-3FD6D5DE8C9B}"/>
              </a:ext>
            </a:extLst>
          </p:cNvPr>
          <p:cNvPicPr>
            <a:picLocks noChangeAspect="1"/>
          </p:cNvPicPr>
          <p:nvPr/>
        </p:nvPicPr>
        <p:blipFill>
          <a:blip r:embed="rId3"/>
          <a:stretch>
            <a:fillRect/>
          </a:stretch>
        </p:blipFill>
        <p:spPr>
          <a:xfrm>
            <a:off x="6234545" y="1561451"/>
            <a:ext cx="5756564" cy="4833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p:nvPr/>
        </p:nvSpPr>
        <p:spPr>
          <a:xfrm>
            <a:off x="0" y="0"/>
            <a:ext cx="12192000" cy="1288473"/>
          </a:xfrm>
          <a:prstGeom prst="rect">
            <a:avLst/>
          </a:prstGeom>
          <a:solidFill>
            <a:srgbClr val="D93E07">
              <a:alpha val="7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dirty="0">
                <a:solidFill>
                  <a:schemeClr val="lt1"/>
                </a:solidFill>
                <a:latin typeface="Lora"/>
                <a:sym typeface="Lora"/>
              </a:rPr>
              <a:t>Problem A – Model Evaluation</a:t>
            </a:r>
            <a:endParaRPr lang="en-US" dirty="0"/>
          </a:p>
        </p:txBody>
      </p:sp>
      <p:sp>
        <p:nvSpPr>
          <p:cNvPr id="3" name="TextBox 2">
            <a:extLst>
              <a:ext uri="{FF2B5EF4-FFF2-40B4-BE49-F238E27FC236}">
                <a16:creationId xmlns:a16="http://schemas.microsoft.com/office/drawing/2014/main" id="{7DBE745A-AD34-2A7E-0CCC-8CFD3A2CA578}"/>
              </a:ext>
            </a:extLst>
          </p:cNvPr>
          <p:cNvSpPr txBox="1"/>
          <p:nvPr/>
        </p:nvSpPr>
        <p:spPr>
          <a:xfrm>
            <a:off x="374073" y="1776727"/>
            <a:ext cx="6096000" cy="4618252"/>
          </a:xfrm>
          <a:prstGeom prst="rect">
            <a:avLst/>
          </a:prstGeom>
          <a:noFill/>
        </p:spPr>
        <p:txBody>
          <a:bodyPr wrap="square">
            <a:spAutoFit/>
          </a:bodyPr>
          <a:lstStyle/>
          <a:p>
            <a:pPr>
              <a:lnSpc>
                <a:spcPct val="150000"/>
              </a:lnSpc>
            </a:pPr>
            <a:r>
              <a:rPr lang="en-IN" sz="1800" b="1" u="sng" dirty="0">
                <a:latin typeface="Lora" pitchFamily="2" charset="77"/>
              </a:rPr>
              <a:t>Random Forest Model</a:t>
            </a:r>
            <a:r>
              <a:rPr lang="en-IN" sz="1800" b="1" dirty="0">
                <a:latin typeface="Lora" pitchFamily="2" charset="77"/>
              </a:rPr>
              <a:t>:</a:t>
            </a:r>
            <a:r>
              <a:rPr lang="en-IN" sz="1800" dirty="0">
                <a:latin typeface="Lora" pitchFamily="2" charset="77"/>
              </a:rPr>
              <a:t> Used to predict the number of people.</a:t>
            </a:r>
          </a:p>
          <a:p>
            <a:pPr>
              <a:lnSpc>
                <a:spcPct val="150000"/>
              </a:lnSpc>
            </a:pPr>
            <a:r>
              <a:rPr lang="en-IN" sz="1800" b="1" dirty="0">
                <a:latin typeface="Lora" pitchFamily="2" charset="77"/>
              </a:rPr>
              <a:t>Mean Squared Error (MSE):</a:t>
            </a:r>
            <a:r>
              <a:rPr lang="en-IN" sz="1800" dirty="0">
                <a:latin typeface="Lora" pitchFamily="2" charset="77"/>
              </a:rPr>
              <a:t> 37.61, indicating the average squared difference between predicted and actual values.</a:t>
            </a:r>
          </a:p>
          <a:p>
            <a:pPr>
              <a:lnSpc>
                <a:spcPct val="150000"/>
              </a:lnSpc>
            </a:pPr>
            <a:r>
              <a:rPr lang="en-IN" sz="1800" b="1" dirty="0">
                <a:latin typeface="Lora" pitchFamily="2" charset="77"/>
              </a:rPr>
              <a:t>Root Mean Squared Error (RMSE):</a:t>
            </a:r>
            <a:r>
              <a:rPr lang="en-IN" sz="1800" dirty="0">
                <a:latin typeface="Lora" pitchFamily="2" charset="77"/>
              </a:rPr>
              <a:t> 6.13, representing the average deviation between predicted and actual values.</a:t>
            </a:r>
          </a:p>
          <a:p>
            <a:pPr>
              <a:lnSpc>
                <a:spcPct val="150000"/>
              </a:lnSpc>
            </a:pPr>
            <a:r>
              <a:rPr lang="en-IN" sz="1800" b="1" dirty="0">
                <a:latin typeface="Lora" pitchFamily="2" charset="77"/>
              </a:rPr>
              <a:t>Evaluation:</a:t>
            </a:r>
            <a:r>
              <a:rPr lang="en-IN" sz="1800" dirty="0">
                <a:latin typeface="Lora" pitchFamily="2" charset="77"/>
              </a:rPr>
              <a:t> The model's performance, as measured by MSE and RMSE, suggests a reasonable level of accuracy in predicting the number of people.</a:t>
            </a:r>
          </a:p>
        </p:txBody>
      </p:sp>
      <p:pic>
        <p:nvPicPr>
          <p:cNvPr id="2" name="Picture 1">
            <a:extLst>
              <a:ext uri="{FF2B5EF4-FFF2-40B4-BE49-F238E27FC236}">
                <a16:creationId xmlns:a16="http://schemas.microsoft.com/office/drawing/2014/main" id="{A7D3EFFC-5C30-F856-9F71-0F4C004541AD}"/>
              </a:ext>
            </a:extLst>
          </p:cNvPr>
          <p:cNvPicPr>
            <a:picLocks noChangeAspect="1"/>
          </p:cNvPicPr>
          <p:nvPr/>
        </p:nvPicPr>
        <p:blipFill>
          <a:blip r:embed="rId3"/>
          <a:stretch>
            <a:fillRect/>
          </a:stretch>
        </p:blipFill>
        <p:spPr>
          <a:xfrm>
            <a:off x="6369627" y="2033036"/>
            <a:ext cx="5448300" cy="3581400"/>
          </a:xfrm>
          <a:prstGeom prst="rect">
            <a:avLst/>
          </a:prstGeom>
        </p:spPr>
      </p:pic>
    </p:spTree>
    <p:extLst>
      <p:ext uri="{BB962C8B-B14F-4D97-AF65-F5344CB8AC3E}">
        <p14:creationId xmlns:p14="http://schemas.microsoft.com/office/powerpoint/2010/main" val="214124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7"/>
          <p:cNvSpPr/>
          <p:nvPr/>
        </p:nvSpPr>
        <p:spPr>
          <a:xfrm>
            <a:off x="0" y="0"/>
            <a:ext cx="12192000" cy="1288473"/>
          </a:xfrm>
          <a:prstGeom prst="rect">
            <a:avLst/>
          </a:prstGeom>
          <a:solidFill>
            <a:srgbClr val="D93E07">
              <a:alpha val="7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1" dirty="0">
                <a:solidFill>
                  <a:schemeClr val="lt1"/>
                </a:solidFill>
                <a:latin typeface="Lora"/>
                <a:sym typeface="Lora"/>
              </a:rPr>
              <a:t>Problem A – Prediction Comparison</a:t>
            </a:r>
            <a:endParaRPr lang="en-US" dirty="0"/>
          </a:p>
        </p:txBody>
      </p:sp>
      <p:sp>
        <p:nvSpPr>
          <p:cNvPr id="3" name="TextBox 2">
            <a:extLst>
              <a:ext uri="{FF2B5EF4-FFF2-40B4-BE49-F238E27FC236}">
                <a16:creationId xmlns:a16="http://schemas.microsoft.com/office/drawing/2014/main" id="{7DBE745A-AD34-2A7E-0CCC-8CFD3A2CA578}"/>
              </a:ext>
            </a:extLst>
          </p:cNvPr>
          <p:cNvSpPr txBox="1"/>
          <p:nvPr/>
        </p:nvSpPr>
        <p:spPr>
          <a:xfrm>
            <a:off x="401781" y="1970690"/>
            <a:ext cx="10695709" cy="2637966"/>
          </a:xfrm>
          <a:prstGeom prst="rect">
            <a:avLst/>
          </a:prstGeom>
          <a:noFill/>
        </p:spPr>
        <p:txBody>
          <a:bodyPr wrap="square">
            <a:spAutoFit/>
          </a:bodyPr>
          <a:lstStyle/>
          <a:p>
            <a:pPr algn="just">
              <a:lnSpc>
                <a:spcPct val="150000"/>
              </a:lnSpc>
            </a:pPr>
            <a:r>
              <a:rPr lang="en-IN" sz="1600" b="1" dirty="0">
                <a:latin typeface="Lora" pitchFamily="2" charset="77"/>
              </a:rPr>
              <a:t>Mean Squared Error (MSE):</a:t>
            </a:r>
            <a:r>
              <a:rPr lang="en-IN" sz="1600" dirty="0">
                <a:latin typeface="Lora" pitchFamily="2" charset="77"/>
              </a:rPr>
              <a:t> Random Forest has a significantly lower MSE (37.61) compared to Linear Regression (299.55), indicating that Random Forest makes more accurate predictions on average.</a:t>
            </a:r>
          </a:p>
          <a:p>
            <a:pPr algn="just">
              <a:lnSpc>
                <a:spcPct val="150000"/>
              </a:lnSpc>
            </a:pPr>
            <a:r>
              <a:rPr lang="en-IN" sz="1600" b="1" dirty="0">
                <a:latin typeface="Lora" pitchFamily="2" charset="77"/>
              </a:rPr>
              <a:t>Root Mean Squared Error (RMSE):</a:t>
            </a:r>
            <a:r>
              <a:rPr lang="en-IN" sz="1600" dirty="0">
                <a:latin typeface="Lora" pitchFamily="2" charset="77"/>
              </a:rPr>
              <a:t> Similarly, Random Forest has a lower RMSE (6.13) than Linear Regression (17.31), further confirming its better performance in terms of prediction accuracy.</a:t>
            </a:r>
          </a:p>
          <a:p>
            <a:pPr algn="just">
              <a:lnSpc>
                <a:spcPct val="150000"/>
              </a:lnSpc>
            </a:pPr>
            <a:r>
              <a:rPr lang="en-IN" sz="1600" b="1" dirty="0">
                <a:latin typeface="Lora" pitchFamily="2" charset="77"/>
              </a:rPr>
              <a:t>Evaluation:</a:t>
            </a:r>
            <a:r>
              <a:rPr lang="en-IN" sz="1600" dirty="0">
                <a:latin typeface="Lora" pitchFamily="2" charset="77"/>
              </a:rPr>
              <a:t> The Random Forest model demonstrates superior performance in predicting the number of people compared to the Linear Regression model, as evidenced by lower MSE and RMSE values. This suggests that Random Forest is a more suitable model for this prediction task.</a:t>
            </a:r>
          </a:p>
        </p:txBody>
      </p:sp>
    </p:spTree>
    <p:extLst>
      <p:ext uri="{BB962C8B-B14F-4D97-AF65-F5344CB8AC3E}">
        <p14:creationId xmlns:p14="http://schemas.microsoft.com/office/powerpoint/2010/main" val="143988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19"/>
          <p:cNvSpPr/>
          <p:nvPr/>
        </p:nvSpPr>
        <p:spPr>
          <a:xfrm>
            <a:off x="0" y="0"/>
            <a:ext cx="12192000" cy="955964"/>
          </a:xfrm>
          <a:prstGeom prst="rect">
            <a:avLst/>
          </a:prstGeom>
          <a:solidFill>
            <a:srgbClr val="D93E07">
              <a:alpha val="7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i="1" dirty="0">
                <a:solidFill>
                  <a:schemeClr val="lt1"/>
                </a:solidFill>
                <a:latin typeface="Lora"/>
                <a:ea typeface="Lora"/>
                <a:cs typeface="Lora"/>
                <a:sym typeface="Lora"/>
              </a:rPr>
              <a:t>Problem B –Visualization</a:t>
            </a:r>
          </a:p>
        </p:txBody>
      </p:sp>
      <p:sp>
        <p:nvSpPr>
          <p:cNvPr id="3" name="TextBox 2">
            <a:extLst>
              <a:ext uri="{FF2B5EF4-FFF2-40B4-BE49-F238E27FC236}">
                <a16:creationId xmlns:a16="http://schemas.microsoft.com/office/drawing/2014/main" id="{D8E005E3-CA2E-10FC-AE1D-29ED8CF36640}"/>
              </a:ext>
            </a:extLst>
          </p:cNvPr>
          <p:cNvSpPr txBox="1"/>
          <p:nvPr/>
        </p:nvSpPr>
        <p:spPr>
          <a:xfrm>
            <a:off x="204353" y="2301666"/>
            <a:ext cx="6445827" cy="29562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dirty="0">
                <a:latin typeface="Lora" pitchFamily="2" charset="77"/>
              </a:rPr>
              <a:t>HIIT is the most popular category with 44.9% of bookings. </a:t>
            </a:r>
          </a:p>
          <a:p>
            <a:pPr marL="285750" indent="-285750" algn="just">
              <a:lnSpc>
                <a:spcPct val="150000"/>
              </a:lnSpc>
              <a:buFont typeface="Arial" panose="020B0604020202020204" pitchFamily="34" charset="0"/>
              <a:buChar char="•"/>
            </a:pPr>
            <a:r>
              <a:rPr lang="en-IN" sz="1800" dirty="0">
                <a:latin typeface="Lora" pitchFamily="2" charset="77"/>
              </a:rPr>
              <a:t>Cycling and Strength are the second and third most popular categories with 25.3% and 15.7% of bookings, respectively. </a:t>
            </a:r>
          </a:p>
          <a:p>
            <a:pPr marL="285750" indent="-285750" algn="just">
              <a:lnSpc>
                <a:spcPct val="150000"/>
              </a:lnSpc>
              <a:buFont typeface="Arial" panose="020B0604020202020204" pitchFamily="34" charset="0"/>
              <a:buChar char="•"/>
            </a:pPr>
            <a:r>
              <a:rPr lang="en-IN" sz="1800" dirty="0">
                <a:latin typeface="Lora" pitchFamily="2" charset="77"/>
              </a:rPr>
              <a:t>Yoga and Aqua are the least popular categories with 9.1% and 5.1% of bookings, respectively.</a:t>
            </a:r>
            <a:endParaRPr lang="en-US" sz="1800" dirty="0">
              <a:latin typeface="Lora" pitchFamily="2" charset="77"/>
            </a:endParaRPr>
          </a:p>
        </p:txBody>
      </p:sp>
      <p:pic>
        <p:nvPicPr>
          <p:cNvPr id="4" name="Picture 3">
            <a:extLst>
              <a:ext uri="{FF2B5EF4-FFF2-40B4-BE49-F238E27FC236}">
                <a16:creationId xmlns:a16="http://schemas.microsoft.com/office/drawing/2014/main" id="{AEF0BBCC-0596-69CE-8722-79D6734B4A14}"/>
              </a:ext>
            </a:extLst>
          </p:cNvPr>
          <p:cNvPicPr>
            <a:picLocks noChangeAspect="1"/>
          </p:cNvPicPr>
          <p:nvPr/>
        </p:nvPicPr>
        <p:blipFill>
          <a:blip r:embed="rId3"/>
          <a:stretch>
            <a:fillRect/>
          </a:stretch>
        </p:blipFill>
        <p:spPr>
          <a:xfrm>
            <a:off x="7014400" y="1571805"/>
            <a:ext cx="5177600" cy="4415982"/>
          </a:xfrm>
          <a:prstGeom prst="rect">
            <a:avLst/>
          </a:prstGeom>
        </p:spPr>
      </p:pic>
      <p:sp>
        <p:nvSpPr>
          <p:cNvPr id="5" name="Google Shape;190;p21">
            <a:extLst>
              <a:ext uri="{FF2B5EF4-FFF2-40B4-BE49-F238E27FC236}">
                <a16:creationId xmlns:a16="http://schemas.microsoft.com/office/drawing/2014/main" id="{AF420327-05F6-48D9-E86F-5E49F2882CC9}"/>
              </a:ext>
            </a:extLst>
          </p:cNvPr>
          <p:cNvSpPr txBox="1"/>
          <p:nvPr/>
        </p:nvSpPr>
        <p:spPr>
          <a:xfrm>
            <a:off x="817419" y="1260764"/>
            <a:ext cx="4793672" cy="523190"/>
          </a:xfrm>
          <a:prstGeom prst="rect">
            <a:avLst/>
          </a:prstGeom>
          <a:noFill/>
          <a:ln>
            <a:noFill/>
          </a:ln>
        </p:spPr>
        <p:txBody>
          <a:bodyPr spcFirstLastPara="1" wrap="square" lIns="91425" tIns="91425" rIns="91425" bIns="91425" anchor="t" anchorCtr="0">
            <a:spAutoFit/>
          </a:bodyPr>
          <a:lstStyle/>
          <a:p>
            <a:pPr algn="ctr"/>
            <a:r>
              <a:rPr lang="en-IN" sz="2200" b="1">
                <a:solidFill>
                  <a:srgbClr val="D93E07"/>
                </a:solidFill>
                <a:latin typeface="Lora" pitchFamily="2" charset="77"/>
              </a:rPr>
              <a:t>Number of Bookings by Category</a:t>
            </a:r>
            <a:endParaRPr lang="en-US" sz="2200" b="1" dirty="0">
              <a:solidFill>
                <a:srgbClr val="D93E0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p:nvPr/>
        </p:nvSpPr>
        <p:spPr>
          <a:xfrm>
            <a:off x="5949294" y="0"/>
            <a:ext cx="6242706"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18"/>
          <p:cNvGrpSpPr/>
          <p:nvPr/>
        </p:nvGrpSpPr>
        <p:grpSpPr>
          <a:xfrm>
            <a:off x="593018" y="888817"/>
            <a:ext cx="11598982" cy="4928887"/>
            <a:chOff x="593018" y="312930"/>
            <a:chExt cx="11598982" cy="4928887"/>
          </a:xfrm>
        </p:grpSpPr>
        <p:grpSp>
          <p:nvGrpSpPr>
            <p:cNvPr id="160" name="Google Shape;160;p18"/>
            <p:cNvGrpSpPr/>
            <p:nvPr/>
          </p:nvGrpSpPr>
          <p:grpSpPr>
            <a:xfrm>
              <a:off x="593018" y="312938"/>
              <a:ext cx="5237007" cy="2985858"/>
              <a:chOff x="3347941" y="820344"/>
              <a:chExt cx="5237007" cy="2985858"/>
            </a:xfrm>
          </p:grpSpPr>
          <p:sp>
            <p:nvSpPr>
              <p:cNvPr id="161" name="Google Shape;161;p18"/>
              <p:cNvSpPr txBox="1"/>
              <p:nvPr/>
            </p:nvSpPr>
            <p:spPr>
              <a:xfrm>
                <a:off x="3347941" y="1497918"/>
                <a:ext cx="5196899" cy="2308284"/>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IN" sz="1600" dirty="0">
                    <a:latin typeface="Lora" pitchFamily="2" charset="77"/>
                  </a:rPr>
                  <a:t>AM classes have significantly higher total bookings compared to PM classes.</a:t>
                </a:r>
              </a:p>
              <a:p>
                <a:pPr marL="285750" indent="-285750" algn="just">
                  <a:lnSpc>
                    <a:spcPct val="150000"/>
                  </a:lnSpc>
                  <a:buFont typeface="Arial" panose="020B0604020202020204" pitchFamily="34" charset="0"/>
                  <a:buChar char="•"/>
                </a:pPr>
                <a:r>
                  <a:rPr lang="en-IN" sz="1600" dirty="0">
                    <a:latin typeface="Lora" pitchFamily="2" charset="77"/>
                  </a:rPr>
                  <a:t>AM classes have a higher number of both attended and not attended bookings.</a:t>
                </a:r>
              </a:p>
              <a:p>
                <a:pPr marL="285750" indent="-285750" algn="just">
                  <a:lnSpc>
                    <a:spcPct val="150000"/>
                  </a:lnSpc>
                  <a:buFont typeface="Arial" panose="020B0604020202020204" pitchFamily="34" charset="0"/>
                  <a:buChar char="•"/>
                </a:pPr>
                <a:r>
                  <a:rPr lang="en-IN" sz="1600" dirty="0">
                    <a:latin typeface="Lora" pitchFamily="2" charset="77"/>
                  </a:rPr>
                  <a:t>The proportion of attended bookings to total bookings is similar for both AM and PM classes.</a:t>
                </a:r>
              </a:p>
            </p:txBody>
          </p:sp>
          <p:sp>
            <p:nvSpPr>
              <p:cNvPr id="162" name="Google Shape;162;p18"/>
              <p:cNvSpPr txBox="1"/>
              <p:nvPr/>
            </p:nvSpPr>
            <p:spPr>
              <a:xfrm>
                <a:off x="3388048" y="820344"/>
                <a:ext cx="51969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dirty="0">
                    <a:solidFill>
                      <a:schemeClr val="dk1"/>
                    </a:solidFill>
                    <a:latin typeface="Lora"/>
                    <a:ea typeface="Lora"/>
                    <a:cs typeface="Lora"/>
                    <a:sym typeface="Lora"/>
                  </a:rPr>
                  <a:t>Problem B- Plots :</a:t>
                </a:r>
                <a:endParaRPr sz="3000" b="1" dirty="0">
                  <a:solidFill>
                    <a:schemeClr val="dk1"/>
                  </a:solidFill>
                  <a:latin typeface="Lora"/>
                  <a:ea typeface="Lora"/>
                  <a:cs typeface="Lora"/>
                  <a:sym typeface="Lora"/>
                </a:endParaRPr>
              </a:p>
            </p:txBody>
          </p:sp>
        </p:grpSp>
        <p:pic>
          <p:nvPicPr>
            <p:cNvPr id="163" name="Google Shape;163;p18"/>
            <p:cNvPicPr preferRelativeResize="0"/>
            <p:nvPr/>
          </p:nvPicPr>
          <p:blipFill rotWithShape="1">
            <a:blip r:embed="rId3">
              <a:alphaModFix/>
            </a:blip>
            <a:srcRect r="-10" b="39"/>
            <a:stretch/>
          </p:blipFill>
          <p:spPr>
            <a:xfrm>
              <a:off x="5949294" y="312930"/>
              <a:ext cx="6242706" cy="4928887"/>
            </a:xfrm>
            <a:prstGeom prst="rect">
              <a:avLst/>
            </a:prstGeom>
            <a:noFill/>
            <a:ln>
              <a:noFill/>
            </a:ln>
          </p:spPr>
        </p:pic>
      </p:grpSp>
      <p:sp>
        <p:nvSpPr>
          <p:cNvPr id="164" name="Google Shape;164;p18"/>
          <p:cNvSpPr/>
          <p:nvPr/>
        </p:nvSpPr>
        <p:spPr>
          <a:xfrm>
            <a:off x="-10215" y="0"/>
            <a:ext cx="12212430" cy="6858000"/>
          </a:xfrm>
          <a:prstGeom prst="frame">
            <a:avLst>
              <a:gd name="adj1" fmla="val 6388"/>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B1B20475-873B-2269-92A4-285A8F0D0AFF}"/>
              </a:ext>
            </a:extLst>
          </p:cNvPr>
          <p:cNvPicPr>
            <a:picLocks noChangeAspect="1"/>
          </p:cNvPicPr>
          <p:nvPr/>
        </p:nvPicPr>
        <p:blipFill>
          <a:blip r:embed="rId4"/>
          <a:stretch>
            <a:fillRect/>
          </a:stretch>
        </p:blipFill>
        <p:spPr>
          <a:xfrm>
            <a:off x="633125" y="3866181"/>
            <a:ext cx="5196900" cy="2826557"/>
          </a:xfrm>
          <a:prstGeom prst="rect">
            <a:avLst/>
          </a:prstGeom>
        </p:spPr>
      </p:pic>
    </p:spTree>
    <p:extLst>
      <p:ext uri="{BB962C8B-B14F-4D97-AF65-F5344CB8AC3E}">
        <p14:creationId xmlns:p14="http://schemas.microsoft.com/office/powerpoint/2010/main" val="186943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2" descr="Free Photo of Man Lifting Barbell Stock Photo"/>
          <p:cNvPicPr preferRelativeResize="0"/>
          <p:nvPr/>
        </p:nvPicPr>
        <p:blipFill rotWithShape="1">
          <a:blip r:embed="rId3">
            <a:alphaModFix/>
          </a:blip>
          <a:srcRect/>
          <a:stretch/>
        </p:blipFill>
        <p:spPr>
          <a:xfrm>
            <a:off x="7639050" y="0"/>
            <a:ext cx="4552950" cy="6858000"/>
          </a:xfrm>
          <a:prstGeom prst="rect">
            <a:avLst/>
          </a:prstGeom>
          <a:noFill/>
          <a:ln>
            <a:noFill/>
          </a:ln>
        </p:spPr>
      </p:pic>
      <p:grpSp>
        <p:nvGrpSpPr>
          <p:cNvPr id="196" name="Google Shape;196;p22"/>
          <p:cNvGrpSpPr/>
          <p:nvPr/>
        </p:nvGrpSpPr>
        <p:grpSpPr>
          <a:xfrm flipH="1">
            <a:off x="0" y="621323"/>
            <a:ext cx="8879762" cy="5615400"/>
            <a:chOff x="3285627" y="621323"/>
            <a:chExt cx="8879762" cy="5615400"/>
          </a:xfrm>
        </p:grpSpPr>
        <p:grpSp>
          <p:nvGrpSpPr>
            <p:cNvPr id="197" name="Google Shape;197;p22"/>
            <p:cNvGrpSpPr/>
            <p:nvPr/>
          </p:nvGrpSpPr>
          <p:grpSpPr>
            <a:xfrm>
              <a:off x="3285627" y="621323"/>
              <a:ext cx="8879762" cy="5615400"/>
              <a:chOff x="4056185" y="527538"/>
              <a:chExt cx="7338646" cy="5615400"/>
            </a:xfrm>
          </p:grpSpPr>
          <p:sp>
            <p:nvSpPr>
              <p:cNvPr id="198" name="Google Shape;198;p22"/>
              <p:cNvSpPr/>
              <p:nvPr/>
            </p:nvSpPr>
            <p:spPr>
              <a:xfrm>
                <a:off x="4056185" y="527538"/>
                <a:ext cx="7338600" cy="5615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9" name="Google Shape;199;p22"/>
              <p:cNvGrpSpPr/>
              <p:nvPr/>
            </p:nvGrpSpPr>
            <p:grpSpPr>
              <a:xfrm rot="10800000">
                <a:off x="4056185" y="527538"/>
                <a:ext cx="4194751" cy="2225674"/>
                <a:chOff x="724383" y="4632326"/>
                <a:chExt cx="4194751" cy="2225674"/>
              </a:xfrm>
            </p:grpSpPr>
            <p:sp>
              <p:nvSpPr>
                <p:cNvPr id="200" name="Google Shape;200;p22"/>
                <p:cNvSpPr/>
                <p:nvPr/>
              </p:nvSpPr>
              <p:spPr>
                <a:xfrm>
                  <a:off x="724383" y="5349874"/>
                  <a:ext cx="2349018"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1" name="Google Shape;201;p22"/>
                <p:cNvSpPr/>
                <p:nvPr/>
              </p:nvSpPr>
              <p:spPr>
                <a:xfrm>
                  <a:off x="1452479" y="4632326"/>
                  <a:ext cx="3466655" cy="2225674"/>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202" name="Google Shape;202;p22"/>
              <p:cNvGrpSpPr/>
              <p:nvPr/>
            </p:nvGrpSpPr>
            <p:grpSpPr>
              <a:xfrm>
                <a:off x="7200080" y="3693989"/>
                <a:ext cx="4194751" cy="2225674"/>
                <a:chOff x="724383" y="4632326"/>
                <a:chExt cx="4194751" cy="2225674"/>
              </a:xfrm>
            </p:grpSpPr>
            <p:sp>
              <p:nvSpPr>
                <p:cNvPr id="203" name="Google Shape;203;p22"/>
                <p:cNvSpPr/>
                <p:nvPr/>
              </p:nvSpPr>
              <p:spPr>
                <a:xfrm>
                  <a:off x="724383" y="5349874"/>
                  <a:ext cx="2349018"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4" name="Google Shape;204;p22"/>
                <p:cNvSpPr/>
                <p:nvPr/>
              </p:nvSpPr>
              <p:spPr>
                <a:xfrm>
                  <a:off x="1452479" y="4632326"/>
                  <a:ext cx="3466655" cy="2225674"/>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205" name="Google Shape;205;p22"/>
            <p:cNvSpPr txBox="1"/>
            <p:nvPr/>
          </p:nvSpPr>
          <p:spPr>
            <a:xfrm>
              <a:off x="6147632" y="1658026"/>
              <a:ext cx="5471590" cy="1569620"/>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IN" sz="1600" dirty="0">
                  <a:latin typeface="Lora" pitchFamily="2" charset="77"/>
                </a:rPr>
                <a:t>Friday has the highest number of bookings.</a:t>
              </a:r>
            </a:p>
            <a:p>
              <a:pPr marL="285750" indent="-285750">
                <a:lnSpc>
                  <a:spcPct val="150000"/>
                </a:lnSpc>
                <a:buFont typeface="Arial" panose="020B0604020202020204" pitchFamily="34" charset="0"/>
                <a:buChar char="•"/>
              </a:pPr>
              <a:r>
                <a:rPr lang="en-IN" sz="1600" dirty="0">
                  <a:latin typeface="Lora" pitchFamily="2" charset="77"/>
                </a:rPr>
                <a:t>Wednesday has the lowest number of bookings.</a:t>
              </a:r>
            </a:p>
            <a:p>
              <a:pPr marL="285750" indent="-285750">
                <a:lnSpc>
                  <a:spcPct val="150000"/>
                </a:lnSpc>
                <a:buFont typeface="Arial" panose="020B0604020202020204" pitchFamily="34" charset="0"/>
                <a:buChar char="•"/>
              </a:pPr>
              <a:r>
                <a:rPr lang="en-IN" sz="1600" dirty="0">
                  <a:latin typeface="Lora" pitchFamily="2" charset="77"/>
                </a:rPr>
                <a:t>Booking numbers are relatively consistent from Monday to Saturday.</a:t>
              </a:r>
            </a:p>
          </p:txBody>
        </p:sp>
      </p:grpSp>
      <p:pic>
        <p:nvPicPr>
          <p:cNvPr id="2" name="Picture 1">
            <a:extLst>
              <a:ext uri="{FF2B5EF4-FFF2-40B4-BE49-F238E27FC236}">
                <a16:creationId xmlns:a16="http://schemas.microsoft.com/office/drawing/2014/main" id="{7BD455E6-9868-74A7-C2DC-4D14D34FA2CE}"/>
              </a:ext>
            </a:extLst>
          </p:cNvPr>
          <p:cNvPicPr>
            <a:picLocks noChangeAspect="1"/>
          </p:cNvPicPr>
          <p:nvPr/>
        </p:nvPicPr>
        <p:blipFill>
          <a:blip r:embed="rId4"/>
          <a:stretch>
            <a:fillRect/>
          </a:stretch>
        </p:blipFill>
        <p:spPr>
          <a:xfrm>
            <a:off x="3452164" y="2783227"/>
            <a:ext cx="5232220" cy="3315942"/>
          </a:xfrm>
          <a:prstGeom prst="rect">
            <a:avLst/>
          </a:prstGeom>
        </p:spPr>
      </p:pic>
      <p:sp>
        <p:nvSpPr>
          <p:cNvPr id="4" name="TextBox 3">
            <a:extLst>
              <a:ext uri="{FF2B5EF4-FFF2-40B4-BE49-F238E27FC236}">
                <a16:creationId xmlns:a16="http://schemas.microsoft.com/office/drawing/2014/main" id="{BD10ED02-C934-A3B9-928F-F470FEC907BE}"/>
              </a:ext>
            </a:extLst>
          </p:cNvPr>
          <p:cNvSpPr txBox="1"/>
          <p:nvPr/>
        </p:nvSpPr>
        <p:spPr>
          <a:xfrm>
            <a:off x="506327" y="961805"/>
            <a:ext cx="6276108" cy="369332"/>
          </a:xfrm>
          <a:prstGeom prst="rect">
            <a:avLst/>
          </a:prstGeom>
          <a:noFill/>
        </p:spPr>
        <p:txBody>
          <a:bodyPr wrap="square">
            <a:spAutoFit/>
          </a:bodyPr>
          <a:lstStyle/>
          <a:p>
            <a:r>
              <a:rPr lang="en-IN" sz="1800" b="1" dirty="0">
                <a:latin typeface="Lora" pitchFamily="2" charset="77"/>
              </a:rPr>
              <a:t>Booking Distribution by Day of Week</a:t>
            </a:r>
            <a:endParaRPr lang="en-US" sz="1800" b="1" dirty="0">
              <a:latin typeface="Lora" pitchFamily="2" charset="7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3"/>
          <p:cNvPicPr preferRelativeResize="0"/>
          <p:nvPr/>
        </p:nvPicPr>
        <p:blipFill rotWithShape="1">
          <a:blip r:embed="rId3">
            <a:alphaModFix/>
          </a:blip>
          <a:srcRect b="23"/>
          <a:stretch/>
        </p:blipFill>
        <p:spPr>
          <a:xfrm>
            <a:off x="7192158" y="1658282"/>
            <a:ext cx="5484751" cy="3620300"/>
          </a:xfrm>
          <a:prstGeom prst="rect">
            <a:avLst/>
          </a:prstGeom>
          <a:noFill/>
          <a:ln>
            <a:noFill/>
          </a:ln>
        </p:spPr>
      </p:pic>
      <p:sp>
        <p:nvSpPr>
          <p:cNvPr id="5" name="TextBox 4">
            <a:extLst>
              <a:ext uri="{FF2B5EF4-FFF2-40B4-BE49-F238E27FC236}">
                <a16:creationId xmlns:a16="http://schemas.microsoft.com/office/drawing/2014/main" id="{D3A09EFB-AE60-E2CE-3070-51458F6EC1D7}"/>
              </a:ext>
            </a:extLst>
          </p:cNvPr>
          <p:cNvSpPr txBox="1"/>
          <p:nvPr/>
        </p:nvSpPr>
        <p:spPr>
          <a:xfrm>
            <a:off x="139369" y="910817"/>
            <a:ext cx="6851073" cy="263796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IN" sz="1600" dirty="0">
                <a:effectLst/>
                <a:latin typeface="Lora" pitchFamily="2" charset="77"/>
              </a:rPr>
              <a:t>Members with longer memberships (more than 25 months) are more likely to attend classes.</a:t>
            </a:r>
          </a:p>
          <a:p>
            <a:pPr marL="285750" indent="-285750" rtl="0">
              <a:lnSpc>
                <a:spcPct val="150000"/>
              </a:lnSpc>
              <a:buFont typeface="Arial" panose="020B0604020202020204" pitchFamily="34" charset="0"/>
              <a:buChar char="•"/>
            </a:pPr>
            <a:r>
              <a:rPr lang="en-IN" sz="1600" dirty="0">
                <a:effectLst/>
                <a:latin typeface="Lora" pitchFamily="2" charset="77"/>
              </a:rPr>
              <a:t>There is a significant overlap between members who attend and do not attend classes, particularly within the first 25 months.</a:t>
            </a:r>
          </a:p>
          <a:p>
            <a:pPr marL="285750" indent="-285750" rtl="0">
              <a:lnSpc>
                <a:spcPct val="150000"/>
              </a:lnSpc>
              <a:buFont typeface="Arial" panose="020B0604020202020204" pitchFamily="34" charset="0"/>
              <a:buChar char="•"/>
            </a:pPr>
            <a:r>
              <a:rPr lang="en-IN" sz="1600" dirty="0">
                <a:effectLst/>
                <a:latin typeface="Lora" pitchFamily="2" charset="77"/>
              </a:rPr>
              <a:t>The distribution for those who do not attend classes is skewed towards the lower end, indicating a higher likelihood of non-attendance among newer members.</a:t>
            </a:r>
          </a:p>
        </p:txBody>
      </p:sp>
      <p:pic>
        <p:nvPicPr>
          <p:cNvPr id="6" name="Picture 5">
            <a:extLst>
              <a:ext uri="{FF2B5EF4-FFF2-40B4-BE49-F238E27FC236}">
                <a16:creationId xmlns:a16="http://schemas.microsoft.com/office/drawing/2014/main" id="{4D2F22CA-7B81-3295-7C93-3789252CB8B6}"/>
              </a:ext>
            </a:extLst>
          </p:cNvPr>
          <p:cNvPicPr>
            <a:picLocks noChangeAspect="1"/>
          </p:cNvPicPr>
          <p:nvPr/>
        </p:nvPicPr>
        <p:blipFill>
          <a:blip r:embed="rId4"/>
          <a:stretch>
            <a:fillRect/>
          </a:stretch>
        </p:blipFill>
        <p:spPr>
          <a:xfrm>
            <a:off x="909122" y="3493364"/>
            <a:ext cx="5311569" cy="3347935"/>
          </a:xfrm>
          <a:prstGeom prst="rect">
            <a:avLst/>
          </a:prstGeom>
        </p:spPr>
      </p:pic>
      <p:sp>
        <p:nvSpPr>
          <p:cNvPr id="7" name="Google Shape;170;p19">
            <a:extLst>
              <a:ext uri="{FF2B5EF4-FFF2-40B4-BE49-F238E27FC236}">
                <a16:creationId xmlns:a16="http://schemas.microsoft.com/office/drawing/2014/main" id="{6CA1DAF4-A639-2986-1D75-4D62857FEF37}"/>
              </a:ext>
            </a:extLst>
          </p:cNvPr>
          <p:cNvSpPr/>
          <p:nvPr/>
        </p:nvSpPr>
        <p:spPr>
          <a:xfrm>
            <a:off x="0" y="0"/>
            <a:ext cx="12192000" cy="955964"/>
          </a:xfrm>
          <a:prstGeom prst="rect">
            <a:avLst/>
          </a:prstGeom>
          <a:solidFill>
            <a:srgbClr val="D93E07">
              <a:alpha val="7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dirty="0">
                <a:solidFill>
                  <a:schemeClr val="bg1"/>
                </a:solidFill>
                <a:latin typeface="Lora"/>
                <a:ea typeface="Lora"/>
                <a:cs typeface="Lora"/>
                <a:sym typeface="Lora"/>
              </a:rPr>
              <a:t>Problem B - </a:t>
            </a:r>
            <a:r>
              <a:rPr lang="en-IN" sz="2800" i="1" dirty="0">
                <a:solidFill>
                  <a:schemeClr val="bg1"/>
                </a:solidFill>
                <a:latin typeface="Lora" pitchFamily="2" charset="77"/>
              </a:rPr>
              <a:t>Impact of Membership Duration on Class Attendance</a:t>
            </a:r>
            <a:endParaRPr lang="en-US" sz="2800" b="1" i="1" dirty="0">
              <a:solidFill>
                <a:schemeClr val="bg1"/>
              </a:solidFill>
              <a:latin typeface="Lora" pitchFamily="2" charset="77"/>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p:nvPr/>
        </p:nvSpPr>
        <p:spPr>
          <a:xfrm>
            <a:off x="0" y="0"/>
            <a:ext cx="812330"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1"/>
          <p:cNvSpPr/>
          <p:nvPr/>
        </p:nvSpPr>
        <p:spPr>
          <a:xfrm>
            <a:off x="11377911" y="0"/>
            <a:ext cx="812330"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1"/>
          <p:cNvSpPr txBox="1"/>
          <p:nvPr/>
        </p:nvSpPr>
        <p:spPr>
          <a:xfrm>
            <a:off x="3754583" y="387928"/>
            <a:ext cx="4793672"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b="1" dirty="0">
                <a:solidFill>
                  <a:srgbClr val="D93E07"/>
                </a:solidFill>
              </a:rPr>
              <a:t>Problem B- Model Evaluation</a:t>
            </a:r>
          </a:p>
        </p:txBody>
      </p:sp>
      <p:sp>
        <p:nvSpPr>
          <p:cNvPr id="3" name="Google Shape;182;p20">
            <a:extLst>
              <a:ext uri="{FF2B5EF4-FFF2-40B4-BE49-F238E27FC236}">
                <a16:creationId xmlns:a16="http://schemas.microsoft.com/office/drawing/2014/main" id="{32ADBA15-5A08-AED6-992A-B2713D05A00D}"/>
              </a:ext>
            </a:extLst>
          </p:cNvPr>
          <p:cNvSpPr txBox="1"/>
          <p:nvPr/>
        </p:nvSpPr>
        <p:spPr>
          <a:xfrm>
            <a:off x="1039089" y="1085522"/>
            <a:ext cx="10058402" cy="2262127"/>
          </a:xfrm>
          <a:prstGeom prst="rect">
            <a:avLst/>
          </a:prstGeom>
          <a:noFill/>
          <a:ln>
            <a:noFill/>
          </a:ln>
        </p:spPr>
        <p:txBody>
          <a:bodyPr spcFirstLastPara="1" wrap="square" lIns="91425" tIns="91425" rIns="91425" bIns="91425" anchor="t" anchorCtr="0">
            <a:spAutoFit/>
          </a:bodyPr>
          <a:lstStyle/>
          <a:p>
            <a:pPr>
              <a:lnSpc>
                <a:spcPct val="150000"/>
              </a:lnSpc>
            </a:pPr>
            <a:r>
              <a:rPr lang="en-IN" sz="1800" b="1" dirty="0">
                <a:latin typeface="Lora" pitchFamily="2" charset="77"/>
              </a:rPr>
              <a:t>Model Type:</a:t>
            </a:r>
            <a:r>
              <a:rPr lang="en-IN" sz="1800" dirty="0">
                <a:latin typeface="Lora" pitchFamily="2" charset="77"/>
              </a:rPr>
              <a:t> Random Forest, Logistic Regression, Decision Tree</a:t>
            </a:r>
          </a:p>
          <a:p>
            <a:pPr>
              <a:lnSpc>
                <a:spcPct val="150000"/>
              </a:lnSpc>
            </a:pPr>
            <a:r>
              <a:rPr lang="en-IN" sz="1800" b="1" dirty="0">
                <a:latin typeface="Lora" pitchFamily="2" charset="77"/>
              </a:rPr>
              <a:t>Accuracy:</a:t>
            </a:r>
            <a:r>
              <a:rPr lang="en-IN" sz="1800" dirty="0">
                <a:latin typeface="Lora" pitchFamily="2" charset="77"/>
              </a:rPr>
              <a:t> Random Forest exhibits the highest accuracy at 77.52%, followed by Logistic Regression at 76.51%, and Decision Tree with the lowest accuracy at 69.13%.</a:t>
            </a:r>
          </a:p>
          <a:p>
            <a:pPr>
              <a:lnSpc>
                <a:spcPct val="150000"/>
              </a:lnSpc>
            </a:pPr>
            <a:r>
              <a:rPr lang="en-IN" sz="1800" b="1" dirty="0">
                <a:latin typeface="Lora" pitchFamily="2" charset="77"/>
              </a:rPr>
              <a:t>Evaluation:</a:t>
            </a:r>
            <a:r>
              <a:rPr lang="en-IN" sz="1800" dirty="0">
                <a:latin typeface="Lora" pitchFamily="2" charset="77"/>
              </a:rPr>
              <a:t> The Random Forest model demonstrates superior performance in classifying the data compared to Logistic Regression and Decision Tree models.</a:t>
            </a:r>
          </a:p>
        </p:txBody>
      </p:sp>
      <p:pic>
        <p:nvPicPr>
          <p:cNvPr id="4" name="Picture 3">
            <a:extLst>
              <a:ext uri="{FF2B5EF4-FFF2-40B4-BE49-F238E27FC236}">
                <a16:creationId xmlns:a16="http://schemas.microsoft.com/office/drawing/2014/main" id="{11DD6449-161D-EF4F-62CF-38B184A7AA39}"/>
              </a:ext>
            </a:extLst>
          </p:cNvPr>
          <p:cNvPicPr>
            <a:picLocks noChangeAspect="1"/>
          </p:cNvPicPr>
          <p:nvPr/>
        </p:nvPicPr>
        <p:blipFill>
          <a:blip r:embed="rId3"/>
          <a:stretch>
            <a:fillRect/>
          </a:stretch>
        </p:blipFill>
        <p:spPr>
          <a:xfrm>
            <a:off x="801768" y="3712338"/>
            <a:ext cx="4977887" cy="1130300"/>
          </a:xfrm>
          <a:prstGeom prst="rect">
            <a:avLst/>
          </a:prstGeom>
        </p:spPr>
      </p:pic>
      <p:pic>
        <p:nvPicPr>
          <p:cNvPr id="5" name="Picture 4">
            <a:extLst>
              <a:ext uri="{FF2B5EF4-FFF2-40B4-BE49-F238E27FC236}">
                <a16:creationId xmlns:a16="http://schemas.microsoft.com/office/drawing/2014/main" id="{C654C245-6154-EB92-3F86-EBF5305D5E7B}"/>
              </a:ext>
            </a:extLst>
          </p:cNvPr>
          <p:cNvPicPr>
            <a:picLocks noChangeAspect="1"/>
          </p:cNvPicPr>
          <p:nvPr/>
        </p:nvPicPr>
        <p:blipFill>
          <a:blip r:embed="rId4"/>
          <a:stretch>
            <a:fillRect/>
          </a:stretch>
        </p:blipFill>
        <p:spPr>
          <a:xfrm>
            <a:off x="5779655" y="3712338"/>
            <a:ext cx="5537200" cy="1130300"/>
          </a:xfrm>
          <a:prstGeom prst="rect">
            <a:avLst/>
          </a:prstGeom>
        </p:spPr>
      </p:pic>
      <p:pic>
        <p:nvPicPr>
          <p:cNvPr id="6" name="Picture 5">
            <a:extLst>
              <a:ext uri="{FF2B5EF4-FFF2-40B4-BE49-F238E27FC236}">
                <a16:creationId xmlns:a16="http://schemas.microsoft.com/office/drawing/2014/main" id="{462688FE-53A8-9BCB-9F55-02597F54CB4E}"/>
              </a:ext>
            </a:extLst>
          </p:cNvPr>
          <p:cNvPicPr>
            <a:picLocks noChangeAspect="1"/>
          </p:cNvPicPr>
          <p:nvPr/>
        </p:nvPicPr>
        <p:blipFill>
          <a:blip r:embed="rId5"/>
          <a:stretch>
            <a:fillRect/>
          </a:stretch>
        </p:blipFill>
        <p:spPr>
          <a:xfrm>
            <a:off x="3301273" y="5207328"/>
            <a:ext cx="5537200" cy="1130300"/>
          </a:xfrm>
          <a:prstGeom prst="rect">
            <a:avLst/>
          </a:prstGeom>
        </p:spPr>
      </p:pic>
    </p:spTree>
    <p:extLst>
      <p:ext uri="{BB962C8B-B14F-4D97-AF65-F5344CB8AC3E}">
        <p14:creationId xmlns:p14="http://schemas.microsoft.com/office/powerpoint/2010/main" val="13170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p:nvPr/>
        </p:nvSpPr>
        <p:spPr>
          <a:xfrm>
            <a:off x="0" y="0"/>
            <a:ext cx="812330"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1"/>
          <p:cNvSpPr/>
          <p:nvPr/>
        </p:nvSpPr>
        <p:spPr>
          <a:xfrm>
            <a:off x="11377911" y="0"/>
            <a:ext cx="812330"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1"/>
          <p:cNvSpPr txBox="1"/>
          <p:nvPr/>
        </p:nvSpPr>
        <p:spPr>
          <a:xfrm>
            <a:off x="2759000" y="379987"/>
            <a:ext cx="6674000"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200" b="1" dirty="0">
                <a:solidFill>
                  <a:srgbClr val="D93E07"/>
                </a:solidFill>
              </a:rPr>
              <a:t>Problem B- Model Evaluation Comparison</a:t>
            </a:r>
          </a:p>
        </p:txBody>
      </p:sp>
      <p:sp>
        <p:nvSpPr>
          <p:cNvPr id="3" name="Google Shape;182;p20">
            <a:extLst>
              <a:ext uri="{FF2B5EF4-FFF2-40B4-BE49-F238E27FC236}">
                <a16:creationId xmlns:a16="http://schemas.microsoft.com/office/drawing/2014/main" id="{32ADBA15-5A08-AED6-992A-B2713D05A00D}"/>
              </a:ext>
            </a:extLst>
          </p:cNvPr>
          <p:cNvSpPr txBox="1"/>
          <p:nvPr/>
        </p:nvSpPr>
        <p:spPr>
          <a:xfrm>
            <a:off x="1039089" y="1085522"/>
            <a:ext cx="10058402" cy="3877954"/>
          </a:xfrm>
          <a:prstGeom prst="rect">
            <a:avLst/>
          </a:prstGeom>
          <a:noFill/>
          <a:ln>
            <a:noFill/>
          </a:ln>
        </p:spPr>
        <p:txBody>
          <a:bodyPr spcFirstLastPara="1" wrap="square" lIns="91425" tIns="91425" rIns="91425" bIns="91425" anchor="t" anchorCtr="0">
            <a:spAutoFit/>
          </a:bodyPr>
          <a:lstStyle/>
          <a:p>
            <a:pPr>
              <a:lnSpc>
                <a:spcPct val="150000"/>
              </a:lnSpc>
            </a:pPr>
            <a:r>
              <a:rPr lang="en-IN" sz="1600" b="1" dirty="0">
                <a:latin typeface="Lora" pitchFamily="2" charset="77"/>
              </a:rPr>
              <a:t>Accuracy:</a:t>
            </a:r>
            <a:r>
              <a:rPr lang="en-IN" sz="1600" dirty="0">
                <a:latin typeface="Lora" pitchFamily="2" charset="77"/>
              </a:rPr>
              <a:t> Random Forest achieves the highest accuracy (0.775) among the three models, followed by Logistic Regression (0.765) and Decision Tree (0.691).</a:t>
            </a:r>
          </a:p>
          <a:p>
            <a:pPr>
              <a:lnSpc>
                <a:spcPct val="150000"/>
              </a:lnSpc>
            </a:pPr>
            <a:r>
              <a:rPr lang="en-IN" sz="1600" b="1" dirty="0">
                <a:latin typeface="Lora" pitchFamily="2" charset="77"/>
              </a:rPr>
              <a:t>Precision:</a:t>
            </a:r>
            <a:r>
              <a:rPr lang="en-IN" sz="1600" dirty="0">
                <a:latin typeface="Lora" pitchFamily="2" charset="77"/>
              </a:rPr>
              <a:t> Logistic Regression has the highest precision (0.762), indicating a lower rate of false positives compared to Random Forest (0.692) and Decision Tree (0.500).</a:t>
            </a:r>
          </a:p>
          <a:p>
            <a:pPr>
              <a:lnSpc>
                <a:spcPct val="150000"/>
              </a:lnSpc>
            </a:pPr>
            <a:r>
              <a:rPr lang="en-IN" sz="1600" b="1" dirty="0">
                <a:latin typeface="Lora" pitchFamily="2" charset="77"/>
              </a:rPr>
              <a:t>Recall:</a:t>
            </a:r>
            <a:r>
              <a:rPr lang="en-IN" sz="1600" dirty="0">
                <a:latin typeface="Lora" pitchFamily="2" charset="77"/>
              </a:rPr>
              <a:t> Random Forest has the highest recall (0.489), indicating it captures a larger proportion of relevant cases compared to Logistic Regression (0.348) and Decision Tree (0.478).</a:t>
            </a:r>
          </a:p>
          <a:p>
            <a:pPr>
              <a:lnSpc>
                <a:spcPct val="150000"/>
              </a:lnSpc>
            </a:pPr>
            <a:r>
              <a:rPr lang="en-IN" sz="1600" b="1" dirty="0">
                <a:latin typeface="Lora" pitchFamily="2" charset="77"/>
              </a:rPr>
              <a:t>F1-Score:</a:t>
            </a:r>
            <a:r>
              <a:rPr lang="en-IN" sz="1600" dirty="0">
                <a:latin typeface="Lora" pitchFamily="2" charset="77"/>
              </a:rPr>
              <a:t> Random Forest again emerges as the best performer with the highest F1-score (0.573), which incorporates both precision and recall.</a:t>
            </a:r>
          </a:p>
          <a:p>
            <a:pPr>
              <a:lnSpc>
                <a:spcPct val="150000"/>
              </a:lnSpc>
            </a:pPr>
            <a:r>
              <a:rPr lang="en-IN" sz="1600" b="1" dirty="0">
                <a:latin typeface="Lora" pitchFamily="2" charset="77"/>
              </a:rPr>
              <a:t>Overall:</a:t>
            </a:r>
            <a:r>
              <a:rPr lang="en-IN" sz="1600" dirty="0">
                <a:latin typeface="Lora" pitchFamily="2" charset="77"/>
              </a:rPr>
              <a:t> Random Forest demonstrates the most balanced performance across accuracy, precision, and recall metrics, making it the preferred model in this case</a:t>
            </a:r>
          </a:p>
        </p:txBody>
      </p:sp>
      <p:pic>
        <p:nvPicPr>
          <p:cNvPr id="2" name="Picture 1">
            <a:extLst>
              <a:ext uri="{FF2B5EF4-FFF2-40B4-BE49-F238E27FC236}">
                <a16:creationId xmlns:a16="http://schemas.microsoft.com/office/drawing/2014/main" id="{17EBE214-F204-CBCC-DA16-B9E0CD3EDB3D}"/>
              </a:ext>
            </a:extLst>
          </p:cNvPr>
          <p:cNvPicPr>
            <a:picLocks noChangeAspect="1"/>
          </p:cNvPicPr>
          <p:nvPr/>
        </p:nvPicPr>
        <p:blipFill>
          <a:blip r:embed="rId3"/>
          <a:stretch>
            <a:fillRect/>
          </a:stretch>
        </p:blipFill>
        <p:spPr>
          <a:xfrm>
            <a:off x="1981200" y="4963476"/>
            <a:ext cx="7654636" cy="1894524"/>
          </a:xfrm>
          <a:prstGeom prst="rect">
            <a:avLst/>
          </a:prstGeom>
        </p:spPr>
      </p:pic>
    </p:spTree>
    <p:extLst>
      <p:ext uri="{BB962C8B-B14F-4D97-AF65-F5344CB8AC3E}">
        <p14:creationId xmlns:p14="http://schemas.microsoft.com/office/powerpoint/2010/main" val="21315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2" y="0"/>
            <a:ext cx="12196951" cy="6857999"/>
            <a:chOff x="-2" y="0"/>
            <a:chExt cx="12196951" cy="6857999"/>
          </a:xfrm>
        </p:grpSpPr>
        <p:sp>
          <p:nvSpPr>
            <p:cNvPr id="103" name="Google Shape;103;p14"/>
            <p:cNvSpPr/>
            <p:nvPr/>
          </p:nvSpPr>
          <p:spPr>
            <a:xfrm rot="10800000">
              <a:off x="-2" y="0"/>
              <a:ext cx="7249053" cy="4654062"/>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04" name="Google Shape;104;p14"/>
            <p:cNvGrpSpPr/>
            <p:nvPr/>
          </p:nvGrpSpPr>
          <p:grpSpPr>
            <a:xfrm>
              <a:off x="5477428" y="2543908"/>
              <a:ext cx="6719521" cy="4314091"/>
              <a:chOff x="-973758" y="3071446"/>
              <a:chExt cx="5897841" cy="3786553"/>
            </a:xfrm>
          </p:grpSpPr>
          <p:sp>
            <p:nvSpPr>
              <p:cNvPr id="105" name="Google Shape;105;p14"/>
              <p:cNvSpPr/>
              <p:nvPr/>
            </p:nvSpPr>
            <p:spPr>
              <a:xfrm>
                <a:off x="-973758" y="3071446"/>
                <a:ext cx="5897841" cy="3786553"/>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4"/>
              <p:cNvSpPr/>
              <p:nvPr/>
            </p:nvSpPr>
            <p:spPr>
              <a:xfrm>
                <a:off x="2362795" y="5216769"/>
                <a:ext cx="2556339" cy="1641230"/>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07" name="Google Shape;107;p14"/>
          <p:cNvGrpSpPr/>
          <p:nvPr/>
        </p:nvGrpSpPr>
        <p:grpSpPr>
          <a:xfrm>
            <a:off x="1543762" y="549085"/>
            <a:ext cx="9506686" cy="5856300"/>
            <a:chOff x="1548422" y="597361"/>
            <a:chExt cx="9083400" cy="5072603"/>
          </a:xfrm>
        </p:grpSpPr>
        <p:sp>
          <p:nvSpPr>
            <p:cNvPr id="108" name="Google Shape;108;p14"/>
            <p:cNvSpPr/>
            <p:nvPr/>
          </p:nvSpPr>
          <p:spPr>
            <a:xfrm>
              <a:off x="1548422" y="597361"/>
              <a:ext cx="9083400" cy="50726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14"/>
            <p:cNvGrpSpPr/>
            <p:nvPr/>
          </p:nvGrpSpPr>
          <p:grpSpPr>
            <a:xfrm>
              <a:off x="1649790" y="767861"/>
              <a:ext cx="8897700" cy="4809123"/>
              <a:chOff x="1649789" y="685145"/>
              <a:chExt cx="8897700" cy="4809123"/>
            </a:xfrm>
          </p:grpSpPr>
          <p:sp>
            <p:nvSpPr>
              <p:cNvPr id="110" name="Google Shape;110;p14"/>
              <p:cNvSpPr txBox="1"/>
              <p:nvPr/>
            </p:nvSpPr>
            <p:spPr>
              <a:xfrm>
                <a:off x="1649789" y="685145"/>
                <a:ext cx="8897700" cy="746416"/>
              </a:xfrm>
              <a:prstGeom prst="rect">
                <a:avLst/>
              </a:prstGeom>
              <a:noFill/>
              <a:ln>
                <a:noFill/>
              </a:ln>
            </p:spPr>
            <p:txBody>
              <a:bodyPr spcFirstLastPara="1" wrap="square" lIns="91425" tIns="45700" rIns="91425" bIns="45700" anchor="t" anchorCtr="0">
                <a:spAutoFit/>
              </a:bodyPr>
              <a:lstStyle/>
              <a:p>
                <a:pPr algn="ctr"/>
                <a:r>
                  <a:rPr lang="en-IN" sz="3600" b="1" dirty="0">
                    <a:latin typeface="Lora" pitchFamily="2" charset="77"/>
                  </a:rPr>
                  <a:t>Conclusion</a:t>
                </a:r>
              </a:p>
              <a:p>
                <a:pPr marL="0" marR="0" lvl="0" indent="0" algn="ctr" rtl="0">
                  <a:spcBef>
                    <a:spcPts val="0"/>
                  </a:spcBef>
                  <a:spcAft>
                    <a:spcPts val="0"/>
                  </a:spcAft>
                  <a:buNone/>
                </a:pPr>
                <a:endParaRPr dirty="0"/>
              </a:p>
            </p:txBody>
          </p:sp>
          <p:sp>
            <p:nvSpPr>
              <p:cNvPr id="113" name="Google Shape;113;p14"/>
              <p:cNvSpPr txBox="1"/>
              <p:nvPr/>
            </p:nvSpPr>
            <p:spPr>
              <a:xfrm>
                <a:off x="1781793" y="1455471"/>
                <a:ext cx="8699099" cy="4038797"/>
              </a:xfrm>
              <a:prstGeom prst="rect">
                <a:avLst/>
              </a:prstGeom>
              <a:noFill/>
              <a:ln>
                <a:noFill/>
              </a:ln>
            </p:spPr>
            <p:txBody>
              <a:bodyPr spcFirstLastPara="1" wrap="square" lIns="91425" tIns="45700" rIns="91425" bIns="45700" anchor="t" anchorCtr="0">
                <a:spAutoFit/>
              </a:bodyPr>
              <a:lstStyle/>
              <a:p>
                <a:pPr>
                  <a:lnSpc>
                    <a:spcPct val="150000"/>
                  </a:lnSpc>
                </a:pPr>
                <a:r>
                  <a:rPr lang="en-IN" sz="1800" b="1" dirty="0">
                    <a:latin typeface="Lora" pitchFamily="2" charset="77"/>
                  </a:rPr>
                  <a:t>Problem A: Optimizing Gym Equipment Utilization</a:t>
                </a:r>
                <a:endParaRPr lang="en-IN" sz="1800" dirty="0">
                  <a:latin typeface="Lora" pitchFamily="2" charset="77"/>
                </a:endParaRPr>
              </a:p>
              <a:p>
                <a:pPr marL="285750" indent="-285750">
                  <a:lnSpc>
                    <a:spcPct val="150000"/>
                  </a:lnSpc>
                  <a:buFont typeface="Arial" panose="020B0604020202020204" pitchFamily="34" charset="0"/>
                  <a:buChar char="•"/>
                </a:pPr>
                <a:r>
                  <a:rPr lang="en-IN" sz="1800" dirty="0">
                    <a:latin typeface="Lora" pitchFamily="2" charset="77"/>
                  </a:rPr>
                  <a:t>Accurate gym occupancy prediction can improve resource allocation and member experience.</a:t>
                </a:r>
              </a:p>
              <a:p>
                <a:pPr marL="285750" indent="-285750">
                  <a:lnSpc>
                    <a:spcPct val="150000"/>
                  </a:lnSpc>
                  <a:buFont typeface="Arial" panose="020B0604020202020204" pitchFamily="34" charset="0"/>
                  <a:buChar char="•"/>
                </a:pPr>
                <a:r>
                  <a:rPr lang="en-IN" sz="1800" dirty="0">
                    <a:latin typeface="Lora" pitchFamily="2" charset="77"/>
                  </a:rPr>
                  <a:t>Optimized equipment utilization can lead to increased revenue and customer satisfaction.</a:t>
                </a:r>
              </a:p>
              <a:p>
                <a:pPr marL="285750" indent="-285750">
                  <a:lnSpc>
                    <a:spcPct val="150000"/>
                  </a:lnSpc>
                  <a:buFont typeface="Arial" panose="020B0604020202020204" pitchFamily="34" charset="0"/>
                  <a:buChar char="•"/>
                </a:pPr>
                <a:endParaRPr lang="en-IN" sz="1800" dirty="0">
                  <a:latin typeface="Lora" pitchFamily="2" charset="77"/>
                </a:endParaRPr>
              </a:p>
              <a:p>
                <a:pPr>
                  <a:lnSpc>
                    <a:spcPct val="150000"/>
                  </a:lnSpc>
                </a:pPr>
                <a:r>
                  <a:rPr lang="en-IN" sz="1800" b="1" dirty="0">
                    <a:latin typeface="Lora" pitchFamily="2" charset="77"/>
                  </a:rPr>
                  <a:t>Problem B: Optimizing Group Fitness Class Utilization</a:t>
                </a:r>
                <a:endParaRPr lang="en-IN" sz="1800" dirty="0">
                  <a:latin typeface="Lora" pitchFamily="2" charset="77"/>
                </a:endParaRPr>
              </a:p>
              <a:p>
                <a:pPr marL="285750" indent="-285750">
                  <a:lnSpc>
                    <a:spcPct val="150000"/>
                  </a:lnSpc>
                  <a:buFont typeface="Arial" panose="020B0604020202020204" pitchFamily="34" charset="0"/>
                  <a:buChar char="•"/>
                </a:pPr>
                <a:r>
                  <a:rPr lang="en-IN" sz="1800" dirty="0">
                    <a:latin typeface="Lora" pitchFamily="2" charset="77"/>
                  </a:rPr>
                  <a:t>Predicting class attendance helps optimize class schedules and improve member satisfaction.</a:t>
                </a:r>
              </a:p>
              <a:p>
                <a:pPr marL="285750" indent="-285750">
                  <a:lnSpc>
                    <a:spcPct val="150000"/>
                  </a:lnSpc>
                  <a:buFont typeface="Arial" panose="020B0604020202020204" pitchFamily="34" charset="0"/>
                  <a:buChar char="•"/>
                </a:pPr>
                <a:r>
                  <a:rPr lang="en-IN" sz="1800" dirty="0">
                    <a:latin typeface="Lora" pitchFamily="2" charset="77"/>
                  </a:rPr>
                  <a:t>Maximizing class utilization contributes to increased revenue and gym profitability.</a:t>
                </a:r>
              </a:p>
            </p:txBody>
          </p:sp>
        </p:grpSp>
      </p:grpSp>
    </p:spTree>
    <p:extLst>
      <p:ext uri="{BB962C8B-B14F-4D97-AF65-F5344CB8AC3E}">
        <p14:creationId xmlns:p14="http://schemas.microsoft.com/office/powerpoint/2010/main" val="140918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2" y="0"/>
            <a:ext cx="12196951" cy="6857999"/>
            <a:chOff x="-2" y="0"/>
            <a:chExt cx="12196951" cy="6857999"/>
          </a:xfrm>
        </p:grpSpPr>
        <p:sp>
          <p:nvSpPr>
            <p:cNvPr id="103" name="Google Shape;103;p14"/>
            <p:cNvSpPr/>
            <p:nvPr/>
          </p:nvSpPr>
          <p:spPr>
            <a:xfrm rot="10800000">
              <a:off x="-2" y="0"/>
              <a:ext cx="7249053" cy="4654062"/>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04" name="Google Shape;104;p14"/>
            <p:cNvGrpSpPr/>
            <p:nvPr/>
          </p:nvGrpSpPr>
          <p:grpSpPr>
            <a:xfrm>
              <a:off x="5477428" y="2543908"/>
              <a:ext cx="6719521" cy="4314091"/>
              <a:chOff x="-973758" y="3071446"/>
              <a:chExt cx="5897841" cy="3786553"/>
            </a:xfrm>
          </p:grpSpPr>
          <p:sp>
            <p:nvSpPr>
              <p:cNvPr id="105" name="Google Shape;105;p14"/>
              <p:cNvSpPr/>
              <p:nvPr/>
            </p:nvSpPr>
            <p:spPr>
              <a:xfrm>
                <a:off x="-973758" y="3071446"/>
                <a:ext cx="5897841" cy="3786553"/>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4"/>
              <p:cNvSpPr/>
              <p:nvPr/>
            </p:nvSpPr>
            <p:spPr>
              <a:xfrm>
                <a:off x="2362795" y="5216769"/>
                <a:ext cx="2556339" cy="1641230"/>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07" name="Google Shape;107;p14"/>
          <p:cNvGrpSpPr/>
          <p:nvPr/>
        </p:nvGrpSpPr>
        <p:grpSpPr>
          <a:xfrm>
            <a:off x="1543762" y="889056"/>
            <a:ext cx="9506686" cy="5079887"/>
            <a:chOff x="1548422" y="891837"/>
            <a:chExt cx="9083400" cy="4911900"/>
          </a:xfrm>
        </p:grpSpPr>
        <p:sp>
          <p:nvSpPr>
            <p:cNvPr id="108" name="Google Shape;108;p14"/>
            <p:cNvSpPr/>
            <p:nvPr/>
          </p:nvSpPr>
          <p:spPr>
            <a:xfrm>
              <a:off x="1548422" y="891837"/>
              <a:ext cx="9083400" cy="4911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14"/>
            <p:cNvGrpSpPr/>
            <p:nvPr/>
          </p:nvGrpSpPr>
          <p:grpSpPr>
            <a:xfrm>
              <a:off x="1647093" y="1531916"/>
              <a:ext cx="8897700" cy="3613142"/>
              <a:chOff x="1647092" y="1449200"/>
              <a:chExt cx="8897700" cy="3613142"/>
            </a:xfrm>
          </p:grpSpPr>
          <p:sp>
            <p:nvSpPr>
              <p:cNvPr id="110" name="Google Shape;110;p14"/>
              <p:cNvSpPr txBox="1"/>
              <p:nvPr/>
            </p:nvSpPr>
            <p:spPr>
              <a:xfrm>
                <a:off x="1647092" y="1449200"/>
                <a:ext cx="8897700" cy="624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latin typeface="Lora"/>
                    <a:sym typeface="Lora"/>
                  </a:rPr>
                  <a:t>Introduction</a:t>
                </a:r>
                <a:endParaRPr dirty="0"/>
              </a:p>
            </p:txBody>
          </p:sp>
          <p:sp>
            <p:nvSpPr>
              <p:cNvPr id="113" name="Google Shape;113;p14"/>
              <p:cNvSpPr txBox="1"/>
              <p:nvPr/>
            </p:nvSpPr>
            <p:spPr>
              <a:xfrm>
                <a:off x="2142381" y="2562552"/>
                <a:ext cx="8105139" cy="249979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Arial" panose="020B0604020202020204" pitchFamily="34" charset="0"/>
                  <a:buChar char="•"/>
                </a:pPr>
                <a:r>
                  <a:rPr lang="en-IN" sz="1800" dirty="0">
                    <a:latin typeface="Lora" pitchFamily="2" charset="77"/>
                  </a:rPr>
                  <a:t>GoodLife Fitness, a leading fitness club chain in Canada, aims to enhance gym utilization and maximize client satisfaction. They face two key challenges: optimizing the attendance of their group fitness classes and managing gym equipment utilization. </a:t>
                </a:r>
              </a:p>
              <a:p>
                <a:pPr marR="0" lvl="0" algn="just" rtl="0">
                  <a:spcBef>
                    <a:spcPts val="0"/>
                  </a:spcBef>
                  <a:spcAft>
                    <a:spcPts val="0"/>
                  </a:spcAft>
                </a:pPr>
                <a:endParaRPr lang="en-IN" sz="1800" dirty="0">
                  <a:latin typeface="Lora" pitchFamily="2" charset="77"/>
                </a:endParaRPr>
              </a:p>
              <a:p>
                <a:pPr marL="285750" marR="0" lvl="0" indent="-285750" algn="just" rtl="0">
                  <a:spcBef>
                    <a:spcPts val="0"/>
                  </a:spcBef>
                  <a:spcAft>
                    <a:spcPts val="0"/>
                  </a:spcAft>
                  <a:buFont typeface="Arial" panose="020B0604020202020204" pitchFamily="34" charset="0"/>
                  <a:buChar char="•"/>
                </a:pPr>
                <a:r>
                  <a:rPr lang="en-IN" sz="1800" dirty="0">
                    <a:latin typeface="Lora" pitchFamily="2" charset="77"/>
                  </a:rPr>
                  <a:t>By leveraging data and machine learning, GoodLife seeks to predict class attendance and gym crowd levels, ensuring better space availability and reducing overcrowding. This will lead to improved client experiences and increased profitability.</a:t>
                </a:r>
                <a:endParaRPr lang="en-US" sz="1800" dirty="0">
                  <a:latin typeface="Lora" pitchFamily="2" charset="77"/>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2" y="0"/>
            <a:ext cx="12196951" cy="6857999"/>
            <a:chOff x="-2" y="0"/>
            <a:chExt cx="12196951" cy="6857999"/>
          </a:xfrm>
        </p:grpSpPr>
        <p:sp>
          <p:nvSpPr>
            <p:cNvPr id="103" name="Google Shape;103;p14"/>
            <p:cNvSpPr/>
            <p:nvPr/>
          </p:nvSpPr>
          <p:spPr>
            <a:xfrm rot="10800000">
              <a:off x="-2" y="0"/>
              <a:ext cx="7249053" cy="4654062"/>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04" name="Google Shape;104;p14"/>
            <p:cNvGrpSpPr/>
            <p:nvPr/>
          </p:nvGrpSpPr>
          <p:grpSpPr>
            <a:xfrm>
              <a:off x="5477428" y="2543908"/>
              <a:ext cx="6719521" cy="4314091"/>
              <a:chOff x="-973758" y="3071446"/>
              <a:chExt cx="5897841" cy="3786553"/>
            </a:xfrm>
          </p:grpSpPr>
          <p:sp>
            <p:nvSpPr>
              <p:cNvPr id="105" name="Google Shape;105;p14"/>
              <p:cNvSpPr/>
              <p:nvPr/>
            </p:nvSpPr>
            <p:spPr>
              <a:xfrm>
                <a:off x="-973758" y="3071446"/>
                <a:ext cx="5897841" cy="3786553"/>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4"/>
              <p:cNvSpPr/>
              <p:nvPr/>
            </p:nvSpPr>
            <p:spPr>
              <a:xfrm>
                <a:off x="2362795" y="5216769"/>
                <a:ext cx="2556339" cy="1641230"/>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07" name="Google Shape;107;p14"/>
          <p:cNvGrpSpPr/>
          <p:nvPr/>
        </p:nvGrpSpPr>
        <p:grpSpPr>
          <a:xfrm>
            <a:off x="1543762" y="549085"/>
            <a:ext cx="9506686" cy="5856300"/>
            <a:chOff x="1548422" y="597361"/>
            <a:chExt cx="9083400" cy="5072603"/>
          </a:xfrm>
        </p:grpSpPr>
        <p:sp>
          <p:nvSpPr>
            <p:cNvPr id="108" name="Google Shape;108;p14"/>
            <p:cNvSpPr/>
            <p:nvPr/>
          </p:nvSpPr>
          <p:spPr>
            <a:xfrm>
              <a:off x="1548422" y="597361"/>
              <a:ext cx="9083400" cy="50726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14"/>
            <p:cNvGrpSpPr/>
            <p:nvPr/>
          </p:nvGrpSpPr>
          <p:grpSpPr>
            <a:xfrm>
              <a:off x="1641272" y="764621"/>
              <a:ext cx="8897700" cy="3500589"/>
              <a:chOff x="1641271" y="681905"/>
              <a:chExt cx="8897700" cy="3500589"/>
            </a:xfrm>
          </p:grpSpPr>
          <p:sp>
            <p:nvSpPr>
              <p:cNvPr id="110" name="Google Shape;110;p14"/>
              <p:cNvSpPr txBox="1"/>
              <p:nvPr/>
            </p:nvSpPr>
            <p:spPr>
              <a:xfrm>
                <a:off x="1641271" y="681905"/>
                <a:ext cx="8897700" cy="559803"/>
              </a:xfrm>
              <a:prstGeom prst="rect">
                <a:avLst/>
              </a:prstGeom>
              <a:noFill/>
              <a:ln>
                <a:noFill/>
              </a:ln>
            </p:spPr>
            <p:txBody>
              <a:bodyPr spcFirstLastPara="1" wrap="square" lIns="91425" tIns="45700" rIns="91425" bIns="45700" anchor="t" anchorCtr="0">
                <a:spAutoFit/>
              </a:bodyPr>
              <a:lstStyle/>
              <a:p>
                <a:pPr algn="ctr"/>
                <a:r>
                  <a:rPr lang="en-IN" sz="3600" b="1" dirty="0">
                    <a:latin typeface="Lora" pitchFamily="2" charset="77"/>
                  </a:rPr>
                  <a:t>Market Analysis</a:t>
                </a:r>
              </a:p>
            </p:txBody>
          </p:sp>
          <p:sp>
            <p:nvSpPr>
              <p:cNvPr id="113" name="Google Shape;113;p14"/>
              <p:cNvSpPr txBox="1"/>
              <p:nvPr/>
            </p:nvSpPr>
            <p:spPr>
              <a:xfrm>
                <a:off x="1839871" y="1703246"/>
                <a:ext cx="8699099" cy="2479248"/>
              </a:xfrm>
              <a:prstGeom prst="rect">
                <a:avLst/>
              </a:prstGeom>
              <a:noFill/>
              <a:ln>
                <a:noFill/>
              </a:ln>
            </p:spPr>
            <p:txBody>
              <a:bodyPr spcFirstLastPara="1" wrap="square" lIns="91425" tIns="45700" rIns="91425" bIns="45700" anchor="t" anchorCtr="0">
                <a:spAutoFit/>
              </a:bodyPr>
              <a:lstStyle/>
              <a:p>
                <a:pPr>
                  <a:lnSpc>
                    <a:spcPct val="150000"/>
                  </a:lnSpc>
                </a:pPr>
                <a:r>
                  <a:rPr lang="en-IN" sz="2000" b="1" dirty="0">
                    <a:latin typeface="Lora" pitchFamily="2" charset="77"/>
                  </a:rPr>
                  <a:t>Problem A: Optimizing Gym Equipment Utilization</a:t>
                </a:r>
                <a:endParaRPr lang="en-IN" sz="2000" dirty="0">
                  <a:latin typeface="Lora" pitchFamily="2" charset="77"/>
                </a:endParaRPr>
              </a:p>
              <a:p>
                <a:pPr>
                  <a:lnSpc>
                    <a:spcPct val="150000"/>
                  </a:lnSpc>
                  <a:buFont typeface="Arial" panose="020B0604020202020204" pitchFamily="34" charset="0"/>
                  <a:buChar char="•"/>
                </a:pPr>
                <a:r>
                  <a:rPr lang="en-IN" sz="2000" dirty="0">
                    <a:latin typeface="Lora" pitchFamily="2" charset="77"/>
                  </a:rPr>
                  <a:t>Analyse competitor gym occupancy to identify competitive advantages.</a:t>
                </a:r>
              </a:p>
              <a:p>
                <a:pPr>
                  <a:lnSpc>
                    <a:spcPct val="150000"/>
                  </a:lnSpc>
                  <a:buFont typeface="Arial" panose="020B0604020202020204" pitchFamily="34" charset="0"/>
                  <a:buChar char="•"/>
                </a:pPr>
                <a:r>
                  <a:rPr lang="en-IN" sz="2000" dirty="0">
                    <a:latin typeface="Lora" pitchFamily="2" charset="77"/>
                  </a:rPr>
                  <a:t>Explore new technologies to enhance gym utilization.</a:t>
                </a:r>
              </a:p>
              <a:p>
                <a:pPr>
                  <a:lnSpc>
                    <a:spcPct val="150000"/>
                  </a:lnSpc>
                </a:pPr>
                <a:r>
                  <a:rPr lang="en-IN" sz="2000" b="1" dirty="0">
                    <a:latin typeface="Lora" pitchFamily="2" charset="77"/>
                  </a:rPr>
                  <a:t>Problem B: Optimizing Group Fitness Class Utilization</a:t>
                </a:r>
                <a:endParaRPr lang="en-IN" sz="2000" dirty="0">
                  <a:latin typeface="Lora" pitchFamily="2" charset="77"/>
                </a:endParaRPr>
              </a:p>
              <a:p>
                <a:pPr>
                  <a:lnSpc>
                    <a:spcPct val="150000"/>
                  </a:lnSpc>
                  <a:buFont typeface="Arial" panose="020B0604020202020204" pitchFamily="34" charset="0"/>
                  <a:buChar char="•"/>
                </a:pPr>
                <a:r>
                  <a:rPr lang="en-IN" sz="2000" dirty="0">
                    <a:latin typeface="Lora" pitchFamily="2" charset="77"/>
                  </a:rPr>
                  <a:t>Analyse competitor class offerings to identify market gaps.</a:t>
                </a:r>
              </a:p>
              <a:p>
                <a:pPr>
                  <a:lnSpc>
                    <a:spcPct val="150000"/>
                  </a:lnSpc>
                  <a:buFont typeface="Arial" panose="020B0604020202020204" pitchFamily="34" charset="0"/>
                  <a:buChar char="•"/>
                </a:pPr>
                <a:r>
                  <a:rPr lang="en-IN" sz="2000" dirty="0">
                    <a:latin typeface="Lora" pitchFamily="2" charset="77"/>
                  </a:rPr>
                  <a:t>Understand member preferences to develop attractive class options.</a:t>
                </a:r>
              </a:p>
            </p:txBody>
          </p:sp>
        </p:grpSp>
      </p:grpSp>
    </p:spTree>
    <p:extLst>
      <p:ext uri="{BB962C8B-B14F-4D97-AF65-F5344CB8AC3E}">
        <p14:creationId xmlns:p14="http://schemas.microsoft.com/office/powerpoint/2010/main" val="66364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2" y="0"/>
            <a:ext cx="12196951" cy="6857999"/>
            <a:chOff x="-2" y="0"/>
            <a:chExt cx="12196951" cy="6857999"/>
          </a:xfrm>
        </p:grpSpPr>
        <p:sp>
          <p:nvSpPr>
            <p:cNvPr id="103" name="Google Shape;103;p14"/>
            <p:cNvSpPr/>
            <p:nvPr/>
          </p:nvSpPr>
          <p:spPr>
            <a:xfrm rot="10800000">
              <a:off x="-2" y="0"/>
              <a:ext cx="7249053" cy="4654062"/>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04" name="Google Shape;104;p14"/>
            <p:cNvGrpSpPr/>
            <p:nvPr/>
          </p:nvGrpSpPr>
          <p:grpSpPr>
            <a:xfrm>
              <a:off x="5477428" y="2543908"/>
              <a:ext cx="6719521" cy="4314091"/>
              <a:chOff x="-973758" y="3071446"/>
              <a:chExt cx="5897841" cy="3786553"/>
            </a:xfrm>
          </p:grpSpPr>
          <p:sp>
            <p:nvSpPr>
              <p:cNvPr id="105" name="Google Shape;105;p14"/>
              <p:cNvSpPr/>
              <p:nvPr/>
            </p:nvSpPr>
            <p:spPr>
              <a:xfrm>
                <a:off x="-973758" y="3071446"/>
                <a:ext cx="5897841" cy="3786553"/>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4"/>
              <p:cNvSpPr/>
              <p:nvPr/>
            </p:nvSpPr>
            <p:spPr>
              <a:xfrm>
                <a:off x="2362795" y="5216769"/>
                <a:ext cx="2556339" cy="1641230"/>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07" name="Google Shape;107;p14"/>
          <p:cNvGrpSpPr/>
          <p:nvPr/>
        </p:nvGrpSpPr>
        <p:grpSpPr>
          <a:xfrm>
            <a:off x="1349408" y="549085"/>
            <a:ext cx="9701040" cy="5856300"/>
            <a:chOff x="1362722" y="597361"/>
            <a:chExt cx="9269100" cy="5072603"/>
          </a:xfrm>
        </p:grpSpPr>
        <p:sp>
          <p:nvSpPr>
            <p:cNvPr id="108" name="Google Shape;108;p14"/>
            <p:cNvSpPr/>
            <p:nvPr/>
          </p:nvSpPr>
          <p:spPr>
            <a:xfrm>
              <a:off x="1548422" y="597361"/>
              <a:ext cx="9083400" cy="50726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14"/>
            <p:cNvSpPr txBox="1"/>
            <p:nvPr/>
          </p:nvSpPr>
          <p:spPr>
            <a:xfrm>
              <a:off x="1362722" y="2738714"/>
              <a:ext cx="9083400" cy="666439"/>
            </a:xfrm>
            <a:prstGeom prst="rect">
              <a:avLst/>
            </a:prstGeom>
            <a:noFill/>
            <a:ln>
              <a:noFill/>
            </a:ln>
          </p:spPr>
          <p:txBody>
            <a:bodyPr spcFirstLastPara="1" wrap="square" lIns="91425" tIns="45700" rIns="91425" bIns="45700" anchor="t" anchorCtr="0">
              <a:spAutoFit/>
            </a:bodyPr>
            <a:lstStyle/>
            <a:p>
              <a:pPr algn="ctr"/>
              <a:r>
                <a:rPr lang="en-IN" sz="4400" b="1" dirty="0">
                  <a:latin typeface="Lora" pitchFamily="2" charset="77"/>
                </a:rPr>
                <a:t>Thank You</a:t>
              </a:r>
            </a:p>
          </p:txBody>
        </p:sp>
      </p:grpSp>
    </p:spTree>
    <p:extLst>
      <p:ext uri="{BB962C8B-B14F-4D97-AF65-F5344CB8AC3E}">
        <p14:creationId xmlns:p14="http://schemas.microsoft.com/office/powerpoint/2010/main" val="180114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p:nvPr/>
        </p:nvSpPr>
        <p:spPr>
          <a:xfrm>
            <a:off x="105506" y="76200"/>
            <a:ext cx="11840309" cy="6705600"/>
          </a:xfrm>
          <a:prstGeom prst="frame">
            <a:avLst>
              <a:gd name="adj1" fmla="val 241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5"/>
          <p:cNvSpPr txBox="1"/>
          <p:nvPr/>
        </p:nvSpPr>
        <p:spPr>
          <a:xfrm>
            <a:off x="585141" y="1340492"/>
            <a:ext cx="9797918" cy="1938952"/>
          </a:xfrm>
          <a:prstGeom prst="rect">
            <a:avLst/>
          </a:prstGeom>
          <a:noFill/>
          <a:ln>
            <a:noFill/>
          </a:ln>
        </p:spPr>
        <p:txBody>
          <a:bodyPr spcFirstLastPara="1" wrap="square" lIns="91425" tIns="45700" rIns="91425" bIns="45700" anchor="t" anchorCtr="0">
            <a:spAutoFit/>
          </a:bodyPr>
          <a:lstStyle/>
          <a:p>
            <a:pPr marL="457200" lvl="0" indent="-342900" algn="just" rtl="0">
              <a:lnSpc>
                <a:spcPct val="150000"/>
              </a:lnSpc>
              <a:spcBef>
                <a:spcPts val="0"/>
              </a:spcBef>
              <a:spcAft>
                <a:spcPts val="0"/>
              </a:spcAft>
              <a:buClr>
                <a:schemeClr val="dk1"/>
              </a:buClr>
              <a:buSzPts val="1800"/>
              <a:buFont typeface="Lora"/>
              <a:buChar char="●"/>
            </a:pPr>
            <a:r>
              <a:rPr lang="en-IN" sz="1600" dirty="0">
                <a:latin typeface="Lora" pitchFamily="2" charset="77"/>
              </a:rPr>
              <a:t>GoodLife Fitness wants to improve the utilization of their group fitness classes, which often have low attendance despite being fully booked. By predicting whether members will attend their booked classes using member booking data, we can increase the number of available spaces and reduce no-shows. This will help improve class availability and attendance rates, boosting client satisfaction and profitability.</a:t>
            </a:r>
            <a:endParaRPr sz="1600" dirty="0">
              <a:solidFill>
                <a:schemeClr val="dk1"/>
              </a:solidFill>
              <a:latin typeface="Lora" pitchFamily="2" charset="77"/>
              <a:ea typeface="Lora"/>
              <a:cs typeface="Lora"/>
              <a:sym typeface="Lora"/>
            </a:endParaRPr>
          </a:p>
        </p:txBody>
      </p:sp>
      <p:sp>
        <p:nvSpPr>
          <p:cNvPr id="134" name="Google Shape;134;p15"/>
          <p:cNvSpPr txBox="1"/>
          <p:nvPr/>
        </p:nvSpPr>
        <p:spPr>
          <a:xfrm>
            <a:off x="585141" y="420020"/>
            <a:ext cx="8625120" cy="57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800" b="1" u="sng" dirty="0">
                <a:solidFill>
                  <a:schemeClr val="dk1"/>
                </a:solidFill>
              </a:rPr>
              <a:t>A. Optimizing Group Fitness Class Utilization:</a:t>
            </a:r>
          </a:p>
          <a:p>
            <a:pPr marL="457200" lvl="0" indent="0" algn="l" rtl="0">
              <a:lnSpc>
                <a:spcPct val="115000"/>
              </a:lnSpc>
              <a:spcBef>
                <a:spcPts val="1200"/>
              </a:spcBef>
              <a:spcAft>
                <a:spcPts val="1200"/>
              </a:spcAft>
              <a:buNone/>
            </a:pPr>
            <a:endParaRPr lang="en-IN" sz="28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A801DB0-9201-AA20-4881-06BBBF1138DE}"/>
              </a:ext>
            </a:extLst>
          </p:cNvPr>
          <p:cNvSpPr txBox="1"/>
          <p:nvPr/>
        </p:nvSpPr>
        <p:spPr>
          <a:xfrm>
            <a:off x="12032974" y="7421217"/>
            <a:ext cx="184731" cy="307777"/>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07EB36E0-BCA1-004E-3A2A-12EA05C75599}"/>
              </a:ext>
            </a:extLst>
          </p:cNvPr>
          <p:cNvPicPr>
            <a:picLocks noChangeAspect="1"/>
          </p:cNvPicPr>
          <p:nvPr/>
        </p:nvPicPr>
        <p:blipFill>
          <a:blip r:embed="rId3"/>
          <a:stretch>
            <a:fillRect/>
          </a:stretch>
        </p:blipFill>
        <p:spPr>
          <a:xfrm>
            <a:off x="791817" y="3622416"/>
            <a:ext cx="9854243" cy="19389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p:nvPr/>
        </p:nvSpPr>
        <p:spPr>
          <a:xfrm>
            <a:off x="105506" y="76200"/>
            <a:ext cx="11840309" cy="6705600"/>
          </a:xfrm>
          <a:prstGeom prst="frame">
            <a:avLst>
              <a:gd name="adj1" fmla="val 241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5"/>
          <p:cNvSpPr txBox="1"/>
          <p:nvPr/>
        </p:nvSpPr>
        <p:spPr>
          <a:xfrm>
            <a:off x="585141" y="1415052"/>
            <a:ext cx="10815042" cy="2308284"/>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IN" sz="1600" dirty="0">
                <a:latin typeface="Lora" pitchFamily="2" charset="77"/>
              </a:rPr>
              <a:t>To manage gym crowd levels and optimize equipment usage, GoodLife Fitness seeks to predict how crowded the gym will be at various times. By </a:t>
            </a:r>
            <a:r>
              <a:rPr lang="en-IN" sz="1600" dirty="0" err="1">
                <a:latin typeface="Lora" pitchFamily="2" charset="77"/>
              </a:rPr>
              <a:t>analyzing</a:t>
            </a:r>
            <a:r>
              <a:rPr lang="en-IN" sz="1600" dirty="0">
                <a:latin typeface="Lora" pitchFamily="2" charset="77"/>
              </a:rPr>
              <a:t> data on gym attendance, weather conditions, and semester schedules, we will build a model to forecast gym occupancy. This will enable GoodLife to encourage members to use the facilities during less crowded times, ensuring better distribution of gym usage and enhancing the overall client experience.</a:t>
            </a:r>
          </a:p>
          <a:p>
            <a:pPr marL="457200" lvl="0" indent="-342900" algn="just" rtl="0">
              <a:lnSpc>
                <a:spcPct val="150000"/>
              </a:lnSpc>
              <a:spcBef>
                <a:spcPts val="0"/>
              </a:spcBef>
              <a:spcAft>
                <a:spcPts val="0"/>
              </a:spcAft>
              <a:buClr>
                <a:schemeClr val="dk1"/>
              </a:buClr>
              <a:buSzPts val="1800"/>
              <a:buFont typeface="Lora"/>
              <a:buChar char="●"/>
            </a:pPr>
            <a:endParaRPr lang="en-IN" sz="1600" dirty="0">
              <a:solidFill>
                <a:schemeClr val="dk1"/>
              </a:solidFill>
              <a:latin typeface="Lora" pitchFamily="2" charset="77"/>
              <a:ea typeface="Lora"/>
              <a:cs typeface="Lora"/>
              <a:sym typeface="Lora"/>
            </a:endParaRPr>
          </a:p>
        </p:txBody>
      </p:sp>
      <p:sp>
        <p:nvSpPr>
          <p:cNvPr id="134" name="Google Shape;134;p15"/>
          <p:cNvSpPr txBox="1"/>
          <p:nvPr/>
        </p:nvSpPr>
        <p:spPr>
          <a:xfrm>
            <a:off x="585141" y="420020"/>
            <a:ext cx="8625120" cy="577500"/>
          </a:xfrm>
          <a:prstGeom prst="rect">
            <a:avLst/>
          </a:prstGeom>
          <a:noFill/>
          <a:ln>
            <a:noFill/>
          </a:ln>
        </p:spPr>
        <p:txBody>
          <a:bodyPr spcFirstLastPara="1" wrap="square" lIns="91425" tIns="91425" rIns="91425" bIns="91425" anchor="t" anchorCtr="0">
            <a:noAutofit/>
          </a:bodyPr>
          <a:lstStyle/>
          <a:p>
            <a:pPr>
              <a:lnSpc>
                <a:spcPct val="115000"/>
              </a:lnSpc>
              <a:spcBef>
                <a:spcPts val="1200"/>
              </a:spcBef>
              <a:buClr>
                <a:schemeClr val="dk1"/>
              </a:buClr>
              <a:buSzPts val="1100"/>
            </a:pPr>
            <a:r>
              <a:rPr lang="en-US" sz="1800" b="1" u="sng" dirty="0">
                <a:solidFill>
                  <a:schemeClr val="dk1"/>
                </a:solidFill>
                <a:latin typeface="Lora" pitchFamily="2" charset="77"/>
              </a:rPr>
              <a:t>P</a:t>
            </a:r>
            <a:r>
              <a:rPr lang="en-IN" sz="1800" b="1" u="sng" dirty="0" err="1">
                <a:latin typeface="Lora" pitchFamily="2" charset="77"/>
              </a:rPr>
              <a:t>roblem</a:t>
            </a:r>
            <a:r>
              <a:rPr lang="en-IN" sz="1800" b="1" u="sng" dirty="0">
                <a:latin typeface="Lora" pitchFamily="2" charset="77"/>
              </a:rPr>
              <a:t> B: Optimizing Gym Equipment Utilization</a:t>
            </a:r>
            <a:endParaRPr sz="1800" b="1" u="sng" dirty="0">
              <a:solidFill>
                <a:schemeClr val="dk1"/>
              </a:solidFill>
              <a:latin typeface="Lora" pitchFamily="2" charset="77"/>
            </a:endParaRPr>
          </a:p>
          <a:p>
            <a:pPr marL="457200" lvl="0" indent="0" algn="l" rtl="0">
              <a:lnSpc>
                <a:spcPct val="115000"/>
              </a:lnSpc>
              <a:spcBef>
                <a:spcPts val="1200"/>
              </a:spcBef>
              <a:spcAft>
                <a:spcPts val="1200"/>
              </a:spcAft>
              <a:buNone/>
            </a:pPr>
            <a:endParaRPr sz="28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A801DB0-9201-AA20-4881-06BBBF1138DE}"/>
              </a:ext>
            </a:extLst>
          </p:cNvPr>
          <p:cNvSpPr txBox="1"/>
          <p:nvPr/>
        </p:nvSpPr>
        <p:spPr>
          <a:xfrm>
            <a:off x="12032974" y="7421217"/>
            <a:ext cx="184731" cy="307777"/>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053D25D2-B5CF-B201-5633-A96A3DBCC0B1}"/>
              </a:ext>
            </a:extLst>
          </p:cNvPr>
          <p:cNvPicPr>
            <a:picLocks noChangeAspect="1"/>
          </p:cNvPicPr>
          <p:nvPr/>
        </p:nvPicPr>
        <p:blipFill>
          <a:blip r:embed="rId3"/>
          <a:stretch>
            <a:fillRect/>
          </a:stretch>
        </p:blipFill>
        <p:spPr>
          <a:xfrm>
            <a:off x="897834" y="3723336"/>
            <a:ext cx="7772400" cy="2432824"/>
          </a:xfrm>
          <a:prstGeom prst="rect">
            <a:avLst/>
          </a:prstGeom>
        </p:spPr>
      </p:pic>
    </p:spTree>
    <p:extLst>
      <p:ext uri="{BB962C8B-B14F-4D97-AF65-F5344CB8AC3E}">
        <p14:creationId xmlns:p14="http://schemas.microsoft.com/office/powerpoint/2010/main" val="157154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2" y="0"/>
            <a:ext cx="12196951" cy="6857999"/>
            <a:chOff x="-2" y="0"/>
            <a:chExt cx="12196951" cy="6857999"/>
          </a:xfrm>
        </p:grpSpPr>
        <p:sp>
          <p:nvSpPr>
            <p:cNvPr id="103" name="Google Shape;103;p14"/>
            <p:cNvSpPr/>
            <p:nvPr/>
          </p:nvSpPr>
          <p:spPr>
            <a:xfrm rot="10800000">
              <a:off x="-2" y="0"/>
              <a:ext cx="7249053" cy="4654062"/>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04" name="Google Shape;104;p14"/>
            <p:cNvGrpSpPr/>
            <p:nvPr/>
          </p:nvGrpSpPr>
          <p:grpSpPr>
            <a:xfrm>
              <a:off x="5477428" y="2543908"/>
              <a:ext cx="6719521" cy="4314091"/>
              <a:chOff x="-973758" y="3071446"/>
              <a:chExt cx="5897841" cy="3786553"/>
            </a:xfrm>
          </p:grpSpPr>
          <p:sp>
            <p:nvSpPr>
              <p:cNvPr id="105" name="Google Shape;105;p14"/>
              <p:cNvSpPr/>
              <p:nvPr/>
            </p:nvSpPr>
            <p:spPr>
              <a:xfrm>
                <a:off x="-973758" y="3071446"/>
                <a:ext cx="5897841" cy="3786553"/>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4"/>
              <p:cNvSpPr/>
              <p:nvPr/>
            </p:nvSpPr>
            <p:spPr>
              <a:xfrm>
                <a:off x="2362795" y="5216769"/>
                <a:ext cx="2556339" cy="1641230"/>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07" name="Google Shape;107;p14"/>
          <p:cNvGrpSpPr/>
          <p:nvPr/>
        </p:nvGrpSpPr>
        <p:grpSpPr>
          <a:xfrm>
            <a:off x="1543762" y="549085"/>
            <a:ext cx="9506686" cy="5856301"/>
            <a:chOff x="1548422" y="597361"/>
            <a:chExt cx="9083400" cy="5072603"/>
          </a:xfrm>
        </p:grpSpPr>
        <p:sp>
          <p:nvSpPr>
            <p:cNvPr id="108" name="Google Shape;108;p14"/>
            <p:cNvSpPr/>
            <p:nvPr/>
          </p:nvSpPr>
          <p:spPr>
            <a:xfrm>
              <a:off x="1548422" y="597361"/>
              <a:ext cx="9083400" cy="50726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14"/>
            <p:cNvGrpSpPr/>
            <p:nvPr/>
          </p:nvGrpSpPr>
          <p:grpSpPr>
            <a:xfrm>
              <a:off x="1641272" y="891837"/>
              <a:ext cx="8897700" cy="3773848"/>
              <a:chOff x="1641271" y="809121"/>
              <a:chExt cx="8897700" cy="3773848"/>
            </a:xfrm>
          </p:grpSpPr>
          <p:sp>
            <p:nvSpPr>
              <p:cNvPr id="110" name="Google Shape;110;p14"/>
              <p:cNvSpPr txBox="1"/>
              <p:nvPr/>
            </p:nvSpPr>
            <p:spPr>
              <a:xfrm>
                <a:off x="1641271" y="809121"/>
                <a:ext cx="8897700" cy="624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latin typeface="Lora"/>
                    <a:sym typeface="Lora"/>
                  </a:rPr>
                  <a:t>Workflow</a:t>
                </a:r>
                <a:endParaRPr dirty="0"/>
              </a:p>
            </p:txBody>
          </p:sp>
          <p:sp>
            <p:nvSpPr>
              <p:cNvPr id="113" name="Google Shape;113;p14"/>
              <p:cNvSpPr txBox="1"/>
              <p:nvPr/>
            </p:nvSpPr>
            <p:spPr>
              <a:xfrm>
                <a:off x="2202850" y="1570543"/>
                <a:ext cx="7774541" cy="301242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200000"/>
                  </a:lnSpc>
                  <a:spcBef>
                    <a:spcPts val="0"/>
                  </a:spcBef>
                  <a:spcAft>
                    <a:spcPts val="0"/>
                  </a:spcAft>
                  <a:buFont typeface="Wingdings" pitchFamily="2" charset="2"/>
                  <a:buChar char="q"/>
                </a:pPr>
                <a:r>
                  <a:rPr lang="en-US" sz="2200" b="1" dirty="0">
                    <a:latin typeface="Lora" pitchFamily="2" charset="77"/>
                  </a:rPr>
                  <a:t>Data Cleaning and Exploratory Data Analysis</a:t>
                </a:r>
              </a:p>
              <a:p>
                <a:pPr marL="285750" marR="0" lvl="0" indent="-285750" algn="just" rtl="0">
                  <a:lnSpc>
                    <a:spcPct val="200000"/>
                  </a:lnSpc>
                  <a:spcBef>
                    <a:spcPts val="0"/>
                  </a:spcBef>
                  <a:spcAft>
                    <a:spcPts val="0"/>
                  </a:spcAft>
                  <a:buFont typeface="Wingdings" pitchFamily="2" charset="2"/>
                  <a:buChar char="q"/>
                </a:pPr>
                <a:r>
                  <a:rPr lang="en-US" sz="2200" b="1" dirty="0">
                    <a:latin typeface="Lora" pitchFamily="2" charset="77"/>
                  </a:rPr>
                  <a:t>Feature Engineering</a:t>
                </a:r>
              </a:p>
              <a:p>
                <a:pPr marL="285750" marR="0" lvl="0" indent="-285750" algn="just" rtl="0">
                  <a:lnSpc>
                    <a:spcPct val="200000"/>
                  </a:lnSpc>
                  <a:spcBef>
                    <a:spcPts val="0"/>
                  </a:spcBef>
                  <a:spcAft>
                    <a:spcPts val="0"/>
                  </a:spcAft>
                  <a:buFont typeface="Wingdings" pitchFamily="2" charset="2"/>
                  <a:buChar char="q"/>
                </a:pPr>
                <a:r>
                  <a:rPr lang="en-US" sz="2200" b="1" dirty="0">
                    <a:latin typeface="Lora" pitchFamily="2" charset="77"/>
                  </a:rPr>
                  <a:t>Model Training</a:t>
                </a:r>
              </a:p>
              <a:p>
                <a:pPr marL="285750" marR="0" lvl="0" indent="-285750" algn="just" rtl="0">
                  <a:lnSpc>
                    <a:spcPct val="200000"/>
                  </a:lnSpc>
                  <a:spcBef>
                    <a:spcPts val="0"/>
                  </a:spcBef>
                  <a:spcAft>
                    <a:spcPts val="0"/>
                  </a:spcAft>
                  <a:buFont typeface="Wingdings" pitchFamily="2" charset="2"/>
                  <a:buChar char="q"/>
                </a:pPr>
                <a:r>
                  <a:rPr lang="en-US" sz="2200" b="1" dirty="0">
                    <a:latin typeface="Lora" pitchFamily="2" charset="77"/>
                  </a:rPr>
                  <a:t>Model Evaluation</a:t>
                </a:r>
              </a:p>
              <a:p>
                <a:pPr marL="285750" marR="0" lvl="0" indent="-285750" algn="just" rtl="0">
                  <a:lnSpc>
                    <a:spcPct val="200000"/>
                  </a:lnSpc>
                  <a:spcBef>
                    <a:spcPts val="0"/>
                  </a:spcBef>
                  <a:spcAft>
                    <a:spcPts val="0"/>
                  </a:spcAft>
                  <a:buFont typeface="Wingdings" pitchFamily="2" charset="2"/>
                  <a:buChar char="q"/>
                </a:pPr>
                <a:r>
                  <a:rPr lang="en-US" sz="2200" b="1" dirty="0">
                    <a:latin typeface="Lora" pitchFamily="2" charset="77"/>
                  </a:rPr>
                  <a:t>Prediction Comparison and Conclusion</a:t>
                </a:r>
              </a:p>
            </p:txBody>
          </p:sp>
        </p:grpSp>
      </p:grpSp>
    </p:spTree>
    <p:extLst>
      <p:ext uri="{BB962C8B-B14F-4D97-AF65-F5344CB8AC3E}">
        <p14:creationId xmlns:p14="http://schemas.microsoft.com/office/powerpoint/2010/main" val="54187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p:nvPr/>
        </p:nvSpPr>
        <p:spPr>
          <a:xfrm>
            <a:off x="5949294" y="0"/>
            <a:ext cx="6242706"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18"/>
          <p:cNvGrpSpPr/>
          <p:nvPr/>
        </p:nvGrpSpPr>
        <p:grpSpPr>
          <a:xfrm>
            <a:off x="513707" y="888817"/>
            <a:ext cx="11678293" cy="4928887"/>
            <a:chOff x="513707" y="312930"/>
            <a:chExt cx="11678293" cy="4928887"/>
          </a:xfrm>
        </p:grpSpPr>
        <p:grpSp>
          <p:nvGrpSpPr>
            <p:cNvPr id="160" name="Google Shape;160;p18"/>
            <p:cNvGrpSpPr/>
            <p:nvPr/>
          </p:nvGrpSpPr>
          <p:grpSpPr>
            <a:xfrm>
              <a:off x="513707" y="312938"/>
              <a:ext cx="5316318" cy="2222146"/>
              <a:chOff x="3268630" y="820344"/>
              <a:chExt cx="5316318" cy="2222146"/>
            </a:xfrm>
          </p:grpSpPr>
          <p:sp>
            <p:nvSpPr>
              <p:cNvPr id="161" name="Google Shape;161;p18"/>
              <p:cNvSpPr txBox="1"/>
              <p:nvPr/>
            </p:nvSpPr>
            <p:spPr>
              <a:xfrm>
                <a:off x="3268630" y="1318982"/>
                <a:ext cx="5196899" cy="172350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1200"/>
                  </a:spcBef>
                  <a:spcAft>
                    <a:spcPts val="0"/>
                  </a:spcAft>
                  <a:buNone/>
                </a:pPr>
                <a:r>
                  <a:rPr lang="en-IN" sz="1600" dirty="0"/>
                  <a:t>Most gym classes have very low or zero attendance, despite being fully booked. Higher attendance classes are significantly less frequent, indicating a need for better prediction and management of class attendance.</a:t>
                </a:r>
                <a:endParaRPr sz="1600" dirty="0">
                  <a:solidFill>
                    <a:schemeClr val="dk1"/>
                  </a:solidFill>
                  <a:latin typeface="Lora"/>
                  <a:ea typeface="Lora"/>
                  <a:cs typeface="Lora"/>
                  <a:sym typeface="Lora"/>
                </a:endParaRPr>
              </a:p>
            </p:txBody>
          </p:sp>
          <p:sp>
            <p:nvSpPr>
              <p:cNvPr id="162" name="Google Shape;162;p18"/>
              <p:cNvSpPr txBox="1"/>
              <p:nvPr/>
            </p:nvSpPr>
            <p:spPr>
              <a:xfrm>
                <a:off x="3388048" y="820344"/>
                <a:ext cx="51969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dirty="0">
                    <a:solidFill>
                      <a:schemeClr val="dk1"/>
                    </a:solidFill>
                    <a:latin typeface="Lora"/>
                    <a:ea typeface="Lora"/>
                    <a:cs typeface="Lora"/>
                    <a:sym typeface="Lora"/>
                  </a:rPr>
                  <a:t>Problem A - Visualization:</a:t>
                </a:r>
                <a:endParaRPr sz="3000" b="1" dirty="0">
                  <a:solidFill>
                    <a:schemeClr val="dk1"/>
                  </a:solidFill>
                  <a:latin typeface="Lora"/>
                  <a:ea typeface="Lora"/>
                  <a:cs typeface="Lora"/>
                  <a:sym typeface="Lora"/>
                </a:endParaRPr>
              </a:p>
            </p:txBody>
          </p:sp>
        </p:grpSp>
        <p:pic>
          <p:nvPicPr>
            <p:cNvPr id="163" name="Google Shape;163;p18"/>
            <p:cNvPicPr preferRelativeResize="0"/>
            <p:nvPr/>
          </p:nvPicPr>
          <p:blipFill rotWithShape="1">
            <a:blip r:embed="rId3">
              <a:alphaModFix/>
            </a:blip>
            <a:srcRect r="-10" b="39"/>
            <a:stretch/>
          </p:blipFill>
          <p:spPr>
            <a:xfrm>
              <a:off x="5949294" y="312930"/>
              <a:ext cx="6242706" cy="4928887"/>
            </a:xfrm>
            <a:prstGeom prst="rect">
              <a:avLst/>
            </a:prstGeom>
            <a:noFill/>
            <a:ln>
              <a:noFill/>
            </a:ln>
          </p:spPr>
        </p:pic>
      </p:grpSp>
      <p:sp>
        <p:nvSpPr>
          <p:cNvPr id="164" name="Google Shape;164;p18"/>
          <p:cNvSpPr/>
          <p:nvPr/>
        </p:nvSpPr>
        <p:spPr>
          <a:xfrm>
            <a:off x="-10215" y="0"/>
            <a:ext cx="12212430" cy="6858000"/>
          </a:xfrm>
          <a:prstGeom prst="frame">
            <a:avLst>
              <a:gd name="adj1" fmla="val 6388"/>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BBF5C719-0C34-241A-2105-55E14FF8E01C}"/>
              </a:ext>
            </a:extLst>
          </p:cNvPr>
          <p:cNvPicPr>
            <a:picLocks noChangeAspect="1"/>
          </p:cNvPicPr>
          <p:nvPr/>
        </p:nvPicPr>
        <p:blipFill>
          <a:blip r:embed="rId4"/>
          <a:stretch>
            <a:fillRect/>
          </a:stretch>
        </p:blipFill>
        <p:spPr>
          <a:xfrm>
            <a:off x="443857" y="3259637"/>
            <a:ext cx="5495222" cy="3472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Google Shape;139;p16"/>
          <p:cNvGrpSpPr/>
          <p:nvPr/>
        </p:nvGrpSpPr>
        <p:grpSpPr>
          <a:xfrm>
            <a:off x="753611" y="484122"/>
            <a:ext cx="11121865" cy="4538393"/>
            <a:chOff x="1081857" y="484121"/>
            <a:chExt cx="11121865" cy="4538393"/>
          </a:xfrm>
        </p:grpSpPr>
        <p:sp>
          <p:nvSpPr>
            <p:cNvPr id="141" name="Google Shape;141;p16"/>
            <p:cNvSpPr txBox="1"/>
            <p:nvPr/>
          </p:nvSpPr>
          <p:spPr>
            <a:xfrm>
              <a:off x="1081857" y="484121"/>
              <a:ext cx="6692675" cy="3046948"/>
            </a:xfrm>
            <a:prstGeom prst="rect">
              <a:avLst/>
            </a:prstGeom>
            <a:noFill/>
            <a:ln>
              <a:noFill/>
            </a:ln>
          </p:spPr>
          <p:txBody>
            <a:bodyPr spcFirstLastPara="1" wrap="square" lIns="91425" tIns="45700" rIns="91425" bIns="45700" anchor="t" anchorCtr="0">
              <a:spAutoFit/>
            </a:bodyPr>
            <a:lstStyle/>
            <a:p>
              <a:pPr algn="ctr">
                <a:lnSpc>
                  <a:spcPct val="150000"/>
                </a:lnSpc>
              </a:pPr>
              <a:r>
                <a:rPr lang="en-IN" sz="1600" b="1" u="sng" dirty="0">
                  <a:latin typeface="Lora" pitchFamily="2" charset="77"/>
                </a:rPr>
                <a:t>Average Gym Attendance by Day of Week</a:t>
              </a:r>
            </a:p>
            <a:p>
              <a:pPr algn="just">
                <a:lnSpc>
                  <a:spcPct val="150000"/>
                </a:lnSpc>
              </a:pPr>
              <a:endParaRPr lang="en-IN" sz="1600" b="1" dirty="0">
                <a:latin typeface="Lora" pitchFamily="2" charset="77"/>
              </a:endParaRPr>
            </a:p>
            <a:p>
              <a:pPr marL="285750" indent="-285750" algn="just">
                <a:lnSpc>
                  <a:spcPct val="150000"/>
                </a:lnSpc>
                <a:buFont typeface="Arial" panose="020B0604020202020204" pitchFamily="34" charset="0"/>
                <a:buChar char="•"/>
              </a:pPr>
              <a:r>
                <a:rPr lang="en-IN" sz="1600" dirty="0">
                  <a:latin typeface="Lora" pitchFamily="2" charset="77"/>
                </a:rPr>
                <a:t>Gym attendance is highest on Mondays, Tuesdays, and Wednesdays.</a:t>
              </a:r>
            </a:p>
            <a:p>
              <a:pPr marL="285750" indent="-285750" algn="just">
                <a:lnSpc>
                  <a:spcPct val="150000"/>
                </a:lnSpc>
                <a:buFont typeface="Arial" panose="020B0604020202020204" pitchFamily="34" charset="0"/>
                <a:buChar char="•"/>
              </a:pPr>
              <a:r>
                <a:rPr lang="en-IN" sz="1600" dirty="0">
                  <a:latin typeface="Lora" pitchFamily="2" charset="77"/>
                </a:rPr>
                <a:t>Attendance drops significantly on weekends, particularly on Sundays.</a:t>
              </a:r>
            </a:p>
            <a:p>
              <a:pPr marL="285750" indent="-285750" algn="just">
                <a:lnSpc>
                  <a:spcPct val="150000"/>
                </a:lnSpc>
                <a:buFont typeface="Arial" panose="020B0604020202020204" pitchFamily="34" charset="0"/>
                <a:buChar char="•"/>
              </a:pPr>
              <a:r>
                <a:rPr lang="en-IN" sz="1600" dirty="0">
                  <a:latin typeface="Lora" pitchFamily="2" charset="77"/>
                </a:rPr>
                <a:t>These trends can inform scheduling and promotion strategies to balance gym usage throughout the week.</a:t>
              </a:r>
            </a:p>
          </p:txBody>
        </p:sp>
        <p:pic>
          <p:nvPicPr>
            <p:cNvPr id="143" name="Google Shape;143;p16" descr="Sports group standing in a gum"/>
            <p:cNvPicPr preferRelativeResize="0"/>
            <p:nvPr/>
          </p:nvPicPr>
          <p:blipFill rotWithShape="1">
            <a:blip r:embed="rId3">
              <a:alphaModFix/>
            </a:blip>
            <a:srcRect/>
            <a:stretch/>
          </p:blipFill>
          <p:spPr>
            <a:xfrm>
              <a:off x="7809701" y="1443038"/>
              <a:ext cx="4394021" cy="3579476"/>
            </a:xfrm>
            <a:prstGeom prst="rect">
              <a:avLst/>
            </a:prstGeom>
            <a:noFill/>
            <a:ln w="57150" cap="flat" cmpd="sng">
              <a:solidFill>
                <a:srgbClr val="D93E07"/>
              </a:solidFill>
              <a:prstDash val="solid"/>
              <a:round/>
              <a:headEnd type="none" w="sm" len="sm"/>
              <a:tailEnd type="none" w="sm" len="sm"/>
            </a:ln>
          </p:spPr>
        </p:pic>
      </p:grpSp>
      <p:sp>
        <p:nvSpPr>
          <p:cNvPr id="144" name="Google Shape;144;p16"/>
          <p:cNvSpPr/>
          <p:nvPr/>
        </p:nvSpPr>
        <p:spPr>
          <a:xfrm>
            <a:off x="0" y="0"/>
            <a:ext cx="2602523" cy="2602523"/>
          </a:xfrm>
          <a:prstGeom prst="halfFrame">
            <a:avLst>
              <a:gd name="adj1" fmla="val 13513"/>
              <a:gd name="adj2" fmla="val 12162"/>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6"/>
          <p:cNvSpPr/>
          <p:nvPr/>
        </p:nvSpPr>
        <p:spPr>
          <a:xfrm rot="10800000">
            <a:off x="9589477" y="4255477"/>
            <a:ext cx="2602523" cy="2602523"/>
          </a:xfrm>
          <a:prstGeom prst="halfFrame">
            <a:avLst>
              <a:gd name="adj1" fmla="val 13513"/>
              <a:gd name="adj2" fmla="val 12162"/>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p:nvPr/>
        </p:nvSpPr>
        <p:spPr>
          <a:xfrm rot="10800000">
            <a:off x="288674" y="279983"/>
            <a:ext cx="2349018"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7" name="Google Shape;147;p16"/>
          <p:cNvSpPr/>
          <p:nvPr/>
        </p:nvSpPr>
        <p:spPr>
          <a:xfrm>
            <a:off x="9526459" y="5022514"/>
            <a:ext cx="2349018"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A65F4F1B-37B9-1550-AB9C-DE598911372A}"/>
              </a:ext>
            </a:extLst>
          </p:cNvPr>
          <p:cNvPicPr>
            <a:picLocks noChangeAspect="1"/>
          </p:cNvPicPr>
          <p:nvPr/>
        </p:nvPicPr>
        <p:blipFill>
          <a:blip r:embed="rId4"/>
          <a:stretch>
            <a:fillRect/>
          </a:stretch>
        </p:blipFill>
        <p:spPr>
          <a:xfrm>
            <a:off x="1116761" y="3531070"/>
            <a:ext cx="5173204" cy="32533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5" name="Google Shape;175;p20"/>
          <p:cNvGrpSpPr/>
          <p:nvPr/>
        </p:nvGrpSpPr>
        <p:grpSpPr>
          <a:xfrm>
            <a:off x="-3297" y="2613"/>
            <a:ext cx="4233793" cy="1856520"/>
            <a:chOff x="3285627" y="621323"/>
            <a:chExt cx="5075649" cy="2225674"/>
          </a:xfrm>
        </p:grpSpPr>
        <p:sp>
          <p:nvSpPr>
            <p:cNvPr id="176" name="Google Shape;176;p20"/>
            <p:cNvSpPr/>
            <p:nvPr/>
          </p:nvSpPr>
          <p:spPr>
            <a:xfrm rot="10800000">
              <a:off x="5518964" y="621324"/>
              <a:ext cx="2842312"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7" name="Google Shape;177;p20"/>
            <p:cNvSpPr/>
            <p:nvPr/>
          </p:nvSpPr>
          <p:spPr>
            <a:xfrm rot="10800000">
              <a:off x="3285627" y="621323"/>
              <a:ext cx="4194653" cy="2225674"/>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78" name="Google Shape;178;p20"/>
          <p:cNvGrpSpPr/>
          <p:nvPr/>
        </p:nvGrpSpPr>
        <p:grpSpPr>
          <a:xfrm>
            <a:off x="0" y="4645795"/>
            <a:ext cx="5075649" cy="2225674"/>
            <a:chOff x="0" y="3787774"/>
            <a:chExt cx="5075649" cy="2225674"/>
          </a:xfrm>
        </p:grpSpPr>
        <p:sp>
          <p:nvSpPr>
            <p:cNvPr id="179" name="Google Shape;179;p20"/>
            <p:cNvSpPr/>
            <p:nvPr/>
          </p:nvSpPr>
          <p:spPr>
            <a:xfrm flipH="1">
              <a:off x="2233337" y="4505322"/>
              <a:ext cx="2842312" cy="1508125"/>
            </a:xfrm>
            <a:prstGeom prst="triangle">
              <a:avLst>
                <a:gd name="adj" fmla="val 10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 name="Google Shape;180;p20"/>
            <p:cNvSpPr/>
            <p:nvPr/>
          </p:nvSpPr>
          <p:spPr>
            <a:xfrm flipH="1">
              <a:off x="0" y="3787774"/>
              <a:ext cx="4194653" cy="2225674"/>
            </a:xfrm>
            <a:prstGeom prst="triangle">
              <a:avLst>
                <a:gd name="adj" fmla="val 100000"/>
              </a:avLst>
            </a:prstGeom>
            <a:solidFill>
              <a:srgbClr val="D93E0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81" name="Google Shape;181;p20"/>
          <p:cNvSpPr txBox="1"/>
          <p:nvPr/>
        </p:nvSpPr>
        <p:spPr>
          <a:xfrm>
            <a:off x="3810000" y="281650"/>
            <a:ext cx="7412182" cy="492412"/>
          </a:xfrm>
          <a:prstGeom prst="rect">
            <a:avLst/>
          </a:prstGeom>
          <a:noFill/>
          <a:ln>
            <a:noFill/>
          </a:ln>
        </p:spPr>
        <p:txBody>
          <a:bodyPr spcFirstLastPara="1" wrap="square" lIns="91425" tIns="91425" rIns="91425" bIns="91425" anchor="t" anchorCtr="0">
            <a:spAutoFit/>
          </a:bodyPr>
          <a:lstStyle/>
          <a:p>
            <a:r>
              <a:rPr lang="en-IN" sz="2000" b="1" u="sng" dirty="0"/>
              <a:t>Proportion of Semester Start vs. Non-Semester Start Days</a:t>
            </a:r>
          </a:p>
        </p:txBody>
      </p:sp>
      <p:sp>
        <p:nvSpPr>
          <p:cNvPr id="182" name="Google Shape;182;p20"/>
          <p:cNvSpPr txBox="1"/>
          <p:nvPr/>
        </p:nvSpPr>
        <p:spPr>
          <a:xfrm>
            <a:off x="5978777" y="1693216"/>
            <a:ext cx="5978776" cy="3508623"/>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Wingdings" pitchFamily="2" charset="2"/>
              <a:buChar char="q"/>
            </a:pPr>
            <a:r>
              <a:rPr lang="en-IN" sz="1800" dirty="0"/>
              <a:t>The majority of the data points are from non-semester start days, with significantly fewer data points from semester start days.</a:t>
            </a:r>
          </a:p>
          <a:p>
            <a:pPr marL="285750" indent="-285750">
              <a:lnSpc>
                <a:spcPct val="150000"/>
              </a:lnSpc>
              <a:buFont typeface="Wingdings" pitchFamily="2" charset="2"/>
              <a:buChar char="q"/>
            </a:pPr>
            <a:r>
              <a:rPr lang="en-IN" sz="1800" dirty="0"/>
              <a:t>This suggests that the start of a semester is a relatively infrequent event compared to regular days.</a:t>
            </a:r>
          </a:p>
          <a:p>
            <a:pPr marL="285750" indent="-285750">
              <a:lnSpc>
                <a:spcPct val="150000"/>
              </a:lnSpc>
              <a:buFont typeface="Wingdings" pitchFamily="2" charset="2"/>
              <a:buChar char="q"/>
            </a:pPr>
            <a:r>
              <a:rPr lang="en-IN" sz="1800" dirty="0"/>
              <a:t>Understanding this proportion helps in accurately predicting gym attendance patterns around the semester start period.</a:t>
            </a:r>
          </a:p>
        </p:txBody>
      </p:sp>
      <p:pic>
        <p:nvPicPr>
          <p:cNvPr id="2" name="Picture 1">
            <a:extLst>
              <a:ext uri="{FF2B5EF4-FFF2-40B4-BE49-F238E27FC236}">
                <a16:creationId xmlns:a16="http://schemas.microsoft.com/office/drawing/2014/main" id="{0C5B8B3B-EE8B-F026-9B8C-554718A196A0}"/>
              </a:ext>
            </a:extLst>
          </p:cNvPr>
          <p:cNvPicPr>
            <a:picLocks noChangeAspect="1"/>
          </p:cNvPicPr>
          <p:nvPr/>
        </p:nvPicPr>
        <p:blipFill>
          <a:blip r:embed="rId3"/>
          <a:stretch>
            <a:fillRect/>
          </a:stretch>
        </p:blipFill>
        <p:spPr>
          <a:xfrm>
            <a:off x="345977" y="1693216"/>
            <a:ext cx="5632800" cy="30300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p:nvPr/>
        </p:nvSpPr>
        <p:spPr>
          <a:xfrm>
            <a:off x="0" y="0"/>
            <a:ext cx="812330"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21"/>
          <p:cNvSpPr/>
          <p:nvPr/>
        </p:nvSpPr>
        <p:spPr>
          <a:xfrm>
            <a:off x="11377911" y="0"/>
            <a:ext cx="812330" cy="6858000"/>
          </a:xfrm>
          <a:prstGeom prst="rect">
            <a:avLst/>
          </a:prstGeom>
          <a:solidFill>
            <a:srgbClr val="D93E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1"/>
          <p:cNvSpPr txBox="1"/>
          <p:nvPr/>
        </p:nvSpPr>
        <p:spPr>
          <a:xfrm>
            <a:off x="3754583" y="387928"/>
            <a:ext cx="4793672" cy="861744"/>
          </a:xfrm>
          <a:prstGeom prst="rect">
            <a:avLst/>
          </a:prstGeom>
          <a:noFill/>
          <a:ln>
            <a:noFill/>
          </a:ln>
        </p:spPr>
        <p:txBody>
          <a:bodyPr spcFirstLastPara="1" wrap="square" lIns="91425" tIns="91425" rIns="91425" bIns="91425" anchor="t" anchorCtr="0">
            <a:spAutoFit/>
          </a:bodyPr>
          <a:lstStyle/>
          <a:p>
            <a:pPr algn="ctr"/>
            <a:r>
              <a:rPr lang="en-IN" sz="2200" b="1" u="sng" dirty="0">
                <a:latin typeface="Lora" pitchFamily="2" charset="77"/>
              </a:rPr>
              <a:t>Data Distribution by Day of Week</a:t>
            </a:r>
          </a:p>
          <a:p>
            <a:pPr marL="0" lvl="0" indent="0" algn="ctr" rtl="0">
              <a:spcBef>
                <a:spcPts val="0"/>
              </a:spcBef>
              <a:spcAft>
                <a:spcPts val="0"/>
              </a:spcAft>
              <a:buNone/>
            </a:pPr>
            <a:endParaRPr lang="en-US" sz="2200" b="1" u="sng" dirty="0">
              <a:solidFill>
                <a:srgbClr val="D93E07"/>
              </a:solidFill>
            </a:endParaRPr>
          </a:p>
        </p:txBody>
      </p:sp>
      <p:pic>
        <p:nvPicPr>
          <p:cNvPr id="2" name="Picture 1">
            <a:extLst>
              <a:ext uri="{FF2B5EF4-FFF2-40B4-BE49-F238E27FC236}">
                <a16:creationId xmlns:a16="http://schemas.microsoft.com/office/drawing/2014/main" id="{1DFCE600-1053-50BC-2005-1F45AD8AA7C8}"/>
              </a:ext>
            </a:extLst>
          </p:cNvPr>
          <p:cNvPicPr>
            <a:picLocks noChangeAspect="1"/>
          </p:cNvPicPr>
          <p:nvPr/>
        </p:nvPicPr>
        <p:blipFill>
          <a:blip r:embed="rId3"/>
          <a:stretch>
            <a:fillRect/>
          </a:stretch>
        </p:blipFill>
        <p:spPr>
          <a:xfrm>
            <a:off x="2214452" y="3033673"/>
            <a:ext cx="6158345" cy="3727344"/>
          </a:xfrm>
          <a:prstGeom prst="rect">
            <a:avLst/>
          </a:prstGeom>
        </p:spPr>
      </p:pic>
      <p:sp>
        <p:nvSpPr>
          <p:cNvPr id="3" name="Google Shape;182;p20">
            <a:extLst>
              <a:ext uri="{FF2B5EF4-FFF2-40B4-BE49-F238E27FC236}">
                <a16:creationId xmlns:a16="http://schemas.microsoft.com/office/drawing/2014/main" id="{32ADBA15-5A08-AED6-992A-B2713D05A00D}"/>
              </a:ext>
            </a:extLst>
          </p:cNvPr>
          <p:cNvSpPr txBox="1"/>
          <p:nvPr/>
        </p:nvSpPr>
        <p:spPr>
          <a:xfrm>
            <a:off x="1108365" y="1226307"/>
            <a:ext cx="10086108" cy="1569630"/>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800" dirty="0">
                <a:latin typeface="Lora" pitchFamily="2" charset="77"/>
              </a:rPr>
              <a:t>Weekdays dominate data points with 44,594 observations. </a:t>
            </a:r>
          </a:p>
          <a:p>
            <a:pPr marL="285750" indent="-285750">
              <a:lnSpc>
                <a:spcPct val="150000"/>
              </a:lnSpc>
              <a:buFont typeface="Arial" panose="020B0604020202020204" pitchFamily="34" charset="0"/>
              <a:buChar char="•"/>
            </a:pPr>
            <a:r>
              <a:rPr lang="en-IN" sz="1800" dirty="0">
                <a:latin typeface="Lora" pitchFamily="2" charset="77"/>
              </a:rPr>
              <a:t>Weekends show significantly fewer data points at 17,590. </a:t>
            </a:r>
          </a:p>
          <a:p>
            <a:pPr marL="285750" indent="-285750">
              <a:lnSpc>
                <a:spcPct val="150000"/>
              </a:lnSpc>
              <a:buFont typeface="Arial" panose="020B0604020202020204" pitchFamily="34" charset="0"/>
              <a:buChar char="•"/>
            </a:pPr>
            <a:r>
              <a:rPr lang="en-IN" sz="1800" dirty="0">
                <a:latin typeface="Lora" pitchFamily="2" charset="77"/>
              </a:rPr>
              <a:t> This indicates a clear pattern of higher activity on weekdays</a:t>
            </a:r>
            <a:r>
              <a:rPr lang="en-IN" sz="2400" dirty="0"/>
              <a:t>.</a:t>
            </a:r>
            <a:endParaRPr lang="en-IN" sz="1800" dirty="0">
              <a:latin typeface="Lora" pitchFamily="2" charset="77"/>
            </a:endParaRPr>
          </a:p>
        </p:txBody>
      </p:sp>
    </p:spTree>
  </p:cSld>
  <p:clrMapOvr>
    <a:masterClrMapping/>
  </p:clrMapOvr>
</p:sld>
</file>

<file path=ppt/theme/theme1.xml><?xml version="1.0" encoding="utf-8"?>
<a:theme xmlns:a="http://schemas.openxmlformats.org/drawingml/2006/main" name="Office Theme">
  <a:themeElements>
    <a:clrScheme name="SEENU 24">
      <a:dk1>
        <a:srgbClr val="000000"/>
      </a:dk1>
      <a:lt1>
        <a:srgbClr val="FDFDFD"/>
      </a:lt1>
      <a:dk2>
        <a:srgbClr val="FDA530"/>
      </a:dk2>
      <a:lt2>
        <a:srgbClr val="F86734"/>
      </a:lt2>
      <a:accent1>
        <a:srgbClr val="E23B96"/>
      </a:accent1>
      <a:accent2>
        <a:srgbClr val="9B36DD"/>
      </a:accent2>
      <a:accent3>
        <a:srgbClr val="7968F0"/>
      </a:accent3>
      <a:accent4>
        <a:srgbClr val="3E45A2"/>
      </a:accent4>
      <a:accent5>
        <a:srgbClr val="161B61"/>
      </a:accent5>
      <a:accent6>
        <a:srgbClr val="D1D1D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1270</Words>
  <Application>Microsoft Macintosh PowerPoint</Application>
  <PresentationFormat>Widescreen</PresentationFormat>
  <Paragraphs>89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Lora</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Jothika Ravichandran</cp:lastModifiedBy>
  <cp:revision>3</cp:revision>
  <dcterms:modified xsi:type="dcterms:W3CDTF">2024-08-07T07:18:49Z</dcterms:modified>
</cp:coreProperties>
</file>