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7" r:id="rId2"/>
    <p:sldId id="258" r:id="rId3"/>
    <p:sldId id="259" r:id="rId4"/>
    <p:sldId id="260" r:id="rId5"/>
    <p:sldId id="312" r:id="rId6"/>
    <p:sldId id="294" r:id="rId7"/>
    <p:sldId id="410" r:id="rId8"/>
    <p:sldId id="411" r:id="rId9"/>
    <p:sldId id="407" r:id="rId10"/>
    <p:sldId id="406" r:id="rId11"/>
    <p:sldId id="404" r:id="rId12"/>
    <p:sldId id="409" r:id="rId13"/>
    <p:sldId id="412" r:id="rId14"/>
    <p:sldId id="293" r:id="rId15"/>
    <p:sldId id="396" r:id="rId16"/>
    <p:sldId id="397" r:id="rId17"/>
    <p:sldId id="295" r:id="rId18"/>
    <p:sldId id="363" r:id="rId19"/>
    <p:sldId id="364" r:id="rId20"/>
    <p:sldId id="365" r:id="rId21"/>
    <p:sldId id="416" r:id="rId22"/>
    <p:sldId id="413" r:id="rId23"/>
    <p:sldId id="384" r:id="rId24"/>
    <p:sldId id="296" r:id="rId25"/>
    <p:sldId id="398" r:id="rId26"/>
    <p:sldId id="399" r:id="rId27"/>
    <p:sldId id="388" r:id="rId28"/>
    <p:sldId id="389" r:id="rId29"/>
    <p:sldId id="390" r:id="rId30"/>
    <p:sldId id="391" r:id="rId31"/>
    <p:sldId id="392" r:id="rId32"/>
    <p:sldId id="393" r:id="rId33"/>
    <p:sldId id="394" r:id="rId34"/>
    <p:sldId id="297" r:id="rId35"/>
    <p:sldId id="418" r:id="rId36"/>
    <p:sldId id="419" r:id="rId37"/>
    <p:sldId id="420" r:id="rId38"/>
    <p:sldId id="417" r:id="rId39"/>
    <p:sldId id="422" r:id="rId40"/>
    <p:sldId id="421" r:id="rId41"/>
    <p:sldId id="429" r:id="rId42"/>
    <p:sldId id="299" r:id="rId43"/>
    <p:sldId id="400" r:id="rId44"/>
    <p:sldId id="401" r:id="rId45"/>
    <p:sldId id="386" r:id="rId46"/>
    <p:sldId id="385" r:id="rId47"/>
    <p:sldId id="423" r:id="rId48"/>
    <p:sldId id="424" r:id="rId49"/>
    <p:sldId id="425" r:id="rId50"/>
    <p:sldId id="426" r:id="rId51"/>
    <p:sldId id="427" r:id="rId52"/>
    <p:sldId id="428" r:id="rId53"/>
    <p:sldId id="431" r:id="rId54"/>
    <p:sldId id="387" r:id="rId55"/>
    <p:sldId id="415" r:id="rId56"/>
    <p:sldId id="300" r:id="rId57"/>
    <p:sldId id="402" r:id="rId58"/>
    <p:sldId id="403" r:id="rId59"/>
    <p:sldId id="301" r:id="rId60"/>
    <p:sldId id="432" r:id="rId61"/>
    <p:sldId id="305" r:id="rId62"/>
    <p:sldId id="298" r:id="rId63"/>
    <p:sldId id="414" r:id="rId64"/>
    <p:sldId id="27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748"/>
  </p:normalViewPr>
  <p:slideViewPr>
    <p:cSldViewPr snapToGrid="0" snapToObjects="1">
      <p:cViewPr varScale="1">
        <p:scale>
          <a:sx n="100" d="100"/>
          <a:sy n="100" d="100"/>
        </p:scale>
        <p:origin x="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409DB5-0931-014E-AE30-0C6E08D41B19}" type="datetimeFigureOut">
              <a:rPr lang="en-US" smtClean="0"/>
              <a:t>11/26/19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113AD-0807-0243-A9F5-BFD79DE9C6FB}" type="slidenum">
              <a:rPr lang="en-US" smtClean="0"/>
              <a:t>‹#›</a:t>
            </a:fld>
            <a:endParaRPr lang="en-US"/>
          </a:p>
        </p:txBody>
      </p:sp>
    </p:spTree>
    <p:extLst>
      <p:ext uri="{BB962C8B-B14F-4D97-AF65-F5344CB8AC3E}">
        <p14:creationId xmlns:p14="http://schemas.microsoft.com/office/powerpoint/2010/main" val="117374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basic-operators-pyth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geeksforgeeks.org/taking-multiple-inputs-from-user-in-pytho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basic-operators-pyth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geeksforgeeks.org/taking-multiple-inputs-from-user-in-pyth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www.tutorialspoint.com</a:t>
            </a:r>
            <a:r>
              <a:rPr lang="en-US" dirty="0"/>
              <a:t>/python3/</a:t>
            </a:r>
            <a:r>
              <a:rPr lang="en-US" dirty="0" err="1"/>
              <a:t>python_functions.htm</a:t>
            </a:r>
            <a:r>
              <a:rPr lang="en-US" dirty="0"/>
              <a:t> &lt;- these are good!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E6F39-1D64-954A-87DD-AF74741FC3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507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9E6F39-1D64-954A-87DD-AF74741FC34F}" type="slidenum">
              <a:rPr lang="en-US" smtClean="0"/>
              <a:t>29</a:t>
            </a:fld>
            <a:endParaRPr lang="en-US"/>
          </a:p>
        </p:txBody>
      </p:sp>
    </p:spTree>
    <p:extLst>
      <p:ext uri="{BB962C8B-B14F-4D97-AF65-F5344CB8AC3E}">
        <p14:creationId xmlns:p14="http://schemas.microsoft.com/office/powerpoint/2010/main" val="991401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9E6F39-1D64-954A-87DD-AF74741FC34F}" type="slidenum">
              <a:rPr lang="en-US" smtClean="0"/>
              <a:t>30</a:t>
            </a:fld>
            <a:endParaRPr lang="en-US"/>
          </a:p>
        </p:txBody>
      </p:sp>
    </p:spTree>
    <p:extLst>
      <p:ext uri="{BB962C8B-B14F-4D97-AF65-F5344CB8AC3E}">
        <p14:creationId xmlns:p14="http://schemas.microsoft.com/office/powerpoint/2010/main" val="1124072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9E6F39-1D64-954A-87DD-AF74741FC34F}" type="slidenum">
              <a:rPr lang="en-US" smtClean="0"/>
              <a:t>31</a:t>
            </a:fld>
            <a:endParaRPr lang="en-US"/>
          </a:p>
        </p:txBody>
      </p:sp>
    </p:spTree>
    <p:extLst>
      <p:ext uri="{BB962C8B-B14F-4D97-AF65-F5344CB8AC3E}">
        <p14:creationId xmlns:p14="http://schemas.microsoft.com/office/powerpoint/2010/main" val="1403364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9E6F39-1D64-954A-87DD-AF74741FC34F}" type="slidenum">
              <a:rPr lang="en-US" smtClean="0"/>
              <a:t>32</a:t>
            </a:fld>
            <a:endParaRPr lang="en-US"/>
          </a:p>
        </p:txBody>
      </p:sp>
    </p:spTree>
    <p:extLst>
      <p:ext uri="{BB962C8B-B14F-4D97-AF65-F5344CB8AC3E}">
        <p14:creationId xmlns:p14="http://schemas.microsoft.com/office/powerpoint/2010/main" val="2730259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9E6F39-1D64-954A-87DD-AF74741FC34F}" type="slidenum">
              <a:rPr lang="en-US" smtClean="0"/>
              <a:t>33</a:t>
            </a:fld>
            <a:endParaRPr lang="en-US"/>
          </a:p>
        </p:txBody>
      </p:sp>
    </p:spTree>
    <p:extLst>
      <p:ext uri="{BB962C8B-B14F-4D97-AF65-F5344CB8AC3E}">
        <p14:creationId xmlns:p14="http://schemas.microsoft.com/office/powerpoint/2010/main" val="2649875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Linked lists</a:t>
            </a:r>
          </a:p>
          <a:p>
            <a:r>
              <a:rPr lang="en-US" dirty="0"/>
              <a:t>Data structures</a:t>
            </a:r>
          </a:p>
          <a:p>
            <a:r>
              <a:rPr lang="en-US" dirty="0"/>
              <a:t>For vs while loops</a:t>
            </a:r>
          </a:p>
          <a:p>
            <a:r>
              <a:rPr lang="en-US" dirty="0"/>
              <a:t>Writing concise code</a:t>
            </a:r>
          </a:p>
          <a:p>
            <a:r>
              <a:rPr lang="en-US" dirty="0"/>
              <a:t>List comprehensions</a:t>
            </a:r>
          </a:p>
          <a:p>
            <a:r>
              <a:rPr lang="en-US" dirty="0"/>
              <a:t>Loops &amp; conditional statements in list comprehensions</a:t>
            </a:r>
          </a:p>
          <a:p>
            <a:r>
              <a:rPr lang="en-US" dirty="0"/>
              <a:t>Read more here if you want to explore more</a:t>
            </a:r>
          </a:p>
          <a:p>
            <a:endParaRPr lang="en-US" dirty="0"/>
          </a:p>
        </p:txBody>
      </p:sp>
      <p:sp>
        <p:nvSpPr>
          <p:cNvPr id="4" name="Slide Number Placeholder 3"/>
          <p:cNvSpPr>
            <a:spLocks noGrp="1"/>
          </p:cNvSpPr>
          <p:nvPr>
            <p:ph type="sldNum" sz="quarter" idx="5"/>
          </p:nvPr>
        </p:nvSpPr>
        <p:spPr/>
        <p:txBody>
          <a:bodyPr/>
          <a:lstStyle/>
          <a:p>
            <a:fld id="{1B6113AD-0807-0243-A9F5-BFD79DE9C6FB}" type="slidenum">
              <a:rPr lang="en-US" smtClean="0"/>
              <a:t>34</a:t>
            </a:fld>
            <a:endParaRPr lang="en-US"/>
          </a:p>
        </p:txBody>
      </p:sp>
    </p:spTree>
    <p:extLst>
      <p:ext uri="{BB962C8B-B14F-4D97-AF65-F5344CB8AC3E}">
        <p14:creationId xmlns:p14="http://schemas.microsoft.com/office/powerpoint/2010/main" val="1269983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vs while loops</a:t>
            </a:r>
          </a:p>
          <a:p>
            <a:r>
              <a:rPr lang="en-US" dirty="0"/>
              <a:t>Writing concise code</a:t>
            </a:r>
          </a:p>
          <a:p>
            <a:r>
              <a:rPr lang="en-US" dirty="0"/>
              <a:t>List comprehensions</a:t>
            </a:r>
          </a:p>
          <a:p>
            <a:r>
              <a:rPr lang="en-US" dirty="0"/>
              <a:t>Loops &amp; conditional statements in list comprehensions</a:t>
            </a:r>
          </a:p>
          <a:p>
            <a:r>
              <a:rPr lang="en-US" dirty="0"/>
              <a:t>Read more here if you want to explore more</a:t>
            </a:r>
          </a:p>
          <a:p>
            <a:endParaRPr lang="en-US" dirty="0"/>
          </a:p>
        </p:txBody>
      </p:sp>
      <p:sp>
        <p:nvSpPr>
          <p:cNvPr id="4" name="Slide Number Placeholder 3"/>
          <p:cNvSpPr>
            <a:spLocks noGrp="1"/>
          </p:cNvSpPr>
          <p:nvPr>
            <p:ph type="sldNum" sz="quarter" idx="5"/>
          </p:nvPr>
        </p:nvSpPr>
        <p:spPr/>
        <p:txBody>
          <a:bodyPr/>
          <a:lstStyle/>
          <a:p>
            <a:fld id="{1B6113AD-0807-0243-A9F5-BFD79DE9C6FB}" type="slidenum">
              <a:rPr lang="en-US" smtClean="0"/>
              <a:t>35</a:t>
            </a:fld>
            <a:endParaRPr lang="en-US"/>
          </a:p>
        </p:txBody>
      </p:sp>
    </p:spTree>
    <p:extLst>
      <p:ext uri="{BB962C8B-B14F-4D97-AF65-F5344CB8AC3E}">
        <p14:creationId xmlns:p14="http://schemas.microsoft.com/office/powerpoint/2010/main" val="96753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concise code</a:t>
            </a:r>
          </a:p>
          <a:p>
            <a:r>
              <a:rPr lang="en-US" dirty="0"/>
              <a:t>List comprehension vs function </a:t>
            </a:r>
            <a:r>
              <a:rPr lang="en-US" dirty="0" err="1"/>
              <a:t>doubler</a:t>
            </a:r>
            <a:r>
              <a:rPr lang="en-US" dirty="0"/>
              <a:t>(x, y)</a:t>
            </a:r>
          </a:p>
          <a:p>
            <a:endParaRPr lang="en-US" dirty="0"/>
          </a:p>
        </p:txBody>
      </p:sp>
      <p:sp>
        <p:nvSpPr>
          <p:cNvPr id="4" name="Slide Number Placeholder 3"/>
          <p:cNvSpPr>
            <a:spLocks noGrp="1"/>
          </p:cNvSpPr>
          <p:nvPr>
            <p:ph type="sldNum" sz="quarter" idx="5"/>
          </p:nvPr>
        </p:nvSpPr>
        <p:spPr/>
        <p:txBody>
          <a:bodyPr/>
          <a:lstStyle/>
          <a:p>
            <a:fld id="{1B6113AD-0807-0243-A9F5-BFD79DE9C6FB}" type="slidenum">
              <a:rPr lang="en-US" smtClean="0"/>
              <a:t>38</a:t>
            </a:fld>
            <a:endParaRPr lang="en-US"/>
          </a:p>
        </p:txBody>
      </p:sp>
    </p:spTree>
    <p:extLst>
      <p:ext uri="{BB962C8B-B14F-4D97-AF65-F5344CB8AC3E}">
        <p14:creationId xmlns:p14="http://schemas.microsoft.com/office/powerpoint/2010/main" val="516957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concise code</a:t>
            </a:r>
          </a:p>
          <a:p>
            <a:r>
              <a:rPr lang="en-US" dirty="0"/>
              <a:t>List comprehension vs function </a:t>
            </a:r>
            <a:r>
              <a:rPr lang="en-US" dirty="0" err="1"/>
              <a:t>doubler</a:t>
            </a:r>
            <a:r>
              <a:rPr lang="en-US" dirty="0"/>
              <a:t>(x, y)</a:t>
            </a:r>
          </a:p>
          <a:p>
            <a:endParaRPr lang="en-US" dirty="0"/>
          </a:p>
        </p:txBody>
      </p:sp>
      <p:sp>
        <p:nvSpPr>
          <p:cNvPr id="4" name="Slide Number Placeholder 3"/>
          <p:cNvSpPr>
            <a:spLocks noGrp="1"/>
          </p:cNvSpPr>
          <p:nvPr>
            <p:ph type="sldNum" sz="quarter" idx="5"/>
          </p:nvPr>
        </p:nvSpPr>
        <p:spPr/>
        <p:txBody>
          <a:bodyPr/>
          <a:lstStyle/>
          <a:p>
            <a:fld id="{1B6113AD-0807-0243-A9F5-BFD79DE9C6FB}" type="slidenum">
              <a:rPr lang="en-US" smtClean="0"/>
              <a:t>39</a:t>
            </a:fld>
            <a:endParaRPr lang="en-US"/>
          </a:p>
        </p:txBody>
      </p:sp>
    </p:spTree>
    <p:extLst>
      <p:ext uri="{BB962C8B-B14F-4D97-AF65-F5344CB8AC3E}">
        <p14:creationId xmlns:p14="http://schemas.microsoft.com/office/powerpoint/2010/main" val="1492368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concise code</a:t>
            </a:r>
          </a:p>
          <a:p>
            <a:r>
              <a:rPr lang="en-US" dirty="0"/>
              <a:t>List comprehension vs function </a:t>
            </a:r>
            <a:r>
              <a:rPr lang="en-US" dirty="0" err="1"/>
              <a:t>doubler</a:t>
            </a:r>
            <a:r>
              <a:rPr lang="en-US" dirty="0"/>
              <a:t>(x, y)</a:t>
            </a:r>
          </a:p>
          <a:p>
            <a:endParaRPr lang="en-US" dirty="0"/>
          </a:p>
        </p:txBody>
      </p:sp>
      <p:sp>
        <p:nvSpPr>
          <p:cNvPr id="4" name="Slide Number Placeholder 3"/>
          <p:cNvSpPr>
            <a:spLocks noGrp="1"/>
          </p:cNvSpPr>
          <p:nvPr>
            <p:ph type="sldNum" sz="quarter" idx="5"/>
          </p:nvPr>
        </p:nvSpPr>
        <p:spPr/>
        <p:txBody>
          <a:bodyPr/>
          <a:lstStyle/>
          <a:p>
            <a:fld id="{1B6113AD-0807-0243-A9F5-BFD79DE9C6FB}" type="slidenum">
              <a:rPr lang="en-US" smtClean="0"/>
              <a:t>40</a:t>
            </a:fld>
            <a:endParaRPr lang="en-US"/>
          </a:p>
        </p:txBody>
      </p:sp>
    </p:spTree>
    <p:extLst>
      <p:ext uri="{BB962C8B-B14F-4D97-AF65-F5344CB8AC3E}">
        <p14:creationId xmlns:p14="http://schemas.microsoft.com/office/powerpoint/2010/main" val="121002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www.tutorialspoint.com</a:t>
            </a:r>
            <a:r>
              <a:rPr lang="en-US" dirty="0"/>
              <a:t>/python3/</a:t>
            </a:r>
            <a:r>
              <a:rPr lang="en-US" dirty="0" err="1"/>
              <a:t>python_functions.htm</a:t>
            </a:r>
            <a:r>
              <a:rPr lang="en-US" dirty="0"/>
              <a:t> &lt;- these are good!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E6F39-1D64-954A-87DD-AF74741FC3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302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Max might seem like an impossible test, but you must stress-test your application</a:t>
            </a:r>
            <a:endParaRPr lang="en-US" dirty="0"/>
          </a:p>
        </p:txBody>
      </p:sp>
      <p:sp>
        <p:nvSpPr>
          <p:cNvPr id="4" name="Slide Number Placeholder 3"/>
          <p:cNvSpPr>
            <a:spLocks noGrp="1"/>
          </p:cNvSpPr>
          <p:nvPr>
            <p:ph type="sldNum" sz="quarter" idx="5"/>
          </p:nvPr>
        </p:nvSpPr>
        <p:spPr/>
        <p:txBody>
          <a:bodyPr/>
          <a:lstStyle/>
          <a:p>
            <a:fld id="{1B6113AD-0807-0243-A9F5-BFD79DE9C6FB}" type="slidenum">
              <a:rPr lang="en-US" smtClean="0"/>
              <a:t>52</a:t>
            </a:fld>
            <a:endParaRPr lang="en-US"/>
          </a:p>
        </p:txBody>
      </p:sp>
    </p:spTree>
    <p:extLst>
      <p:ext uri="{BB962C8B-B14F-4D97-AF65-F5344CB8AC3E}">
        <p14:creationId xmlns:p14="http://schemas.microsoft.com/office/powerpoint/2010/main" val="781009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a:t>
            </a:r>
            <a:r>
              <a:rPr lang="en-US" dirty="0" err="1"/>
              <a:t>fintechexplained</a:t>
            </a:r>
            <a:r>
              <a:rPr lang="en-US" dirty="0"/>
              <a:t>/everything-about-python-from-beginner-to-advance-level-227d52ef32d2</a:t>
            </a:r>
          </a:p>
        </p:txBody>
      </p:sp>
      <p:sp>
        <p:nvSpPr>
          <p:cNvPr id="4" name="Slide Number Placeholder 3"/>
          <p:cNvSpPr>
            <a:spLocks noGrp="1"/>
          </p:cNvSpPr>
          <p:nvPr>
            <p:ph type="sldNum" sz="quarter" idx="5"/>
          </p:nvPr>
        </p:nvSpPr>
        <p:spPr/>
        <p:txBody>
          <a:bodyPr/>
          <a:lstStyle/>
          <a:p>
            <a:fld id="{699E6F39-1D64-954A-87DD-AF74741FC34F}" type="slidenum">
              <a:rPr lang="en-US" smtClean="0"/>
              <a:t>61</a:t>
            </a:fld>
            <a:endParaRPr lang="en-US"/>
          </a:p>
        </p:txBody>
      </p:sp>
    </p:spTree>
    <p:extLst>
      <p:ext uri="{BB962C8B-B14F-4D97-AF65-F5344CB8AC3E}">
        <p14:creationId xmlns:p14="http://schemas.microsoft.com/office/powerpoint/2010/main" val="52109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www.tutorialspoint.com</a:t>
            </a:r>
            <a:r>
              <a:rPr lang="en-US" dirty="0"/>
              <a:t>/python3/</a:t>
            </a:r>
            <a:r>
              <a:rPr lang="en-US" dirty="0" err="1"/>
              <a:t>python_functions.htm</a:t>
            </a:r>
            <a:r>
              <a:rPr lang="en-US" dirty="0"/>
              <a:t> &lt;- these are good!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E6F39-1D64-954A-87DD-AF74741FC3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897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www.tutorialspoint.com</a:t>
            </a:r>
            <a:r>
              <a:rPr lang="en-US" dirty="0"/>
              <a:t>/python3/</a:t>
            </a:r>
            <a:r>
              <a:rPr lang="en-US" dirty="0" err="1"/>
              <a:t>python_functions.htm</a:t>
            </a:r>
            <a:r>
              <a:rPr lang="en-US" dirty="0"/>
              <a:t> &lt;- these are good!</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E6F39-1D64-954A-87DD-AF74741FC3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094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https://www.w3schools.com/python/</a:t>
            </a:r>
            <a:r>
              <a:rPr lang="en-US" dirty="0" err="1"/>
              <a:t>python_conditions.asp</a:t>
            </a:r>
            <a:endParaRPr lang="en-US" dirty="0"/>
          </a:p>
          <a:p>
            <a:endParaRPr lang="en-US" dirty="0"/>
          </a:p>
          <a:p>
            <a:r>
              <a:rPr lang="en-US" dirty="0"/>
              <a:t>Need to quiz on the operators</a:t>
            </a:r>
          </a:p>
          <a:p>
            <a:endParaRPr lang="en-US" dirty="0"/>
          </a:p>
          <a:p>
            <a:r>
              <a:rPr lang="en-US" dirty="0">
                <a:hlinkClick r:id="rId3"/>
              </a:rPr>
              <a:t>https://www.geeksforgeeks.org/basic-operators-python/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Conditionals. Booleans. Count the number of </a:t>
            </a:r>
            <a:r>
              <a:rPr lang="en-US" dirty="0" err="1"/>
              <a:t>the’s</a:t>
            </a:r>
            <a:r>
              <a:rPr lang="en-US" dirty="0"/>
              <a:t> in a paragraph</a:t>
            </a:r>
          </a:p>
          <a:p>
            <a:endParaRPr lang="en-US" dirty="0"/>
          </a:p>
          <a:p>
            <a:endParaRPr lang="en-US" dirty="0"/>
          </a:p>
          <a:p>
            <a:r>
              <a:rPr lang="en-US" dirty="0"/>
              <a:t>More on input and the types of split</a:t>
            </a:r>
          </a:p>
          <a:p>
            <a:r>
              <a:rPr lang="en-US" dirty="0">
                <a:hlinkClick r:id="rId4"/>
              </a:rPr>
              <a:t>https://www.geeksforgeeks.org/taking-multiple-inputs-from-user-in-python/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E6F39-1D64-954A-87DD-AF74741FC3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2922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https://www.w3schools.com/python/</a:t>
            </a:r>
            <a:r>
              <a:rPr lang="en-US" dirty="0" err="1"/>
              <a:t>python_conditions.asp</a:t>
            </a:r>
            <a:endParaRPr lang="en-US" dirty="0"/>
          </a:p>
          <a:p>
            <a:endParaRPr lang="en-US" dirty="0"/>
          </a:p>
          <a:p>
            <a:r>
              <a:rPr lang="en-US" dirty="0"/>
              <a:t>Need to quiz on the operators</a:t>
            </a:r>
          </a:p>
          <a:p>
            <a:endParaRPr lang="en-US" dirty="0"/>
          </a:p>
          <a:p>
            <a:r>
              <a:rPr lang="en-US" dirty="0">
                <a:hlinkClick r:id="rId3"/>
              </a:rPr>
              <a:t>https://www.geeksforgeeks.org/basic-operators-python/</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Conditionals. Booleans. Count the number of </a:t>
            </a:r>
            <a:r>
              <a:rPr lang="en-US" dirty="0" err="1"/>
              <a:t>the’s</a:t>
            </a:r>
            <a:r>
              <a:rPr lang="en-US" dirty="0"/>
              <a:t> in a paragraph</a:t>
            </a:r>
          </a:p>
          <a:p>
            <a:endParaRPr lang="en-US" dirty="0"/>
          </a:p>
          <a:p>
            <a:endParaRPr lang="en-US" dirty="0"/>
          </a:p>
          <a:p>
            <a:r>
              <a:rPr lang="en-US" dirty="0"/>
              <a:t>More on input and the types of split</a:t>
            </a:r>
          </a:p>
          <a:p>
            <a:r>
              <a:rPr lang="en-US" dirty="0">
                <a:hlinkClick r:id="rId4"/>
              </a:rPr>
              <a:t>https://www.geeksforgeeks.org/taking-multiple-inputs-from-user-in-python/</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99E6F39-1D64-954A-87DD-AF74741FC3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7977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solidFill>
                  <a:srgbClr val="595858"/>
                </a:solidFill>
                <a:latin typeface="roboto" panose="02000000000000000000" pitchFamily="2" charset="0"/>
              </a:rPr>
              <a:t> You can use </a:t>
            </a:r>
            <a:r>
              <a:rPr lang="en-IE" dirty="0" err="1">
                <a:solidFill>
                  <a:srgbClr val="595858"/>
                </a:solidFill>
                <a:latin typeface="roboto" panose="02000000000000000000" pitchFamily="2" charset="0"/>
              </a:rPr>
              <a:t>Pylab</a:t>
            </a:r>
            <a:r>
              <a:rPr lang="en-IE" dirty="0">
                <a:solidFill>
                  <a:srgbClr val="595858"/>
                </a:solidFill>
                <a:latin typeface="roboto" panose="02000000000000000000" pitchFamily="2" charset="0"/>
              </a:rPr>
              <a:t> feature in </a:t>
            </a:r>
            <a:r>
              <a:rPr lang="en-IE" dirty="0" err="1">
                <a:solidFill>
                  <a:srgbClr val="595858"/>
                </a:solidFill>
                <a:latin typeface="roboto" panose="02000000000000000000" pitchFamily="2" charset="0"/>
              </a:rPr>
              <a:t>ipython</a:t>
            </a:r>
            <a:r>
              <a:rPr lang="en-IE" dirty="0">
                <a:solidFill>
                  <a:srgbClr val="595858"/>
                </a:solidFill>
                <a:latin typeface="roboto" panose="02000000000000000000" pitchFamily="2" charset="0"/>
              </a:rPr>
              <a:t> notebook (</a:t>
            </a:r>
            <a:r>
              <a:rPr lang="en-IE" dirty="0" err="1">
                <a:solidFill>
                  <a:srgbClr val="595858"/>
                </a:solidFill>
                <a:latin typeface="roboto" panose="02000000000000000000" pitchFamily="2" charset="0"/>
              </a:rPr>
              <a:t>ipython</a:t>
            </a:r>
            <a:r>
              <a:rPr lang="en-IE" dirty="0">
                <a:solidFill>
                  <a:srgbClr val="595858"/>
                </a:solidFill>
                <a:latin typeface="roboto" panose="02000000000000000000" pitchFamily="2" charset="0"/>
              </a:rPr>
              <a:t> notebook –</a:t>
            </a:r>
            <a:r>
              <a:rPr lang="en-IE" dirty="0" err="1">
                <a:solidFill>
                  <a:srgbClr val="595858"/>
                </a:solidFill>
                <a:latin typeface="roboto" panose="02000000000000000000" pitchFamily="2" charset="0"/>
              </a:rPr>
              <a:t>pylab</a:t>
            </a:r>
            <a:r>
              <a:rPr lang="en-IE" dirty="0">
                <a:solidFill>
                  <a:srgbClr val="595858"/>
                </a:solidFill>
                <a:latin typeface="roboto" panose="02000000000000000000" pitchFamily="2" charset="0"/>
              </a:rPr>
              <a:t> = inline) to use these plotting features inline. If you ignore the inline option, then </a:t>
            </a:r>
            <a:r>
              <a:rPr lang="en-IE" dirty="0" err="1">
                <a:solidFill>
                  <a:srgbClr val="595858"/>
                </a:solidFill>
                <a:latin typeface="roboto" panose="02000000000000000000" pitchFamily="2" charset="0"/>
              </a:rPr>
              <a:t>pylab</a:t>
            </a:r>
            <a:r>
              <a:rPr lang="en-IE" dirty="0">
                <a:solidFill>
                  <a:srgbClr val="595858"/>
                </a:solidFill>
                <a:latin typeface="roboto" panose="02000000000000000000" pitchFamily="2" charset="0"/>
              </a:rPr>
              <a:t> converts </a:t>
            </a:r>
            <a:r>
              <a:rPr lang="en-IE" dirty="0" err="1">
                <a:solidFill>
                  <a:srgbClr val="595858"/>
                </a:solidFill>
                <a:latin typeface="roboto" panose="02000000000000000000" pitchFamily="2" charset="0"/>
              </a:rPr>
              <a:t>ipython</a:t>
            </a:r>
            <a:r>
              <a:rPr lang="en-IE" dirty="0">
                <a:solidFill>
                  <a:srgbClr val="595858"/>
                </a:solidFill>
                <a:latin typeface="roboto" panose="02000000000000000000" pitchFamily="2" charset="0"/>
              </a:rPr>
              <a:t> environment to an environment, very similar to </a:t>
            </a:r>
            <a:r>
              <a:rPr lang="en-IE" dirty="0" err="1">
                <a:solidFill>
                  <a:srgbClr val="595858"/>
                </a:solidFill>
                <a:latin typeface="roboto" panose="02000000000000000000" pitchFamily="2" charset="0"/>
              </a:rPr>
              <a:t>Matlab</a:t>
            </a:r>
            <a:r>
              <a:rPr lang="en-IE" dirty="0">
                <a:solidFill>
                  <a:srgbClr val="595858"/>
                </a:solidFill>
                <a:latin typeface="roboto" panose="02000000000000000000" pitchFamily="2" charset="0"/>
              </a:rPr>
              <a:t>. You can also use Latex commands to add math to your plot.</a:t>
            </a:r>
            <a:endParaRPr lang="en-IE" b="0" i="0" u="none" strike="noStrike" dirty="0">
              <a:solidFill>
                <a:srgbClr val="595858"/>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1B6113AD-0807-0243-A9F5-BFD79DE9C6FB}" type="slidenum">
              <a:rPr lang="en-US" smtClean="0"/>
              <a:t>17</a:t>
            </a:fld>
            <a:endParaRPr lang="en-US"/>
          </a:p>
        </p:txBody>
      </p:sp>
    </p:spTree>
    <p:extLst>
      <p:ext uri="{BB962C8B-B14F-4D97-AF65-F5344CB8AC3E}">
        <p14:creationId xmlns:p14="http://schemas.microsoft.com/office/powerpoint/2010/main" val="353071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a:t>
            </a:r>
            <a:r>
              <a:rPr lang="en-IE" dirty="0"/>
              <a:t>with</a:t>
            </a:r>
            <a:r>
              <a:rPr lang="en-IE" sz="1200" b="0" i="0" u="none" strike="noStrike" kern="1200" dirty="0">
                <a:solidFill>
                  <a:schemeClr val="tx1"/>
                </a:solidFill>
                <a:effectLst/>
                <a:latin typeface="+mn-lt"/>
                <a:ea typeface="+mn-ea"/>
                <a:cs typeface="+mn-cs"/>
              </a:rPr>
              <a:t> statement automatically takes care of closing the file once it leaves the </a:t>
            </a:r>
            <a:r>
              <a:rPr lang="en-IE" dirty="0"/>
              <a:t>with</a:t>
            </a:r>
            <a:r>
              <a:rPr lang="en-IE" sz="1200" b="0" i="0" u="none" strike="noStrike" kern="1200" dirty="0">
                <a:solidFill>
                  <a:schemeClr val="tx1"/>
                </a:solidFill>
                <a:effectLst/>
                <a:latin typeface="+mn-lt"/>
                <a:ea typeface="+mn-ea"/>
                <a:cs typeface="+mn-cs"/>
              </a:rPr>
              <a:t> block, even in cases of error.</a:t>
            </a:r>
            <a:endParaRPr lang="en-US" dirty="0"/>
          </a:p>
        </p:txBody>
      </p:sp>
      <p:sp>
        <p:nvSpPr>
          <p:cNvPr id="4" name="Slide Number Placeholder 3"/>
          <p:cNvSpPr>
            <a:spLocks noGrp="1"/>
          </p:cNvSpPr>
          <p:nvPr>
            <p:ph type="sldNum" sz="quarter" idx="5"/>
          </p:nvPr>
        </p:nvSpPr>
        <p:spPr/>
        <p:txBody>
          <a:bodyPr/>
          <a:lstStyle/>
          <a:p>
            <a:fld id="{699E6F39-1D64-954A-87DD-AF74741FC34F}" type="slidenum">
              <a:rPr lang="en-US" smtClean="0"/>
              <a:t>20</a:t>
            </a:fld>
            <a:endParaRPr lang="en-US"/>
          </a:p>
        </p:txBody>
      </p:sp>
    </p:spTree>
    <p:extLst>
      <p:ext uri="{BB962C8B-B14F-4D97-AF65-F5344CB8AC3E}">
        <p14:creationId xmlns:p14="http://schemas.microsoft.com/office/powerpoint/2010/main" val="165347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a:t>
            </a:r>
            <a:r>
              <a:rPr lang="en-IE" dirty="0"/>
              <a:t>with</a:t>
            </a:r>
            <a:r>
              <a:rPr lang="en-IE" sz="1200" b="0" i="0" u="none" strike="noStrike" kern="1200" dirty="0">
                <a:solidFill>
                  <a:schemeClr val="tx1"/>
                </a:solidFill>
                <a:effectLst/>
                <a:latin typeface="+mn-lt"/>
                <a:ea typeface="+mn-ea"/>
                <a:cs typeface="+mn-cs"/>
              </a:rPr>
              <a:t> statement automatically takes care of closing the file once it leaves the </a:t>
            </a:r>
            <a:r>
              <a:rPr lang="en-IE" dirty="0"/>
              <a:t>with</a:t>
            </a:r>
            <a:r>
              <a:rPr lang="en-IE" sz="1200" b="0" i="0" u="none" strike="noStrike" kern="1200" dirty="0">
                <a:solidFill>
                  <a:schemeClr val="tx1"/>
                </a:solidFill>
                <a:effectLst/>
                <a:latin typeface="+mn-lt"/>
                <a:ea typeface="+mn-ea"/>
                <a:cs typeface="+mn-cs"/>
              </a:rPr>
              <a:t> block, even in cases of error.</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with open(file path) as </a:t>
            </a:r>
            <a:r>
              <a:rPr lang="en-IE" sz="1200" b="0" i="0" u="none" strike="noStrike" kern="1200" dirty="0" err="1">
                <a:solidFill>
                  <a:schemeClr val="tx1"/>
                </a:solidFill>
                <a:effectLst/>
                <a:latin typeface="+mn-lt"/>
                <a:ea typeface="+mn-ea"/>
                <a:cs typeface="+mn-cs"/>
              </a:rPr>
              <a:t>my_file</a:t>
            </a:r>
            <a:r>
              <a:rPr lang="en-IE" sz="1200" b="0" i="0" u="none" strike="noStrike" kern="1200" dirty="0">
                <a:solidFill>
                  <a:schemeClr val="tx1"/>
                </a:solidFill>
                <a:effectLst/>
                <a:latin typeface="+mn-lt"/>
                <a:ea typeface="+mn-ea"/>
                <a:cs typeface="+mn-cs"/>
              </a:rPr>
              <a:t>, open(another path) as </a:t>
            </a:r>
            <a:r>
              <a:rPr lang="en-IE" sz="1200" b="0" i="0" u="none" strike="noStrike" kern="1200" dirty="0" err="1">
                <a:solidFill>
                  <a:schemeClr val="tx1"/>
                </a:solidFill>
                <a:effectLst/>
                <a:latin typeface="+mn-lt"/>
                <a:ea typeface="+mn-ea"/>
                <a:cs typeface="+mn-cs"/>
              </a:rPr>
              <a:t>second_file</a:t>
            </a:r>
            <a:r>
              <a:rPr lang="en-IE" sz="1200" b="0" i="0" u="none" strike="noStrike" kern="1200" dirty="0">
                <a:solidFill>
                  <a:schemeClr val="tx1"/>
                </a:solidFill>
                <a:effectLst/>
                <a:latin typeface="+mn-lt"/>
                <a:ea typeface="+mn-ea"/>
                <a:cs typeface="+mn-cs"/>
              </a:rPr>
              <a:t>:</a:t>
            </a:r>
            <a:br>
              <a:rPr lang="en-IE" dirty="0"/>
            </a:br>
            <a:r>
              <a:rPr lang="en-IE" dirty="0"/>
              <a:t>    </a:t>
            </a:r>
            <a:r>
              <a:rPr lang="en-IE" sz="1200" b="0" i="0" u="none" strike="noStrike" kern="1200" dirty="0">
                <a:solidFill>
                  <a:schemeClr val="tx1"/>
                </a:solidFill>
                <a:effectLst/>
                <a:latin typeface="+mn-lt"/>
                <a:ea typeface="+mn-ea"/>
                <a:cs typeface="+mn-cs"/>
              </a:rPr>
              <a:t>for (line number, (line1, line2)) in enumerate(zip(</a:t>
            </a:r>
            <a:r>
              <a:rPr lang="en-IE" sz="1200" b="0" i="0" u="none" strike="noStrike" kern="1200" dirty="0" err="1">
                <a:solidFill>
                  <a:schemeClr val="tx1"/>
                </a:solidFill>
                <a:effectLst/>
                <a:latin typeface="+mn-lt"/>
                <a:ea typeface="+mn-ea"/>
                <a:cs typeface="+mn-cs"/>
              </a:rPr>
              <a:t>my_file</a:t>
            </a:r>
            <a:r>
              <a:rPr lang="en-IE" sz="1200" b="0" i="0" u="none" strike="noStrike" kern="1200" dirty="0">
                <a:solidFill>
                  <a:schemeClr val="tx1"/>
                </a:solidFill>
                <a:effectLst/>
                <a:latin typeface="+mn-lt"/>
                <a:ea typeface="+mn-ea"/>
                <a:cs typeface="+mn-cs"/>
              </a:rPr>
              <a:t>, </a:t>
            </a:r>
            <a:r>
              <a:rPr lang="en-IE" sz="1200" b="0" i="0" u="none" strike="noStrike" kern="1200" dirty="0" err="1">
                <a:solidFill>
                  <a:schemeClr val="tx1"/>
                </a:solidFill>
                <a:effectLst/>
                <a:latin typeface="+mn-lt"/>
                <a:ea typeface="+mn-ea"/>
                <a:cs typeface="+mn-cs"/>
              </a:rPr>
              <a:t>second_file</a:t>
            </a:r>
            <a:r>
              <a:rPr lang="en-IE"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99E6F39-1D64-954A-87DD-AF74741FC34F}" type="slidenum">
              <a:rPr lang="en-US" smtClean="0"/>
              <a:t>22</a:t>
            </a:fld>
            <a:endParaRPr lang="en-US"/>
          </a:p>
        </p:txBody>
      </p:sp>
    </p:spTree>
    <p:extLst>
      <p:ext uri="{BB962C8B-B14F-4D97-AF65-F5344CB8AC3E}">
        <p14:creationId xmlns:p14="http://schemas.microsoft.com/office/powerpoint/2010/main" val="4020807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pPr/>
              <a:t>11/26/19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4529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894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7470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0548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924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91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868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10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370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11/26/19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88809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258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11/26/19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5918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4891-A9BF-514F-AECA-9815B153AD6E}"/>
              </a:ext>
            </a:extLst>
          </p:cNvPr>
          <p:cNvSpPr>
            <a:spLocks noGrp="1"/>
          </p:cNvSpPr>
          <p:nvPr>
            <p:ph type="ctrTitle"/>
          </p:nvPr>
        </p:nvSpPr>
        <p:spPr/>
        <p:txBody>
          <a:bodyPr>
            <a:normAutofit/>
          </a:bodyPr>
          <a:lstStyle/>
          <a:p>
            <a:r>
              <a:rPr lang="en-US" dirty="0"/>
              <a:t>Algorithms</a:t>
            </a:r>
            <a:br>
              <a:rPr lang="en-US" dirty="0"/>
            </a:br>
            <a:r>
              <a:rPr lang="en-US" dirty="0"/>
              <a:t>&amp; Python </a:t>
            </a:r>
          </a:p>
        </p:txBody>
      </p:sp>
      <p:sp>
        <p:nvSpPr>
          <p:cNvPr id="3" name="Subtitle 2">
            <a:extLst>
              <a:ext uri="{FF2B5EF4-FFF2-40B4-BE49-F238E27FC236}">
                <a16:creationId xmlns:a16="http://schemas.microsoft.com/office/drawing/2014/main" id="{43FFAB7E-8795-9245-9B0C-9401E2325DB7}"/>
              </a:ext>
            </a:extLst>
          </p:cNvPr>
          <p:cNvSpPr>
            <a:spLocks noGrp="1"/>
          </p:cNvSpPr>
          <p:nvPr>
            <p:ph type="subTitle" idx="1"/>
          </p:nvPr>
        </p:nvSpPr>
        <p:spPr/>
        <p:txBody>
          <a:bodyPr anchor="ctr">
            <a:normAutofit/>
          </a:bodyPr>
          <a:lstStyle/>
          <a:p>
            <a:r>
              <a:rPr lang="en-US" dirty="0"/>
              <a:t>Deirdre O’Connor  || </a:t>
            </a:r>
            <a:r>
              <a:rPr lang="en-US" cap="none" dirty="0"/>
              <a:t>deirdreoconnor1@gmail.com</a:t>
            </a:r>
            <a:endParaRPr lang="en-US" dirty="0"/>
          </a:p>
        </p:txBody>
      </p:sp>
    </p:spTree>
    <p:extLst>
      <p:ext uri="{BB962C8B-B14F-4D97-AF65-F5344CB8AC3E}">
        <p14:creationId xmlns:p14="http://schemas.microsoft.com/office/powerpoint/2010/main" val="179969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Functions</a:t>
            </a:r>
          </a:p>
        </p:txBody>
      </p:sp>
      <p:sp>
        <p:nvSpPr>
          <p:cNvPr id="6" name="Content Placeholder 5">
            <a:extLst>
              <a:ext uri="{FF2B5EF4-FFF2-40B4-BE49-F238E27FC236}">
                <a16:creationId xmlns:a16="http://schemas.microsoft.com/office/drawing/2014/main" id="{A161E9C9-5E37-754A-B8F6-D14D20854EA2}"/>
              </a:ext>
            </a:extLst>
          </p:cNvPr>
          <p:cNvSpPr>
            <a:spLocks noGrp="1"/>
          </p:cNvSpPr>
          <p:nvPr>
            <p:ph idx="1"/>
          </p:nvPr>
        </p:nvSpPr>
        <p:spPr>
          <a:xfrm>
            <a:off x="581192" y="1948226"/>
            <a:ext cx="11029615" cy="2213704"/>
          </a:xfrm>
        </p:spPr>
        <p:txBody>
          <a:bodyPr>
            <a:normAutofit/>
          </a:bodyPr>
          <a:lstStyle/>
          <a:p>
            <a:pPr lvl="0">
              <a:lnSpc>
                <a:spcPct val="150000"/>
              </a:lnSpc>
              <a:buClr>
                <a:srgbClr val="8CB64A"/>
              </a:buClr>
            </a:pPr>
            <a:r>
              <a:rPr lang="en-US" sz="2200" dirty="0">
                <a:solidFill>
                  <a:schemeClr val="accent2"/>
                </a:solidFill>
              </a:rPr>
              <a:t>Challenge: </a:t>
            </a:r>
            <a:r>
              <a:rPr lang="en-US" sz="2200" dirty="0">
                <a:solidFill>
                  <a:srgbClr val="3D3D3D"/>
                </a:solidFill>
              </a:rPr>
              <a:t>Make a calculator application with functions for each operation: </a:t>
            </a:r>
          </a:p>
          <a:p>
            <a:pPr lvl="1">
              <a:lnSpc>
                <a:spcPct val="150000"/>
              </a:lnSpc>
              <a:buClr>
                <a:srgbClr val="8CB64A"/>
              </a:buClr>
            </a:pPr>
            <a:r>
              <a:rPr lang="en-US" sz="2000" dirty="0">
                <a:solidFill>
                  <a:srgbClr val="3D3D3D"/>
                </a:solidFill>
              </a:rPr>
              <a:t>add, subtract, multiply, divide.</a:t>
            </a:r>
          </a:p>
          <a:p>
            <a:pPr>
              <a:lnSpc>
                <a:spcPct val="150000"/>
              </a:lnSpc>
              <a:buClr>
                <a:srgbClr val="8CB64A"/>
              </a:buClr>
            </a:pPr>
            <a:r>
              <a:rPr lang="en-US" sz="2200" dirty="0">
                <a:solidFill>
                  <a:srgbClr val="3D3D3D"/>
                </a:solidFill>
              </a:rPr>
              <a:t>It doesn’t need to be complicated. Here is the first part:</a:t>
            </a:r>
          </a:p>
        </p:txBody>
      </p:sp>
      <p:pic>
        <p:nvPicPr>
          <p:cNvPr id="3" name="Picture 2">
            <a:extLst>
              <a:ext uri="{FF2B5EF4-FFF2-40B4-BE49-F238E27FC236}">
                <a16:creationId xmlns:a16="http://schemas.microsoft.com/office/drawing/2014/main" id="{1F279AFE-161B-2247-B50C-405A61C33A5B}"/>
              </a:ext>
            </a:extLst>
          </p:cNvPr>
          <p:cNvPicPr>
            <a:picLocks noChangeAspect="1"/>
          </p:cNvPicPr>
          <p:nvPr/>
        </p:nvPicPr>
        <p:blipFill>
          <a:blip r:embed="rId2"/>
          <a:stretch>
            <a:fillRect/>
          </a:stretch>
        </p:blipFill>
        <p:spPr>
          <a:xfrm>
            <a:off x="3256756" y="4483100"/>
            <a:ext cx="4801394" cy="1460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61098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Operators</a:t>
            </a:r>
          </a:p>
        </p:txBody>
      </p:sp>
      <p:sp>
        <p:nvSpPr>
          <p:cNvPr id="8" name="Content Placeholder 7">
            <a:extLst>
              <a:ext uri="{FF2B5EF4-FFF2-40B4-BE49-F238E27FC236}">
                <a16:creationId xmlns:a16="http://schemas.microsoft.com/office/drawing/2014/main" id="{CD00A726-6F3A-3346-B851-331275727AEE}"/>
              </a:ext>
            </a:extLst>
          </p:cNvPr>
          <p:cNvSpPr>
            <a:spLocks noGrp="1"/>
          </p:cNvSpPr>
          <p:nvPr>
            <p:ph idx="1"/>
          </p:nvPr>
        </p:nvSpPr>
        <p:spPr>
          <a:xfrm>
            <a:off x="581192" y="1556747"/>
            <a:ext cx="11407608" cy="2264504"/>
          </a:xfrm>
        </p:spPr>
        <p:txBody>
          <a:bodyPr>
            <a:normAutofit/>
          </a:bodyPr>
          <a:lstStyle/>
          <a:p>
            <a:r>
              <a:rPr lang="en-US" sz="2000" dirty="0"/>
              <a:t>Operators compare values, for example to see if two strings are equal or which of two numbers are smaller.</a:t>
            </a:r>
          </a:p>
          <a:p>
            <a:r>
              <a:rPr lang="en-US" sz="2000" dirty="0"/>
              <a:t>There are many operators that can be used in Python.  We will encounter them as we go...</a:t>
            </a:r>
          </a:p>
        </p:txBody>
      </p:sp>
      <p:pic>
        <p:nvPicPr>
          <p:cNvPr id="9" name="Picture 8">
            <a:extLst>
              <a:ext uri="{FF2B5EF4-FFF2-40B4-BE49-F238E27FC236}">
                <a16:creationId xmlns:a16="http://schemas.microsoft.com/office/drawing/2014/main" id="{EAEA6F40-E763-A440-937C-3F384273E172}"/>
              </a:ext>
            </a:extLst>
          </p:cNvPr>
          <p:cNvPicPr>
            <a:picLocks noChangeAspect="1"/>
          </p:cNvPicPr>
          <p:nvPr/>
        </p:nvPicPr>
        <p:blipFill>
          <a:blip r:embed="rId3"/>
          <a:stretch>
            <a:fillRect/>
          </a:stretch>
        </p:blipFill>
        <p:spPr>
          <a:xfrm>
            <a:off x="2349500" y="3535042"/>
            <a:ext cx="7493000" cy="2986496"/>
          </a:xfrm>
          <a:prstGeom prst="rect">
            <a:avLst/>
          </a:prstGeom>
        </p:spPr>
      </p:pic>
    </p:spTree>
    <p:extLst>
      <p:ext uri="{BB962C8B-B14F-4D97-AF65-F5344CB8AC3E}">
        <p14:creationId xmlns:p14="http://schemas.microsoft.com/office/powerpoint/2010/main" val="387786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0C0D2C-E192-1A45-82DE-8A60E9D6FBA6}"/>
              </a:ext>
            </a:extLst>
          </p:cNvPr>
          <p:cNvPicPr>
            <a:picLocks noChangeAspect="1"/>
          </p:cNvPicPr>
          <p:nvPr/>
        </p:nvPicPr>
        <p:blipFill>
          <a:blip r:embed="rId3"/>
          <a:stretch>
            <a:fillRect/>
          </a:stretch>
        </p:blipFill>
        <p:spPr>
          <a:xfrm>
            <a:off x="2762250" y="3374792"/>
            <a:ext cx="6667500" cy="2908300"/>
          </a:xfrm>
          <a:prstGeom prst="rect">
            <a:avLst/>
          </a:prstGeom>
        </p:spPr>
      </p:pic>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Operators</a:t>
            </a:r>
          </a:p>
        </p:txBody>
      </p:sp>
      <p:sp>
        <p:nvSpPr>
          <p:cNvPr id="8" name="Content Placeholder 7">
            <a:extLst>
              <a:ext uri="{FF2B5EF4-FFF2-40B4-BE49-F238E27FC236}">
                <a16:creationId xmlns:a16="http://schemas.microsoft.com/office/drawing/2014/main" id="{CD00A726-6F3A-3346-B851-331275727AEE}"/>
              </a:ext>
            </a:extLst>
          </p:cNvPr>
          <p:cNvSpPr>
            <a:spLocks noGrp="1"/>
          </p:cNvSpPr>
          <p:nvPr>
            <p:ph idx="1"/>
          </p:nvPr>
        </p:nvSpPr>
        <p:spPr>
          <a:xfrm>
            <a:off x="581192" y="1776048"/>
            <a:ext cx="11407608" cy="1538652"/>
          </a:xfrm>
        </p:spPr>
        <p:txBody>
          <a:bodyPr>
            <a:normAutofit/>
          </a:bodyPr>
          <a:lstStyle/>
          <a:p>
            <a:r>
              <a:rPr lang="en-US" sz="2000" dirty="0"/>
              <a:t>There are many operators that can be used in Python.  We will encounter them as we go...</a:t>
            </a:r>
          </a:p>
          <a:p>
            <a:r>
              <a:rPr lang="en-US" sz="2000" dirty="0"/>
              <a:t>More can be read with a complete list here: https://www.w3schools.com/python/</a:t>
            </a:r>
            <a:r>
              <a:rPr lang="en-US" sz="2000" dirty="0" err="1"/>
              <a:t>python_conditions.asp</a:t>
            </a:r>
            <a:endParaRPr lang="en-US" sz="2000" dirty="0"/>
          </a:p>
        </p:txBody>
      </p:sp>
    </p:spTree>
    <p:extLst>
      <p:ext uri="{BB962C8B-B14F-4D97-AF65-F5344CB8AC3E}">
        <p14:creationId xmlns:p14="http://schemas.microsoft.com/office/powerpoint/2010/main" val="1317978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7DDC-8D34-B446-9930-7581160CF462}"/>
              </a:ext>
            </a:extLst>
          </p:cNvPr>
          <p:cNvSpPr>
            <a:spLocks noGrp="1"/>
          </p:cNvSpPr>
          <p:nvPr>
            <p:ph type="title"/>
          </p:nvPr>
        </p:nvSpPr>
        <p:spPr>
          <a:xfrm>
            <a:off x="581192" y="702156"/>
            <a:ext cx="11029616" cy="1013800"/>
          </a:xfrm>
        </p:spPr>
        <p:txBody>
          <a:bodyPr>
            <a:normAutofit/>
          </a:bodyPr>
          <a:lstStyle/>
          <a:p>
            <a:r>
              <a:rPr lang="en-US" dirty="0"/>
              <a:t>If you have questions...</a:t>
            </a:r>
          </a:p>
        </p:txBody>
      </p:sp>
      <p:sp>
        <p:nvSpPr>
          <p:cNvPr id="10" name="Rectangle 9">
            <a:extLst>
              <a:ext uri="{FF2B5EF4-FFF2-40B4-BE49-F238E27FC236}">
                <a16:creationId xmlns:a16="http://schemas.microsoft.com/office/drawing/2014/main" id="{6F306C00-E0A9-4E79-AF25-3D295CA90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s">
            <a:extLst>
              <a:ext uri="{FF2B5EF4-FFF2-40B4-BE49-F238E27FC236}">
                <a16:creationId xmlns:a16="http://schemas.microsoft.com/office/drawing/2014/main" id="{85ABC2EF-9E6E-44A9-B124-B34654A536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3878" y="2361056"/>
            <a:ext cx="3649219" cy="3649219"/>
          </a:xfrm>
          <a:prstGeom prst="rect">
            <a:avLst/>
          </a:prstGeom>
        </p:spPr>
      </p:pic>
      <p:sp>
        <p:nvSpPr>
          <p:cNvPr id="3" name="Content Placeholder 2">
            <a:extLst>
              <a:ext uri="{FF2B5EF4-FFF2-40B4-BE49-F238E27FC236}">
                <a16:creationId xmlns:a16="http://schemas.microsoft.com/office/drawing/2014/main" id="{3BEFBFDB-F41F-814D-80B2-A2EE66FC0E42}"/>
              </a:ext>
            </a:extLst>
          </p:cNvPr>
          <p:cNvSpPr>
            <a:spLocks noGrp="1"/>
          </p:cNvSpPr>
          <p:nvPr>
            <p:ph idx="1"/>
          </p:nvPr>
        </p:nvSpPr>
        <p:spPr>
          <a:xfrm>
            <a:off x="6335805" y="2180496"/>
            <a:ext cx="5275001" cy="4045683"/>
          </a:xfrm>
        </p:spPr>
        <p:txBody>
          <a:bodyPr>
            <a:normAutofit/>
          </a:bodyPr>
          <a:lstStyle/>
          <a:p>
            <a:pPr marL="0" indent="0">
              <a:buNone/>
            </a:pPr>
            <a:r>
              <a:rPr lang="en-US" sz="2400" dirty="0"/>
              <a:t>Now is a good time to ask them!</a:t>
            </a:r>
          </a:p>
        </p:txBody>
      </p:sp>
    </p:spTree>
    <p:extLst>
      <p:ext uri="{BB962C8B-B14F-4D97-AF65-F5344CB8AC3E}">
        <p14:creationId xmlns:p14="http://schemas.microsoft.com/office/powerpoint/2010/main" val="182984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11AFCCD-A2FA-5A41-8746-8B6F059245D0}"/>
              </a:ext>
            </a:extLst>
          </p:cNvPr>
          <p:cNvSpPr txBox="1">
            <a:spLocks/>
          </p:cNvSpPr>
          <p:nvPr/>
        </p:nvSpPr>
        <p:spPr>
          <a:xfrm>
            <a:off x="617260" y="3995279"/>
            <a:ext cx="10993549"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lumMod val="85000"/>
                  </a:schemeClr>
                </a:solidFill>
              </a:rPr>
              <a:t>Data analysis &amp; data management</a:t>
            </a:r>
          </a:p>
        </p:txBody>
      </p:sp>
    </p:spTree>
    <p:extLst>
      <p:ext uri="{BB962C8B-B14F-4D97-AF65-F5344CB8AC3E}">
        <p14:creationId xmlns:p14="http://schemas.microsoft.com/office/powerpoint/2010/main" val="17109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93C0-A346-224E-B040-47D9F372CD53}"/>
              </a:ext>
            </a:extLst>
          </p:cNvPr>
          <p:cNvSpPr>
            <a:spLocks noGrp="1"/>
          </p:cNvSpPr>
          <p:nvPr>
            <p:ph type="title"/>
          </p:nvPr>
        </p:nvSpPr>
        <p:spPr/>
        <p:txBody>
          <a:bodyPr/>
          <a:lstStyle/>
          <a:p>
            <a:r>
              <a:rPr lang="en-US" dirty="0"/>
              <a:t>Chapter outline</a:t>
            </a:r>
          </a:p>
        </p:txBody>
      </p:sp>
      <p:sp>
        <p:nvSpPr>
          <p:cNvPr id="3" name="Rectangle 2">
            <a:extLst>
              <a:ext uri="{FF2B5EF4-FFF2-40B4-BE49-F238E27FC236}">
                <a16:creationId xmlns:a16="http://schemas.microsoft.com/office/drawing/2014/main" id="{3B60EACB-5053-554D-8AC1-EC18E7A7B745}"/>
              </a:ext>
            </a:extLst>
          </p:cNvPr>
          <p:cNvSpPr/>
          <p:nvPr/>
        </p:nvSpPr>
        <p:spPr>
          <a:xfrm>
            <a:off x="575894" y="2251424"/>
            <a:ext cx="6096000" cy="2935740"/>
          </a:xfrm>
          <a:prstGeom prst="rect">
            <a:avLst/>
          </a:prstGeom>
        </p:spPr>
        <p:txBody>
          <a:bodyPr>
            <a:spAutoFit/>
          </a:bodyPr>
          <a:lstStyle/>
          <a:p>
            <a:pPr marL="457200" indent="-457200">
              <a:lnSpc>
                <a:spcPct val="200000"/>
              </a:lnSpc>
              <a:buFont typeface="+mj-lt"/>
              <a:buAutoNum type="arabicPeriod"/>
            </a:pPr>
            <a:r>
              <a:rPr lang="en-US" sz="2400" dirty="0"/>
              <a:t>Libraries for Data Analysis</a:t>
            </a:r>
          </a:p>
          <a:p>
            <a:pPr marL="457200" indent="-457200">
              <a:lnSpc>
                <a:spcPct val="200000"/>
              </a:lnSpc>
              <a:buFont typeface="+mj-lt"/>
              <a:buAutoNum type="arabicPeriod"/>
            </a:pPr>
            <a:r>
              <a:rPr lang="en-US" sz="2400" dirty="0"/>
              <a:t>Getting quick insights from large datasets</a:t>
            </a:r>
          </a:p>
          <a:p>
            <a:pPr marL="457200" indent="-457200">
              <a:lnSpc>
                <a:spcPct val="200000"/>
              </a:lnSpc>
              <a:buFont typeface="+mj-lt"/>
              <a:buAutoNum type="arabicPeriod"/>
            </a:pPr>
            <a:r>
              <a:rPr lang="en-US" sz="2400" dirty="0"/>
              <a:t>Handling JSON, TXT, and CSV files</a:t>
            </a:r>
          </a:p>
          <a:p>
            <a:pPr marL="457200" indent="-457200">
              <a:lnSpc>
                <a:spcPct val="200000"/>
              </a:lnSpc>
              <a:buFont typeface="+mj-lt"/>
              <a:buAutoNum type="arabicPeriod"/>
            </a:pPr>
            <a:r>
              <a:rPr lang="en-US" sz="2400" dirty="0"/>
              <a:t>Reading / Writing to Files</a:t>
            </a:r>
          </a:p>
        </p:txBody>
      </p:sp>
    </p:spTree>
    <p:extLst>
      <p:ext uri="{BB962C8B-B14F-4D97-AF65-F5344CB8AC3E}">
        <p14:creationId xmlns:p14="http://schemas.microsoft.com/office/powerpoint/2010/main" val="3161959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A89F-35A2-1440-A5F1-1B87E1B32646}"/>
              </a:ext>
            </a:extLst>
          </p:cNvPr>
          <p:cNvSpPr>
            <a:spLocks noGrp="1"/>
          </p:cNvSpPr>
          <p:nvPr>
            <p:ph type="title"/>
          </p:nvPr>
        </p:nvSpPr>
        <p:spPr>
          <a:xfrm>
            <a:off x="581192" y="1931493"/>
            <a:ext cx="11029615" cy="1497507"/>
          </a:xfrm>
        </p:spPr>
        <p:txBody>
          <a:bodyPr anchor="ctr"/>
          <a:lstStyle/>
          <a:p>
            <a:pPr algn="ctr"/>
            <a:r>
              <a:rPr lang="en-US" dirty="0"/>
              <a:t>Stop me at any point if you have questions</a:t>
            </a:r>
          </a:p>
        </p:txBody>
      </p:sp>
    </p:spTree>
    <p:extLst>
      <p:ext uri="{BB962C8B-B14F-4D97-AF65-F5344CB8AC3E}">
        <p14:creationId xmlns:p14="http://schemas.microsoft.com/office/powerpoint/2010/main" val="240084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Data analysis libraries</a:t>
            </a:r>
          </a:p>
        </p:txBody>
      </p:sp>
      <p:sp>
        <p:nvSpPr>
          <p:cNvPr id="3" name="Rectangle 2">
            <a:extLst>
              <a:ext uri="{FF2B5EF4-FFF2-40B4-BE49-F238E27FC236}">
                <a16:creationId xmlns:a16="http://schemas.microsoft.com/office/drawing/2014/main" id="{4A05EF4A-3331-8741-A250-A1B01BA5352A}"/>
              </a:ext>
            </a:extLst>
          </p:cNvPr>
          <p:cNvSpPr/>
          <p:nvPr/>
        </p:nvSpPr>
        <p:spPr>
          <a:xfrm>
            <a:off x="444500" y="2137857"/>
            <a:ext cx="11493500" cy="4095288"/>
          </a:xfrm>
          <a:prstGeom prst="rect">
            <a:avLst/>
          </a:prstGeom>
        </p:spPr>
        <p:txBody>
          <a:bodyPr wrap="square">
            <a:spAutoFit/>
          </a:bodyPr>
          <a:lstStyle/>
          <a:p>
            <a:pPr>
              <a:lnSpc>
                <a:spcPct val="150000"/>
              </a:lnSpc>
            </a:pPr>
            <a:r>
              <a:rPr lang="en-IE" sz="2200" dirty="0">
                <a:solidFill>
                  <a:srgbClr val="595858"/>
                </a:solidFill>
              </a:rPr>
              <a:t>Following are a list of libraries, you will need for any scientific computations and data analysis:</a:t>
            </a:r>
          </a:p>
          <a:p>
            <a:pPr>
              <a:lnSpc>
                <a:spcPct val="150000"/>
              </a:lnSpc>
            </a:pPr>
            <a:endParaRPr lang="en-IE" sz="2200" dirty="0">
              <a:solidFill>
                <a:srgbClr val="595858"/>
              </a:solidFill>
            </a:endParaRPr>
          </a:p>
          <a:p>
            <a:pPr algn="just">
              <a:lnSpc>
                <a:spcPct val="150000"/>
              </a:lnSpc>
              <a:buFont typeface="Arial" panose="020B0604020202020204" pitchFamily="34" charset="0"/>
              <a:buChar char="•"/>
            </a:pPr>
            <a:r>
              <a:rPr lang="en-IE" sz="2200" b="1" dirty="0">
                <a:solidFill>
                  <a:schemeClr val="accent2"/>
                </a:solidFill>
              </a:rPr>
              <a:t>NumPy</a:t>
            </a:r>
            <a:r>
              <a:rPr lang="en-IE" sz="2200" dirty="0">
                <a:solidFill>
                  <a:schemeClr val="accent2"/>
                </a:solidFill>
              </a:rPr>
              <a:t> stands for Numerical Python. </a:t>
            </a:r>
            <a:r>
              <a:rPr lang="en-IE" sz="2200" dirty="0">
                <a:solidFill>
                  <a:srgbClr val="595858"/>
                </a:solidFill>
              </a:rPr>
              <a:t>We will use it for handling n-dimensional arrays and basic linear algebra functions.</a:t>
            </a:r>
          </a:p>
          <a:p>
            <a:pPr algn="just">
              <a:lnSpc>
                <a:spcPct val="150000"/>
              </a:lnSpc>
              <a:buFont typeface="Arial" panose="020B0604020202020204" pitchFamily="34" charset="0"/>
              <a:buChar char="•"/>
            </a:pPr>
            <a:r>
              <a:rPr lang="en-IE" sz="2200" b="1" dirty="0">
                <a:solidFill>
                  <a:srgbClr val="333333"/>
                </a:solidFill>
              </a:rPr>
              <a:t>SciPy</a:t>
            </a:r>
            <a:r>
              <a:rPr lang="en-IE" sz="2200" dirty="0">
                <a:solidFill>
                  <a:srgbClr val="595858"/>
                </a:solidFill>
              </a:rPr>
              <a:t> stands for Scientific Python, it’s built on NumPy and used a lot for handling Linear Algebra, Optimization and Sparse matrices.</a:t>
            </a:r>
          </a:p>
          <a:p>
            <a:pPr algn="just">
              <a:lnSpc>
                <a:spcPct val="150000"/>
              </a:lnSpc>
              <a:buFont typeface="Arial" panose="020B0604020202020204" pitchFamily="34" charset="0"/>
              <a:buChar char="•"/>
            </a:pPr>
            <a:r>
              <a:rPr lang="en-IE" sz="2200" b="1" dirty="0">
                <a:solidFill>
                  <a:srgbClr val="333333"/>
                </a:solidFill>
              </a:rPr>
              <a:t>Matplotlib</a:t>
            </a:r>
            <a:r>
              <a:rPr lang="en-IE" sz="2200" dirty="0">
                <a:solidFill>
                  <a:srgbClr val="595858"/>
                </a:solidFill>
              </a:rPr>
              <a:t> for plotting vast variety of graphs, starting from histograms to line plots to heat plots, all directly in your notebook.</a:t>
            </a:r>
            <a:endParaRPr lang="en-IE" sz="2200" b="0" i="0" u="none" strike="noStrike" dirty="0">
              <a:solidFill>
                <a:srgbClr val="595858"/>
              </a:solidFill>
              <a:effectLst/>
            </a:endParaRPr>
          </a:p>
        </p:txBody>
      </p:sp>
    </p:spTree>
    <p:extLst>
      <p:ext uri="{BB962C8B-B14F-4D97-AF65-F5344CB8AC3E}">
        <p14:creationId xmlns:p14="http://schemas.microsoft.com/office/powerpoint/2010/main" val="83216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Data analysis libraries</a:t>
            </a:r>
          </a:p>
        </p:txBody>
      </p:sp>
      <p:sp>
        <p:nvSpPr>
          <p:cNvPr id="3" name="Rectangle 2">
            <a:extLst>
              <a:ext uri="{FF2B5EF4-FFF2-40B4-BE49-F238E27FC236}">
                <a16:creationId xmlns:a16="http://schemas.microsoft.com/office/drawing/2014/main" id="{4A05EF4A-3331-8741-A250-A1B01BA5352A}"/>
              </a:ext>
            </a:extLst>
          </p:cNvPr>
          <p:cNvSpPr/>
          <p:nvPr/>
        </p:nvSpPr>
        <p:spPr>
          <a:xfrm>
            <a:off x="444500" y="2033054"/>
            <a:ext cx="11493500" cy="4095288"/>
          </a:xfrm>
          <a:prstGeom prst="rect">
            <a:avLst/>
          </a:prstGeom>
        </p:spPr>
        <p:txBody>
          <a:bodyPr wrap="square">
            <a:spAutoFit/>
          </a:bodyPr>
          <a:lstStyle/>
          <a:p>
            <a:pPr>
              <a:lnSpc>
                <a:spcPct val="150000"/>
              </a:lnSpc>
            </a:pPr>
            <a:r>
              <a:rPr lang="en-IE" sz="2200" dirty="0">
                <a:solidFill>
                  <a:srgbClr val="595858"/>
                </a:solidFill>
              </a:rPr>
              <a:t>Following are a list of libraries, you will need for any scientific computations and data analysis:</a:t>
            </a:r>
          </a:p>
          <a:p>
            <a:pPr algn="just">
              <a:lnSpc>
                <a:spcPct val="150000"/>
              </a:lnSpc>
              <a:buFont typeface="Arial" panose="020B0604020202020204" pitchFamily="34" charset="0"/>
              <a:buChar char="•"/>
            </a:pPr>
            <a:endParaRPr lang="en-IE" sz="2200" dirty="0">
              <a:solidFill>
                <a:srgbClr val="595858"/>
              </a:solidFill>
            </a:endParaRPr>
          </a:p>
          <a:p>
            <a:pPr algn="just">
              <a:lnSpc>
                <a:spcPct val="150000"/>
              </a:lnSpc>
              <a:buFont typeface="Arial" panose="020B0604020202020204" pitchFamily="34" charset="0"/>
              <a:buChar char="•"/>
            </a:pPr>
            <a:r>
              <a:rPr lang="en-IE" sz="2200" b="1" dirty="0">
                <a:solidFill>
                  <a:schemeClr val="accent2"/>
                </a:solidFill>
              </a:rPr>
              <a:t>Pandas</a:t>
            </a:r>
            <a:r>
              <a:rPr lang="en-IE" sz="2200" dirty="0">
                <a:solidFill>
                  <a:schemeClr val="accent2"/>
                </a:solidFill>
              </a:rPr>
              <a:t> for structured data operations and manipulations.  </a:t>
            </a:r>
            <a:r>
              <a:rPr lang="en-IE" sz="2200" dirty="0">
                <a:solidFill>
                  <a:srgbClr val="595858"/>
                </a:solidFill>
              </a:rPr>
              <a:t>All Python Data Scientists use this.</a:t>
            </a:r>
          </a:p>
          <a:p>
            <a:pPr algn="just">
              <a:lnSpc>
                <a:spcPct val="150000"/>
              </a:lnSpc>
              <a:buFont typeface="Arial" panose="020B0604020202020204" pitchFamily="34" charset="0"/>
              <a:buChar char="•"/>
            </a:pPr>
            <a:r>
              <a:rPr lang="en-IE" sz="2200" b="1" dirty="0">
                <a:solidFill>
                  <a:srgbClr val="333333"/>
                </a:solidFill>
              </a:rPr>
              <a:t>Scikit Learn for machine learning.</a:t>
            </a:r>
            <a:r>
              <a:rPr lang="en-IE" sz="2200" dirty="0"/>
              <a:t> </a:t>
            </a:r>
            <a:r>
              <a:rPr lang="en-IE" sz="2200" dirty="0">
                <a:solidFill>
                  <a:srgbClr val="595858"/>
                </a:solidFill>
              </a:rPr>
              <a:t>Built on NumPy, SciPy and matplotlib, this library contains a lot of efficient tools for machine learning and statistical </a:t>
            </a:r>
            <a:r>
              <a:rPr lang="en-IE" sz="2200" dirty="0" err="1">
                <a:solidFill>
                  <a:srgbClr val="595858"/>
                </a:solidFill>
              </a:rPr>
              <a:t>modeling</a:t>
            </a:r>
            <a:r>
              <a:rPr lang="en-IE" sz="2200" dirty="0">
                <a:solidFill>
                  <a:srgbClr val="595858"/>
                </a:solidFill>
              </a:rPr>
              <a:t> including classification, regression, and clustering.</a:t>
            </a:r>
          </a:p>
          <a:p>
            <a:pPr algn="just">
              <a:lnSpc>
                <a:spcPct val="150000"/>
              </a:lnSpc>
            </a:pPr>
            <a:r>
              <a:rPr lang="en-IE" sz="2200" i="1" dirty="0">
                <a:solidFill>
                  <a:srgbClr val="595858"/>
                </a:solidFill>
              </a:rPr>
              <a:t>	</a:t>
            </a:r>
            <a:r>
              <a:rPr lang="en-IE" sz="2200" i="1" u="sng" dirty="0">
                <a:solidFill>
                  <a:srgbClr val="595858"/>
                </a:solidFill>
              </a:rPr>
              <a:t>Classification</a:t>
            </a:r>
            <a:r>
              <a:rPr lang="en-IE" sz="2200" i="1" dirty="0">
                <a:solidFill>
                  <a:srgbClr val="595858"/>
                </a:solidFill>
              </a:rPr>
              <a:t>: what is this? </a:t>
            </a:r>
            <a:r>
              <a:rPr lang="en-IE" sz="2200" i="1" u="sng" dirty="0">
                <a:solidFill>
                  <a:srgbClr val="595858"/>
                </a:solidFill>
              </a:rPr>
              <a:t>Regression</a:t>
            </a:r>
            <a:r>
              <a:rPr lang="en-IE" sz="2200" i="1" dirty="0">
                <a:solidFill>
                  <a:srgbClr val="595858"/>
                </a:solidFill>
              </a:rPr>
              <a:t>: predict a value? </a:t>
            </a:r>
            <a:r>
              <a:rPr lang="en-IE" sz="2200" i="1" u="sng" dirty="0">
                <a:solidFill>
                  <a:srgbClr val="595858"/>
                </a:solidFill>
              </a:rPr>
              <a:t>Clustering</a:t>
            </a:r>
            <a:r>
              <a:rPr lang="en-IE" sz="2200" i="1" dirty="0">
                <a:solidFill>
                  <a:srgbClr val="595858"/>
                </a:solidFill>
              </a:rPr>
              <a:t>: What is it most like?</a:t>
            </a:r>
          </a:p>
          <a:p>
            <a:pPr algn="just">
              <a:lnSpc>
                <a:spcPct val="150000"/>
              </a:lnSpc>
              <a:buFont typeface="Arial" panose="020B0604020202020204" pitchFamily="34" charset="0"/>
              <a:buChar char="•"/>
            </a:pPr>
            <a:r>
              <a:rPr lang="en-IE" sz="2200" b="1" dirty="0" err="1">
                <a:solidFill>
                  <a:srgbClr val="595858"/>
                </a:solidFill>
              </a:rPr>
              <a:t>Networkx</a:t>
            </a:r>
            <a:r>
              <a:rPr lang="en-IE" sz="2200" dirty="0">
                <a:solidFill>
                  <a:srgbClr val="595858"/>
                </a:solidFill>
              </a:rPr>
              <a:t> for graphical models</a:t>
            </a:r>
          </a:p>
        </p:txBody>
      </p:sp>
    </p:spTree>
    <p:extLst>
      <p:ext uri="{BB962C8B-B14F-4D97-AF65-F5344CB8AC3E}">
        <p14:creationId xmlns:p14="http://schemas.microsoft.com/office/powerpoint/2010/main" val="148967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E10B-FF18-CF49-B1AD-3CC2B195A471}"/>
              </a:ext>
            </a:extLst>
          </p:cNvPr>
          <p:cNvSpPr>
            <a:spLocks noGrp="1"/>
          </p:cNvSpPr>
          <p:nvPr>
            <p:ph type="title"/>
          </p:nvPr>
        </p:nvSpPr>
        <p:spPr/>
        <p:txBody>
          <a:bodyPr/>
          <a:lstStyle/>
          <a:p>
            <a:r>
              <a:rPr lang="en-IE" dirty="0"/>
              <a:t>Don’t just write code, think and design code</a:t>
            </a:r>
            <a:endParaRPr lang="en-US" dirty="0"/>
          </a:p>
        </p:txBody>
      </p:sp>
      <p:pic>
        <p:nvPicPr>
          <p:cNvPr id="4" name="Content Placeholder 3">
            <a:extLst>
              <a:ext uri="{FF2B5EF4-FFF2-40B4-BE49-F238E27FC236}">
                <a16:creationId xmlns:a16="http://schemas.microsoft.com/office/drawing/2014/main" id="{4A408FF4-AD61-DE41-96CA-AB6606BF5E5E}"/>
              </a:ext>
            </a:extLst>
          </p:cNvPr>
          <p:cNvPicPr>
            <a:picLocks noGrp="1" noChangeAspect="1"/>
          </p:cNvPicPr>
          <p:nvPr>
            <p:ph idx="1"/>
          </p:nvPr>
        </p:nvPicPr>
        <p:blipFill>
          <a:blip r:embed="rId2"/>
          <a:stretch>
            <a:fillRect/>
          </a:stretch>
        </p:blipFill>
        <p:spPr>
          <a:xfrm>
            <a:off x="2063750" y="2610644"/>
            <a:ext cx="8064500" cy="2362200"/>
          </a:xfrm>
          <a:prstGeom prst="rect">
            <a:avLst/>
          </a:prstGeom>
        </p:spPr>
      </p:pic>
      <p:sp>
        <p:nvSpPr>
          <p:cNvPr id="5" name="Rectangle 4">
            <a:extLst>
              <a:ext uri="{FF2B5EF4-FFF2-40B4-BE49-F238E27FC236}">
                <a16:creationId xmlns:a16="http://schemas.microsoft.com/office/drawing/2014/main" id="{52BF19F8-657E-F44C-A674-C781E6709F0E}"/>
              </a:ext>
            </a:extLst>
          </p:cNvPr>
          <p:cNvSpPr/>
          <p:nvPr/>
        </p:nvSpPr>
        <p:spPr>
          <a:xfrm>
            <a:off x="2568111" y="5593834"/>
            <a:ext cx="7055778" cy="461665"/>
          </a:xfrm>
          <a:prstGeom prst="rect">
            <a:avLst/>
          </a:prstGeom>
        </p:spPr>
        <p:txBody>
          <a:bodyPr wrap="none">
            <a:spAutoFit/>
          </a:bodyPr>
          <a:lstStyle/>
          <a:p>
            <a:r>
              <a:rPr lang="en-US" sz="2400" dirty="0"/>
              <a:t>Use pseudocode, flowcharts, user stories and use-cases</a:t>
            </a:r>
          </a:p>
        </p:txBody>
      </p:sp>
    </p:spTree>
    <p:extLst>
      <p:ext uri="{BB962C8B-B14F-4D97-AF65-F5344CB8AC3E}">
        <p14:creationId xmlns:p14="http://schemas.microsoft.com/office/powerpoint/2010/main" val="311600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IE" dirty="0"/>
              <a:t>Main topics of this course:</a:t>
            </a:r>
            <a:endParaRPr lang="en-US" dirty="0"/>
          </a:p>
        </p:txBody>
      </p:sp>
      <p:sp>
        <p:nvSpPr>
          <p:cNvPr id="3" name="Rectangle 2">
            <a:extLst>
              <a:ext uri="{FF2B5EF4-FFF2-40B4-BE49-F238E27FC236}">
                <a16:creationId xmlns:a16="http://schemas.microsoft.com/office/drawing/2014/main" id="{32E48217-3224-B448-9F5A-AFC464681AF9}"/>
              </a:ext>
            </a:extLst>
          </p:cNvPr>
          <p:cNvSpPr/>
          <p:nvPr/>
        </p:nvSpPr>
        <p:spPr>
          <a:xfrm>
            <a:off x="575894" y="2227040"/>
            <a:ext cx="8247090" cy="3668505"/>
          </a:xfrm>
          <a:prstGeom prst="rect">
            <a:avLst/>
          </a:prstGeom>
        </p:spPr>
        <p:txBody>
          <a:bodyPr wrap="square">
            <a:spAutoFit/>
          </a:bodyPr>
          <a:lstStyle/>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4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Writing + Running Python Code</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4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Data Analysis + Data Management with Python</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4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Code Optimization and Writing Efficient Programs</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4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Coding Theory</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4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Test-Driven Development</a:t>
            </a:r>
          </a:p>
        </p:txBody>
      </p:sp>
    </p:spTree>
    <p:extLst>
      <p:ext uri="{BB962C8B-B14F-4D97-AF65-F5344CB8AC3E}">
        <p14:creationId xmlns:p14="http://schemas.microsoft.com/office/powerpoint/2010/main" val="2893511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E10B-FF18-CF49-B1AD-3CC2B195A471}"/>
              </a:ext>
            </a:extLst>
          </p:cNvPr>
          <p:cNvSpPr>
            <a:spLocks noGrp="1"/>
          </p:cNvSpPr>
          <p:nvPr>
            <p:ph type="title"/>
          </p:nvPr>
        </p:nvSpPr>
        <p:spPr/>
        <p:txBody>
          <a:bodyPr/>
          <a:lstStyle/>
          <a:p>
            <a:r>
              <a:rPr lang="en-US" dirty="0"/>
              <a:t>Reading a file</a:t>
            </a:r>
          </a:p>
        </p:txBody>
      </p:sp>
      <p:sp>
        <p:nvSpPr>
          <p:cNvPr id="3" name="Content Placeholder 2">
            <a:extLst>
              <a:ext uri="{FF2B5EF4-FFF2-40B4-BE49-F238E27FC236}">
                <a16:creationId xmlns:a16="http://schemas.microsoft.com/office/drawing/2014/main" id="{FAA696F6-D0F0-914B-8FD8-AB7134B371AB}"/>
              </a:ext>
            </a:extLst>
          </p:cNvPr>
          <p:cNvSpPr>
            <a:spLocks noGrp="1"/>
          </p:cNvSpPr>
          <p:nvPr>
            <p:ph idx="1"/>
          </p:nvPr>
        </p:nvSpPr>
        <p:spPr>
          <a:xfrm>
            <a:off x="581192" y="2180496"/>
            <a:ext cx="11029615" cy="3975348"/>
          </a:xfrm>
        </p:spPr>
        <p:txBody>
          <a:bodyPr>
            <a:normAutofit/>
          </a:bodyPr>
          <a:lstStyle/>
          <a:p>
            <a:pPr>
              <a:lnSpc>
                <a:spcPct val="150000"/>
              </a:lnSpc>
            </a:pPr>
            <a:r>
              <a:rPr lang="en-US" sz="2800" dirty="0">
                <a:solidFill>
                  <a:schemeClr val="accent2"/>
                </a:solidFill>
              </a:rPr>
              <a:t>Challenge:</a:t>
            </a:r>
            <a:r>
              <a:rPr lang="en-US" sz="2800" dirty="0"/>
              <a:t> open example1.txt in read ‘r’ mode</a:t>
            </a:r>
          </a:p>
          <a:p>
            <a:pPr lvl="1">
              <a:lnSpc>
                <a:spcPct val="150000"/>
              </a:lnSpc>
            </a:pPr>
            <a:r>
              <a:rPr lang="en-US" sz="2400" dirty="0"/>
              <a:t>Print number of lines</a:t>
            </a:r>
          </a:p>
          <a:p>
            <a:pPr lvl="1">
              <a:lnSpc>
                <a:spcPct val="150000"/>
              </a:lnSpc>
            </a:pPr>
            <a:r>
              <a:rPr lang="en-US" sz="2400" dirty="0"/>
              <a:t>Delimit (split) on every semicolon</a:t>
            </a:r>
          </a:p>
          <a:p>
            <a:pPr>
              <a:lnSpc>
                <a:spcPct val="150000"/>
              </a:lnSpc>
            </a:pPr>
            <a:r>
              <a:rPr lang="en-US" sz="2600" dirty="0"/>
              <a:t>Beware of errors and exceptions</a:t>
            </a:r>
          </a:p>
          <a:p>
            <a:pPr>
              <a:lnSpc>
                <a:spcPct val="150000"/>
              </a:lnSpc>
            </a:pPr>
            <a:r>
              <a:rPr lang="en-US" sz="2600" dirty="0"/>
              <a:t>We use the with keyword to automatically take care of closing the file!</a:t>
            </a:r>
          </a:p>
        </p:txBody>
      </p:sp>
    </p:spTree>
    <p:extLst>
      <p:ext uri="{BB962C8B-B14F-4D97-AF65-F5344CB8AC3E}">
        <p14:creationId xmlns:p14="http://schemas.microsoft.com/office/powerpoint/2010/main" val="8009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2E23-5C5D-F142-85F9-29C9EF54626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D9F9D37-983F-3640-A03E-3B66F2F19AB2}"/>
              </a:ext>
            </a:extLst>
          </p:cNvPr>
          <p:cNvPicPr>
            <a:picLocks noGrp="1" noChangeAspect="1"/>
          </p:cNvPicPr>
          <p:nvPr>
            <p:ph idx="1"/>
          </p:nvPr>
        </p:nvPicPr>
        <p:blipFill>
          <a:blip r:embed="rId2"/>
          <a:stretch>
            <a:fillRect/>
          </a:stretch>
        </p:blipFill>
        <p:spPr>
          <a:xfrm>
            <a:off x="2090482" y="2008840"/>
            <a:ext cx="8011036" cy="4147004"/>
          </a:xfrm>
          <a:prstGeom prst="rect">
            <a:avLst/>
          </a:prstGeom>
        </p:spPr>
      </p:pic>
    </p:spTree>
    <p:extLst>
      <p:ext uri="{BB962C8B-B14F-4D97-AF65-F5344CB8AC3E}">
        <p14:creationId xmlns:p14="http://schemas.microsoft.com/office/powerpoint/2010/main" val="251595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E10B-FF18-CF49-B1AD-3CC2B195A471}"/>
              </a:ext>
            </a:extLst>
          </p:cNvPr>
          <p:cNvSpPr>
            <a:spLocks noGrp="1"/>
          </p:cNvSpPr>
          <p:nvPr>
            <p:ph type="title"/>
          </p:nvPr>
        </p:nvSpPr>
        <p:spPr/>
        <p:txBody>
          <a:bodyPr/>
          <a:lstStyle/>
          <a:p>
            <a:r>
              <a:rPr lang="en-US" dirty="0"/>
              <a:t>Reading a file</a:t>
            </a:r>
          </a:p>
        </p:txBody>
      </p:sp>
      <p:sp>
        <p:nvSpPr>
          <p:cNvPr id="3" name="Content Placeholder 2">
            <a:extLst>
              <a:ext uri="{FF2B5EF4-FFF2-40B4-BE49-F238E27FC236}">
                <a16:creationId xmlns:a16="http://schemas.microsoft.com/office/drawing/2014/main" id="{FAA696F6-D0F0-914B-8FD8-AB7134B371AB}"/>
              </a:ext>
            </a:extLst>
          </p:cNvPr>
          <p:cNvSpPr>
            <a:spLocks noGrp="1"/>
          </p:cNvSpPr>
          <p:nvPr>
            <p:ph idx="1"/>
          </p:nvPr>
        </p:nvSpPr>
        <p:spPr>
          <a:xfrm>
            <a:off x="581192" y="2180496"/>
            <a:ext cx="11029615" cy="3975348"/>
          </a:xfrm>
        </p:spPr>
        <p:txBody>
          <a:bodyPr>
            <a:normAutofit/>
          </a:bodyPr>
          <a:lstStyle/>
          <a:p>
            <a:pPr>
              <a:lnSpc>
                <a:spcPct val="150000"/>
              </a:lnSpc>
            </a:pPr>
            <a:r>
              <a:rPr lang="en-US" sz="2800" dirty="0">
                <a:solidFill>
                  <a:schemeClr val="accent2"/>
                </a:solidFill>
              </a:rPr>
              <a:t>Challenge:</a:t>
            </a:r>
            <a:r>
              <a:rPr lang="en-US" sz="2800" dirty="0"/>
              <a:t> open example1.txt in read ‘r’ mode</a:t>
            </a:r>
          </a:p>
          <a:p>
            <a:pPr>
              <a:lnSpc>
                <a:spcPct val="150000"/>
              </a:lnSpc>
            </a:pPr>
            <a:r>
              <a:rPr lang="en-US" sz="2600" dirty="0"/>
              <a:t>We use the with keyword to automatically take care of closing the file!</a:t>
            </a:r>
          </a:p>
          <a:p>
            <a:pPr>
              <a:lnSpc>
                <a:spcPct val="150000"/>
              </a:lnSpc>
            </a:pPr>
            <a:endParaRPr lang="en-US" sz="2600" dirty="0"/>
          </a:p>
          <a:p>
            <a:pPr marL="0" indent="0">
              <a:lnSpc>
                <a:spcPct val="150000"/>
              </a:lnSpc>
              <a:buNone/>
            </a:pPr>
            <a:r>
              <a:rPr lang="en-IE" dirty="0">
                <a:latin typeface="Consolas" panose="020B0609020204030204" pitchFamily="49" charset="0"/>
                <a:cs typeface="Consolas" panose="020B0609020204030204" pitchFamily="49" charset="0"/>
              </a:rPr>
              <a:t>					with open(file path, 'r') as </a:t>
            </a:r>
            <a:r>
              <a:rPr lang="en-IE" dirty="0" err="1">
                <a:latin typeface="Consolas" panose="020B0609020204030204" pitchFamily="49" charset="0"/>
                <a:cs typeface="Consolas" panose="020B0609020204030204" pitchFamily="49" charset="0"/>
              </a:rPr>
              <a:t>my_file</a:t>
            </a:r>
            <a:r>
              <a:rPr lang="en-IE" dirty="0">
                <a:latin typeface="Consolas" panose="020B0609020204030204" pitchFamily="49" charset="0"/>
                <a:cs typeface="Consolas" panose="020B0609020204030204" pitchFamily="49" charset="0"/>
              </a:rPr>
              <a:t>:</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						for line in </a:t>
            </a:r>
            <a:r>
              <a:rPr lang="en-IE" dirty="0" err="1">
                <a:latin typeface="Consolas" panose="020B0609020204030204" pitchFamily="49" charset="0"/>
                <a:cs typeface="Consolas" panose="020B0609020204030204" pitchFamily="49" charset="0"/>
              </a:rPr>
              <a:t>my_file</a:t>
            </a:r>
            <a:endParaRPr lang="en-IE" dirty="0">
              <a:latin typeface="Consolas" panose="020B0609020204030204" pitchFamily="49" charset="0"/>
              <a:cs typeface="Consolas" panose="020B0609020204030204" pitchFamily="49" charset="0"/>
            </a:endParaRPr>
          </a:p>
          <a:p>
            <a:pPr marL="0" indent="0">
              <a:lnSpc>
                <a:spcPct val="150000"/>
              </a:lnSpc>
              <a:buNone/>
            </a:pPr>
            <a:r>
              <a:rPr lang="en-IE" dirty="0">
                <a:latin typeface="Consolas" panose="020B0609020204030204" pitchFamily="49" charset="0"/>
                <a:cs typeface="Consolas" panose="020B0609020204030204" pitchFamily="49" charset="0"/>
              </a:rPr>
              <a:t>					# Later, file is closed due to with/as</a:t>
            </a:r>
            <a:endParaRPr lang="en-US" sz="2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8029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E10B-FF18-CF49-B1AD-3CC2B195A471}"/>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FAA696F6-D0F0-914B-8FD8-AB7134B371AB}"/>
              </a:ext>
            </a:extLst>
          </p:cNvPr>
          <p:cNvSpPr>
            <a:spLocks noGrp="1"/>
          </p:cNvSpPr>
          <p:nvPr>
            <p:ph idx="1"/>
          </p:nvPr>
        </p:nvSpPr>
        <p:spPr/>
        <p:txBody>
          <a:bodyPr>
            <a:normAutofit/>
          </a:bodyPr>
          <a:lstStyle/>
          <a:p>
            <a:pPr>
              <a:lnSpc>
                <a:spcPct val="150000"/>
              </a:lnSpc>
            </a:pPr>
            <a:r>
              <a:rPr lang="en-US" sz="2800" dirty="0">
                <a:solidFill>
                  <a:schemeClr val="accent2"/>
                </a:solidFill>
              </a:rPr>
              <a:t>Challenge:</a:t>
            </a:r>
            <a:r>
              <a:rPr lang="en-US" sz="2800" dirty="0"/>
              <a:t> create a new file </a:t>
            </a:r>
            <a:r>
              <a:rPr lang="en-US" sz="2800" dirty="0" err="1"/>
              <a:t>output.txt</a:t>
            </a:r>
            <a:endParaRPr lang="en-US" sz="2800" dirty="0"/>
          </a:p>
          <a:p>
            <a:pPr lvl="1">
              <a:lnSpc>
                <a:spcPct val="150000"/>
              </a:lnSpc>
            </a:pPr>
            <a:r>
              <a:rPr lang="en-US" sz="2400" dirty="0"/>
              <a:t>Write out the name of all females (verify df first)</a:t>
            </a:r>
          </a:p>
          <a:p>
            <a:pPr lvl="1">
              <a:lnSpc>
                <a:spcPct val="150000"/>
              </a:lnSpc>
            </a:pPr>
            <a:r>
              <a:rPr lang="en-US" sz="2400" dirty="0"/>
              <a:t>Print average age of all people</a:t>
            </a:r>
          </a:p>
          <a:p>
            <a:pPr>
              <a:lnSpc>
                <a:spcPct val="150000"/>
              </a:lnSpc>
            </a:pPr>
            <a:r>
              <a:rPr lang="en-US" sz="2600" dirty="0"/>
              <a:t>Beware of errors and exceptions</a:t>
            </a:r>
          </a:p>
        </p:txBody>
      </p:sp>
    </p:spTree>
    <p:extLst>
      <p:ext uri="{BB962C8B-B14F-4D97-AF65-F5344CB8AC3E}">
        <p14:creationId xmlns:p14="http://schemas.microsoft.com/office/powerpoint/2010/main" val="140541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C935E62-602A-7845-8236-DD215D8DF3C3}"/>
              </a:ext>
            </a:extLst>
          </p:cNvPr>
          <p:cNvSpPr txBox="1">
            <a:spLocks/>
          </p:cNvSpPr>
          <p:nvPr/>
        </p:nvSpPr>
        <p:spPr>
          <a:xfrm>
            <a:off x="617260" y="3995279"/>
            <a:ext cx="10993549"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lumMod val="85000"/>
                  </a:schemeClr>
                </a:solidFill>
              </a:rPr>
              <a:t>Code optimization &amp; efficient programming</a:t>
            </a:r>
          </a:p>
        </p:txBody>
      </p:sp>
    </p:spTree>
    <p:extLst>
      <p:ext uri="{BB962C8B-B14F-4D97-AF65-F5344CB8AC3E}">
        <p14:creationId xmlns:p14="http://schemas.microsoft.com/office/powerpoint/2010/main" val="150132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93C0-A346-224E-B040-47D9F372CD53}"/>
              </a:ext>
            </a:extLst>
          </p:cNvPr>
          <p:cNvSpPr>
            <a:spLocks noGrp="1"/>
          </p:cNvSpPr>
          <p:nvPr>
            <p:ph type="title"/>
          </p:nvPr>
        </p:nvSpPr>
        <p:spPr/>
        <p:txBody>
          <a:bodyPr/>
          <a:lstStyle/>
          <a:p>
            <a:r>
              <a:rPr lang="en-US" dirty="0"/>
              <a:t>Chapter outline</a:t>
            </a:r>
          </a:p>
        </p:txBody>
      </p:sp>
      <p:sp>
        <p:nvSpPr>
          <p:cNvPr id="3" name="Rectangle 2">
            <a:extLst>
              <a:ext uri="{FF2B5EF4-FFF2-40B4-BE49-F238E27FC236}">
                <a16:creationId xmlns:a16="http://schemas.microsoft.com/office/drawing/2014/main" id="{3B60EACB-5053-554D-8AC1-EC18E7A7B745}"/>
              </a:ext>
            </a:extLst>
          </p:cNvPr>
          <p:cNvSpPr/>
          <p:nvPr/>
        </p:nvSpPr>
        <p:spPr>
          <a:xfrm>
            <a:off x="575894" y="2251424"/>
            <a:ext cx="6096000" cy="2935740"/>
          </a:xfrm>
          <a:prstGeom prst="rect">
            <a:avLst/>
          </a:prstGeom>
        </p:spPr>
        <p:txBody>
          <a:bodyPr>
            <a:spAutoFit/>
          </a:bodyPr>
          <a:lstStyle/>
          <a:p>
            <a:pPr marL="457200" indent="-457200">
              <a:lnSpc>
                <a:spcPct val="200000"/>
              </a:lnSpc>
              <a:buFont typeface="+mj-lt"/>
              <a:buAutoNum type="arabicPeriod"/>
            </a:pPr>
            <a:r>
              <a:rPr lang="en-US" sz="2400" dirty="0"/>
              <a:t>Programming Efficiently</a:t>
            </a:r>
          </a:p>
          <a:p>
            <a:pPr marL="457200" indent="-457200">
              <a:lnSpc>
                <a:spcPct val="200000"/>
              </a:lnSpc>
              <a:buFont typeface="+mj-lt"/>
              <a:buAutoNum type="arabicPeriod"/>
            </a:pPr>
            <a:r>
              <a:rPr lang="en-US" sz="2400" dirty="0"/>
              <a:t>Big O Notation</a:t>
            </a:r>
          </a:p>
          <a:p>
            <a:pPr marL="457200" indent="-457200">
              <a:lnSpc>
                <a:spcPct val="200000"/>
              </a:lnSpc>
              <a:buFont typeface="+mj-lt"/>
              <a:buAutoNum type="arabicPeriod"/>
            </a:pPr>
            <a:r>
              <a:rPr lang="en-US" sz="2400" dirty="0"/>
              <a:t>Comparing Data Structures</a:t>
            </a:r>
          </a:p>
          <a:p>
            <a:pPr marL="457200" indent="-457200">
              <a:lnSpc>
                <a:spcPct val="200000"/>
              </a:lnSpc>
              <a:buFont typeface="+mj-lt"/>
              <a:buAutoNum type="arabicPeriod"/>
            </a:pPr>
            <a:r>
              <a:rPr lang="en-US" sz="2400" dirty="0"/>
              <a:t>Timing</a:t>
            </a:r>
          </a:p>
        </p:txBody>
      </p:sp>
    </p:spTree>
    <p:extLst>
      <p:ext uri="{BB962C8B-B14F-4D97-AF65-F5344CB8AC3E}">
        <p14:creationId xmlns:p14="http://schemas.microsoft.com/office/powerpoint/2010/main" val="314822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A89F-35A2-1440-A5F1-1B87E1B32646}"/>
              </a:ext>
            </a:extLst>
          </p:cNvPr>
          <p:cNvSpPr>
            <a:spLocks noGrp="1"/>
          </p:cNvSpPr>
          <p:nvPr>
            <p:ph type="title"/>
          </p:nvPr>
        </p:nvSpPr>
        <p:spPr>
          <a:xfrm>
            <a:off x="581192" y="1931493"/>
            <a:ext cx="11029615" cy="1497507"/>
          </a:xfrm>
        </p:spPr>
        <p:txBody>
          <a:bodyPr anchor="ctr"/>
          <a:lstStyle/>
          <a:p>
            <a:pPr algn="ctr"/>
            <a:r>
              <a:rPr lang="en-US" dirty="0"/>
              <a:t>Stop me at any point if you have questions</a:t>
            </a:r>
          </a:p>
        </p:txBody>
      </p:sp>
    </p:spTree>
    <p:extLst>
      <p:ext uri="{BB962C8B-B14F-4D97-AF65-F5344CB8AC3E}">
        <p14:creationId xmlns:p14="http://schemas.microsoft.com/office/powerpoint/2010/main" val="12971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220A-C1E5-A247-91A8-2363C32A6B3B}"/>
              </a:ext>
            </a:extLst>
          </p:cNvPr>
          <p:cNvSpPr>
            <a:spLocks noGrp="1"/>
          </p:cNvSpPr>
          <p:nvPr>
            <p:ph type="title"/>
          </p:nvPr>
        </p:nvSpPr>
        <p:spPr/>
        <p:txBody>
          <a:bodyPr/>
          <a:lstStyle/>
          <a:p>
            <a:r>
              <a:rPr lang="en-US" dirty="0"/>
              <a:t>Programming efficiently</a:t>
            </a:r>
          </a:p>
        </p:txBody>
      </p:sp>
      <p:sp>
        <p:nvSpPr>
          <p:cNvPr id="3" name="Content Placeholder 2">
            <a:extLst>
              <a:ext uri="{FF2B5EF4-FFF2-40B4-BE49-F238E27FC236}">
                <a16:creationId xmlns:a16="http://schemas.microsoft.com/office/drawing/2014/main" id="{294F1BEC-E7DA-EC4C-B0BB-FAB8CFBAEA97}"/>
              </a:ext>
            </a:extLst>
          </p:cNvPr>
          <p:cNvSpPr>
            <a:spLocks noGrp="1"/>
          </p:cNvSpPr>
          <p:nvPr>
            <p:ph idx="1"/>
          </p:nvPr>
        </p:nvSpPr>
        <p:spPr/>
        <p:txBody>
          <a:bodyPr>
            <a:normAutofit/>
          </a:bodyPr>
          <a:lstStyle/>
          <a:p>
            <a:r>
              <a:rPr lang="en-IE" sz="2000" dirty="0"/>
              <a:t>As you progress as a developer, it becomes increasingly important to write programs as efficiently as possible</a:t>
            </a:r>
          </a:p>
          <a:p>
            <a:r>
              <a:rPr lang="en-IE" sz="2000" dirty="0"/>
              <a:t>Efficiency in the following areas:</a:t>
            </a:r>
          </a:p>
          <a:p>
            <a:pPr lvl="1"/>
            <a:r>
              <a:rPr lang="en-IE" sz="1800" dirty="0"/>
              <a:t>Memory</a:t>
            </a:r>
          </a:p>
          <a:p>
            <a:pPr lvl="1"/>
            <a:r>
              <a:rPr lang="en-IE" sz="1800" dirty="0"/>
              <a:t>CPU load</a:t>
            </a:r>
          </a:p>
          <a:p>
            <a:pPr lvl="1"/>
            <a:r>
              <a:rPr lang="en-IE" sz="1800" dirty="0"/>
              <a:t>Execution time</a:t>
            </a:r>
          </a:p>
          <a:p>
            <a:pPr lvl="1"/>
            <a:r>
              <a:rPr lang="en-IE" sz="1800" dirty="0"/>
              <a:t>Conciseness/Lines of code</a:t>
            </a:r>
          </a:p>
          <a:p>
            <a:r>
              <a:rPr lang="en-IE" sz="2000" dirty="0"/>
              <a:t>Efficiency is measured using Big O Notation</a:t>
            </a:r>
          </a:p>
        </p:txBody>
      </p:sp>
    </p:spTree>
    <p:extLst>
      <p:ext uri="{BB962C8B-B14F-4D97-AF65-F5344CB8AC3E}">
        <p14:creationId xmlns:p14="http://schemas.microsoft.com/office/powerpoint/2010/main" val="3481635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CAB6-531E-2941-A46B-20646B8535A0}"/>
              </a:ext>
            </a:extLst>
          </p:cNvPr>
          <p:cNvSpPr>
            <a:spLocks noGrp="1"/>
          </p:cNvSpPr>
          <p:nvPr>
            <p:ph type="title"/>
          </p:nvPr>
        </p:nvSpPr>
        <p:spPr/>
        <p:txBody>
          <a:bodyPr/>
          <a:lstStyle/>
          <a:p>
            <a:r>
              <a:rPr lang="en-US" dirty="0"/>
              <a:t>big o notation</a:t>
            </a:r>
          </a:p>
        </p:txBody>
      </p:sp>
      <p:sp>
        <p:nvSpPr>
          <p:cNvPr id="3" name="Content Placeholder 2">
            <a:extLst>
              <a:ext uri="{FF2B5EF4-FFF2-40B4-BE49-F238E27FC236}">
                <a16:creationId xmlns:a16="http://schemas.microsoft.com/office/drawing/2014/main" id="{E233E396-018E-7242-9EE7-B050958F93C3}"/>
              </a:ext>
            </a:extLst>
          </p:cNvPr>
          <p:cNvSpPr>
            <a:spLocks noGrp="1"/>
          </p:cNvSpPr>
          <p:nvPr>
            <p:ph idx="1"/>
          </p:nvPr>
        </p:nvSpPr>
        <p:spPr/>
        <p:txBody>
          <a:bodyPr>
            <a:normAutofit/>
          </a:bodyPr>
          <a:lstStyle/>
          <a:p>
            <a:r>
              <a:rPr lang="en-IE" sz="2400" u="sng" dirty="0"/>
              <a:t>Big O:</a:t>
            </a:r>
            <a:r>
              <a:rPr lang="en-IE" sz="2400" dirty="0"/>
              <a:t> a mathematical notation that describes the limiting </a:t>
            </a:r>
            <a:r>
              <a:rPr lang="en-IE" sz="2400" dirty="0" err="1"/>
              <a:t>behavior</a:t>
            </a:r>
            <a:r>
              <a:rPr lang="en-IE" sz="2400" dirty="0"/>
              <a:t> of a function when the argument tends towards a particular value or infinity.</a:t>
            </a:r>
          </a:p>
          <a:p>
            <a:r>
              <a:rPr lang="en-IE" sz="2400" dirty="0"/>
              <a:t>Used in Computer Science to describe the performance or complexity of an algorithm. Big O specifically describes the worst-case scenario, and can be used to describe the execution time required or the space used (e.g. in memory or on disk) by an algorithm.</a:t>
            </a:r>
          </a:p>
          <a:p>
            <a:endParaRPr lang="en-US" sz="2400" dirty="0"/>
          </a:p>
        </p:txBody>
      </p:sp>
    </p:spTree>
    <p:extLst>
      <p:ext uri="{BB962C8B-B14F-4D97-AF65-F5344CB8AC3E}">
        <p14:creationId xmlns:p14="http://schemas.microsoft.com/office/powerpoint/2010/main" val="408885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9A78-E1B1-2D46-A943-35B3EC2CC71A}"/>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o(1)</a:t>
            </a:r>
          </a:p>
        </p:txBody>
      </p:sp>
      <p:sp>
        <p:nvSpPr>
          <p:cNvPr id="3" name="Content Placeholder 2">
            <a:extLst>
              <a:ext uri="{FF2B5EF4-FFF2-40B4-BE49-F238E27FC236}">
                <a16:creationId xmlns:a16="http://schemas.microsoft.com/office/drawing/2014/main" id="{F68F7695-7B65-534D-AAD8-2F6322F44611}"/>
              </a:ext>
            </a:extLst>
          </p:cNvPr>
          <p:cNvSpPr>
            <a:spLocks noGrp="1"/>
          </p:cNvSpPr>
          <p:nvPr>
            <p:ph idx="1"/>
          </p:nvPr>
        </p:nvSpPr>
        <p:spPr>
          <a:xfrm>
            <a:off x="581192" y="2180497"/>
            <a:ext cx="11029615" cy="1413603"/>
          </a:xfrm>
        </p:spPr>
        <p:txBody>
          <a:bodyPr>
            <a:normAutofit/>
          </a:bodyPr>
          <a:lstStyle/>
          <a:p>
            <a:r>
              <a:rPr lang="en-IE" sz="2400" dirty="0"/>
              <a:t>O(1) describes an algorithm that will always execute in the same time (or space) regardless of the size of the input data set.</a:t>
            </a:r>
            <a:br>
              <a:rPr lang="en-IE" dirty="0"/>
            </a:br>
            <a:endParaRPr lang="en-IE" dirty="0"/>
          </a:p>
        </p:txBody>
      </p:sp>
      <p:sp>
        <p:nvSpPr>
          <p:cNvPr id="4" name="TextBox 3">
            <a:extLst>
              <a:ext uri="{FF2B5EF4-FFF2-40B4-BE49-F238E27FC236}">
                <a16:creationId xmlns:a16="http://schemas.microsoft.com/office/drawing/2014/main" id="{778CE170-4D7C-B94C-9201-5FF0BE8E672B}"/>
              </a:ext>
            </a:extLst>
          </p:cNvPr>
          <p:cNvSpPr txBox="1"/>
          <p:nvPr/>
        </p:nvSpPr>
        <p:spPr>
          <a:xfrm>
            <a:off x="3124200" y="4058641"/>
            <a:ext cx="6136616" cy="1477328"/>
          </a:xfrm>
          <a:prstGeom prst="rect">
            <a:avLst/>
          </a:prstGeom>
          <a:noFill/>
        </p:spPr>
        <p:txBody>
          <a:bodyPr wrap="none" rtlCol="0">
            <a:spAutoFit/>
          </a:bodyPr>
          <a:lstStyle/>
          <a:p>
            <a:r>
              <a:rPr lang="en-IE" dirty="0">
                <a:latin typeface="Consolas" panose="020B0609020204030204" pitchFamily="49" charset="0"/>
                <a:cs typeface="Consolas" panose="020B0609020204030204" pitchFamily="49" charset="0"/>
              </a:rPr>
              <a:t>bool </a:t>
            </a:r>
            <a:r>
              <a:rPr lang="en-IE" dirty="0" err="1">
                <a:latin typeface="Consolas" panose="020B0609020204030204" pitchFamily="49" charset="0"/>
                <a:cs typeface="Consolas" panose="020B0609020204030204" pitchFamily="49" charset="0"/>
              </a:rPr>
              <a:t>IsFirstElementNull</a:t>
            </a:r>
            <a:r>
              <a:rPr lang="en-IE" dirty="0">
                <a:latin typeface="Consolas" panose="020B0609020204030204" pitchFamily="49" charset="0"/>
                <a:cs typeface="Consolas" panose="020B0609020204030204" pitchFamily="49" charset="0"/>
              </a:rPr>
              <a:t>(</a:t>
            </a:r>
            <a:r>
              <a:rPr lang="en-IE" dirty="0" err="1">
                <a:latin typeface="Consolas" panose="020B0609020204030204" pitchFamily="49" charset="0"/>
                <a:cs typeface="Consolas" panose="020B0609020204030204" pitchFamily="49" charset="0"/>
              </a:rPr>
              <a:t>IList</a:t>
            </a:r>
            <a:r>
              <a:rPr lang="en-IE" dirty="0">
                <a:latin typeface="Consolas" panose="020B0609020204030204" pitchFamily="49" charset="0"/>
                <a:cs typeface="Consolas" panose="020B0609020204030204" pitchFamily="49" charset="0"/>
              </a:rPr>
              <a:t>&lt;string&gt; elements)</a:t>
            </a:r>
          </a:p>
          <a:p>
            <a:r>
              <a:rPr lang="en-IE" dirty="0">
                <a:latin typeface="Consolas" panose="020B0609020204030204" pitchFamily="49" charset="0"/>
                <a:cs typeface="Consolas" panose="020B0609020204030204" pitchFamily="49" charset="0"/>
              </a:rPr>
              <a:t>{</a:t>
            </a:r>
          </a:p>
          <a:p>
            <a:r>
              <a:rPr lang="en-IE" dirty="0">
                <a:latin typeface="Consolas" panose="020B0609020204030204" pitchFamily="49" charset="0"/>
                <a:cs typeface="Consolas" panose="020B0609020204030204" pitchFamily="49" charset="0"/>
              </a:rPr>
              <a:t>    return elements[0] == null;</a:t>
            </a:r>
          </a:p>
          <a:p>
            <a:r>
              <a:rPr lang="en-IE" dirty="0">
                <a:latin typeface="Consolas" panose="020B0609020204030204" pitchFamily="49" charset="0"/>
                <a:cs typeface="Consolas" panose="020B0609020204030204" pitchFamily="49" charset="0"/>
              </a:rPr>
              <a:t>}</a:t>
            </a:r>
          </a:p>
          <a:p>
            <a:endParaRPr lang="en-US" dirty="0"/>
          </a:p>
        </p:txBody>
      </p:sp>
      <p:sp>
        <p:nvSpPr>
          <p:cNvPr id="5" name="Rectangle 4">
            <a:extLst>
              <a:ext uri="{FF2B5EF4-FFF2-40B4-BE49-F238E27FC236}">
                <a16:creationId xmlns:a16="http://schemas.microsoft.com/office/drawing/2014/main" id="{8E2C00A1-29CA-4C49-B09F-D6FE5D834813}"/>
              </a:ext>
            </a:extLst>
          </p:cNvPr>
          <p:cNvSpPr/>
          <p:nvPr/>
        </p:nvSpPr>
        <p:spPr>
          <a:xfrm>
            <a:off x="3009900" y="3695700"/>
            <a:ext cx="6502400" cy="18402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1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IE" dirty="0"/>
              <a:t>Skills acquired</a:t>
            </a:r>
            <a:endParaRPr lang="en-US" dirty="0"/>
          </a:p>
        </p:txBody>
      </p:sp>
      <p:sp>
        <p:nvSpPr>
          <p:cNvPr id="3" name="Rectangle 2">
            <a:extLst>
              <a:ext uri="{FF2B5EF4-FFF2-40B4-BE49-F238E27FC236}">
                <a16:creationId xmlns:a16="http://schemas.microsoft.com/office/drawing/2014/main" id="{8A287797-2E47-C040-A954-D036CD4B6ADA}"/>
              </a:ext>
            </a:extLst>
          </p:cNvPr>
          <p:cNvSpPr/>
          <p:nvPr/>
        </p:nvSpPr>
        <p:spPr>
          <a:xfrm>
            <a:off x="575894" y="2080759"/>
            <a:ext cx="10619232" cy="4047583"/>
          </a:xfrm>
          <a:prstGeom prst="rect">
            <a:avLst/>
          </a:prstGeom>
        </p:spPr>
        <p:txBody>
          <a:bodyPr wrap="square">
            <a:spAutoFit/>
          </a:bodyPr>
          <a:lstStyle/>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2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To be able to write efficient and succinct, powerful programs using Python. </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2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To </a:t>
            </a:r>
            <a:r>
              <a:rPr kumimoji="0" lang="en-IE" sz="2200" b="0" i="0" u="none" strike="noStrike" kern="1200" cap="none" spc="0" normalizeH="0" baseline="0" noProof="0" dirty="0" err="1">
                <a:ln>
                  <a:noFill/>
                </a:ln>
                <a:solidFill>
                  <a:srgbClr val="000000"/>
                </a:solidFill>
                <a:effectLst/>
                <a:uLnTx/>
                <a:uFillTx/>
                <a:latin typeface="Helvetica Neue" panose="02000503000000020004" pitchFamily="2" charset="0"/>
                <a:ea typeface="+mn-ea"/>
                <a:cs typeface="+mn-cs"/>
              </a:rPr>
              <a:t>analyze</a:t>
            </a:r>
            <a:r>
              <a:rPr kumimoji="0" lang="en-IE" sz="22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and create unit tests to ensure a high standard of coding. </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2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To understand how to run Python code in a number of different environments. </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2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To create medium-length programs to solve coding challenges. </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2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To understand the process in designing programming solutions</a:t>
            </a:r>
          </a:p>
          <a:p>
            <a:pPr marL="0" marR="0" lvl="0" indent="0" algn="l" defTabSz="457200" rtl="0" eaLnBrk="1" fontAlgn="auto" latinLnBrk="0" hangingPunct="1">
              <a:lnSpc>
                <a:spcPct val="200000"/>
              </a:lnSpc>
              <a:spcBef>
                <a:spcPts val="0"/>
              </a:spcBef>
              <a:spcAft>
                <a:spcPts val="0"/>
              </a:spcAft>
              <a:buClrTx/>
              <a:buSzTx/>
              <a:buFont typeface="+mj-lt"/>
              <a:buAutoNum type="arabicPeriod"/>
              <a:tabLst/>
              <a:defRPr/>
            </a:pPr>
            <a:r>
              <a:rPr kumimoji="0" lang="en-IE" sz="2200" b="0" i="0" u="none" strike="noStrike" kern="1200" cap="none" spc="0" normalizeH="0" baseline="0" noProof="0" dirty="0">
                <a:ln>
                  <a:noFill/>
                </a:ln>
                <a:solidFill>
                  <a:srgbClr val="000000"/>
                </a:solidFill>
                <a:effectLst/>
                <a:uLnTx/>
                <a:uFillTx/>
                <a:latin typeface="Helvetica Neue" panose="02000503000000020004" pitchFamily="2" charset="0"/>
                <a:ea typeface="+mn-ea"/>
                <a:cs typeface="+mn-cs"/>
              </a:rPr>
              <a:t> To write efficient and optimised solutions to solve problems.</a:t>
            </a:r>
          </a:p>
        </p:txBody>
      </p:sp>
    </p:spTree>
    <p:extLst>
      <p:ext uri="{BB962C8B-B14F-4D97-AF65-F5344CB8AC3E}">
        <p14:creationId xmlns:p14="http://schemas.microsoft.com/office/powerpoint/2010/main" val="2970603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9A78-E1B1-2D46-A943-35B3EC2CC71A}"/>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o(N)</a:t>
            </a:r>
          </a:p>
        </p:txBody>
      </p:sp>
      <p:sp>
        <p:nvSpPr>
          <p:cNvPr id="3" name="Content Placeholder 2">
            <a:extLst>
              <a:ext uri="{FF2B5EF4-FFF2-40B4-BE49-F238E27FC236}">
                <a16:creationId xmlns:a16="http://schemas.microsoft.com/office/drawing/2014/main" id="{F68F7695-7B65-534D-AAD8-2F6322F44611}"/>
              </a:ext>
            </a:extLst>
          </p:cNvPr>
          <p:cNvSpPr>
            <a:spLocks noGrp="1"/>
          </p:cNvSpPr>
          <p:nvPr>
            <p:ph idx="1"/>
          </p:nvPr>
        </p:nvSpPr>
        <p:spPr>
          <a:xfrm>
            <a:off x="581192" y="1981449"/>
            <a:ext cx="11029615" cy="1629504"/>
          </a:xfrm>
        </p:spPr>
        <p:txBody>
          <a:bodyPr>
            <a:normAutofit lnSpcReduction="10000"/>
          </a:bodyPr>
          <a:lstStyle/>
          <a:p>
            <a:r>
              <a:rPr lang="en-IE" sz="2200" dirty="0"/>
              <a:t>O(N) describes an algorithm whose performance will grow linearly and in direct proportion to the size of the input data set. The example below also demonstrates how Big O favours the worst-case performance scenario; a matching string could be found during any iteration of the for loop and the function would return early, but Big O notation will always assume the upper limit where the algorithm will perform the maximum number of iterations.</a:t>
            </a:r>
          </a:p>
        </p:txBody>
      </p:sp>
      <p:sp>
        <p:nvSpPr>
          <p:cNvPr id="4" name="TextBox 3">
            <a:extLst>
              <a:ext uri="{FF2B5EF4-FFF2-40B4-BE49-F238E27FC236}">
                <a16:creationId xmlns:a16="http://schemas.microsoft.com/office/drawing/2014/main" id="{E2D9DDA4-661D-F543-BE6C-75837DC41229}"/>
              </a:ext>
            </a:extLst>
          </p:cNvPr>
          <p:cNvSpPr txBox="1"/>
          <p:nvPr/>
        </p:nvSpPr>
        <p:spPr>
          <a:xfrm>
            <a:off x="2457823" y="3876446"/>
            <a:ext cx="6468437" cy="2554545"/>
          </a:xfrm>
          <a:prstGeom prst="rect">
            <a:avLst/>
          </a:prstGeom>
          <a:noFill/>
        </p:spPr>
        <p:txBody>
          <a:bodyPr wrap="none" rtlCol="0">
            <a:spAutoFit/>
          </a:bodyPr>
          <a:lstStyle/>
          <a:p>
            <a:r>
              <a:rPr lang="en-IE" sz="1600" dirty="0">
                <a:latin typeface="Consolas" panose="020B0609020204030204" pitchFamily="49" charset="0"/>
                <a:cs typeface="Consolas" panose="020B0609020204030204" pitchFamily="49" charset="0"/>
              </a:rPr>
              <a:t>bool </a:t>
            </a:r>
            <a:r>
              <a:rPr lang="en-IE" sz="1600" dirty="0" err="1">
                <a:latin typeface="Consolas" panose="020B0609020204030204" pitchFamily="49" charset="0"/>
                <a:cs typeface="Consolas" panose="020B0609020204030204" pitchFamily="49" charset="0"/>
              </a:rPr>
              <a:t>ContainsValue</a:t>
            </a:r>
            <a:r>
              <a:rPr lang="en-IE" sz="1600" dirty="0">
                <a:latin typeface="Consolas" panose="020B0609020204030204" pitchFamily="49" charset="0"/>
                <a:cs typeface="Consolas" panose="020B0609020204030204" pitchFamily="49" charset="0"/>
              </a:rPr>
              <a:t>(</a:t>
            </a:r>
            <a:r>
              <a:rPr lang="en-IE" sz="1600" dirty="0" err="1">
                <a:latin typeface="Consolas" panose="020B0609020204030204" pitchFamily="49" charset="0"/>
                <a:cs typeface="Consolas" panose="020B0609020204030204" pitchFamily="49" charset="0"/>
              </a:rPr>
              <a:t>IList</a:t>
            </a:r>
            <a:r>
              <a:rPr lang="en-IE" sz="1600" dirty="0">
                <a:latin typeface="Consolas" panose="020B0609020204030204" pitchFamily="49" charset="0"/>
                <a:cs typeface="Consolas" panose="020B0609020204030204" pitchFamily="49" charset="0"/>
              </a:rPr>
              <a:t>&lt;string&gt; elements, string value)</a:t>
            </a:r>
          </a:p>
          <a:p>
            <a:r>
              <a:rPr lang="en-IE" sz="1600" dirty="0">
                <a:latin typeface="Consolas" panose="020B0609020204030204" pitchFamily="49" charset="0"/>
                <a:cs typeface="Consolas" panose="020B0609020204030204" pitchFamily="49" charset="0"/>
              </a:rPr>
              <a:t>{</a:t>
            </a:r>
          </a:p>
          <a:p>
            <a:r>
              <a:rPr lang="en-IE" sz="1600" dirty="0">
                <a:latin typeface="Consolas" panose="020B0609020204030204" pitchFamily="49" charset="0"/>
                <a:cs typeface="Consolas" panose="020B0609020204030204" pitchFamily="49" charset="0"/>
              </a:rPr>
              <a:t>    foreach (var element in elements)</a:t>
            </a:r>
          </a:p>
          <a:p>
            <a:r>
              <a:rPr lang="en-IE" sz="1600" dirty="0">
                <a:latin typeface="Consolas" panose="020B0609020204030204" pitchFamily="49" charset="0"/>
                <a:cs typeface="Consolas" panose="020B0609020204030204" pitchFamily="49" charset="0"/>
              </a:rPr>
              <a:t>    {</a:t>
            </a:r>
          </a:p>
          <a:p>
            <a:r>
              <a:rPr lang="en-IE" sz="1600" dirty="0">
                <a:latin typeface="Consolas" panose="020B0609020204030204" pitchFamily="49" charset="0"/>
                <a:cs typeface="Consolas" panose="020B0609020204030204" pitchFamily="49" charset="0"/>
              </a:rPr>
              <a:t>        if (element == value) return true;</a:t>
            </a:r>
          </a:p>
          <a:p>
            <a:r>
              <a:rPr lang="en-IE" sz="1600" dirty="0">
                <a:latin typeface="Consolas" panose="020B0609020204030204" pitchFamily="49" charset="0"/>
                <a:cs typeface="Consolas" panose="020B0609020204030204" pitchFamily="49" charset="0"/>
              </a:rPr>
              <a:t>    }</a:t>
            </a:r>
          </a:p>
          <a:p>
            <a:br>
              <a:rPr lang="en-IE" sz="1600" dirty="0">
                <a:latin typeface="Consolas" panose="020B0609020204030204" pitchFamily="49" charset="0"/>
                <a:cs typeface="Consolas" panose="020B0609020204030204" pitchFamily="49" charset="0"/>
              </a:rPr>
            </a:br>
            <a:endParaRPr lang="en-IE" sz="1600" dirty="0">
              <a:latin typeface="Consolas" panose="020B0609020204030204" pitchFamily="49" charset="0"/>
              <a:cs typeface="Consolas" panose="020B0609020204030204" pitchFamily="49" charset="0"/>
            </a:endParaRPr>
          </a:p>
          <a:p>
            <a:r>
              <a:rPr lang="en-IE" sz="1600" dirty="0">
                <a:latin typeface="Consolas" panose="020B0609020204030204" pitchFamily="49" charset="0"/>
                <a:cs typeface="Consolas" panose="020B0609020204030204" pitchFamily="49" charset="0"/>
              </a:rPr>
              <a:t>    return false;</a:t>
            </a:r>
          </a:p>
          <a:p>
            <a:r>
              <a:rPr lang="en-IE" sz="1600" dirty="0">
                <a:latin typeface="Consolas" panose="020B0609020204030204" pitchFamily="49" charset="0"/>
                <a:cs typeface="Consolas" panose="020B0609020204030204" pitchFamily="49" charset="0"/>
              </a:rPr>
              <a:t>}</a:t>
            </a:r>
            <a:endParaRPr lang="en-US" sz="1600" dirty="0"/>
          </a:p>
        </p:txBody>
      </p:sp>
      <p:sp>
        <p:nvSpPr>
          <p:cNvPr id="5" name="Rectangle 4">
            <a:extLst>
              <a:ext uri="{FF2B5EF4-FFF2-40B4-BE49-F238E27FC236}">
                <a16:creationId xmlns:a16="http://schemas.microsoft.com/office/drawing/2014/main" id="{1EBBB947-64FB-1849-B1CC-218AD31629B8}"/>
              </a:ext>
            </a:extLst>
          </p:cNvPr>
          <p:cNvSpPr/>
          <p:nvPr/>
        </p:nvSpPr>
        <p:spPr>
          <a:xfrm>
            <a:off x="2349500" y="3610953"/>
            <a:ext cx="6807200" cy="29549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02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9A78-E1B1-2D46-A943-35B3EC2CC71A}"/>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o(N</a:t>
            </a:r>
            <a:r>
              <a:rPr lang="en-US" baseline="30000" dirty="0">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3" name="Content Placeholder 2">
            <a:extLst>
              <a:ext uri="{FF2B5EF4-FFF2-40B4-BE49-F238E27FC236}">
                <a16:creationId xmlns:a16="http://schemas.microsoft.com/office/drawing/2014/main" id="{F68F7695-7B65-534D-AAD8-2F6322F44611}"/>
              </a:ext>
            </a:extLst>
          </p:cNvPr>
          <p:cNvSpPr>
            <a:spLocks noGrp="1"/>
          </p:cNvSpPr>
          <p:nvPr>
            <p:ph idx="1"/>
          </p:nvPr>
        </p:nvSpPr>
        <p:spPr>
          <a:xfrm>
            <a:off x="416091" y="1869595"/>
            <a:ext cx="4460709" cy="4286249"/>
          </a:xfrm>
        </p:spPr>
        <p:txBody>
          <a:bodyPr>
            <a:normAutofit/>
          </a:bodyPr>
          <a:lstStyle/>
          <a:p>
            <a:pPr marL="0" indent="0">
              <a:lnSpc>
                <a:spcPct val="150000"/>
              </a:lnSpc>
              <a:buNone/>
            </a:pPr>
            <a:r>
              <a:rPr lang="en-IE" sz="2000" dirty="0"/>
              <a:t>O(N</a:t>
            </a:r>
            <a:r>
              <a:rPr lang="en-IE" sz="2000" baseline="30000" dirty="0"/>
              <a:t>2</a:t>
            </a:r>
            <a:r>
              <a:rPr lang="en-IE" sz="2000" dirty="0"/>
              <a:t>) represents an algorithm whose performance is directly proportional to the square of the size of the input data set. This is common with algorithms that involve nested iterations over the data set. Deeper nested iterations will result in O(N</a:t>
            </a:r>
            <a:r>
              <a:rPr lang="en-IE" sz="2000" baseline="30000" dirty="0"/>
              <a:t>3</a:t>
            </a:r>
            <a:r>
              <a:rPr lang="en-IE" sz="2000" dirty="0"/>
              <a:t>), O(N</a:t>
            </a:r>
            <a:r>
              <a:rPr lang="en-IE" sz="2000" baseline="30000" dirty="0"/>
              <a:t>4</a:t>
            </a:r>
            <a:r>
              <a:rPr lang="en-IE" sz="2000" dirty="0"/>
              <a:t>) etc.</a:t>
            </a:r>
            <a:endParaRPr lang="en-US" sz="2000" dirty="0"/>
          </a:p>
        </p:txBody>
      </p:sp>
      <p:sp>
        <p:nvSpPr>
          <p:cNvPr id="4" name="TextBox 3">
            <a:extLst>
              <a:ext uri="{FF2B5EF4-FFF2-40B4-BE49-F238E27FC236}">
                <a16:creationId xmlns:a16="http://schemas.microsoft.com/office/drawing/2014/main" id="{C14B06B9-02EB-154D-AC7A-F198C509D289}"/>
              </a:ext>
            </a:extLst>
          </p:cNvPr>
          <p:cNvSpPr txBox="1"/>
          <p:nvPr/>
        </p:nvSpPr>
        <p:spPr>
          <a:xfrm>
            <a:off x="5092700" y="2092385"/>
            <a:ext cx="7989089" cy="4478149"/>
          </a:xfrm>
          <a:prstGeom prst="rect">
            <a:avLst/>
          </a:prstGeom>
          <a:noFill/>
        </p:spPr>
        <p:txBody>
          <a:bodyPr wrap="square" rtlCol="0">
            <a:spAutoFit/>
          </a:bodyPr>
          <a:lstStyle/>
          <a:p>
            <a:r>
              <a:rPr lang="en-IE" sz="1500" dirty="0">
                <a:latin typeface="Consolas" panose="020B0609020204030204" pitchFamily="49" charset="0"/>
                <a:cs typeface="Consolas" panose="020B0609020204030204" pitchFamily="49" charset="0"/>
              </a:rPr>
              <a:t>bool </a:t>
            </a:r>
            <a:r>
              <a:rPr lang="en-IE" sz="1500" dirty="0" err="1">
                <a:latin typeface="Consolas" panose="020B0609020204030204" pitchFamily="49" charset="0"/>
                <a:cs typeface="Consolas" panose="020B0609020204030204" pitchFamily="49" charset="0"/>
              </a:rPr>
              <a:t>ContainsDuplicates</a:t>
            </a:r>
            <a:r>
              <a:rPr lang="en-IE" sz="1500" dirty="0">
                <a:latin typeface="Consolas" panose="020B0609020204030204" pitchFamily="49" charset="0"/>
                <a:cs typeface="Consolas" panose="020B0609020204030204" pitchFamily="49" charset="0"/>
              </a:rPr>
              <a:t>(</a:t>
            </a:r>
            <a:r>
              <a:rPr lang="en-IE" sz="1500" dirty="0" err="1">
                <a:latin typeface="Consolas" panose="020B0609020204030204" pitchFamily="49" charset="0"/>
                <a:cs typeface="Consolas" panose="020B0609020204030204" pitchFamily="49" charset="0"/>
              </a:rPr>
              <a:t>IList</a:t>
            </a:r>
            <a:r>
              <a:rPr lang="en-IE" sz="1500" dirty="0">
                <a:latin typeface="Consolas" panose="020B0609020204030204" pitchFamily="49" charset="0"/>
                <a:cs typeface="Consolas" panose="020B0609020204030204" pitchFamily="49" charset="0"/>
              </a:rPr>
              <a:t>&lt;string&gt; elements)</a:t>
            </a:r>
          </a:p>
          <a:p>
            <a:r>
              <a:rPr lang="en-IE" sz="1500" dirty="0">
                <a:latin typeface="Consolas" panose="020B0609020204030204" pitchFamily="49" charset="0"/>
                <a:cs typeface="Consolas" panose="020B0609020204030204" pitchFamily="49" charset="0"/>
              </a:rPr>
              <a:t>{</a:t>
            </a:r>
          </a:p>
          <a:p>
            <a:r>
              <a:rPr lang="en-IE" sz="1500" dirty="0">
                <a:latin typeface="Consolas" panose="020B0609020204030204" pitchFamily="49" charset="0"/>
                <a:cs typeface="Consolas" panose="020B0609020204030204" pitchFamily="49" charset="0"/>
              </a:rPr>
              <a:t>    for (var outer = 0; outer &lt; </a:t>
            </a:r>
            <a:r>
              <a:rPr lang="en-IE" sz="1500" dirty="0" err="1">
                <a:latin typeface="Consolas" panose="020B0609020204030204" pitchFamily="49" charset="0"/>
                <a:cs typeface="Consolas" panose="020B0609020204030204" pitchFamily="49" charset="0"/>
              </a:rPr>
              <a:t>elements.Count</a:t>
            </a:r>
            <a:r>
              <a:rPr lang="en-IE" sz="1500" dirty="0">
                <a:latin typeface="Consolas" panose="020B0609020204030204" pitchFamily="49" charset="0"/>
                <a:cs typeface="Consolas" panose="020B0609020204030204" pitchFamily="49" charset="0"/>
              </a:rPr>
              <a:t>; outer++)</a:t>
            </a:r>
          </a:p>
          <a:p>
            <a:r>
              <a:rPr lang="en-IE" sz="1500" dirty="0">
                <a:latin typeface="Consolas" panose="020B0609020204030204" pitchFamily="49" charset="0"/>
                <a:cs typeface="Consolas" panose="020B0609020204030204" pitchFamily="49" charset="0"/>
              </a:rPr>
              <a:t>    {</a:t>
            </a:r>
          </a:p>
          <a:p>
            <a:r>
              <a:rPr lang="en-IE" sz="1500" dirty="0">
                <a:latin typeface="Consolas" panose="020B0609020204030204" pitchFamily="49" charset="0"/>
                <a:cs typeface="Consolas" panose="020B0609020204030204" pitchFamily="49" charset="0"/>
              </a:rPr>
              <a:t>        for (var inner = 0; inner &lt; </a:t>
            </a:r>
            <a:r>
              <a:rPr lang="en-IE" sz="1500" dirty="0" err="1">
                <a:latin typeface="Consolas" panose="020B0609020204030204" pitchFamily="49" charset="0"/>
                <a:cs typeface="Consolas" panose="020B0609020204030204" pitchFamily="49" charset="0"/>
              </a:rPr>
              <a:t>elements.Count</a:t>
            </a:r>
            <a:r>
              <a:rPr lang="en-IE" sz="1500" dirty="0">
                <a:latin typeface="Consolas" panose="020B0609020204030204" pitchFamily="49" charset="0"/>
                <a:cs typeface="Consolas" panose="020B0609020204030204" pitchFamily="49" charset="0"/>
              </a:rPr>
              <a:t>; inner++)</a:t>
            </a:r>
          </a:p>
          <a:p>
            <a:r>
              <a:rPr lang="en-IE" sz="1500" dirty="0">
                <a:latin typeface="Consolas" panose="020B0609020204030204" pitchFamily="49" charset="0"/>
                <a:cs typeface="Consolas" panose="020B0609020204030204" pitchFamily="49" charset="0"/>
              </a:rPr>
              <a:t>        {</a:t>
            </a:r>
          </a:p>
          <a:p>
            <a:r>
              <a:rPr lang="en-IE" sz="1500" dirty="0">
                <a:latin typeface="Consolas" panose="020B0609020204030204" pitchFamily="49" charset="0"/>
                <a:cs typeface="Consolas" panose="020B0609020204030204" pitchFamily="49" charset="0"/>
              </a:rPr>
              <a:t>            // Don't compare with self</a:t>
            </a:r>
          </a:p>
          <a:p>
            <a:r>
              <a:rPr lang="en-IE" sz="1500" dirty="0">
                <a:latin typeface="Consolas" panose="020B0609020204030204" pitchFamily="49" charset="0"/>
                <a:cs typeface="Consolas" panose="020B0609020204030204" pitchFamily="49" charset="0"/>
              </a:rPr>
              <a:t>            if (outer == inner) continue;</a:t>
            </a:r>
          </a:p>
          <a:p>
            <a:br>
              <a:rPr lang="en-IE" sz="1500" dirty="0">
                <a:latin typeface="Consolas" panose="020B0609020204030204" pitchFamily="49" charset="0"/>
                <a:cs typeface="Consolas" panose="020B0609020204030204" pitchFamily="49" charset="0"/>
              </a:rPr>
            </a:br>
            <a:endParaRPr lang="en-IE" sz="1500" dirty="0">
              <a:latin typeface="Consolas" panose="020B0609020204030204" pitchFamily="49" charset="0"/>
              <a:cs typeface="Consolas" panose="020B0609020204030204" pitchFamily="49" charset="0"/>
            </a:endParaRPr>
          </a:p>
          <a:p>
            <a:r>
              <a:rPr lang="en-IE" sz="1500" dirty="0">
                <a:latin typeface="Consolas" panose="020B0609020204030204" pitchFamily="49" charset="0"/>
                <a:cs typeface="Consolas" panose="020B0609020204030204" pitchFamily="49" charset="0"/>
              </a:rPr>
              <a:t>            if (elements[outer] == elements[inner]) </a:t>
            </a:r>
          </a:p>
          <a:p>
            <a:r>
              <a:rPr lang="en-IE" sz="1500" dirty="0">
                <a:latin typeface="Consolas" panose="020B0609020204030204" pitchFamily="49" charset="0"/>
                <a:cs typeface="Consolas" panose="020B0609020204030204" pitchFamily="49" charset="0"/>
              </a:rPr>
              <a:t>                return true;</a:t>
            </a:r>
          </a:p>
          <a:p>
            <a:r>
              <a:rPr lang="en-IE" sz="1500" dirty="0">
                <a:latin typeface="Consolas" panose="020B0609020204030204" pitchFamily="49" charset="0"/>
                <a:cs typeface="Consolas" panose="020B0609020204030204" pitchFamily="49" charset="0"/>
              </a:rPr>
              <a:t>        }</a:t>
            </a:r>
          </a:p>
          <a:p>
            <a:r>
              <a:rPr lang="en-IE" sz="1500" dirty="0">
                <a:latin typeface="Consolas" panose="020B0609020204030204" pitchFamily="49" charset="0"/>
                <a:cs typeface="Consolas" panose="020B0609020204030204" pitchFamily="49" charset="0"/>
              </a:rPr>
              <a:t>    }</a:t>
            </a:r>
          </a:p>
          <a:p>
            <a:br>
              <a:rPr lang="en-IE" sz="1500" dirty="0">
                <a:latin typeface="Consolas" panose="020B0609020204030204" pitchFamily="49" charset="0"/>
                <a:cs typeface="Consolas" panose="020B0609020204030204" pitchFamily="49" charset="0"/>
              </a:rPr>
            </a:br>
            <a:endParaRPr lang="en-IE" sz="1500" dirty="0">
              <a:latin typeface="Consolas" panose="020B0609020204030204" pitchFamily="49" charset="0"/>
              <a:cs typeface="Consolas" panose="020B0609020204030204" pitchFamily="49" charset="0"/>
            </a:endParaRPr>
          </a:p>
          <a:p>
            <a:r>
              <a:rPr lang="en-IE" sz="1500" dirty="0">
                <a:latin typeface="Consolas" panose="020B0609020204030204" pitchFamily="49" charset="0"/>
                <a:cs typeface="Consolas" panose="020B0609020204030204" pitchFamily="49" charset="0"/>
              </a:rPr>
              <a:t>    return false;</a:t>
            </a:r>
          </a:p>
          <a:p>
            <a:r>
              <a:rPr lang="en-IE" sz="1500" dirty="0">
                <a:latin typeface="Consolas" panose="020B0609020204030204" pitchFamily="49" charset="0"/>
                <a:cs typeface="Consolas" panose="020B0609020204030204" pitchFamily="49" charset="0"/>
              </a:rPr>
              <a:t>}</a:t>
            </a:r>
          </a:p>
          <a:p>
            <a:endParaRPr lang="en-US" sz="1500"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6AF0DBF4-33EE-C640-83DF-6E6381899676}"/>
              </a:ext>
            </a:extLst>
          </p:cNvPr>
          <p:cNvSpPr/>
          <p:nvPr/>
        </p:nvSpPr>
        <p:spPr>
          <a:xfrm>
            <a:off x="4876800" y="1869595"/>
            <a:ext cx="6861009" cy="4747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981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9A78-E1B1-2D46-A943-35B3EC2CC71A}"/>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o(2</a:t>
            </a:r>
            <a:r>
              <a:rPr lang="en-US" baseline="30000" dirty="0">
                <a:latin typeface="Consolas" panose="020B0609020204030204" pitchFamily="49" charset="0"/>
                <a:cs typeface="Consolas" panose="020B0609020204030204" pitchFamily="49" charset="0"/>
              </a:rPr>
              <a:t>N</a:t>
            </a:r>
            <a:r>
              <a:rPr lang="en-US" dirty="0">
                <a:latin typeface="Consolas" panose="020B0609020204030204" pitchFamily="49" charset="0"/>
                <a:cs typeface="Consolas" panose="020B0609020204030204" pitchFamily="49" charset="0"/>
              </a:rPr>
              <a:t>)</a:t>
            </a:r>
          </a:p>
        </p:txBody>
      </p:sp>
      <p:sp>
        <p:nvSpPr>
          <p:cNvPr id="3" name="Content Placeholder 2">
            <a:extLst>
              <a:ext uri="{FF2B5EF4-FFF2-40B4-BE49-F238E27FC236}">
                <a16:creationId xmlns:a16="http://schemas.microsoft.com/office/drawing/2014/main" id="{F68F7695-7B65-534D-AAD8-2F6322F44611}"/>
              </a:ext>
            </a:extLst>
          </p:cNvPr>
          <p:cNvSpPr>
            <a:spLocks noGrp="1"/>
          </p:cNvSpPr>
          <p:nvPr>
            <p:ph idx="1"/>
          </p:nvPr>
        </p:nvSpPr>
        <p:spPr>
          <a:xfrm>
            <a:off x="581192" y="1981449"/>
            <a:ext cx="11029615" cy="1590476"/>
          </a:xfrm>
        </p:spPr>
        <p:txBody>
          <a:bodyPr>
            <a:normAutofit/>
          </a:bodyPr>
          <a:lstStyle/>
          <a:p>
            <a:r>
              <a:rPr lang="en-IE" sz="2200" dirty="0"/>
              <a:t>O(2</a:t>
            </a:r>
            <a:r>
              <a:rPr lang="en-IE" sz="2200" baseline="30000" dirty="0"/>
              <a:t>N</a:t>
            </a:r>
            <a:r>
              <a:rPr lang="en-IE" sz="2200" dirty="0"/>
              <a:t>) denotes an algorithm whose growth doubles with each addition to the input data set. The growth curve of an O(2</a:t>
            </a:r>
            <a:r>
              <a:rPr lang="en-IE" sz="2200" baseline="30000" dirty="0"/>
              <a:t>N</a:t>
            </a:r>
            <a:r>
              <a:rPr lang="en-IE" sz="2200" dirty="0"/>
              <a:t>) function is exponential - starting off very shallow, then rising meteorically. An example of an O(2</a:t>
            </a:r>
            <a:r>
              <a:rPr lang="en-IE" sz="2200" baseline="30000" dirty="0"/>
              <a:t>N</a:t>
            </a:r>
            <a:r>
              <a:rPr lang="en-IE" sz="2200" dirty="0"/>
              <a:t>) function is the recursive calculation of Fibonacci numbers:</a:t>
            </a:r>
          </a:p>
        </p:txBody>
      </p:sp>
      <p:sp>
        <p:nvSpPr>
          <p:cNvPr id="4" name="TextBox 3">
            <a:extLst>
              <a:ext uri="{FF2B5EF4-FFF2-40B4-BE49-F238E27FC236}">
                <a16:creationId xmlns:a16="http://schemas.microsoft.com/office/drawing/2014/main" id="{E2D9DDA4-661D-F543-BE6C-75837DC41229}"/>
              </a:ext>
            </a:extLst>
          </p:cNvPr>
          <p:cNvSpPr txBox="1"/>
          <p:nvPr/>
        </p:nvSpPr>
        <p:spPr>
          <a:xfrm>
            <a:off x="2495923" y="4088690"/>
            <a:ext cx="6580648" cy="1815882"/>
          </a:xfrm>
          <a:prstGeom prst="rect">
            <a:avLst/>
          </a:prstGeom>
          <a:noFill/>
        </p:spPr>
        <p:txBody>
          <a:bodyPr wrap="none" rtlCol="0">
            <a:spAutoFit/>
          </a:bodyPr>
          <a:lstStyle/>
          <a:p>
            <a:r>
              <a:rPr lang="en-IE" sz="1600" dirty="0">
                <a:latin typeface="Consolas" panose="020B0609020204030204" pitchFamily="49" charset="0"/>
                <a:cs typeface="Consolas" panose="020B0609020204030204" pitchFamily="49" charset="0"/>
              </a:rPr>
              <a:t>int Fibonacci(int number)</a:t>
            </a:r>
          </a:p>
          <a:p>
            <a:r>
              <a:rPr lang="en-IE" sz="1600" dirty="0">
                <a:latin typeface="Consolas" panose="020B0609020204030204" pitchFamily="49" charset="0"/>
                <a:cs typeface="Consolas" panose="020B0609020204030204" pitchFamily="49" charset="0"/>
              </a:rPr>
              <a:t>{</a:t>
            </a:r>
          </a:p>
          <a:p>
            <a:r>
              <a:rPr lang="en-IE" sz="1600" dirty="0">
                <a:latin typeface="Consolas" panose="020B0609020204030204" pitchFamily="49" charset="0"/>
                <a:cs typeface="Consolas" panose="020B0609020204030204" pitchFamily="49" charset="0"/>
              </a:rPr>
              <a:t>    if (number &lt;= 1) return number;</a:t>
            </a:r>
          </a:p>
          <a:p>
            <a:br>
              <a:rPr lang="en-IE" sz="1600" dirty="0">
                <a:latin typeface="Consolas" panose="020B0609020204030204" pitchFamily="49" charset="0"/>
                <a:cs typeface="Consolas" panose="020B0609020204030204" pitchFamily="49" charset="0"/>
              </a:rPr>
            </a:br>
            <a:endParaRPr lang="en-IE" sz="1600" dirty="0">
              <a:latin typeface="Consolas" panose="020B0609020204030204" pitchFamily="49" charset="0"/>
              <a:cs typeface="Consolas" panose="020B0609020204030204" pitchFamily="49" charset="0"/>
            </a:endParaRPr>
          </a:p>
          <a:p>
            <a:r>
              <a:rPr lang="en-IE" sz="1600" dirty="0">
                <a:latin typeface="Consolas" panose="020B0609020204030204" pitchFamily="49" charset="0"/>
                <a:cs typeface="Consolas" panose="020B0609020204030204" pitchFamily="49" charset="0"/>
              </a:rPr>
              <a:t>    return Fibonacci(number - 2) + Fibonacci(number - 1);</a:t>
            </a:r>
          </a:p>
          <a:p>
            <a:r>
              <a:rPr lang="en-IE" sz="1600" dirty="0">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1EBBB947-64FB-1849-B1CC-218AD31629B8}"/>
              </a:ext>
            </a:extLst>
          </p:cNvPr>
          <p:cNvSpPr/>
          <p:nvPr/>
        </p:nvSpPr>
        <p:spPr>
          <a:xfrm>
            <a:off x="2387600" y="3823197"/>
            <a:ext cx="6807200" cy="2332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06840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9A78-E1B1-2D46-A943-35B3EC2CC71A}"/>
              </a:ext>
            </a:extLst>
          </p:cNvPr>
          <p:cNvSpPr>
            <a:spLocks noGrp="1"/>
          </p:cNvSpPr>
          <p:nvPr>
            <p:ph type="title"/>
          </p:nvPr>
        </p:nvSpPr>
        <p:spPr/>
        <p:txBody>
          <a:bodyPr>
            <a:normAutofit/>
          </a:bodyPr>
          <a:lstStyle/>
          <a:p>
            <a:r>
              <a:rPr lang="en-US" dirty="0">
                <a:latin typeface="Consolas" panose="020B0609020204030204" pitchFamily="49" charset="0"/>
                <a:cs typeface="Consolas" panose="020B0609020204030204" pitchFamily="49" charset="0"/>
              </a:rPr>
              <a:t>Logarithms</a:t>
            </a:r>
          </a:p>
        </p:txBody>
      </p:sp>
      <p:sp>
        <p:nvSpPr>
          <p:cNvPr id="3" name="Content Placeholder 2">
            <a:extLst>
              <a:ext uri="{FF2B5EF4-FFF2-40B4-BE49-F238E27FC236}">
                <a16:creationId xmlns:a16="http://schemas.microsoft.com/office/drawing/2014/main" id="{F68F7695-7B65-534D-AAD8-2F6322F44611}"/>
              </a:ext>
            </a:extLst>
          </p:cNvPr>
          <p:cNvSpPr>
            <a:spLocks noGrp="1"/>
          </p:cNvSpPr>
          <p:nvPr>
            <p:ph idx="1"/>
          </p:nvPr>
        </p:nvSpPr>
        <p:spPr>
          <a:xfrm>
            <a:off x="581192" y="1981448"/>
            <a:ext cx="11029615" cy="4546351"/>
          </a:xfrm>
        </p:spPr>
        <p:txBody>
          <a:bodyPr>
            <a:noAutofit/>
          </a:bodyPr>
          <a:lstStyle/>
          <a:p>
            <a:pPr>
              <a:lnSpc>
                <a:spcPct val="150000"/>
              </a:lnSpc>
            </a:pPr>
            <a:r>
              <a:rPr lang="en-IE" sz="2200" dirty="0"/>
              <a:t>Logarithms are slightly trickier to explain so I'll use a common example:</a:t>
            </a:r>
          </a:p>
          <a:p>
            <a:r>
              <a:rPr lang="en-IE" sz="2200" u="sng" dirty="0">
                <a:solidFill>
                  <a:schemeClr val="accent2"/>
                </a:solidFill>
              </a:rPr>
              <a:t>Binary search</a:t>
            </a:r>
            <a:r>
              <a:rPr lang="en-IE" sz="2200" dirty="0">
                <a:solidFill>
                  <a:schemeClr val="accent2"/>
                </a:solidFill>
              </a:rPr>
              <a:t> </a:t>
            </a:r>
            <a:r>
              <a:rPr lang="en-IE" sz="2200" dirty="0"/>
              <a:t>is a technique used to search sorted data sets. It works by selecting the middle element of the data set, essentially the median, and compares it against a target value. If the values match it will return success. If the target value is higher than the value of the probe element it will take the upper half of the data set and perform the same operation against it. Likewise, if the target value is lower than the value of the probe element it will perform the operation against the lower half. It will continue to halve the data set with each iteration until the value has been found or until it can no longer split the data set.</a:t>
            </a:r>
          </a:p>
          <a:p>
            <a:pPr>
              <a:lnSpc>
                <a:spcPct val="150000"/>
              </a:lnSpc>
            </a:pPr>
            <a:r>
              <a:rPr lang="en-IE" sz="2200" dirty="0"/>
              <a:t>This type of algorithm is described as </a:t>
            </a:r>
            <a:r>
              <a:rPr lang="en-IE" sz="2200" dirty="0">
                <a:solidFill>
                  <a:schemeClr val="accent2"/>
                </a:solidFill>
              </a:rPr>
              <a:t>O(log N)</a:t>
            </a:r>
          </a:p>
        </p:txBody>
      </p:sp>
    </p:spTree>
    <p:extLst>
      <p:ext uri="{BB962C8B-B14F-4D97-AF65-F5344CB8AC3E}">
        <p14:creationId xmlns:p14="http://schemas.microsoft.com/office/powerpoint/2010/main" val="120738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Data structures for efficient programming</a:t>
            </a:r>
          </a:p>
        </p:txBody>
      </p:sp>
      <p:sp>
        <p:nvSpPr>
          <p:cNvPr id="8" name="Content Placeholder 7">
            <a:extLst>
              <a:ext uri="{FF2B5EF4-FFF2-40B4-BE49-F238E27FC236}">
                <a16:creationId xmlns:a16="http://schemas.microsoft.com/office/drawing/2014/main" id="{D9C8F416-197C-F44D-AA4A-2A6278A4D2D9}"/>
              </a:ext>
            </a:extLst>
          </p:cNvPr>
          <p:cNvSpPr>
            <a:spLocks noGrp="1"/>
          </p:cNvSpPr>
          <p:nvPr>
            <p:ph idx="1"/>
          </p:nvPr>
        </p:nvSpPr>
        <p:spPr/>
        <p:txBody>
          <a:bodyPr>
            <a:normAutofit/>
          </a:bodyPr>
          <a:lstStyle/>
          <a:p>
            <a:pPr marL="0" indent="0">
              <a:buNone/>
            </a:pPr>
            <a:r>
              <a:rPr lang="en-US" sz="2200" dirty="0">
                <a:solidFill>
                  <a:schemeClr val="accent2"/>
                </a:solidFill>
              </a:rPr>
              <a:t>Linked Lists </a:t>
            </a:r>
          </a:p>
          <a:p>
            <a:pPr marL="781200" lvl="1" indent="-457200">
              <a:buFont typeface="+mj-lt"/>
              <a:buAutoNum type="arabicPeriod"/>
            </a:pPr>
            <a:r>
              <a:rPr lang="en-IE" sz="2000" dirty="0"/>
              <a:t>A linked list consists of </a:t>
            </a:r>
            <a:r>
              <a:rPr lang="en-IE" sz="2000" b="1" dirty="0"/>
              <a:t>nodes</a:t>
            </a:r>
            <a:r>
              <a:rPr lang="en-IE" sz="2000" dirty="0"/>
              <a:t>.</a:t>
            </a:r>
          </a:p>
          <a:p>
            <a:pPr marL="781200" lvl="1" indent="-457200">
              <a:buFont typeface="+mj-lt"/>
              <a:buAutoNum type="arabicPeriod"/>
            </a:pPr>
            <a:r>
              <a:rPr lang="en-IE" sz="2000" dirty="0"/>
              <a:t>Each node consists of a </a:t>
            </a:r>
            <a:r>
              <a:rPr lang="en-IE" sz="2000" b="1" dirty="0"/>
              <a:t>value</a:t>
            </a:r>
            <a:r>
              <a:rPr lang="en-IE" sz="2000" dirty="0"/>
              <a:t> and a </a:t>
            </a:r>
            <a:r>
              <a:rPr lang="en-IE" sz="2000" b="1" dirty="0"/>
              <a:t>pointer</a:t>
            </a:r>
            <a:r>
              <a:rPr lang="en-IE" sz="2000" dirty="0"/>
              <a:t> to another node.</a:t>
            </a:r>
          </a:p>
          <a:p>
            <a:pPr marL="781200" lvl="1" indent="-457200">
              <a:buFont typeface="+mj-lt"/>
              <a:buAutoNum type="arabicPeriod"/>
            </a:pPr>
            <a:endParaRPr lang="en-IE" sz="2000" dirty="0"/>
          </a:p>
          <a:p>
            <a:r>
              <a:rPr lang="en-IE" sz="2200" dirty="0"/>
              <a:t>The starting node of a linked list is referred to as the </a:t>
            </a:r>
            <a:r>
              <a:rPr lang="en-IE" sz="2200" b="1" dirty="0"/>
              <a:t>header</a:t>
            </a:r>
            <a:r>
              <a:rPr lang="en-IE" sz="2200" dirty="0"/>
              <a:t>.</a:t>
            </a:r>
          </a:p>
          <a:p>
            <a:r>
              <a:rPr lang="en-IE" sz="2200" dirty="0"/>
              <a:t>Essentially, linked list is a chain of values connected with pointers.</a:t>
            </a:r>
          </a:p>
          <a:p>
            <a:r>
              <a:rPr lang="en-US" sz="2200" dirty="0"/>
              <a:t>They can be thought of similar to arrays in other languages but in Python they are more memory-efficient</a:t>
            </a:r>
          </a:p>
        </p:txBody>
      </p:sp>
    </p:spTree>
    <p:extLst>
      <p:ext uri="{BB962C8B-B14F-4D97-AF65-F5344CB8AC3E}">
        <p14:creationId xmlns:p14="http://schemas.microsoft.com/office/powerpoint/2010/main" val="3863790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efficient data structures: linked lists</a:t>
            </a:r>
          </a:p>
        </p:txBody>
      </p:sp>
      <p:sp>
        <p:nvSpPr>
          <p:cNvPr id="8" name="Content Placeholder 7">
            <a:extLst>
              <a:ext uri="{FF2B5EF4-FFF2-40B4-BE49-F238E27FC236}">
                <a16:creationId xmlns:a16="http://schemas.microsoft.com/office/drawing/2014/main" id="{D9C8F416-197C-F44D-AA4A-2A6278A4D2D9}"/>
              </a:ext>
            </a:extLst>
          </p:cNvPr>
          <p:cNvSpPr>
            <a:spLocks noGrp="1"/>
          </p:cNvSpPr>
          <p:nvPr>
            <p:ph idx="1"/>
          </p:nvPr>
        </p:nvSpPr>
        <p:spPr>
          <a:xfrm>
            <a:off x="581192" y="2180496"/>
            <a:ext cx="11029615" cy="4245704"/>
          </a:xfrm>
        </p:spPr>
        <p:txBody>
          <a:bodyPr>
            <a:noAutofit/>
          </a:bodyPr>
          <a:lstStyle/>
          <a:p>
            <a:r>
              <a:rPr lang="en-US" sz="2000" b="1" dirty="0"/>
              <a:t>Advantages</a:t>
            </a:r>
          </a:p>
          <a:p>
            <a:pPr lvl="1"/>
            <a:r>
              <a:rPr lang="en-US" sz="2000" dirty="0"/>
              <a:t>A linked list saves memory. It only allocates the memory required for values to be stored. In arrays, you have to set an array size before filling it with values, which can potentially waste memory.</a:t>
            </a:r>
          </a:p>
          <a:p>
            <a:pPr lvl="1"/>
            <a:r>
              <a:rPr lang="en-US" sz="2000" dirty="0"/>
              <a:t>Linked list nodes can live anywhere in the memory. Whereas an array requires a sequence of memory to be initiated, as long as the references are updated, each linked list node can be flexibly moved to a different address.</a:t>
            </a:r>
          </a:p>
          <a:p>
            <a:r>
              <a:rPr lang="en-US" sz="2000" b="1" dirty="0"/>
              <a:t>Disadvantages</a:t>
            </a:r>
          </a:p>
          <a:p>
            <a:pPr lvl="1"/>
            <a:r>
              <a:rPr lang="en-US" sz="2000" dirty="0"/>
              <a:t>Linear look up time. When looking for a value in a linked list, you have to start from the beginning of chain, and check one element at a time for a value you’re looking for. If the linked list is n elements long, this can take up to n time. On the contrary many languages allow constant lookups in arrays.</a:t>
            </a:r>
          </a:p>
        </p:txBody>
      </p:sp>
    </p:spTree>
    <p:extLst>
      <p:ext uri="{BB962C8B-B14F-4D97-AF65-F5344CB8AC3E}">
        <p14:creationId xmlns:p14="http://schemas.microsoft.com/office/powerpoint/2010/main" val="432559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efficient data structures: linked lists</a:t>
            </a:r>
          </a:p>
        </p:txBody>
      </p:sp>
      <p:sp>
        <p:nvSpPr>
          <p:cNvPr id="8" name="Content Placeholder 7">
            <a:extLst>
              <a:ext uri="{FF2B5EF4-FFF2-40B4-BE49-F238E27FC236}">
                <a16:creationId xmlns:a16="http://schemas.microsoft.com/office/drawing/2014/main" id="{D9C8F416-197C-F44D-AA4A-2A6278A4D2D9}"/>
              </a:ext>
            </a:extLst>
          </p:cNvPr>
          <p:cNvSpPr>
            <a:spLocks noGrp="1"/>
          </p:cNvSpPr>
          <p:nvPr>
            <p:ph idx="1"/>
          </p:nvPr>
        </p:nvSpPr>
        <p:spPr>
          <a:xfrm>
            <a:off x="581192" y="1914144"/>
            <a:ext cx="11029615" cy="4241700"/>
          </a:xfrm>
        </p:spPr>
        <p:txBody>
          <a:bodyPr>
            <a:normAutofit/>
          </a:bodyPr>
          <a:lstStyle/>
          <a:p>
            <a:pPr marL="0" indent="0">
              <a:buNone/>
            </a:pPr>
            <a:r>
              <a:rPr lang="en-US" sz="2000" dirty="0">
                <a:solidFill>
                  <a:schemeClr val="accent2"/>
                </a:solidFill>
              </a:rPr>
              <a:t>Doubly-Linked Lists </a:t>
            </a:r>
            <a:r>
              <a:rPr lang="en-US" sz="2000" dirty="0"/>
              <a:t>also exist. As you might imagine, each node can point to the one before and after it.</a:t>
            </a:r>
          </a:p>
          <a:p>
            <a:endParaRPr lang="en-US" sz="2000" dirty="0"/>
          </a:p>
          <a:p>
            <a:pPr marL="0" indent="0">
              <a:buNone/>
            </a:pPr>
            <a:r>
              <a:rPr lang="en-IE" sz="2000" b="1" dirty="0"/>
              <a:t>Advantages over singly linked list</a:t>
            </a:r>
          </a:p>
          <a:p>
            <a:pPr lvl="1"/>
            <a:r>
              <a:rPr lang="en-IE" sz="2000" dirty="0"/>
              <a:t>Can be traversed in both forward and backward direction.</a:t>
            </a:r>
          </a:p>
          <a:p>
            <a:pPr marL="0" indent="0">
              <a:buNone/>
            </a:pPr>
            <a:r>
              <a:rPr lang="en-IE" sz="2000" b="1" dirty="0"/>
              <a:t>Disadvantages over singly linked list</a:t>
            </a:r>
          </a:p>
          <a:p>
            <a:pPr lvl="1"/>
            <a:r>
              <a:rPr lang="en-IE" sz="2000" dirty="0"/>
              <a:t>Every node requires extra space for a previous pointer.</a:t>
            </a:r>
          </a:p>
          <a:p>
            <a:pPr lvl="1"/>
            <a:r>
              <a:rPr lang="en-IE" sz="2000" dirty="0"/>
              <a:t>All operations require an extra pointer to be maintained.</a:t>
            </a:r>
          </a:p>
          <a:p>
            <a:endParaRPr lang="en-US" sz="2000" dirty="0"/>
          </a:p>
        </p:txBody>
      </p:sp>
      <p:pic>
        <p:nvPicPr>
          <p:cNvPr id="5" name="Picture 4">
            <a:extLst>
              <a:ext uri="{FF2B5EF4-FFF2-40B4-BE49-F238E27FC236}">
                <a16:creationId xmlns:a16="http://schemas.microsoft.com/office/drawing/2014/main" id="{E092D056-1C03-5F49-9ED0-D5A4E2993CE7}"/>
              </a:ext>
            </a:extLst>
          </p:cNvPr>
          <p:cNvPicPr>
            <a:picLocks noChangeAspect="1"/>
          </p:cNvPicPr>
          <p:nvPr/>
        </p:nvPicPr>
        <p:blipFill>
          <a:blip r:embed="rId2"/>
          <a:stretch>
            <a:fillRect/>
          </a:stretch>
        </p:blipFill>
        <p:spPr>
          <a:xfrm>
            <a:off x="1816099" y="5419666"/>
            <a:ext cx="8559800" cy="1231900"/>
          </a:xfrm>
          <a:prstGeom prst="rect">
            <a:avLst/>
          </a:prstGeom>
        </p:spPr>
      </p:pic>
    </p:spTree>
    <p:extLst>
      <p:ext uri="{BB962C8B-B14F-4D97-AF65-F5344CB8AC3E}">
        <p14:creationId xmlns:p14="http://schemas.microsoft.com/office/powerpoint/2010/main" val="2998920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efficient data structures:</a:t>
            </a:r>
          </a:p>
        </p:txBody>
      </p:sp>
      <p:sp>
        <p:nvSpPr>
          <p:cNvPr id="8" name="Content Placeholder 7">
            <a:extLst>
              <a:ext uri="{FF2B5EF4-FFF2-40B4-BE49-F238E27FC236}">
                <a16:creationId xmlns:a16="http://schemas.microsoft.com/office/drawing/2014/main" id="{D9C8F416-197C-F44D-AA4A-2A6278A4D2D9}"/>
              </a:ext>
            </a:extLst>
          </p:cNvPr>
          <p:cNvSpPr>
            <a:spLocks noGrp="1"/>
          </p:cNvSpPr>
          <p:nvPr>
            <p:ph idx="1"/>
          </p:nvPr>
        </p:nvSpPr>
        <p:spPr>
          <a:xfrm>
            <a:off x="581192" y="2170176"/>
            <a:ext cx="11029615" cy="3681984"/>
          </a:xfrm>
        </p:spPr>
        <p:txBody>
          <a:bodyPr>
            <a:normAutofit/>
          </a:bodyPr>
          <a:lstStyle/>
          <a:p>
            <a:pPr>
              <a:lnSpc>
                <a:spcPct val="150000"/>
              </a:lnSpc>
            </a:pPr>
            <a:r>
              <a:rPr lang="en-IE" sz="2200" dirty="0"/>
              <a:t>Other efficient data structures that can be used in mid-scale Python projects are</a:t>
            </a:r>
          </a:p>
          <a:p>
            <a:pPr>
              <a:lnSpc>
                <a:spcPct val="150000"/>
              </a:lnSpc>
            </a:pPr>
            <a:r>
              <a:rPr lang="en-IE" sz="2200" dirty="0">
                <a:solidFill>
                  <a:schemeClr val="accent2"/>
                </a:solidFill>
              </a:rPr>
              <a:t>STACKS</a:t>
            </a:r>
            <a:r>
              <a:rPr lang="en-IE" sz="2200" dirty="0"/>
              <a:t> (last in, first-out (LIFO)), queues (first in, first-out (FIFO))</a:t>
            </a:r>
          </a:p>
          <a:p>
            <a:pPr>
              <a:lnSpc>
                <a:spcPct val="150000"/>
              </a:lnSpc>
            </a:pPr>
            <a:r>
              <a:rPr lang="en-IE" sz="2200" dirty="0">
                <a:solidFill>
                  <a:schemeClr val="accent2"/>
                </a:solidFill>
              </a:rPr>
              <a:t>TREES</a:t>
            </a:r>
            <a:r>
              <a:rPr lang="en-IE" sz="2200" dirty="0"/>
              <a:t> (binary tree: every node has at most two children)</a:t>
            </a:r>
          </a:p>
          <a:p>
            <a:pPr>
              <a:lnSpc>
                <a:spcPct val="150000"/>
              </a:lnSpc>
            </a:pPr>
            <a:r>
              <a:rPr lang="en-IE" sz="2200" dirty="0"/>
              <a:t>We don’t have time to cover them in this course. Instead we will look at other ways to code efficiently.</a:t>
            </a:r>
            <a:br>
              <a:rPr lang="en-IE" sz="2200" dirty="0"/>
            </a:br>
            <a:endParaRPr lang="en-US" sz="2200" dirty="0"/>
          </a:p>
        </p:txBody>
      </p:sp>
    </p:spTree>
    <p:extLst>
      <p:ext uri="{BB962C8B-B14F-4D97-AF65-F5344CB8AC3E}">
        <p14:creationId xmlns:p14="http://schemas.microsoft.com/office/powerpoint/2010/main" val="1048084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Looping efficiently</a:t>
            </a:r>
          </a:p>
        </p:txBody>
      </p:sp>
      <p:sp>
        <p:nvSpPr>
          <p:cNvPr id="4" name="Content Placeholder 3">
            <a:extLst>
              <a:ext uri="{FF2B5EF4-FFF2-40B4-BE49-F238E27FC236}">
                <a16:creationId xmlns:a16="http://schemas.microsoft.com/office/drawing/2014/main" id="{576002B7-6600-3F4A-84F7-41193743BAFD}"/>
              </a:ext>
            </a:extLst>
          </p:cNvPr>
          <p:cNvSpPr>
            <a:spLocks noGrp="1"/>
          </p:cNvSpPr>
          <p:nvPr>
            <p:ph idx="1"/>
          </p:nvPr>
        </p:nvSpPr>
        <p:spPr/>
        <p:txBody>
          <a:bodyPr>
            <a:normAutofit/>
          </a:bodyPr>
          <a:lstStyle/>
          <a:p>
            <a:pPr>
              <a:lnSpc>
                <a:spcPct val="150000"/>
              </a:lnSpc>
            </a:pPr>
            <a:r>
              <a:rPr lang="en-US" sz="2200" dirty="0"/>
              <a:t>Sometimes it is necessary to time our programs or certain functions</a:t>
            </a:r>
          </a:p>
          <a:p>
            <a:pPr>
              <a:lnSpc>
                <a:spcPct val="150000"/>
              </a:lnSpc>
            </a:pPr>
            <a:r>
              <a:rPr lang="en-US" sz="2200" dirty="0"/>
              <a:t>For example, we can create two loops doing the exact same thing. </a:t>
            </a:r>
          </a:p>
          <a:p>
            <a:pPr>
              <a:lnSpc>
                <a:spcPct val="150000"/>
              </a:lnSpc>
            </a:pPr>
            <a:r>
              <a:rPr lang="en-US" sz="2200" dirty="0"/>
              <a:t>The first is a for loop using range, looping for 0-1000</a:t>
            </a:r>
          </a:p>
          <a:p>
            <a:pPr>
              <a:lnSpc>
                <a:spcPct val="150000"/>
              </a:lnSpc>
            </a:pPr>
            <a:r>
              <a:rPr lang="en-US" sz="2200" dirty="0"/>
              <a:t>The second loop with use while and counter to loop until count == 1000</a:t>
            </a:r>
          </a:p>
          <a:p>
            <a:pPr>
              <a:lnSpc>
                <a:spcPct val="150000"/>
              </a:lnSpc>
            </a:pPr>
            <a:r>
              <a:rPr lang="en-US" sz="2200" dirty="0"/>
              <a:t>Can you guess how timing might differ between these two?</a:t>
            </a:r>
          </a:p>
        </p:txBody>
      </p:sp>
    </p:spTree>
    <p:extLst>
      <p:ext uri="{BB962C8B-B14F-4D97-AF65-F5344CB8AC3E}">
        <p14:creationId xmlns:p14="http://schemas.microsoft.com/office/powerpoint/2010/main" val="1044592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Looping efficiently: </a:t>
            </a:r>
            <a:r>
              <a:rPr lang="en-US" dirty="0" err="1"/>
              <a:t>timeit</a:t>
            </a:r>
            <a:r>
              <a:rPr lang="en-US" dirty="0"/>
              <a:t>()</a:t>
            </a:r>
          </a:p>
        </p:txBody>
      </p:sp>
      <p:pic>
        <p:nvPicPr>
          <p:cNvPr id="5" name="Content Placeholder 4">
            <a:extLst>
              <a:ext uri="{FF2B5EF4-FFF2-40B4-BE49-F238E27FC236}">
                <a16:creationId xmlns:a16="http://schemas.microsoft.com/office/drawing/2014/main" id="{43B525CE-4EA5-5149-8A9E-167153D6BCD2}"/>
              </a:ext>
            </a:extLst>
          </p:cNvPr>
          <p:cNvPicPr>
            <a:picLocks noGrp="1" noChangeAspect="1"/>
          </p:cNvPicPr>
          <p:nvPr>
            <p:ph idx="1"/>
          </p:nvPr>
        </p:nvPicPr>
        <p:blipFill>
          <a:blip r:embed="rId3"/>
          <a:stretch>
            <a:fillRect/>
          </a:stretch>
        </p:blipFill>
        <p:spPr>
          <a:xfrm>
            <a:off x="1712878" y="2235994"/>
            <a:ext cx="8766244" cy="3818250"/>
          </a:xfrm>
          <a:prstGeom prst="rect">
            <a:avLst/>
          </a:prstGeom>
        </p:spPr>
      </p:pic>
    </p:spTree>
    <p:extLst>
      <p:ext uri="{BB962C8B-B14F-4D97-AF65-F5344CB8AC3E}">
        <p14:creationId xmlns:p14="http://schemas.microsoft.com/office/powerpoint/2010/main" val="252778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8D8D-775A-0548-9939-6FE6BA56A3D9}"/>
              </a:ext>
            </a:extLst>
          </p:cNvPr>
          <p:cNvSpPr>
            <a:spLocks noGrp="1"/>
          </p:cNvSpPr>
          <p:nvPr>
            <p:ph type="ctrTitle"/>
          </p:nvPr>
        </p:nvSpPr>
        <p:spPr>
          <a:xfrm>
            <a:off x="599225" y="4056239"/>
            <a:ext cx="10993549" cy="1475013"/>
          </a:xfrm>
        </p:spPr>
        <p:txBody>
          <a:bodyPr/>
          <a:lstStyle/>
          <a:p>
            <a:r>
              <a:rPr lang="en-US" dirty="0">
                <a:solidFill>
                  <a:schemeClr val="bg2"/>
                </a:solidFill>
              </a:rPr>
              <a:t>First,  a recap</a:t>
            </a:r>
          </a:p>
        </p:txBody>
      </p:sp>
    </p:spTree>
    <p:extLst>
      <p:ext uri="{BB962C8B-B14F-4D97-AF65-F5344CB8AC3E}">
        <p14:creationId xmlns:p14="http://schemas.microsoft.com/office/powerpoint/2010/main" val="4068494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Looping efficiently: </a:t>
            </a:r>
            <a:r>
              <a:rPr lang="en-US" dirty="0" err="1"/>
              <a:t>timeit</a:t>
            </a:r>
            <a:r>
              <a:rPr lang="en-US" dirty="0"/>
              <a:t>()</a:t>
            </a:r>
          </a:p>
        </p:txBody>
      </p:sp>
      <p:sp>
        <p:nvSpPr>
          <p:cNvPr id="4" name="Content Placeholder 3">
            <a:extLst>
              <a:ext uri="{FF2B5EF4-FFF2-40B4-BE49-F238E27FC236}">
                <a16:creationId xmlns:a16="http://schemas.microsoft.com/office/drawing/2014/main" id="{576002B7-6600-3F4A-84F7-41193743BAFD}"/>
              </a:ext>
            </a:extLst>
          </p:cNvPr>
          <p:cNvSpPr>
            <a:spLocks noGrp="1"/>
          </p:cNvSpPr>
          <p:nvPr>
            <p:ph idx="1"/>
          </p:nvPr>
        </p:nvSpPr>
        <p:spPr>
          <a:xfrm>
            <a:off x="581192" y="1904725"/>
            <a:ext cx="11029615" cy="4394475"/>
          </a:xfrm>
        </p:spPr>
        <p:txBody>
          <a:bodyPr>
            <a:normAutofit/>
          </a:bodyPr>
          <a:lstStyle/>
          <a:p>
            <a:pPr>
              <a:lnSpc>
                <a:spcPct val="150000"/>
              </a:lnSpc>
            </a:pPr>
            <a:r>
              <a:rPr lang="en-IE" sz="2000" b="1" dirty="0"/>
              <a:t>Line 1</a:t>
            </a:r>
            <a:r>
              <a:rPr lang="en-IE" sz="2000" dirty="0"/>
              <a:t>:  import </a:t>
            </a:r>
            <a:r>
              <a:rPr lang="en-IE" sz="2000" i="1" dirty="0" err="1"/>
              <a:t>timeit</a:t>
            </a:r>
            <a:r>
              <a:rPr lang="en-IE" sz="2000" dirty="0"/>
              <a:t> module.</a:t>
            </a:r>
          </a:p>
          <a:p>
            <a:pPr>
              <a:lnSpc>
                <a:spcPct val="150000"/>
              </a:lnSpc>
            </a:pPr>
            <a:r>
              <a:rPr lang="en-IE" sz="2000" b="1" dirty="0"/>
              <a:t>Line 3</a:t>
            </a:r>
            <a:r>
              <a:rPr lang="en-IE" sz="2000" dirty="0"/>
              <a:t>: Create a string variable containing all of our code function spanning multiple lines. The test code is provided as a string.</a:t>
            </a:r>
          </a:p>
          <a:p>
            <a:pPr>
              <a:lnSpc>
                <a:spcPct val="150000"/>
              </a:lnSpc>
            </a:pPr>
            <a:r>
              <a:rPr lang="en-IE" sz="2000" b="1" dirty="0"/>
              <a:t>Line 10</a:t>
            </a:r>
            <a:r>
              <a:rPr lang="en-IE" sz="2000" dirty="0"/>
              <a:t>: Call </a:t>
            </a:r>
            <a:r>
              <a:rPr lang="en-IE" sz="2000" i="1" dirty="0" err="1"/>
              <a:t>time.timeit</a:t>
            </a:r>
            <a:r>
              <a:rPr lang="en-IE" sz="2000" i="1" dirty="0"/>
              <a:t>()</a:t>
            </a:r>
            <a:r>
              <a:rPr lang="en-IE" sz="2000" dirty="0"/>
              <a:t> function taking the test code as an argument, executing it 100 times to find the average execution time.  </a:t>
            </a:r>
            <a:r>
              <a:rPr lang="en-IE" sz="2000" dirty="0" err="1"/>
              <a:t>Timeit</a:t>
            </a:r>
            <a:r>
              <a:rPr lang="en-IE" sz="2000" dirty="0"/>
              <a:t>() decides what is the best timing method for your code based on your OS so it is highly reliable.</a:t>
            </a:r>
          </a:p>
          <a:p>
            <a:pPr>
              <a:lnSpc>
                <a:spcPct val="150000"/>
              </a:lnSpc>
            </a:pPr>
            <a:r>
              <a:rPr lang="en-IE" sz="2000" b="1" dirty="0"/>
              <a:t>Line 11</a:t>
            </a:r>
            <a:r>
              <a:rPr lang="en-IE" sz="2000" dirty="0"/>
              <a:t>:  Print the execution time. The result is the execution time in </a:t>
            </a:r>
            <a:r>
              <a:rPr lang="en-IE" sz="2000" b="1" dirty="0"/>
              <a:t>seconds.</a:t>
            </a:r>
            <a:endParaRPr lang="en-US" sz="2000" b="1" dirty="0"/>
          </a:p>
        </p:txBody>
      </p:sp>
    </p:spTree>
    <p:extLst>
      <p:ext uri="{BB962C8B-B14F-4D97-AF65-F5344CB8AC3E}">
        <p14:creationId xmlns:p14="http://schemas.microsoft.com/office/powerpoint/2010/main" val="2761434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C8A3-8E6B-8B4C-8BE2-8DD24B03B4A7}"/>
              </a:ext>
            </a:extLst>
          </p:cNvPr>
          <p:cNvSpPr>
            <a:spLocks noGrp="1"/>
          </p:cNvSpPr>
          <p:nvPr>
            <p:ph type="title"/>
          </p:nvPr>
        </p:nvSpPr>
        <p:spPr/>
        <p:txBody>
          <a:bodyPr/>
          <a:lstStyle/>
          <a:p>
            <a:r>
              <a:rPr lang="en-US" dirty="0"/>
              <a:t>Try challenge 4 now</a:t>
            </a:r>
          </a:p>
        </p:txBody>
      </p:sp>
      <p:sp>
        <p:nvSpPr>
          <p:cNvPr id="3" name="Content Placeholder 2">
            <a:extLst>
              <a:ext uri="{FF2B5EF4-FFF2-40B4-BE49-F238E27FC236}">
                <a16:creationId xmlns:a16="http://schemas.microsoft.com/office/drawing/2014/main" id="{9C496A00-9016-A34C-B11D-90A5C539CE43}"/>
              </a:ext>
            </a:extLst>
          </p:cNvPr>
          <p:cNvSpPr>
            <a:spLocks noGrp="1"/>
          </p:cNvSpPr>
          <p:nvPr>
            <p:ph idx="1"/>
          </p:nvPr>
        </p:nvSpPr>
        <p:spPr/>
        <p:txBody>
          <a:bodyPr>
            <a:normAutofit/>
          </a:bodyPr>
          <a:lstStyle/>
          <a:p>
            <a:pPr marL="0" indent="0" algn="ctr">
              <a:buNone/>
            </a:pPr>
            <a:r>
              <a:rPr lang="en-US" sz="2400" i="1" dirty="0"/>
              <a:t>Taking the code from previous challenges, now compare the timing of each of your solutions vs another way of finding the same result</a:t>
            </a:r>
          </a:p>
        </p:txBody>
      </p:sp>
    </p:spTree>
    <p:extLst>
      <p:ext uri="{BB962C8B-B14F-4D97-AF65-F5344CB8AC3E}">
        <p14:creationId xmlns:p14="http://schemas.microsoft.com/office/powerpoint/2010/main" val="1346111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3B66A84-CD26-EC4F-B949-BC00059E26FD}"/>
              </a:ext>
            </a:extLst>
          </p:cNvPr>
          <p:cNvSpPr txBox="1">
            <a:spLocks/>
          </p:cNvSpPr>
          <p:nvPr/>
        </p:nvSpPr>
        <p:spPr>
          <a:xfrm>
            <a:off x="617260" y="3995279"/>
            <a:ext cx="10993549"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lumMod val="85000"/>
                  </a:schemeClr>
                </a:solidFill>
              </a:rPr>
              <a:t>Test driven development</a:t>
            </a:r>
          </a:p>
        </p:txBody>
      </p:sp>
    </p:spTree>
    <p:extLst>
      <p:ext uri="{BB962C8B-B14F-4D97-AF65-F5344CB8AC3E}">
        <p14:creationId xmlns:p14="http://schemas.microsoft.com/office/powerpoint/2010/main" val="3815816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93C0-A346-224E-B040-47D9F372CD53}"/>
              </a:ext>
            </a:extLst>
          </p:cNvPr>
          <p:cNvSpPr>
            <a:spLocks noGrp="1"/>
          </p:cNvSpPr>
          <p:nvPr>
            <p:ph type="title"/>
          </p:nvPr>
        </p:nvSpPr>
        <p:spPr/>
        <p:txBody>
          <a:bodyPr/>
          <a:lstStyle/>
          <a:p>
            <a:r>
              <a:rPr lang="en-US" dirty="0"/>
              <a:t>Chapter outline</a:t>
            </a:r>
          </a:p>
        </p:txBody>
      </p:sp>
      <p:sp>
        <p:nvSpPr>
          <p:cNvPr id="3" name="Rectangle 2">
            <a:extLst>
              <a:ext uri="{FF2B5EF4-FFF2-40B4-BE49-F238E27FC236}">
                <a16:creationId xmlns:a16="http://schemas.microsoft.com/office/drawing/2014/main" id="{3B60EACB-5053-554D-8AC1-EC18E7A7B745}"/>
              </a:ext>
            </a:extLst>
          </p:cNvPr>
          <p:cNvSpPr/>
          <p:nvPr/>
        </p:nvSpPr>
        <p:spPr>
          <a:xfrm>
            <a:off x="575894" y="2251424"/>
            <a:ext cx="6096000" cy="2935740"/>
          </a:xfrm>
          <a:prstGeom prst="rect">
            <a:avLst/>
          </a:prstGeom>
        </p:spPr>
        <p:txBody>
          <a:bodyPr>
            <a:spAutoFit/>
          </a:bodyPr>
          <a:lstStyle/>
          <a:p>
            <a:pPr marL="457200" indent="-457200">
              <a:lnSpc>
                <a:spcPct val="200000"/>
              </a:lnSpc>
              <a:buFont typeface="+mj-lt"/>
              <a:buAutoNum type="arabicPeriod"/>
            </a:pPr>
            <a:r>
              <a:rPr lang="en-US" sz="2400" dirty="0"/>
              <a:t>What is TDD?</a:t>
            </a:r>
          </a:p>
          <a:p>
            <a:pPr marL="457200" indent="-457200">
              <a:lnSpc>
                <a:spcPct val="200000"/>
              </a:lnSpc>
              <a:buFont typeface="+mj-lt"/>
              <a:buAutoNum type="arabicPeriod"/>
            </a:pPr>
            <a:r>
              <a:rPr lang="en-US" sz="2400" dirty="0"/>
              <a:t>Non-trivial tests</a:t>
            </a:r>
          </a:p>
          <a:p>
            <a:pPr marL="457200" indent="-457200">
              <a:lnSpc>
                <a:spcPct val="200000"/>
              </a:lnSpc>
              <a:buFont typeface="+mj-lt"/>
              <a:buAutoNum type="arabicPeriod"/>
            </a:pPr>
            <a:r>
              <a:rPr lang="en-US" sz="2400" dirty="0"/>
              <a:t>Edge test-cases</a:t>
            </a:r>
          </a:p>
          <a:p>
            <a:pPr marL="457200" indent="-457200">
              <a:lnSpc>
                <a:spcPct val="200000"/>
              </a:lnSpc>
              <a:buFont typeface="+mj-lt"/>
              <a:buAutoNum type="arabicPeriod"/>
            </a:pPr>
            <a:r>
              <a:rPr lang="en-US" sz="2400" dirty="0"/>
              <a:t>Running tests</a:t>
            </a:r>
          </a:p>
        </p:txBody>
      </p:sp>
    </p:spTree>
    <p:extLst>
      <p:ext uri="{BB962C8B-B14F-4D97-AF65-F5344CB8AC3E}">
        <p14:creationId xmlns:p14="http://schemas.microsoft.com/office/powerpoint/2010/main" val="1570814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A89F-35A2-1440-A5F1-1B87E1B32646}"/>
              </a:ext>
            </a:extLst>
          </p:cNvPr>
          <p:cNvSpPr>
            <a:spLocks noGrp="1"/>
          </p:cNvSpPr>
          <p:nvPr>
            <p:ph type="title"/>
          </p:nvPr>
        </p:nvSpPr>
        <p:spPr>
          <a:xfrm>
            <a:off x="581192" y="1931493"/>
            <a:ext cx="11029615" cy="1497507"/>
          </a:xfrm>
        </p:spPr>
        <p:txBody>
          <a:bodyPr anchor="ctr"/>
          <a:lstStyle/>
          <a:p>
            <a:pPr algn="ctr"/>
            <a:r>
              <a:rPr lang="en-US" dirty="0"/>
              <a:t>Stop me at any point if you have questions</a:t>
            </a:r>
          </a:p>
        </p:txBody>
      </p:sp>
    </p:spTree>
    <p:extLst>
      <p:ext uri="{BB962C8B-B14F-4D97-AF65-F5344CB8AC3E}">
        <p14:creationId xmlns:p14="http://schemas.microsoft.com/office/powerpoint/2010/main" val="2456808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2BE9-FA31-994F-B306-8622D6602AFA}"/>
              </a:ext>
            </a:extLst>
          </p:cNvPr>
          <p:cNvSpPr>
            <a:spLocks noGrp="1"/>
          </p:cNvSpPr>
          <p:nvPr>
            <p:ph type="title"/>
          </p:nvPr>
        </p:nvSpPr>
        <p:spPr/>
        <p:txBody>
          <a:bodyPr/>
          <a:lstStyle/>
          <a:p>
            <a:r>
              <a:rPr lang="en-US" dirty="0"/>
              <a:t>Test-driven development (TDD)</a:t>
            </a:r>
          </a:p>
        </p:txBody>
      </p:sp>
      <p:sp>
        <p:nvSpPr>
          <p:cNvPr id="3" name="Content Placeholder 2">
            <a:extLst>
              <a:ext uri="{FF2B5EF4-FFF2-40B4-BE49-F238E27FC236}">
                <a16:creationId xmlns:a16="http://schemas.microsoft.com/office/drawing/2014/main" id="{06EAC701-E8F9-9C4D-9F62-E573B68A9581}"/>
              </a:ext>
            </a:extLst>
          </p:cNvPr>
          <p:cNvSpPr>
            <a:spLocks noGrp="1"/>
          </p:cNvSpPr>
          <p:nvPr>
            <p:ph idx="1"/>
          </p:nvPr>
        </p:nvSpPr>
        <p:spPr/>
        <p:txBody>
          <a:bodyPr>
            <a:normAutofit/>
          </a:bodyPr>
          <a:lstStyle/>
          <a:p>
            <a:pPr>
              <a:lnSpc>
                <a:spcPct val="150000"/>
              </a:lnSpc>
            </a:pPr>
            <a:r>
              <a:rPr lang="en-IE" sz="2200" dirty="0"/>
              <a:t>Best practice among engineering teams</a:t>
            </a:r>
          </a:p>
          <a:p>
            <a:pPr>
              <a:lnSpc>
                <a:spcPct val="150000"/>
              </a:lnSpc>
            </a:pPr>
            <a:r>
              <a:rPr lang="en-IE" sz="2200" dirty="0"/>
              <a:t>Before writing any code, write a test that is designed to fail until the code functions correctly</a:t>
            </a:r>
          </a:p>
          <a:p>
            <a:pPr>
              <a:lnSpc>
                <a:spcPct val="150000"/>
              </a:lnSpc>
            </a:pPr>
            <a:r>
              <a:rPr lang="en-IE" sz="2200" dirty="0"/>
              <a:t>Must be robust</a:t>
            </a:r>
          </a:p>
          <a:p>
            <a:pPr>
              <a:lnSpc>
                <a:spcPct val="150000"/>
              </a:lnSpc>
            </a:pPr>
            <a:r>
              <a:rPr lang="en-IE" sz="2200" dirty="0"/>
              <a:t>Must have a unit test for every unique functionality</a:t>
            </a:r>
          </a:p>
          <a:p>
            <a:pPr>
              <a:lnSpc>
                <a:spcPct val="150000"/>
              </a:lnSpc>
            </a:pPr>
            <a:endParaRPr lang="en-US" sz="2200" dirty="0"/>
          </a:p>
        </p:txBody>
      </p:sp>
    </p:spTree>
    <p:extLst>
      <p:ext uri="{BB962C8B-B14F-4D97-AF65-F5344CB8AC3E}">
        <p14:creationId xmlns:p14="http://schemas.microsoft.com/office/powerpoint/2010/main" val="879313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194A-3225-B544-A534-DAE52B7CB4AF}"/>
              </a:ext>
            </a:extLst>
          </p:cNvPr>
          <p:cNvSpPr>
            <a:spLocks noGrp="1"/>
          </p:cNvSpPr>
          <p:nvPr>
            <p:ph type="title"/>
          </p:nvPr>
        </p:nvSpPr>
        <p:spPr/>
        <p:txBody>
          <a:bodyPr/>
          <a:lstStyle/>
          <a:p>
            <a:r>
              <a:rPr lang="en-IE" dirty="0"/>
              <a:t>Test-Driven Development (TDD)</a:t>
            </a:r>
            <a:endParaRPr lang="en-US" dirty="0"/>
          </a:p>
        </p:txBody>
      </p:sp>
      <p:sp>
        <p:nvSpPr>
          <p:cNvPr id="3" name="Content Placeholder 2">
            <a:extLst>
              <a:ext uri="{FF2B5EF4-FFF2-40B4-BE49-F238E27FC236}">
                <a16:creationId xmlns:a16="http://schemas.microsoft.com/office/drawing/2014/main" id="{C7A64AB9-DC87-D444-8532-A626519330E4}"/>
              </a:ext>
            </a:extLst>
          </p:cNvPr>
          <p:cNvSpPr>
            <a:spLocks noGrp="1"/>
          </p:cNvSpPr>
          <p:nvPr>
            <p:ph idx="1"/>
          </p:nvPr>
        </p:nvSpPr>
        <p:spPr/>
        <p:txBody>
          <a:bodyPr>
            <a:normAutofit/>
          </a:bodyPr>
          <a:lstStyle/>
          <a:p>
            <a:pPr>
              <a:lnSpc>
                <a:spcPct val="150000"/>
              </a:lnSpc>
            </a:pPr>
            <a:r>
              <a:rPr lang="en-US" sz="2400" dirty="0">
                <a:solidFill>
                  <a:schemeClr val="accent2"/>
                </a:solidFill>
              </a:rPr>
              <a:t>Trivial tests: </a:t>
            </a:r>
            <a:r>
              <a:rPr lang="en-US" sz="2400" dirty="0">
                <a:solidFill>
                  <a:schemeClr val="tx1"/>
                </a:solidFill>
              </a:rPr>
              <a:t>important, but easy to come up with, not exactly taxing on a program</a:t>
            </a:r>
          </a:p>
          <a:p>
            <a:pPr>
              <a:lnSpc>
                <a:spcPct val="150000"/>
              </a:lnSpc>
            </a:pPr>
            <a:r>
              <a:rPr lang="en-US" sz="2400" dirty="0">
                <a:solidFill>
                  <a:schemeClr val="accent2"/>
                </a:solidFill>
              </a:rPr>
              <a:t>Edge-case tests: </a:t>
            </a:r>
            <a:r>
              <a:rPr lang="en-US" sz="2400" dirty="0">
                <a:solidFill>
                  <a:schemeClr val="tx1"/>
                </a:solidFill>
              </a:rPr>
              <a:t>get very creative, prove you know the user well</a:t>
            </a:r>
          </a:p>
          <a:p>
            <a:pPr>
              <a:lnSpc>
                <a:spcPct val="150000"/>
              </a:lnSpc>
            </a:pPr>
            <a:r>
              <a:rPr lang="en-US" sz="2400" dirty="0">
                <a:solidFill>
                  <a:schemeClr val="accent2"/>
                </a:solidFill>
              </a:rPr>
              <a:t>No input tests: </a:t>
            </a:r>
            <a:r>
              <a:rPr lang="en-US" sz="2400" dirty="0">
                <a:solidFill>
                  <a:schemeClr val="tx1"/>
                </a:solidFill>
              </a:rPr>
              <a:t>trivial, and should always be included and handled</a:t>
            </a:r>
          </a:p>
        </p:txBody>
      </p:sp>
    </p:spTree>
    <p:extLst>
      <p:ext uri="{BB962C8B-B14F-4D97-AF65-F5344CB8AC3E}">
        <p14:creationId xmlns:p14="http://schemas.microsoft.com/office/powerpoint/2010/main" val="87751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194A-3225-B544-A534-DAE52B7CB4AF}"/>
              </a:ext>
            </a:extLst>
          </p:cNvPr>
          <p:cNvSpPr>
            <a:spLocks noGrp="1"/>
          </p:cNvSpPr>
          <p:nvPr>
            <p:ph type="title"/>
          </p:nvPr>
        </p:nvSpPr>
        <p:spPr/>
        <p:txBody>
          <a:bodyPr/>
          <a:lstStyle/>
          <a:p>
            <a:r>
              <a:rPr lang="en-IE" dirty="0"/>
              <a:t>Test-Driven Development (TDD)</a:t>
            </a:r>
            <a:endParaRPr lang="en-US" dirty="0"/>
          </a:p>
        </p:txBody>
      </p:sp>
      <p:pic>
        <p:nvPicPr>
          <p:cNvPr id="4" name="Content Placeholder 3">
            <a:extLst>
              <a:ext uri="{FF2B5EF4-FFF2-40B4-BE49-F238E27FC236}">
                <a16:creationId xmlns:a16="http://schemas.microsoft.com/office/drawing/2014/main" id="{080FA492-FFAB-BC40-A52F-A36FD5E1447B}"/>
              </a:ext>
            </a:extLst>
          </p:cNvPr>
          <p:cNvPicPr>
            <a:picLocks noGrp="1" noChangeAspect="1"/>
          </p:cNvPicPr>
          <p:nvPr>
            <p:ph idx="1"/>
          </p:nvPr>
        </p:nvPicPr>
        <p:blipFill>
          <a:blip r:embed="rId2"/>
          <a:stretch>
            <a:fillRect/>
          </a:stretch>
        </p:blipFill>
        <p:spPr>
          <a:xfrm>
            <a:off x="4531692" y="2224768"/>
            <a:ext cx="3128616" cy="3678238"/>
          </a:xfrm>
          <a:prstGeom prst="rect">
            <a:avLst/>
          </a:prstGeom>
        </p:spPr>
      </p:pic>
    </p:spTree>
    <p:extLst>
      <p:ext uri="{BB962C8B-B14F-4D97-AF65-F5344CB8AC3E}">
        <p14:creationId xmlns:p14="http://schemas.microsoft.com/office/powerpoint/2010/main" val="1025188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194A-3225-B544-A534-DAE52B7CB4AF}"/>
              </a:ext>
            </a:extLst>
          </p:cNvPr>
          <p:cNvSpPr>
            <a:spLocks noGrp="1"/>
          </p:cNvSpPr>
          <p:nvPr>
            <p:ph type="title"/>
          </p:nvPr>
        </p:nvSpPr>
        <p:spPr/>
        <p:txBody>
          <a:bodyPr/>
          <a:lstStyle/>
          <a:p>
            <a:r>
              <a:rPr lang="en-IE" dirty="0"/>
              <a:t>Trivial tests</a:t>
            </a:r>
            <a:endParaRPr lang="en-US" dirty="0"/>
          </a:p>
        </p:txBody>
      </p:sp>
      <p:sp>
        <p:nvSpPr>
          <p:cNvPr id="5" name="Content Placeholder 4">
            <a:extLst>
              <a:ext uri="{FF2B5EF4-FFF2-40B4-BE49-F238E27FC236}">
                <a16:creationId xmlns:a16="http://schemas.microsoft.com/office/drawing/2014/main" id="{B3E3715F-9AA9-8041-94B0-20DAF0FE180C}"/>
              </a:ext>
            </a:extLst>
          </p:cNvPr>
          <p:cNvSpPr>
            <a:spLocks noGrp="1"/>
          </p:cNvSpPr>
          <p:nvPr>
            <p:ph idx="1"/>
          </p:nvPr>
        </p:nvSpPr>
        <p:spPr/>
        <p:txBody>
          <a:bodyPr>
            <a:normAutofit lnSpcReduction="10000"/>
          </a:bodyPr>
          <a:lstStyle/>
          <a:p>
            <a:pPr marL="0" indent="0" fontAlgn="base">
              <a:lnSpc>
                <a:spcPct val="150000"/>
              </a:lnSpc>
              <a:buNone/>
            </a:pPr>
            <a:r>
              <a:rPr lang="en-IE" sz="2200" b="1" dirty="0">
                <a:solidFill>
                  <a:schemeClr val="accent2"/>
                </a:solidFill>
              </a:rPr>
              <a:t>Zero</a:t>
            </a:r>
          </a:p>
          <a:p>
            <a:pPr fontAlgn="base">
              <a:lnSpc>
                <a:spcPct val="150000"/>
              </a:lnSpc>
            </a:pPr>
            <a:r>
              <a:rPr lang="en-IE" sz="2200" dirty="0"/>
              <a:t>Zero is used to signify any form of null input, whether that’s undefined, null, an empty array, or simply the actual number 0. Arguably the most common and simple form of bug is referencing a Zero value, and it always bears testing. Simply test a function, endpoint, or upload with a Zero input, and verify that it behaves as expected.</a:t>
            </a:r>
          </a:p>
          <a:p>
            <a:pPr marL="0" indent="0">
              <a:lnSpc>
                <a:spcPct val="150000"/>
              </a:lnSpc>
              <a:buNone/>
            </a:pPr>
            <a:br>
              <a:rPr lang="en-IE" sz="2200" dirty="0"/>
            </a:br>
            <a:endParaRPr lang="en-US" sz="2200" dirty="0"/>
          </a:p>
        </p:txBody>
      </p:sp>
    </p:spTree>
    <p:extLst>
      <p:ext uri="{BB962C8B-B14F-4D97-AF65-F5344CB8AC3E}">
        <p14:creationId xmlns:p14="http://schemas.microsoft.com/office/powerpoint/2010/main" val="17720023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194A-3225-B544-A534-DAE52B7CB4AF}"/>
              </a:ext>
            </a:extLst>
          </p:cNvPr>
          <p:cNvSpPr>
            <a:spLocks noGrp="1"/>
          </p:cNvSpPr>
          <p:nvPr>
            <p:ph type="title"/>
          </p:nvPr>
        </p:nvSpPr>
        <p:spPr/>
        <p:txBody>
          <a:bodyPr/>
          <a:lstStyle/>
          <a:p>
            <a:r>
              <a:rPr lang="en-IE" dirty="0"/>
              <a:t>Trivial tests</a:t>
            </a:r>
            <a:endParaRPr lang="en-US" dirty="0"/>
          </a:p>
        </p:txBody>
      </p:sp>
      <p:sp>
        <p:nvSpPr>
          <p:cNvPr id="5" name="Content Placeholder 4">
            <a:extLst>
              <a:ext uri="{FF2B5EF4-FFF2-40B4-BE49-F238E27FC236}">
                <a16:creationId xmlns:a16="http://schemas.microsoft.com/office/drawing/2014/main" id="{B3E3715F-9AA9-8041-94B0-20DAF0FE180C}"/>
              </a:ext>
            </a:extLst>
          </p:cNvPr>
          <p:cNvSpPr>
            <a:spLocks noGrp="1"/>
          </p:cNvSpPr>
          <p:nvPr>
            <p:ph idx="1"/>
          </p:nvPr>
        </p:nvSpPr>
        <p:spPr/>
        <p:txBody>
          <a:bodyPr>
            <a:normAutofit lnSpcReduction="10000"/>
          </a:bodyPr>
          <a:lstStyle/>
          <a:p>
            <a:pPr marL="0" indent="0" fontAlgn="base">
              <a:lnSpc>
                <a:spcPct val="150000"/>
              </a:lnSpc>
              <a:buNone/>
            </a:pPr>
            <a:r>
              <a:rPr lang="en-IE" sz="2200" b="1" dirty="0">
                <a:solidFill>
                  <a:schemeClr val="accent2"/>
                </a:solidFill>
              </a:rPr>
              <a:t>One</a:t>
            </a:r>
          </a:p>
          <a:p>
            <a:pPr fontAlgn="base">
              <a:lnSpc>
                <a:spcPct val="150000"/>
              </a:lnSpc>
            </a:pPr>
            <a:r>
              <a:rPr lang="en-IE" sz="2200" dirty="0"/>
              <a:t>One, like Zero, is the most basic form of the genericized single test. The function gets tested with the first valid, normal input. This is most useful for regression testing. In future iterations of the code, this test will quickly indicate if the program (or process) is operating as expected.</a:t>
            </a:r>
          </a:p>
          <a:p>
            <a:pPr fontAlgn="base">
              <a:lnSpc>
                <a:spcPct val="150000"/>
              </a:lnSpc>
            </a:pPr>
            <a:r>
              <a:rPr lang="en-IE" sz="2200" dirty="0"/>
              <a:t>One testing gives you a baseline for success, whether that’s a successful authentication on an admin endpoint, a valid file upload, or a correct array modification.</a:t>
            </a:r>
          </a:p>
        </p:txBody>
      </p:sp>
    </p:spTree>
    <p:extLst>
      <p:ext uri="{BB962C8B-B14F-4D97-AF65-F5344CB8AC3E}">
        <p14:creationId xmlns:p14="http://schemas.microsoft.com/office/powerpoint/2010/main" val="381913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Reversing strings</a:t>
            </a:r>
          </a:p>
        </p:txBody>
      </p:sp>
      <p:pic>
        <p:nvPicPr>
          <p:cNvPr id="5" name="Picture 4">
            <a:extLst>
              <a:ext uri="{FF2B5EF4-FFF2-40B4-BE49-F238E27FC236}">
                <a16:creationId xmlns:a16="http://schemas.microsoft.com/office/drawing/2014/main" id="{E3E72729-CE65-1E44-B1C7-0E40291F537F}"/>
              </a:ext>
            </a:extLst>
          </p:cNvPr>
          <p:cNvPicPr>
            <a:picLocks noChangeAspect="1"/>
          </p:cNvPicPr>
          <p:nvPr/>
        </p:nvPicPr>
        <p:blipFill>
          <a:blip r:embed="rId2"/>
          <a:stretch>
            <a:fillRect/>
          </a:stretch>
        </p:blipFill>
        <p:spPr>
          <a:xfrm>
            <a:off x="2975501" y="2097804"/>
            <a:ext cx="6230402" cy="2030728"/>
          </a:xfrm>
          <a:prstGeom prst="rect">
            <a:avLst/>
          </a:prstGeom>
        </p:spPr>
      </p:pic>
      <p:sp>
        <p:nvSpPr>
          <p:cNvPr id="6" name="TextBox 5">
            <a:extLst>
              <a:ext uri="{FF2B5EF4-FFF2-40B4-BE49-F238E27FC236}">
                <a16:creationId xmlns:a16="http://schemas.microsoft.com/office/drawing/2014/main" id="{B2878BDA-B4DB-3343-9B96-1F6D977B1B3A}"/>
              </a:ext>
            </a:extLst>
          </p:cNvPr>
          <p:cNvSpPr txBox="1"/>
          <p:nvPr/>
        </p:nvSpPr>
        <p:spPr>
          <a:xfrm>
            <a:off x="1397825" y="2547579"/>
            <a:ext cx="157767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CB64A"/>
                </a:solidFill>
                <a:effectLst/>
                <a:uLnTx/>
                <a:uFillTx/>
                <a:latin typeface="Consolas" panose="020B0609020204030204" pitchFamily="49" charset="0"/>
                <a:ea typeface="+mn-ea"/>
                <a:cs typeface="Consolas" panose="020B0609020204030204" pitchFamily="49" charset="0"/>
              </a:rPr>
              <a:t>Position -&gt;</a:t>
            </a:r>
          </a:p>
        </p:txBody>
      </p:sp>
      <p:sp>
        <p:nvSpPr>
          <p:cNvPr id="7" name="TextBox 6">
            <a:extLst>
              <a:ext uri="{FF2B5EF4-FFF2-40B4-BE49-F238E27FC236}">
                <a16:creationId xmlns:a16="http://schemas.microsoft.com/office/drawing/2014/main" id="{9D8612FC-0DE9-3747-A2DC-709BEED6C2E6}"/>
              </a:ext>
            </a:extLst>
          </p:cNvPr>
          <p:cNvSpPr txBox="1"/>
          <p:nvPr/>
        </p:nvSpPr>
        <p:spPr>
          <a:xfrm>
            <a:off x="9268011" y="3320534"/>
            <a:ext cx="233749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CB64A"/>
                </a:solidFill>
                <a:effectLst/>
                <a:uLnTx/>
                <a:uFillTx/>
                <a:latin typeface="Consolas" panose="020B0609020204030204" pitchFamily="49" charset="0"/>
                <a:ea typeface="+mn-ea"/>
                <a:cs typeface="Consolas" panose="020B0609020204030204" pitchFamily="49" charset="0"/>
              </a:rPr>
              <a:t>&lt;- Negative Index</a:t>
            </a:r>
          </a:p>
        </p:txBody>
      </p:sp>
      <p:pic>
        <p:nvPicPr>
          <p:cNvPr id="8" name="Picture 7">
            <a:extLst>
              <a:ext uri="{FF2B5EF4-FFF2-40B4-BE49-F238E27FC236}">
                <a16:creationId xmlns:a16="http://schemas.microsoft.com/office/drawing/2014/main" id="{69566E16-0B7F-BF41-874E-E3824B695A37}"/>
              </a:ext>
            </a:extLst>
          </p:cNvPr>
          <p:cNvPicPr>
            <a:picLocks noChangeAspect="1"/>
          </p:cNvPicPr>
          <p:nvPr/>
        </p:nvPicPr>
        <p:blipFill>
          <a:blip r:embed="rId3"/>
          <a:stretch>
            <a:fillRect/>
          </a:stretch>
        </p:blipFill>
        <p:spPr>
          <a:xfrm>
            <a:off x="4363502" y="4924110"/>
            <a:ext cx="3454400" cy="137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5205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194A-3225-B544-A534-DAE52B7CB4AF}"/>
              </a:ext>
            </a:extLst>
          </p:cNvPr>
          <p:cNvSpPr>
            <a:spLocks noGrp="1"/>
          </p:cNvSpPr>
          <p:nvPr>
            <p:ph type="title"/>
          </p:nvPr>
        </p:nvSpPr>
        <p:spPr/>
        <p:txBody>
          <a:bodyPr/>
          <a:lstStyle/>
          <a:p>
            <a:r>
              <a:rPr lang="en-IE" dirty="0"/>
              <a:t>Trivial tests</a:t>
            </a:r>
            <a:endParaRPr lang="en-US" dirty="0"/>
          </a:p>
        </p:txBody>
      </p:sp>
      <p:sp>
        <p:nvSpPr>
          <p:cNvPr id="5" name="Content Placeholder 4">
            <a:extLst>
              <a:ext uri="{FF2B5EF4-FFF2-40B4-BE49-F238E27FC236}">
                <a16:creationId xmlns:a16="http://schemas.microsoft.com/office/drawing/2014/main" id="{B3E3715F-9AA9-8041-94B0-20DAF0FE180C}"/>
              </a:ext>
            </a:extLst>
          </p:cNvPr>
          <p:cNvSpPr>
            <a:spLocks noGrp="1"/>
          </p:cNvSpPr>
          <p:nvPr>
            <p:ph idx="1"/>
          </p:nvPr>
        </p:nvSpPr>
        <p:spPr>
          <a:xfrm>
            <a:off x="581192" y="2180496"/>
            <a:ext cx="11029615" cy="4147733"/>
          </a:xfrm>
        </p:spPr>
        <p:txBody>
          <a:bodyPr>
            <a:noAutofit/>
          </a:bodyPr>
          <a:lstStyle/>
          <a:p>
            <a:pPr marL="0" indent="0" fontAlgn="base">
              <a:lnSpc>
                <a:spcPct val="150000"/>
              </a:lnSpc>
              <a:buNone/>
            </a:pPr>
            <a:r>
              <a:rPr lang="en-IE" sz="2000" b="1" dirty="0">
                <a:solidFill>
                  <a:schemeClr val="accent2"/>
                </a:solidFill>
              </a:rPr>
              <a:t>Two</a:t>
            </a:r>
          </a:p>
          <a:p>
            <a:pPr fontAlgn="base">
              <a:lnSpc>
                <a:spcPct val="150000"/>
              </a:lnSpc>
            </a:pPr>
            <a:r>
              <a:rPr lang="en-IE" sz="2000" dirty="0"/>
              <a:t>Two is not simply about testing array index 2, or whether your algorithm works with 2 inputs. It also encompasses what happens when you run the same code twice.</a:t>
            </a:r>
          </a:p>
          <a:p>
            <a:pPr fontAlgn="base">
              <a:lnSpc>
                <a:spcPct val="150000"/>
              </a:lnSpc>
            </a:pPr>
            <a:r>
              <a:rPr lang="en-IE" sz="2000" dirty="0"/>
              <a:t>If someone were to make a DELETE HTTP request twice in a row to the same resource, what happens? If the sort function with a custom comparator gets called twice in a row, does it behave as expected?</a:t>
            </a:r>
          </a:p>
          <a:p>
            <a:pPr fontAlgn="base">
              <a:lnSpc>
                <a:spcPct val="150000"/>
              </a:lnSpc>
            </a:pPr>
            <a:r>
              <a:rPr lang="en-IE" sz="2000" dirty="0"/>
              <a:t>Two is an interesting number, because it’s the first time in which valid code that works when called once can show side effects on repeated executions. Take a small change to the functions we’ve tested above. It comes down to understanding the </a:t>
            </a:r>
            <a:r>
              <a:rPr lang="en-IE" sz="2000" dirty="0" err="1"/>
              <a:t>behavior</a:t>
            </a:r>
            <a:r>
              <a:rPr lang="en-IE" sz="2000" dirty="0"/>
              <a:t> of a function.</a:t>
            </a:r>
          </a:p>
        </p:txBody>
      </p:sp>
    </p:spTree>
    <p:extLst>
      <p:ext uri="{BB962C8B-B14F-4D97-AF65-F5344CB8AC3E}">
        <p14:creationId xmlns:p14="http://schemas.microsoft.com/office/powerpoint/2010/main" val="3268863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194A-3225-B544-A534-DAE52B7CB4AF}"/>
              </a:ext>
            </a:extLst>
          </p:cNvPr>
          <p:cNvSpPr>
            <a:spLocks noGrp="1"/>
          </p:cNvSpPr>
          <p:nvPr>
            <p:ph type="title"/>
          </p:nvPr>
        </p:nvSpPr>
        <p:spPr/>
        <p:txBody>
          <a:bodyPr/>
          <a:lstStyle/>
          <a:p>
            <a:r>
              <a:rPr lang="en-IE" dirty="0"/>
              <a:t>Trivial tests</a:t>
            </a:r>
            <a:endParaRPr lang="en-US" dirty="0"/>
          </a:p>
        </p:txBody>
      </p:sp>
      <p:sp>
        <p:nvSpPr>
          <p:cNvPr id="5" name="Content Placeholder 4">
            <a:extLst>
              <a:ext uri="{FF2B5EF4-FFF2-40B4-BE49-F238E27FC236}">
                <a16:creationId xmlns:a16="http://schemas.microsoft.com/office/drawing/2014/main" id="{B3E3715F-9AA9-8041-94B0-20DAF0FE180C}"/>
              </a:ext>
            </a:extLst>
          </p:cNvPr>
          <p:cNvSpPr>
            <a:spLocks noGrp="1"/>
          </p:cNvSpPr>
          <p:nvPr>
            <p:ph idx="1"/>
          </p:nvPr>
        </p:nvSpPr>
        <p:spPr>
          <a:xfrm>
            <a:off x="581192" y="2180496"/>
            <a:ext cx="11029615" cy="4147733"/>
          </a:xfrm>
        </p:spPr>
        <p:txBody>
          <a:bodyPr>
            <a:noAutofit/>
          </a:bodyPr>
          <a:lstStyle/>
          <a:p>
            <a:pPr marL="0" indent="0" fontAlgn="base">
              <a:lnSpc>
                <a:spcPct val="150000"/>
              </a:lnSpc>
              <a:buNone/>
            </a:pPr>
            <a:r>
              <a:rPr lang="en-IE" sz="2200" b="1" dirty="0">
                <a:solidFill>
                  <a:schemeClr val="accent2"/>
                </a:solidFill>
              </a:rPr>
              <a:t>Two to max-1</a:t>
            </a:r>
          </a:p>
          <a:p>
            <a:pPr fontAlgn="base">
              <a:lnSpc>
                <a:spcPct val="150000"/>
              </a:lnSpc>
            </a:pPr>
            <a:r>
              <a:rPr lang="en-IE" sz="2200" dirty="0"/>
              <a:t>Two to max-1 is the sanity check. It’s very similar to the One test, but there’s a subtle difference. This should be an </a:t>
            </a:r>
            <a:r>
              <a:rPr lang="en-IE" sz="2200" b="1" dirty="0"/>
              <a:t>average</a:t>
            </a:r>
            <a:r>
              <a:rPr lang="en-IE" sz="2200" dirty="0"/>
              <a:t> use case — not the simplest or most straightforward, or the easiest to read. Just an average use case that perhaps isn’t particularly simple, but that’s fairly </a:t>
            </a:r>
            <a:r>
              <a:rPr lang="en-IE" sz="2200" b="1" dirty="0"/>
              <a:t>common</a:t>
            </a:r>
            <a:r>
              <a:rPr lang="en-IE" sz="2200" i="1" dirty="0"/>
              <a:t>.</a:t>
            </a:r>
            <a:endParaRPr lang="en-IE" sz="2200" dirty="0"/>
          </a:p>
        </p:txBody>
      </p:sp>
    </p:spTree>
    <p:extLst>
      <p:ext uri="{BB962C8B-B14F-4D97-AF65-F5344CB8AC3E}">
        <p14:creationId xmlns:p14="http://schemas.microsoft.com/office/powerpoint/2010/main" val="1623879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194A-3225-B544-A534-DAE52B7CB4AF}"/>
              </a:ext>
            </a:extLst>
          </p:cNvPr>
          <p:cNvSpPr>
            <a:spLocks noGrp="1"/>
          </p:cNvSpPr>
          <p:nvPr>
            <p:ph type="title"/>
          </p:nvPr>
        </p:nvSpPr>
        <p:spPr/>
        <p:txBody>
          <a:bodyPr/>
          <a:lstStyle/>
          <a:p>
            <a:r>
              <a:rPr lang="en-IE" dirty="0"/>
              <a:t>Trivial tests</a:t>
            </a:r>
            <a:endParaRPr lang="en-US" dirty="0"/>
          </a:p>
        </p:txBody>
      </p:sp>
      <p:sp>
        <p:nvSpPr>
          <p:cNvPr id="5" name="Content Placeholder 4">
            <a:extLst>
              <a:ext uri="{FF2B5EF4-FFF2-40B4-BE49-F238E27FC236}">
                <a16:creationId xmlns:a16="http://schemas.microsoft.com/office/drawing/2014/main" id="{B3E3715F-9AA9-8041-94B0-20DAF0FE180C}"/>
              </a:ext>
            </a:extLst>
          </p:cNvPr>
          <p:cNvSpPr>
            <a:spLocks noGrp="1"/>
          </p:cNvSpPr>
          <p:nvPr>
            <p:ph idx="1"/>
          </p:nvPr>
        </p:nvSpPr>
        <p:spPr>
          <a:xfrm>
            <a:off x="581192" y="2180496"/>
            <a:ext cx="11029615" cy="4147733"/>
          </a:xfrm>
        </p:spPr>
        <p:txBody>
          <a:bodyPr>
            <a:noAutofit/>
          </a:bodyPr>
          <a:lstStyle/>
          <a:p>
            <a:pPr marL="0" indent="0" fontAlgn="base">
              <a:lnSpc>
                <a:spcPct val="150000"/>
              </a:lnSpc>
              <a:buNone/>
            </a:pPr>
            <a:r>
              <a:rPr lang="en-IE" sz="2400" b="1" dirty="0">
                <a:solidFill>
                  <a:schemeClr val="tx1"/>
                </a:solidFill>
              </a:rPr>
              <a:t>What about for </a:t>
            </a:r>
            <a:r>
              <a:rPr lang="en-IE" sz="2400" b="1" dirty="0">
                <a:solidFill>
                  <a:schemeClr val="accent2"/>
                </a:solidFill>
                <a:latin typeface="Consolas" panose="020B0609020204030204" pitchFamily="49" charset="0"/>
                <a:cs typeface="Consolas" panose="020B0609020204030204" pitchFamily="49" charset="0"/>
              </a:rPr>
              <a:t>max</a:t>
            </a:r>
            <a:r>
              <a:rPr lang="en-IE" sz="2400" b="1" dirty="0">
                <a:solidFill>
                  <a:schemeClr val="tx1"/>
                </a:solidFill>
              </a:rPr>
              <a:t>?</a:t>
            </a:r>
          </a:p>
          <a:p>
            <a:pPr marL="0" indent="0" fontAlgn="base">
              <a:lnSpc>
                <a:spcPct val="150000"/>
              </a:lnSpc>
              <a:buNone/>
            </a:pPr>
            <a:r>
              <a:rPr lang="en-IE" sz="2200" dirty="0">
                <a:solidFill>
                  <a:schemeClr val="tx1"/>
                </a:solidFill>
              </a:rPr>
              <a:t>You must stress-test your application</a:t>
            </a:r>
          </a:p>
          <a:p>
            <a:pPr marL="0" indent="0" fontAlgn="base">
              <a:lnSpc>
                <a:spcPct val="150000"/>
              </a:lnSpc>
              <a:buNone/>
            </a:pPr>
            <a:endParaRPr lang="en-IE" sz="2400" b="1" dirty="0">
              <a:solidFill>
                <a:schemeClr val="accent2"/>
              </a:solidFill>
            </a:endParaRPr>
          </a:p>
          <a:p>
            <a:pPr marL="0" indent="0" fontAlgn="base">
              <a:lnSpc>
                <a:spcPct val="150000"/>
              </a:lnSpc>
              <a:buNone/>
            </a:pPr>
            <a:r>
              <a:rPr lang="en-IE" sz="2400" b="1" dirty="0">
                <a:solidFill>
                  <a:schemeClr val="tx1"/>
                </a:solidFill>
              </a:rPr>
              <a:t>What about for </a:t>
            </a:r>
            <a:r>
              <a:rPr lang="en-IE" sz="2400" b="1" dirty="0">
                <a:solidFill>
                  <a:schemeClr val="accent2"/>
                </a:solidFill>
                <a:latin typeface="Consolas" panose="020B0609020204030204" pitchFamily="49" charset="0"/>
                <a:cs typeface="Consolas" panose="020B0609020204030204" pitchFamily="49" charset="0"/>
              </a:rPr>
              <a:t>max + 1</a:t>
            </a:r>
            <a:r>
              <a:rPr lang="en-IE" sz="2400" b="1" dirty="0">
                <a:solidFill>
                  <a:schemeClr val="tx1"/>
                </a:solidFill>
              </a:rPr>
              <a:t>?</a:t>
            </a:r>
          </a:p>
          <a:p>
            <a:pPr marL="0" indent="0" fontAlgn="base">
              <a:lnSpc>
                <a:spcPct val="150000"/>
              </a:lnSpc>
              <a:buNone/>
            </a:pPr>
            <a:r>
              <a:rPr lang="en-IE" sz="2200" dirty="0">
                <a:solidFill>
                  <a:schemeClr val="tx1"/>
                </a:solidFill>
              </a:rPr>
              <a:t>This is where the out of bounds errors come in</a:t>
            </a:r>
          </a:p>
        </p:txBody>
      </p:sp>
    </p:spTree>
    <p:extLst>
      <p:ext uri="{BB962C8B-B14F-4D97-AF65-F5344CB8AC3E}">
        <p14:creationId xmlns:p14="http://schemas.microsoft.com/office/powerpoint/2010/main" val="1093556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C8A3-8E6B-8B4C-8BE2-8DD24B03B4A7}"/>
              </a:ext>
            </a:extLst>
          </p:cNvPr>
          <p:cNvSpPr>
            <a:spLocks noGrp="1"/>
          </p:cNvSpPr>
          <p:nvPr>
            <p:ph type="title"/>
          </p:nvPr>
        </p:nvSpPr>
        <p:spPr/>
        <p:txBody>
          <a:bodyPr/>
          <a:lstStyle/>
          <a:p>
            <a:r>
              <a:rPr lang="en-US" dirty="0"/>
              <a:t>Try challenge 5 now</a:t>
            </a:r>
          </a:p>
        </p:txBody>
      </p:sp>
      <p:sp>
        <p:nvSpPr>
          <p:cNvPr id="3" name="Content Placeholder 2">
            <a:extLst>
              <a:ext uri="{FF2B5EF4-FFF2-40B4-BE49-F238E27FC236}">
                <a16:creationId xmlns:a16="http://schemas.microsoft.com/office/drawing/2014/main" id="{9C496A00-9016-A34C-B11D-90A5C539CE43}"/>
              </a:ext>
            </a:extLst>
          </p:cNvPr>
          <p:cNvSpPr>
            <a:spLocks noGrp="1"/>
          </p:cNvSpPr>
          <p:nvPr>
            <p:ph idx="1"/>
          </p:nvPr>
        </p:nvSpPr>
        <p:spPr/>
        <p:txBody>
          <a:bodyPr>
            <a:normAutofit/>
          </a:bodyPr>
          <a:lstStyle/>
          <a:p>
            <a:pPr marL="0" indent="0" algn="ctr">
              <a:buNone/>
            </a:pPr>
            <a:r>
              <a:rPr lang="en-US" sz="2400" i="1" dirty="0"/>
              <a:t>Write proper unit tests for every function you have created in the previous challenges</a:t>
            </a:r>
          </a:p>
        </p:txBody>
      </p:sp>
    </p:spTree>
    <p:extLst>
      <p:ext uri="{BB962C8B-B14F-4D97-AF65-F5344CB8AC3E}">
        <p14:creationId xmlns:p14="http://schemas.microsoft.com/office/powerpoint/2010/main" val="2071243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B9B0-13AA-C344-8C94-D7E2C0D36538}"/>
              </a:ext>
            </a:extLst>
          </p:cNvPr>
          <p:cNvSpPr>
            <a:spLocks noGrp="1"/>
          </p:cNvSpPr>
          <p:nvPr>
            <p:ph type="title"/>
          </p:nvPr>
        </p:nvSpPr>
        <p:spPr/>
        <p:txBody>
          <a:bodyPr/>
          <a:lstStyle/>
          <a:p>
            <a:r>
              <a:rPr lang="en-US" dirty="0"/>
              <a:t>Test-driven development (</a:t>
            </a:r>
            <a:r>
              <a:rPr lang="en-US" dirty="0" err="1"/>
              <a:t>tdd</a:t>
            </a:r>
            <a:r>
              <a:rPr lang="en-US" dirty="0"/>
              <a:t>)</a:t>
            </a:r>
          </a:p>
        </p:txBody>
      </p:sp>
      <p:sp>
        <p:nvSpPr>
          <p:cNvPr id="3" name="Content Placeholder 2">
            <a:extLst>
              <a:ext uri="{FF2B5EF4-FFF2-40B4-BE49-F238E27FC236}">
                <a16:creationId xmlns:a16="http://schemas.microsoft.com/office/drawing/2014/main" id="{2D3962E1-7513-134A-BB1B-9B06DDB6DE44}"/>
              </a:ext>
            </a:extLst>
          </p:cNvPr>
          <p:cNvSpPr>
            <a:spLocks noGrp="1"/>
          </p:cNvSpPr>
          <p:nvPr>
            <p:ph idx="1"/>
          </p:nvPr>
        </p:nvSpPr>
        <p:spPr/>
        <p:txBody>
          <a:bodyPr>
            <a:normAutofit/>
          </a:bodyPr>
          <a:lstStyle/>
          <a:p>
            <a:r>
              <a:rPr lang="en-IE" sz="2200" dirty="0">
                <a:solidFill>
                  <a:schemeClr val="accent2"/>
                </a:solidFill>
              </a:rPr>
              <a:t>Challenge: </a:t>
            </a:r>
            <a:r>
              <a:rPr lang="en-IE" sz="2200" dirty="0"/>
              <a:t>Take the following example located at: </a:t>
            </a:r>
            <a:r>
              <a:rPr lang="en-IE" sz="2200" dirty="0">
                <a:latin typeface="Consolas" panose="020B0609020204030204" pitchFamily="49" charset="0"/>
                <a:cs typeface="Consolas" panose="020B0609020204030204" pitchFamily="49" charset="0"/>
              </a:rPr>
              <a:t>/</a:t>
            </a:r>
            <a:r>
              <a:rPr lang="en-IE" sz="2200" dirty="0" err="1">
                <a:latin typeface="Consolas" panose="020B0609020204030204" pitchFamily="49" charset="0"/>
                <a:cs typeface="Consolas" panose="020B0609020204030204" pitchFamily="49" charset="0"/>
              </a:rPr>
              <a:t>unit_test.py</a:t>
            </a:r>
            <a:r>
              <a:rPr lang="en-IE" sz="2200" dirty="0"/>
              <a:t> and write a functional unit test that will not pass </a:t>
            </a:r>
          </a:p>
          <a:p>
            <a:pPr lvl="1"/>
            <a:r>
              <a:rPr lang="en-IE" sz="2200" dirty="0"/>
              <a:t>Test 1: what if the program is expanded?</a:t>
            </a:r>
          </a:p>
          <a:p>
            <a:pPr lvl="1"/>
            <a:r>
              <a:rPr lang="en-IE" sz="2200" dirty="0"/>
              <a:t>Test 2: what if a function is removed?</a:t>
            </a:r>
          </a:p>
          <a:p>
            <a:r>
              <a:rPr lang="en-IE" sz="2200" dirty="0"/>
              <a:t>Ask your neighbour to test the robustness of your tests</a:t>
            </a:r>
          </a:p>
          <a:p>
            <a:r>
              <a:rPr lang="en-IE" sz="2200" i="1" dirty="0"/>
              <a:t>Points</a:t>
            </a:r>
            <a:r>
              <a:rPr lang="en-IE" sz="2200" dirty="0"/>
              <a:t> to whoever writes the most robust tests</a:t>
            </a:r>
          </a:p>
          <a:p>
            <a:r>
              <a:rPr lang="en-IE" sz="2200" i="1" dirty="0"/>
              <a:t>Points</a:t>
            </a:r>
            <a:r>
              <a:rPr lang="en-IE" sz="2200" dirty="0"/>
              <a:t> to whoever breaks a test</a:t>
            </a:r>
          </a:p>
        </p:txBody>
      </p:sp>
    </p:spTree>
    <p:extLst>
      <p:ext uri="{BB962C8B-B14F-4D97-AF65-F5344CB8AC3E}">
        <p14:creationId xmlns:p14="http://schemas.microsoft.com/office/powerpoint/2010/main" val="3110566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6B09-8E86-D449-BB5C-9884612E22D1}"/>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0A9733E9-23E7-9647-BD12-92F15280B458}"/>
              </a:ext>
            </a:extLst>
          </p:cNvPr>
          <p:cNvSpPr>
            <a:spLocks noGrp="1"/>
          </p:cNvSpPr>
          <p:nvPr>
            <p:ph idx="1"/>
          </p:nvPr>
        </p:nvSpPr>
        <p:spPr/>
        <p:txBody>
          <a:bodyPr>
            <a:normAutofit/>
          </a:bodyPr>
          <a:lstStyle/>
          <a:p>
            <a:pPr marL="0" indent="0">
              <a:buNone/>
            </a:pPr>
            <a:r>
              <a:rPr lang="en-IE" dirty="0">
                <a:latin typeface="Consolas" panose="020B0609020204030204" pitchFamily="49" charset="0"/>
                <a:cs typeface="Consolas" panose="020B0609020204030204" pitchFamily="49" charset="0"/>
              </a:rPr>
              <a:t>def </a:t>
            </a:r>
            <a:r>
              <a:rPr lang="en-IE" dirty="0" err="1">
                <a:latin typeface="Consolas" panose="020B0609020204030204" pitchFamily="49" charset="0"/>
                <a:cs typeface="Consolas" panose="020B0609020204030204" pitchFamily="49" charset="0"/>
              </a:rPr>
              <a:t>my_function</a:t>
            </a:r>
            <a:r>
              <a:rPr lang="en-IE" dirty="0">
                <a:latin typeface="Consolas" panose="020B0609020204030204" pitchFamily="49" charset="0"/>
                <a:cs typeface="Consolas" panose="020B0609020204030204" pitchFamily="49" charset="0"/>
              </a:rPr>
              <a:t>(input):</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	return(input – 1)</a:t>
            </a:r>
          </a:p>
          <a:p>
            <a:pPr marL="0" indent="0">
              <a:buNone/>
            </a:pPr>
            <a:endParaRPr lang="en-IE" dirty="0">
              <a:latin typeface="Consolas" panose="020B0609020204030204" pitchFamily="49" charset="0"/>
              <a:cs typeface="Consolas" panose="020B0609020204030204" pitchFamily="49" charset="0"/>
            </a:endParaRPr>
          </a:p>
          <a:p>
            <a:pPr marL="0" indent="0">
              <a:buNone/>
            </a:pPr>
            <a:r>
              <a:rPr lang="en-IE" dirty="0">
                <a:latin typeface="Consolas" panose="020B0609020204030204" pitchFamily="49" charset="0"/>
                <a:cs typeface="Consolas" panose="020B0609020204030204" pitchFamily="49" charset="0"/>
              </a:rPr>
              <a:t>import </a:t>
            </a:r>
            <a:r>
              <a:rPr lang="en-IE" dirty="0" err="1">
                <a:latin typeface="Consolas" panose="020B0609020204030204" pitchFamily="49" charset="0"/>
                <a:cs typeface="Consolas" panose="020B0609020204030204" pitchFamily="49" charset="0"/>
              </a:rPr>
              <a:t>unittest</a:t>
            </a:r>
            <a:endParaRPr lang="en-IE" dirty="0">
              <a:latin typeface="Consolas" panose="020B0609020204030204" pitchFamily="49" charset="0"/>
              <a:cs typeface="Consolas" panose="020B0609020204030204" pitchFamily="49" charset="0"/>
            </a:endParaRPr>
          </a:p>
          <a:p>
            <a:pPr marL="0" indent="0">
              <a:buNone/>
            </a:pP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class </a:t>
            </a:r>
            <a:r>
              <a:rPr lang="en-IE" dirty="0" err="1">
                <a:latin typeface="Consolas" panose="020B0609020204030204" pitchFamily="49" charset="0"/>
                <a:cs typeface="Consolas" panose="020B0609020204030204" pitchFamily="49" charset="0"/>
              </a:rPr>
              <a:t>TestClass</a:t>
            </a:r>
            <a:r>
              <a:rPr lang="en-IE" dirty="0">
                <a:latin typeface="Consolas" panose="020B0609020204030204" pitchFamily="49" charset="0"/>
                <a:cs typeface="Consolas" panose="020B0609020204030204" pitchFamily="49" charset="0"/>
              </a:rPr>
              <a:t>(</a:t>
            </a:r>
            <a:r>
              <a:rPr lang="en-IE" dirty="0" err="1">
                <a:latin typeface="Consolas" panose="020B0609020204030204" pitchFamily="49" charset="0"/>
                <a:cs typeface="Consolas" panose="020B0609020204030204" pitchFamily="49" charset="0"/>
              </a:rPr>
              <a:t>unittest.TestCase</a:t>
            </a:r>
            <a:r>
              <a:rPr lang="en-IE" dirty="0">
                <a:latin typeface="Consolas" panose="020B0609020204030204" pitchFamily="49" charset="0"/>
                <a:cs typeface="Consolas" panose="020B0609020204030204" pitchFamily="49" charset="0"/>
              </a:rPr>
              <a:t>):</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	def </a:t>
            </a:r>
            <a:r>
              <a:rPr lang="en-IE" dirty="0" err="1">
                <a:latin typeface="Consolas" panose="020B0609020204030204" pitchFamily="49" charset="0"/>
                <a:cs typeface="Consolas" panose="020B0609020204030204" pitchFamily="49" charset="0"/>
              </a:rPr>
              <a:t>my_test</a:t>
            </a:r>
            <a:r>
              <a:rPr lang="en-IE" dirty="0">
                <a:latin typeface="Consolas" panose="020B0609020204030204" pitchFamily="49" charset="0"/>
                <a:cs typeface="Consolas" panose="020B0609020204030204" pitchFamily="49" charset="0"/>
              </a:rPr>
              <a:t>(self):</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		</a:t>
            </a:r>
            <a:r>
              <a:rPr lang="en-IE" dirty="0" err="1">
                <a:latin typeface="Consolas" panose="020B0609020204030204" pitchFamily="49" charset="0"/>
                <a:cs typeface="Consolas" panose="020B0609020204030204" pitchFamily="49" charset="0"/>
              </a:rPr>
              <a:t>self.assertEqual</a:t>
            </a:r>
            <a:r>
              <a:rPr lang="en-IE" dirty="0">
                <a:latin typeface="Consolas" panose="020B0609020204030204" pitchFamily="49" charset="0"/>
                <a:cs typeface="Consolas" panose="020B0609020204030204" pitchFamily="49" charset="0"/>
              </a:rPr>
              <a:t>(</a:t>
            </a:r>
            <a:r>
              <a:rPr lang="en-IE" dirty="0" err="1">
                <a:latin typeface="Consolas" panose="020B0609020204030204" pitchFamily="49" charset="0"/>
                <a:cs typeface="Consolas" panose="020B0609020204030204" pitchFamily="49" charset="0"/>
              </a:rPr>
              <a:t>my_function</a:t>
            </a:r>
            <a:r>
              <a:rPr lang="en-IE" dirty="0">
                <a:latin typeface="Consolas" panose="020B0609020204030204" pitchFamily="49" charset="0"/>
                <a:cs typeface="Consolas" panose="020B0609020204030204" pitchFamily="49" charset="0"/>
              </a:rPr>
              <a:t>(1), 0)) #checking 1 becomes 0</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20363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0B7B366-0A8A-F04B-90E2-F4BF0E810559}"/>
              </a:ext>
            </a:extLst>
          </p:cNvPr>
          <p:cNvSpPr txBox="1">
            <a:spLocks/>
          </p:cNvSpPr>
          <p:nvPr/>
        </p:nvSpPr>
        <p:spPr>
          <a:xfrm>
            <a:off x="617260" y="3995279"/>
            <a:ext cx="10993549"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lumMod val="85000"/>
                  </a:schemeClr>
                </a:solidFill>
              </a:rPr>
              <a:t>Coding in big projects</a:t>
            </a:r>
          </a:p>
        </p:txBody>
      </p:sp>
    </p:spTree>
    <p:extLst>
      <p:ext uri="{BB962C8B-B14F-4D97-AF65-F5344CB8AC3E}">
        <p14:creationId xmlns:p14="http://schemas.microsoft.com/office/powerpoint/2010/main" val="3924036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93C0-A346-224E-B040-47D9F372CD53}"/>
              </a:ext>
            </a:extLst>
          </p:cNvPr>
          <p:cNvSpPr>
            <a:spLocks noGrp="1"/>
          </p:cNvSpPr>
          <p:nvPr>
            <p:ph type="title"/>
          </p:nvPr>
        </p:nvSpPr>
        <p:spPr/>
        <p:txBody>
          <a:bodyPr/>
          <a:lstStyle/>
          <a:p>
            <a:r>
              <a:rPr lang="en-US" dirty="0"/>
              <a:t>Chapter outline</a:t>
            </a:r>
          </a:p>
        </p:txBody>
      </p:sp>
      <p:sp>
        <p:nvSpPr>
          <p:cNvPr id="3" name="Rectangle 2">
            <a:extLst>
              <a:ext uri="{FF2B5EF4-FFF2-40B4-BE49-F238E27FC236}">
                <a16:creationId xmlns:a16="http://schemas.microsoft.com/office/drawing/2014/main" id="{3B60EACB-5053-554D-8AC1-EC18E7A7B745}"/>
              </a:ext>
            </a:extLst>
          </p:cNvPr>
          <p:cNvSpPr/>
          <p:nvPr/>
        </p:nvSpPr>
        <p:spPr>
          <a:xfrm>
            <a:off x="575894" y="2251424"/>
            <a:ext cx="6096000" cy="3674404"/>
          </a:xfrm>
          <a:prstGeom prst="rect">
            <a:avLst/>
          </a:prstGeom>
        </p:spPr>
        <p:txBody>
          <a:bodyPr>
            <a:spAutoFit/>
          </a:bodyPr>
          <a:lstStyle/>
          <a:p>
            <a:pPr marL="457200" indent="-457200">
              <a:lnSpc>
                <a:spcPct val="200000"/>
              </a:lnSpc>
              <a:buFont typeface="+mj-lt"/>
              <a:buAutoNum type="arabicPeriod"/>
            </a:pPr>
            <a:r>
              <a:rPr lang="en-US" sz="2400" dirty="0"/>
              <a:t>Agile Development</a:t>
            </a:r>
          </a:p>
          <a:p>
            <a:pPr marL="457200" indent="-457200">
              <a:lnSpc>
                <a:spcPct val="200000"/>
              </a:lnSpc>
              <a:buFont typeface="+mj-lt"/>
              <a:buAutoNum type="arabicPeriod"/>
            </a:pPr>
            <a:r>
              <a:rPr lang="en-US" sz="2400" dirty="0"/>
              <a:t>Continuous Integration</a:t>
            </a:r>
          </a:p>
          <a:p>
            <a:pPr marL="457200" indent="-457200">
              <a:lnSpc>
                <a:spcPct val="200000"/>
              </a:lnSpc>
              <a:buFont typeface="+mj-lt"/>
              <a:buAutoNum type="arabicPeriod"/>
            </a:pPr>
            <a:r>
              <a:rPr lang="en-US" sz="2400" dirty="0"/>
              <a:t>Version Control</a:t>
            </a:r>
          </a:p>
          <a:p>
            <a:pPr marL="457200" indent="-457200">
              <a:lnSpc>
                <a:spcPct val="200000"/>
              </a:lnSpc>
              <a:buFont typeface="+mj-lt"/>
              <a:buAutoNum type="arabicPeriod"/>
            </a:pPr>
            <a:r>
              <a:rPr lang="en-US" sz="2400" dirty="0"/>
              <a:t>Best Practices for personal projects</a:t>
            </a:r>
          </a:p>
          <a:p>
            <a:pPr marL="457200" indent="-457200">
              <a:lnSpc>
                <a:spcPct val="200000"/>
              </a:lnSpc>
              <a:buFont typeface="+mj-lt"/>
              <a:buAutoNum type="arabicPeriod"/>
            </a:pPr>
            <a:r>
              <a:rPr lang="en-US" sz="2400" dirty="0"/>
              <a:t>Free </a:t>
            </a:r>
            <a:r>
              <a:rPr lang="en-US" sz="2400" dirty="0" err="1"/>
              <a:t>Softwares</a:t>
            </a:r>
            <a:endParaRPr lang="en-US" sz="2400" dirty="0"/>
          </a:p>
        </p:txBody>
      </p:sp>
    </p:spTree>
    <p:extLst>
      <p:ext uri="{BB962C8B-B14F-4D97-AF65-F5344CB8AC3E}">
        <p14:creationId xmlns:p14="http://schemas.microsoft.com/office/powerpoint/2010/main" val="1004185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EA89F-35A2-1440-A5F1-1B87E1B32646}"/>
              </a:ext>
            </a:extLst>
          </p:cNvPr>
          <p:cNvSpPr>
            <a:spLocks noGrp="1"/>
          </p:cNvSpPr>
          <p:nvPr>
            <p:ph type="title"/>
          </p:nvPr>
        </p:nvSpPr>
        <p:spPr>
          <a:xfrm>
            <a:off x="581192" y="1931493"/>
            <a:ext cx="11029615" cy="1497507"/>
          </a:xfrm>
        </p:spPr>
        <p:txBody>
          <a:bodyPr anchor="ctr"/>
          <a:lstStyle/>
          <a:p>
            <a:pPr algn="ctr"/>
            <a:r>
              <a:rPr lang="en-US" dirty="0"/>
              <a:t>Stop me at any point if you have questions</a:t>
            </a:r>
          </a:p>
        </p:txBody>
      </p:sp>
    </p:spTree>
    <p:extLst>
      <p:ext uri="{BB962C8B-B14F-4D97-AF65-F5344CB8AC3E}">
        <p14:creationId xmlns:p14="http://schemas.microsoft.com/office/powerpoint/2010/main" val="498550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51E3EC-28AA-D447-980D-3B5B81B2F85C}"/>
              </a:ext>
            </a:extLst>
          </p:cNvPr>
          <p:cNvSpPr>
            <a:spLocks noGrp="1"/>
          </p:cNvSpPr>
          <p:nvPr>
            <p:ph type="title"/>
          </p:nvPr>
        </p:nvSpPr>
        <p:spPr/>
        <p:txBody>
          <a:bodyPr/>
          <a:lstStyle/>
          <a:p>
            <a:r>
              <a:rPr lang="en-US" dirty="0"/>
              <a:t>Extra thoughts</a:t>
            </a:r>
          </a:p>
        </p:txBody>
      </p:sp>
      <p:sp>
        <p:nvSpPr>
          <p:cNvPr id="5" name="Content Placeholder 4">
            <a:extLst>
              <a:ext uri="{FF2B5EF4-FFF2-40B4-BE49-F238E27FC236}">
                <a16:creationId xmlns:a16="http://schemas.microsoft.com/office/drawing/2014/main" id="{BC2D0FCD-7C49-0446-9AFB-0C8CAFB655B4}"/>
              </a:ext>
            </a:extLst>
          </p:cNvPr>
          <p:cNvSpPr>
            <a:spLocks noGrp="1"/>
          </p:cNvSpPr>
          <p:nvPr>
            <p:ph idx="1"/>
          </p:nvPr>
        </p:nvSpPr>
        <p:spPr>
          <a:xfrm>
            <a:off x="581192" y="2180496"/>
            <a:ext cx="11029615" cy="4372704"/>
          </a:xfrm>
        </p:spPr>
        <p:txBody>
          <a:bodyPr>
            <a:noAutofit/>
          </a:bodyPr>
          <a:lstStyle/>
          <a:p>
            <a:pPr>
              <a:lnSpc>
                <a:spcPct val="150000"/>
              </a:lnSpc>
            </a:pPr>
            <a:r>
              <a:rPr lang="en-US" sz="2000" dirty="0"/>
              <a:t>What is continuous integration?</a:t>
            </a:r>
          </a:p>
          <a:p>
            <a:pPr>
              <a:lnSpc>
                <a:spcPct val="150000"/>
              </a:lnSpc>
            </a:pPr>
            <a:r>
              <a:rPr lang="en-US" sz="2000" dirty="0"/>
              <a:t>What is Agile Development?</a:t>
            </a:r>
          </a:p>
          <a:p>
            <a:pPr>
              <a:lnSpc>
                <a:spcPct val="150000"/>
              </a:lnSpc>
            </a:pPr>
            <a:r>
              <a:rPr lang="en-US" sz="2000" dirty="0"/>
              <a:t>Why do we need them?</a:t>
            </a:r>
          </a:p>
          <a:p>
            <a:pPr>
              <a:lnSpc>
                <a:spcPct val="150000"/>
              </a:lnSpc>
            </a:pPr>
            <a:r>
              <a:rPr lang="en-US" sz="2000" dirty="0"/>
              <a:t>Why do we as candidates need to be fluent in them?</a:t>
            </a:r>
          </a:p>
          <a:p>
            <a:pPr>
              <a:lnSpc>
                <a:spcPct val="150000"/>
              </a:lnSpc>
            </a:pPr>
            <a:r>
              <a:rPr lang="en-US" sz="2000" dirty="0"/>
              <a:t>Are they useful in personal projects?</a:t>
            </a:r>
          </a:p>
          <a:p>
            <a:pPr>
              <a:lnSpc>
                <a:spcPct val="150000"/>
              </a:lnSpc>
            </a:pPr>
            <a:r>
              <a:rPr lang="en-US" sz="2000" dirty="0"/>
              <a:t>How does Python link in with other </a:t>
            </a:r>
            <a:r>
              <a:rPr lang="en-US" sz="2000" dirty="0" err="1"/>
              <a:t>softwares</a:t>
            </a:r>
            <a:r>
              <a:rPr lang="en-US" sz="2000" dirty="0"/>
              <a:t>, projects, languages?</a:t>
            </a:r>
          </a:p>
          <a:p>
            <a:pPr>
              <a:lnSpc>
                <a:spcPct val="150000"/>
              </a:lnSpc>
            </a:pPr>
            <a:endParaRPr lang="en-US" sz="2000" dirty="0"/>
          </a:p>
        </p:txBody>
      </p:sp>
    </p:spTree>
    <p:extLst>
      <p:ext uri="{BB962C8B-B14F-4D97-AF65-F5344CB8AC3E}">
        <p14:creationId xmlns:p14="http://schemas.microsoft.com/office/powerpoint/2010/main" val="132110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Functions</a:t>
            </a:r>
          </a:p>
        </p:txBody>
      </p:sp>
      <p:sp>
        <p:nvSpPr>
          <p:cNvPr id="6" name="Content Placeholder 5">
            <a:extLst>
              <a:ext uri="{FF2B5EF4-FFF2-40B4-BE49-F238E27FC236}">
                <a16:creationId xmlns:a16="http://schemas.microsoft.com/office/drawing/2014/main" id="{A161E9C9-5E37-754A-B8F6-D14D20854EA2}"/>
              </a:ext>
            </a:extLst>
          </p:cNvPr>
          <p:cNvSpPr>
            <a:spLocks noGrp="1"/>
          </p:cNvSpPr>
          <p:nvPr>
            <p:ph idx="1"/>
          </p:nvPr>
        </p:nvSpPr>
        <p:spPr>
          <a:xfrm>
            <a:off x="581192" y="1948226"/>
            <a:ext cx="11029615" cy="2213704"/>
          </a:xfrm>
        </p:spPr>
        <p:txBody>
          <a:bodyPr>
            <a:normAutofit lnSpcReduction="10000"/>
          </a:bodyPr>
          <a:lstStyle/>
          <a:p>
            <a:pPr>
              <a:lnSpc>
                <a:spcPct val="110000"/>
              </a:lnSpc>
            </a:pPr>
            <a:r>
              <a:rPr lang="en-US" sz="2200" dirty="0"/>
              <a:t>We use functions to re-use code in a program.</a:t>
            </a:r>
          </a:p>
          <a:p>
            <a:pPr>
              <a:lnSpc>
                <a:spcPct val="110000"/>
              </a:lnSpc>
            </a:pPr>
            <a:r>
              <a:rPr lang="en-US" sz="2200" dirty="0"/>
              <a:t>They are made defined with a name, parameters, and the code block below is indented.</a:t>
            </a:r>
          </a:p>
          <a:p>
            <a:pPr>
              <a:lnSpc>
                <a:spcPct val="110000"/>
              </a:lnSpc>
            </a:pPr>
            <a:r>
              <a:rPr lang="en-US" sz="2200" dirty="0"/>
              <a:t>Generally, they perform some operation on the arguments passed to them and return a result.</a:t>
            </a:r>
          </a:p>
          <a:p>
            <a:pPr>
              <a:lnSpc>
                <a:spcPct val="110000"/>
              </a:lnSpc>
            </a:pPr>
            <a:r>
              <a:rPr lang="en-US" sz="2200" dirty="0"/>
              <a:t>A function can be called anywhere in a program after being declared.</a:t>
            </a:r>
          </a:p>
        </p:txBody>
      </p:sp>
      <p:pic>
        <p:nvPicPr>
          <p:cNvPr id="7" name="Picture 6">
            <a:extLst>
              <a:ext uri="{FF2B5EF4-FFF2-40B4-BE49-F238E27FC236}">
                <a16:creationId xmlns:a16="http://schemas.microsoft.com/office/drawing/2014/main" id="{F19CD497-C7E6-3444-A48E-0B33265BD970}"/>
              </a:ext>
            </a:extLst>
          </p:cNvPr>
          <p:cNvPicPr>
            <a:picLocks noChangeAspect="1"/>
          </p:cNvPicPr>
          <p:nvPr/>
        </p:nvPicPr>
        <p:blipFill>
          <a:blip r:embed="rId3"/>
          <a:stretch>
            <a:fillRect/>
          </a:stretch>
        </p:blipFill>
        <p:spPr>
          <a:xfrm>
            <a:off x="3187699" y="4394200"/>
            <a:ext cx="5816600" cy="2057400"/>
          </a:xfrm>
          <a:prstGeom prst="rect">
            <a:avLst/>
          </a:prstGeom>
        </p:spPr>
      </p:pic>
    </p:spTree>
    <p:extLst>
      <p:ext uri="{BB962C8B-B14F-4D97-AF65-F5344CB8AC3E}">
        <p14:creationId xmlns:p14="http://schemas.microsoft.com/office/powerpoint/2010/main" val="329191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1F8317-1635-A34E-867A-853EDF302E20}"/>
              </a:ext>
            </a:extLst>
          </p:cNvPr>
          <p:cNvSpPr>
            <a:spLocks noGrp="1"/>
          </p:cNvSpPr>
          <p:nvPr>
            <p:ph type="ctrTitle"/>
          </p:nvPr>
        </p:nvSpPr>
        <p:spPr>
          <a:xfrm>
            <a:off x="581191" y="3535031"/>
            <a:ext cx="10993549" cy="1475013"/>
          </a:xfrm>
        </p:spPr>
        <p:txBody>
          <a:bodyPr/>
          <a:lstStyle/>
          <a:p>
            <a:r>
              <a:rPr lang="en-US" dirty="0">
                <a:solidFill>
                  <a:schemeClr val="bg2"/>
                </a:solidFill>
              </a:rPr>
              <a:t>Time for a break</a:t>
            </a:r>
          </a:p>
        </p:txBody>
      </p:sp>
      <p:sp>
        <p:nvSpPr>
          <p:cNvPr id="5" name="Subtitle 4">
            <a:extLst>
              <a:ext uri="{FF2B5EF4-FFF2-40B4-BE49-F238E27FC236}">
                <a16:creationId xmlns:a16="http://schemas.microsoft.com/office/drawing/2014/main" id="{498FBDC1-A429-5043-AE1E-CA4E9D7A16DC}"/>
              </a:ext>
            </a:extLst>
          </p:cNvPr>
          <p:cNvSpPr>
            <a:spLocks noGrp="1"/>
          </p:cNvSpPr>
          <p:nvPr>
            <p:ph type="subTitle" idx="1"/>
          </p:nvPr>
        </p:nvSpPr>
        <p:spPr>
          <a:xfrm>
            <a:off x="581191" y="5137045"/>
            <a:ext cx="5273509" cy="590321"/>
          </a:xfrm>
        </p:spPr>
        <p:txBody>
          <a:bodyPr>
            <a:normAutofit/>
          </a:bodyPr>
          <a:lstStyle/>
          <a:p>
            <a:pPr algn="r"/>
            <a:r>
              <a:rPr lang="en-US" sz="2400" dirty="0"/>
              <a:t>Any questions?</a:t>
            </a:r>
          </a:p>
        </p:txBody>
      </p:sp>
    </p:spTree>
    <p:extLst>
      <p:ext uri="{BB962C8B-B14F-4D97-AF65-F5344CB8AC3E}">
        <p14:creationId xmlns:p14="http://schemas.microsoft.com/office/powerpoint/2010/main" val="23222847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frameworks and packages</a:t>
            </a:r>
          </a:p>
        </p:txBody>
      </p:sp>
      <p:sp>
        <p:nvSpPr>
          <p:cNvPr id="3" name="Content Placeholder 2">
            <a:extLst>
              <a:ext uri="{FF2B5EF4-FFF2-40B4-BE49-F238E27FC236}">
                <a16:creationId xmlns:a16="http://schemas.microsoft.com/office/drawing/2014/main" id="{2FEBA518-D52E-9143-A89E-F564D17BCCF7}"/>
              </a:ext>
            </a:extLst>
          </p:cNvPr>
          <p:cNvSpPr>
            <a:spLocks noGrp="1"/>
          </p:cNvSpPr>
          <p:nvPr>
            <p:ph idx="1"/>
          </p:nvPr>
        </p:nvSpPr>
        <p:spPr/>
        <p:txBody>
          <a:bodyPr/>
          <a:lstStyle/>
          <a:p>
            <a:r>
              <a:rPr lang="en-IE" dirty="0" err="1"/>
              <a:t>PyUnit</a:t>
            </a:r>
            <a:r>
              <a:rPr lang="en-IE" dirty="0"/>
              <a:t> (unit testing), </a:t>
            </a:r>
            <a:r>
              <a:rPr lang="en-IE" dirty="0" err="1"/>
              <a:t>PyDoc</a:t>
            </a:r>
            <a:r>
              <a:rPr lang="en-IE" dirty="0"/>
              <a:t> (documentation), SciPy (</a:t>
            </a:r>
            <a:r>
              <a:rPr lang="en-IE" dirty="0" err="1"/>
              <a:t>algebera</a:t>
            </a:r>
            <a:r>
              <a:rPr lang="en-IE" dirty="0"/>
              <a:t> and numerical), Pandas (data management), Sci-Kit learn (ML and data science), </a:t>
            </a:r>
            <a:r>
              <a:rPr lang="en-IE" dirty="0" err="1"/>
              <a:t>Tensorflow</a:t>
            </a:r>
            <a:r>
              <a:rPr lang="en-IE" dirty="0"/>
              <a:t> (AI), </a:t>
            </a:r>
            <a:r>
              <a:rPr lang="en-IE" dirty="0" err="1"/>
              <a:t>Numpy</a:t>
            </a:r>
            <a:r>
              <a:rPr lang="en-IE" dirty="0"/>
              <a:t> (array and numerical), </a:t>
            </a:r>
            <a:r>
              <a:rPr lang="en-IE" dirty="0" err="1"/>
              <a:t>BeautifulSoap</a:t>
            </a:r>
            <a:r>
              <a:rPr lang="en-IE" dirty="0"/>
              <a:t> (web pages scrapping), Flask (microframework), Pyramid (enterprise applications), Django (UI MVVM), </a:t>
            </a:r>
            <a:r>
              <a:rPr lang="en-IE" dirty="0" err="1"/>
              <a:t>urllib</a:t>
            </a:r>
            <a:r>
              <a:rPr lang="en-IE" dirty="0"/>
              <a:t> (web pages scraping), </a:t>
            </a:r>
            <a:r>
              <a:rPr lang="en-IE" dirty="0" err="1"/>
              <a:t>Tkinter</a:t>
            </a:r>
            <a:r>
              <a:rPr lang="en-IE" dirty="0"/>
              <a:t> (GUI), mock (mocking library), </a:t>
            </a:r>
            <a:r>
              <a:rPr lang="en-IE" dirty="0" err="1"/>
              <a:t>PyChecker</a:t>
            </a:r>
            <a:r>
              <a:rPr lang="en-IE" dirty="0"/>
              <a:t>(bug detector), </a:t>
            </a:r>
            <a:r>
              <a:rPr lang="en-IE" dirty="0" err="1"/>
              <a:t>Pylint</a:t>
            </a:r>
            <a:r>
              <a:rPr lang="en-IE" dirty="0"/>
              <a:t> (module code analysis)</a:t>
            </a:r>
            <a:endParaRPr lang="en-US" dirty="0"/>
          </a:p>
        </p:txBody>
      </p:sp>
    </p:spTree>
    <p:extLst>
      <p:ext uri="{BB962C8B-B14F-4D97-AF65-F5344CB8AC3E}">
        <p14:creationId xmlns:p14="http://schemas.microsoft.com/office/powerpoint/2010/main" val="1733342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Object Oriented Design</a:t>
            </a:r>
          </a:p>
        </p:txBody>
      </p:sp>
      <p:sp>
        <p:nvSpPr>
          <p:cNvPr id="3" name="TextBox 2">
            <a:extLst>
              <a:ext uri="{FF2B5EF4-FFF2-40B4-BE49-F238E27FC236}">
                <a16:creationId xmlns:a16="http://schemas.microsoft.com/office/drawing/2014/main" id="{ED037E8D-9637-C944-AA00-C440CDAB44C5}"/>
              </a:ext>
            </a:extLst>
          </p:cNvPr>
          <p:cNvSpPr txBox="1"/>
          <p:nvPr/>
        </p:nvSpPr>
        <p:spPr>
          <a:xfrm>
            <a:off x="704538" y="2413416"/>
            <a:ext cx="7356501" cy="2369880"/>
          </a:xfrm>
          <a:prstGeom prst="rect">
            <a:avLst/>
          </a:prstGeom>
          <a:noFill/>
        </p:spPr>
        <p:txBody>
          <a:bodyPr wrap="none" rtlCol="0">
            <a:spAutoFit/>
          </a:bodyPr>
          <a:lstStyle/>
          <a:p>
            <a:r>
              <a:rPr lang="en-US" dirty="0"/>
              <a:t>Sign up for </a:t>
            </a:r>
            <a:r>
              <a:rPr lang="en-US" dirty="0" err="1"/>
              <a:t>HackerRank</a:t>
            </a:r>
            <a:endParaRPr lang="en-US" dirty="0"/>
          </a:p>
          <a:p>
            <a:endParaRPr lang="en-US" dirty="0"/>
          </a:p>
          <a:p>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MyClass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MyClassFunction</a:t>
            </a:r>
            <a:r>
              <a:rPr lang="en-US" sz="1600" dirty="0">
                <a:latin typeface="Consolas" panose="020B0609020204030204" pitchFamily="49" charset="0"/>
                <a:cs typeface="Consolas" panose="020B0609020204030204" pitchFamily="49" charset="0"/>
              </a:rPr>
              <a:t>(self): 	#self = reference to the object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return 5</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#Create new instance of </a:t>
            </a:r>
            <a:r>
              <a:rPr lang="en-US" sz="1600" dirty="0" err="1">
                <a:latin typeface="Consolas" panose="020B0609020204030204" pitchFamily="49" charset="0"/>
                <a:cs typeface="Consolas" panose="020B0609020204030204" pitchFamily="49" charset="0"/>
              </a:rPr>
              <a:t>MyClass</a:t>
            </a:r>
            <a:r>
              <a:rPr lang="en-US" sz="1600" dirty="0">
                <a:latin typeface="Consolas" panose="020B0609020204030204" pitchFamily="49" charset="0"/>
                <a:cs typeface="Consolas" panose="020B0609020204030204" pitchFamily="49" charset="0"/>
              </a:rPr>
              <a:t> and then call the function</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m = </a:t>
            </a:r>
            <a:r>
              <a:rPr lang="en-US" sz="1600" dirty="0" err="1">
                <a:latin typeface="Consolas" panose="020B0609020204030204" pitchFamily="49" charset="0"/>
                <a:cs typeface="Consolas" panose="020B0609020204030204" pitchFamily="49" charset="0"/>
              </a:rPr>
              <a:t>MyClass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err="1">
                <a:latin typeface="Consolas" panose="020B0609020204030204" pitchFamily="49" charset="0"/>
                <a:cs typeface="Consolas" panose="020B0609020204030204" pitchFamily="49" charset="0"/>
              </a:rPr>
              <a:t>returned_value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m.MyClassFunction</a:t>
            </a:r>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01508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Object Oriented Design</a:t>
            </a:r>
          </a:p>
        </p:txBody>
      </p:sp>
      <p:sp>
        <p:nvSpPr>
          <p:cNvPr id="3" name="TextBox 2">
            <a:extLst>
              <a:ext uri="{FF2B5EF4-FFF2-40B4-BE49-F238E27FC236}">
                <a16:creationId xmlns:a16="http://schemas.microsoft.com/office/drawing/2014/main" id="{ED037E8D-9637-C944-AA00-C440CDAB44C5}"/>
              </a:ext>
            </a:extLst>
          </p:cNvPr>
          <p:cNvSpPr txBox="1"/>
          <p:nvPr/>
        </p:nvSpPr>
        <p:spPr>
          <a:xfrm>
            <a:off x="704538" y="2413416"/>
            <a:ext cx="5793574" cy="4247317"/>
          </a:xfrm>
          <a:prstGeom prst="rect">
            <a:avLst/>
          </a:prstGeom>
          <a:noFill/>
        </p:spPr>
        <p:txBody>
          <a:bodyPr wrap="none" rtlCol="0">
            <a:spAutoFit/>
          </a:bodyPr>
          <a:lstStyle/>
          <a:p>
            <a:r>
              <a:rPr lang="en-IE" dirty="0">
                <a:latin typeface="Consolas" panose="020B0609020204030204" pitchFamily="49" charset="0"/>
                <a:cs typeface="Consolas" panose="020B0609020204030204" pitchFamily="49" charset="0"/>
              </a:rPr>
              <a:t>class </a:t>
            </a:r>
            <a:r>
              <a:rPr lang="en-IE" dirty="0" err="1">
                <a:latin typeface="Consolas" panose="020B0609020204030204" pitchFamily="49" charset="0"/>
                <a:cs typeface="Consolas" panose="020B0609020204030204" pitchFamily="49" charset="0"/>
              </a:rPr>
              <a:t>MyClass</a:t>
            </a:r>
            <a:r>
              <a:rPr lang="en-IE" dirty="0">
                <a:latin typeface="Consolas" panose="020B0609020204030204" pitchFamily="49" charset="0"/>
                <a:cs typeface="Consolas" panose="020B0609020204030204" pitchFamily="49" charset="0"/>
              </a:rPr>
              <a:t>:</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	def __</a:t>
            </a:r>
            <a:r>
              <a:rPr lang="en-IE" dirty="0" err="1">
                <a:latin typeface="Consolas" panose="020B0609020204030204" pitchFamily="49" charset="0"/>
                <a:cs typeface="Consolas" panose="020B0609020204030204" pitchFamily="49" charset="0"/>
              </a:rPr>
              <a:t>init</a:t>
            </a:r>
            <a:r>
              <a:rPr lang="en-IE" dirty="0">
                <a:latin typeface="Consolas" panose="020B0609020204030204" pitchFamily="49" charset="0"/>
                <a:cs typeface="Consolas" panose="020B0609020204030204" pitchFamily="49" charset="0"/>
              </a:rPr>
              <a:t>__(self, </a:t>
            </a:r>
            <a:r>
              <a:rPr lang="en-IE" dirty="0" err="1">
                <a:latin typeface="Consolas" panose="020B0609020204030204" pitchFamily="49" charset="0"/>
                <a:cs typeface="Consolas" panose="020B0609020204030204" pitchFamily="49" charset="0"/>
              </a:rPr>
              <a:t>first_property</a:t>
            </a:r>
            <a:r>
              <a:rPr lang="en-IE" dirty="0">
                <a:latin typeface="Consolas" panose="020B0609020204030204" pitchFamily="49" charset="0"/>
                <a:cs typeface="Consolas" panose="020B0609020204030204" pitchFamily="49" charset="0"/>
              </a:rPr>
              <a:t>):</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		</a:t>
            </a:r>
            <a:r>
              <a:rPr lang="en-IE" dirty="0" err="1">
                <a:latin typeface="Consolas" panose="020B0609020204030204" pitchFamily="49" charset="0"/>
                <a:cs typeface="Consolas" panose="020B0609020204030204" pitchFamily="49" charset="0"/>
              </a:rPr>
              <a:t>self.first_property</a:t>
            </a:r>
            <a:r>
              <a:rPr lang="en-IE" dirty="0">
                <a:latin typeface="Consolas" panose="020B0609020204030204" pitchFamily="49" charset="0"/>
                <a:cs typeface="Consolas" panose="020B0609020204030204" pitchFamily="49" charset="0"/>
              </a:rPr>
              <a:t> = </a:t>
            </a:r>
            <a:r>
              <a:rPr lang="en-IE" dirty="0" err="1">
                <a:latin typeface="Consolas" panose="020B0609020204030204" pitchFamily="49" charset="0"/>
                <a:cs typeface="Consolas" panose="020B0609020204030204" pitchFamily="49" charset="0"/>
              </a:rPr>
              <a:t>first_property</a:t>
            </a:r>
            <a:r>
              <a:rPr lang="en-IE" dirty="0">
                <a:latin typeface="Consolas" panose="020B0609020204030204" pitchFamily="49" charset="0"/>
                <a:cs typeface="Consolas" panose="020B0609020204030204" pitchFamily="49" charset="0"/>
              </a:rPr>
              <a:t> </a:t>
            </a:r>
          </a:p>
          <a:p>
            <a:endParaRPr lang="en-IE" dirty="0">
              <a:latin typeface="Consolas" panose="020B0609020204030204" pitchFamily="49" charset="0"/>
              <a:cs typeface="Consolas" panose="020B0609020204030204" pitchFamily="49" charset="0"/>
            </a:endParaRPr>
          </a:p>
          <a:p>
            <a:r>
              <a:rPr lang="en-IE" dirty="0">
                <a:latin typeface="Consolas" panose="020B0609020204030204" pitchFamily="49" charset="0"/>
                <a:cs typeface="Consolas" panose="020B0609020204030204" pitchFamily="49" charset="0"/>
              </a:rPr>
              <a:t>	def </a:t>
            </a:r>
            <a:r>
              <a:rPr lang="en-IE" dirty="0" err="1">
                <a:latin typeface="Consolas" panose="020B0609020204030204" pitchFamily="49" charset="0"/>
                <a:cs typeface="Consolas" panose="020B0609020204030204" pitchFamily="49" charset="0"/>
              </a:rPr>
              <a:t>MyClassFunction</a:t>
            </a:r>
            <a:r>
              <a:rPr lang="en-IE" dirty="0">
                <a:latin typeface="Consolas" panose="020B0609020204030204" pitchFamily="49" charset="0"/>
                <a:cs typeface="Consolas" panose="020B0609020204030204" pitchFamily="49" charset="0"/>
              </a:rPr>
              <a:t>(self):</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		return </a:t>
            </a:r>
            <a:r>
              <a:rPr lang="en-IE" dirty="0" err="1">
                <a:latin typeface="Consolas" panose="020B0609020204030204" pitchFamily="49" charset="0"/>
                <a:cs typeface="Consolas" panose="020B0609020204030204" pitchFamily="49" charset="0"/>
              </a:rPr>
              <a:t>self.first_property</a:t>
            </a:r>
            <a:br>
              <a:rPr lang="en-IE" dirty="0">
                <a:latin typeface="Consolas" panose="020B0609020204030204" pitchFamily="49" charset="0"/>
                <a:cs typeface="Consolas" panose="020B0609020204030204" pitchFamily="49" charset="0"/>
              </a:rPr>
            </a:br>
            <a:endParaRPr lang="en-IE" dirty="0">
              <a:latin typeface="Consolas" panose="020B0609020204030204" pitchFamily="49" charset="0"/>
              <a:cs typeface="Consolas" panose="020B0609020204030204" pitchFamily="49" charset="0"/>
            </a:endParaRPr>
          </a:p>
          <a:p>
            <a:endParaRPr lang="en-IE" dirty="0">
              <a:latin typeface="Consolas" panose="020B0609020204030204" pitchFamily="49" charset="0"/>
              <a:cs typeface="Consolas" panose="020B0609020204030204" pitchFamily="49" charset="0"/>
            </a:endParaRPr>
          </a:p>
          <a:p>
            <a:r>
              <a:rPr lang="en-IE" dirty="0">
                <a:latin typeface="Consolas" panose="020B0609020204030204" pitchFamily="49" charset="0"/>
                <a:cs typeface="Consolas" panose="020B0609020204030204" pitchFamily="49" charset="0"/>
              </a:rPr>
              <a:t>#Create an instance</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m = </a:t>
            </a:r>
            <a:r>
              <a:rPr lang="en-IE" dirty="0" err="1">
                <a:latin typeface="Consolas" panose="020B0609020204030204" pitchFamily="49" charset="0"/>
                <a:cs typeface="Consolas" panose="020B0609020204030204" pitchFamily="49" charset="0"/>
              </a:rPr>
              <a:t>MyClass</a:t>
            </a:r>
            <a:r>
              <a:rPr lang="en-IE" dirty="0">
                <a:latin typeface="Consolas" panose="020B0609020204030204" pitchFamily="49" charset="0"/>
                <a:cs typeface="Consolas" panose="020B0609020204030204" pitchFamily="49" charset="0"/>
              </a:rPr>
              <a:t>(123)</a:t>
            </a:r>
            <a:br>
              <a:rPr lang="en-IE" dirty="0">
                <a:latin typeface="Consolas" panose="020B0609020204030204" pitchFamily="49" charset="0"/>
                <a:cs typeface="Consolas" panose="020B0609020204030204" pitchFamily="49" charset="0"/>
              </a:rPr>
            </a:br>
            <a:r>
              <a:rPr lang="en-IE" dirty="0">
                <a:latin typeface="Consolas" panose="020B0609020204030204" pitchFamily="49" charset="0"/>
                <a:cs typeface="Consolas" panose="020B0609020204030204" pitchFamily="49" charset="0"/>
              </a:rPr>
              <a:t>r = </a:t>
            </a:r>
            <a:r>
              <a:rPr lang="en-IE" dirty="0" err="1">
                <a:latin typeface="Consolas" panose="020B0609020204030204" pitchFamily="49" charset="0"/>
                <a:cs typeface="Consolas" panose="020B0609020204030204" pitchFamily="49" charset="0"/>
              </a:rPr>
              <a:t>m.MyClassFunction</a:t>
            </a:r>
            <a:r>
              <a:rPr lang="en-IE" dirty="0">
                <a:latin typeface="Consolas" panose="020B0609020204030204" pitchFamily="49" charset="0"/>
                <a:cs typeface="Consolas" panose="020B0609020204030204" pitchFamily="49" charset="0"/>
              </a:rPr>
              <a:t>()</a:t>
            </a:r>
          </a:p>
          <a:p>
            <a:endParaRPr lang="en-IE" dirty="0">
              <a:latin typeface="Consolas" panose="020B0609020204030204" pitchFamily="49" charset="0"/>
              <a:cs typeface="Consolas" panose="020B0609020204030204" pitchFamily="49" charset="0"/>
            </a:endParaRPr>
          </a:p>
          <a:p>
            <a:r>
              <a:rPr lang="en-IE" dirty="0">
                <a:latin typeface="Consolas" panose="020B0609020204030204" pitchFamily="49" charset="0"/>
                <a:cs typeface="Consolas" panose="020B0609020204030204" pitchFamily="49" charset="0"/>
              </a:rPr>
              <a:t>r will be 123</a:t>
            </a:r>
          </a:p>
          <a:p>
            <a:r>
              <a:rPr lang="en-US" dirty="0">
                <a:latin typeface="Consolas" panose="020B0609020204030204" pitchFamily="49" charset="0"/>
                <a:cs typeface="Consolas" panose="020B0609020204030204" pitchFamily="49" charset="0"/>
              </a:rPr>
              <a:t>m = </a:t>
            </a:r>
            <a:r>
              <a:rPr lang="en-US" dirty="0" err="1">
                <a:latin typeface="Consolas" panose="020B0609020204030204" pitchFamily="49" charset="0"/>
                <a:cs typeface="Consolas" panose="020B0609020204030204" pitchFamily="49" charset="0"/>
              </a:rPr>
              <a:t>MyClass</a:t>
            </a:r>
            <a:r>
              <a:rPr lang="en-US" dirty="0">
                <a:latin typeface="Consolas" panose="020B0609020204030204" pitchFamily="49" charset="0"/>
                <a:cs typeface="Consolas" panose="020B0609020204030204" pitchFamily="49" charset="0"/>
              </a:rPr>
              <a:t>(123)</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print m #Calls __str__</a:t>
            </a:r>
          </a:p>
        </p:txBody>
      </p:sp>
    </p:spTree>
    <p:extLst>
      <p:ext uri="{BB962C8B-B14F-4D97-AF65-F5344CB8AC3E}">
        <p14:creationId xmlns:p14="http://schemas.microsoft.com/office/powerpoint/2010/main" val="1841257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assessment</a:t>
            </a:r>
          </a:p>
        </p:txBody>
      </p:sp>
      <p:sp>
        <p:nvSpPr>
          <p:cNvPr id="3" name="TextBox 2">
            <a:extLst>
              <a:ext uri="{FF2B5EF4-FFF2-40B4-BE49-F238E27FC236}">
                <a16:creationId xmlns:a16="http://schemas.microsoft.com/office/drawing/2014/main" id="{4A133ADF-8870-0D46-B75E-919B9F265B36}"/>
              </a:ext>
            </a:extLst>
          </p:cNvPr>
          <p:cNvSpPr txBox="1"/>
          <p:nvPr/>
        </p:nvSpPr>
        <p:spPr>
          <a:xfrm>
            <a:off x="780288" y="1945819"/>
            <a:ext cx="10256012" cy="378565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Submitted to GitHub</a:t>
            </a:r>
          </a:p>
          <a:p>
            <a:pPr marL="285750" indent="-285750">
              <a:lnSpc>
                <a:spcPct val="200000"/>
              </a:lnSpc>
              <a:buFont typeface="Arial" panose="020B0604020202020204" pitchFamily="34" charset="0"/>
              <a:buChar char="•"/>
            </a:pPr>
            <a:r>
              <a:rPr lang="en-US" sz="2000" dirty="0"/>
              <a:t>Uses unit tests (min. 3 including 2 functional, non-trivial test). </a:t>
            </a:r>
            <a:r>
              <a:rPr lang="en-US" sz="2000" dirty="0">
                <a:solidFill>
                  <a:schemeClr val="accent2"/>
                </a:solidFill>
              </a:rPr>
              <a:t>Including more tests is a good idea!</a:t>
            </a:r>
            <a:endParaRPr lang="en-US" sz="2000" dirty="0"/>
          </a:p>
          <a:p>
            <a:pPr marL="285750" indent="-285750">
              <a:lnSpc>
                <a:spcPct val="200000"/>
              </a:lnSpc>
              <a:buFont typeface="Arial" panose="020B0604020202020204" pitchFamily="34" charset="0"/>
              <a:buChar char="•"/>
            </a:pPr>
            <a:r>
              <a:rPr lang="en-US" sz="2000" dirty="0"/>
              <a:t>Has a continuous while loop with proper exit statements</a:t>
            </a:r>
          </a:p>
          <a:p>
            <a:pPr marL="285750" indent="-285750">
              <a:lnSpc>
                <a:spcPct val="200000"/>
              </a:lnSpc>
              <a:buFont typeface="Arial" panose="020B0604020202020204" pitchFamily="34" charset="0"/>
              <a:buChar char="•"/>
            </a:pPr>
            <a:r>
              <a:rPr lang="en-IE" sz="2000" dirty="0">
                <a:solidFill>
                  <a:srgbClr val="000000"/>
                </a:solidFill>
              </a:rPr>
              <a:t>Reads and Writes to a text file</a:t>
            </a:r>
          </a:p>
          <a:p>
            <a:pPr marL="285750" indent="-285750">
              <a:buFont typeface="Arial" panose="020B0604020202020204" pitchFamily="34" charset="0"/>
              <a:buChar char="•"/>
            </a:pPr>
            <a:endParaRPr lang="en-IE" sz="2000" dirty="0">
              <a:solidFill>
                <a:srgbClr val="000000"/>
              </a:solidFill>
            </a:endParaRPr>
          </a:p>
          <a:p>
            <a:pPr marL="285750" indent="-285750">
              <a:buFont typeface="Arial" panose="020B0604020202020204" pitchFamily="34" charset="0"/>
              <a:buChar char="•"/>
            </a:pPr>
            <a:r>
              <a:rPr lang="en-IE" sz="2000" dirty="0">
                <a:solidFill>
                  <a:srgbClr val="000000"/>
                </a:solidFill>
              </a:rPr>
              <a:t>Include references to websites that helped you</a:t>
            </a:r>
            <a:endParaRPr lang="en-US" sz="2000" dirty="0"/>
          </a:p>
        </p:txBody>
      </p:sp>
    </p:spTree>
    <p:extLst>
      <p:ext uri="{BB962C8B-B14F-4D97-AF65-F5344CB8AC3E}">
        <p14:creationId xmlns:p14="http://schemas.microsoft.com/office/powerpoint/2010/main" val="9887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Functions</a:t>
            </a:r>
          </a:p>
        </p:txBody>
      </p:sp>
      <p:sp>
        <p:nvSpPr>
          <p:cNvPr id="6" name="Content Placeholder 5">
            <a:extLst>
              <a:ext uri="{FF2B5EF4-FFF2-40B4-BE49-F238E27FC236}">
                <a16:creationId xmlns:a16="http://schemas.microsoft.com/office/drawing/2014/main" id="{A161E9C9-5E37-754A-B8F6-D14D20854EA2}"/>
              </a:ext>
            </a:extLst>
          </p:cNvPr>
          <p:cNvSpPr>
            <a:spLocks noGrp="1"/>
          </p:cNvSpPr>
          <p:nvPr>
            <p:ph idx="1"/>
          </p:nvPr>
        </p:nvSpPr>
        <p:spPr>
          <a:xfrm>
            <a:off x="581192" y="1948226"/>
            <a:ext cx="11029615" cy="2213704"/>
          </a:xfrm>
        </p:spPr>
        <p:txBody>
          <a:bodyPr>
            <a:normAutofit/>
          </a:bodyPr>
          <a:lstStyle/>
          <a:p>
            <a:r>
              <a:rPr lang="en-IE" sz="2200" dirty="0"/>
              <a:t>Sequence of statements which you can execute anywhere in your code after declaring. </a:t>
            </a:r>
          </a:p>
          <a:p>
            <a:r>
              <a:rPr lang="en-IE" sz="2200" dirty="0"/>
              <a:t>Eliminates repetition in code. Functions can also reference other functions.</a:t>
            </a:r>
          </a:p>
          <a:p>
            <a:r>
              <a:rPr lang="en-IE" sz="2200" dirty="0"/>
              <a:t>Make it easier to debug and find issues. Makes code easier to understand.</a:t>
            </a:r>
          </a:p>
          <a:p>
            <a:r>
              <a:rPr lang="en-IE" sz="2200" dirty="0"/>
              <a:t>In short, functions allow us to split a large application into smaller chunks.</a:t>
            </a:r>
          </a:p>
        </p:txBody>
      </p:sp>
      <p:pic>
        <p:nvPicPr>
          <p:cNvPr id="7" name="Picture 6">
            <a:extLst>
              <a:ext uri="{FF2B5EF4-FFF2-40B4-BE49-F238E27FC236}">
                <a16:creationId xmlns:a16="http://schemas.microsoft.com/office/drawing/2014/main" id="{F19CD497-C7E6-3444-A48E-0B33265BD970}"/>
              </a:ext>
            </a:extLst>
          </p:cNvPr>
          <p:cNvPicPr>
            <a:picLocks noChangeAspect="1"/>
          </p:cNvPicPr>
          <p:nvPr/>
        </p:nvPicPr>
        <p:blipFill>
          <a:blip r:embed="rId3"/>
          <a:stretch>
            <a:fillRect/>
          </a:stretch>
        </p:blipFill>
        <p:spPr>
          <a:xfrm>
            <a:off x="3187699" y="4394200"/>
            <a:ext cx="5816600" cy="2057400"/>
          </a:xfrm>
          <a:prstGeom prst="rect">
            <a:avLst/>
          </a:prstGeom>
        </p:spPr>
      </p:pic>
    </p:spTree>
    <p:extLst>
      <p:ext uri="{BB962C8B-B14F-4D97-AF65-F5344CB8AC3E}">
        <p14:creationId xmlns:p14="http://schemas.microsoft.com/office/powerpoint/2010/main" val="101095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Functions</a:t>
            </a:r>
          </a:p>
        </p:txBody>
      </p:sp>
      <p:sp>
        <p:nvSpPr>
          <p:cNvPr id="6" name="Content Placeholder 5">
            <a:extLst>
              <a:ext uri="{FF2B5EF4-FFF2-40B4-BE49-F238E27FC236}">
                <a16:creationId xmlns:a16="http://schemas.microsoft.com/office/drawing/2014/main" id="{A161E9C9-5E37-754A-B8F6-D14D20854EA2}"/>
              </a:ext>
            </a:extLst>
          </p:cNvPr>
          <p:cNvSpPr>
            <a:spLocks noGrp="1"/>
          </p:cNvSpPr>
          <p:nvPr>
            <p:ph idx="1"/>
          </p:nvPr>
        </p:nvSpPr>
        <p:spPr>
          <a:xfrm>
            <a:off x="581192" y="1715956"/>
            <a:ext cx="11029615" cy="2803656"/>
          </a:xfrm>
        </p:spPr>
        <p:txBody>
          <a:bodyPr>
            <a:normAutofit/>
          </a:bodyPr>
          <a:lstStyle/>
          <a:p>
            <a:r>
              <a:rPr lang="en-IE" sz="2200" dirty="0"/>
              <a:t>After a function is declared, we call it anywhere we want to use it in the program.</a:t>
            </a:r>
          </a:p>
          <a:p>
            <a:r>
              <a:rPr lang="en-IE" sz="2200" dirty="0"/>
              <a:t>Functions generally will receive some input, known as arguments, perform some operation, and then return a result.</a:t>
            </a:r>
          </a:p>
          <a:p>
            <a:r>
              <a:rPr lang="en-IE" sz="2200" dirty="0"/>
              <a:t>We can pass values to a function as arguments when we call it, such as in the last line of the code snippet below. This allows us to use functions in a general way, specifying the context with the arguments we pass in to it.</a:t>
            </a:r>
          </a:p>
        </p:txBody>
      </p:sp>
      <p:pic>
        <p:nvPicPr>
          <p:cNvPr id="7" name="Picture 6">
            <a:extLst>
              <a:ext uri="{FF2B5EF4-FFF2-40B4-BE49-F238E27FC236}">
                <a16:creationId xmlns:a16="http://schemas.microsoft.com/office/drawing/2014/main" id="{F19CD497-C7E6-3444-A48E-0B33265BD970}"/>
              </a:ext>
            </a:extLst>
          </p:cNvPr>
          <p:cNvPicPr>
            <a:picLocks noChangeAspect="1"/>
          </p:cNvPicPr>
          <p:nvPr/>
        </p:nvPicPr>
        <p:blipFill>
          <a:blip r:embed="rId3"/>
          <a:stretch>
            <a:fillRect/>
          </a:stretch>
        </p:blipFill>
        <p:spPr>
          <a:xfrm>
            <a:off x="3187699" y="4394200"/>
            <a:ext cx="5816600" cy="2057400"/>
          </a:xfrm>
          <a:prstGeom prst="rect">
            <a:avLst/>
          </a:prstGeom>
        </p:spPr>
      </p:pic>
    </p:spTree>
    <p:extLst>
      <p:ext uri="{BB962C8B-B14F-4D97-AF65-F5344CB8AC3E}">
        <p14:creationId xmlns:p14="http://schemas.microsoft.com/office/powerpoint/2010/main" val="111166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08D5-62D7-B54E-A5D6-D09AF30C160A}"/>
              </a:ext>
            </a:extLst>
          </p:cNvPr>
          <p:cNvSpPr>
            <a:spLocks noGrp="1"/>
          </p:cNvSpPr>
          <p:nvPr>
            <p:ph type="title"/>
          </p:nvPr>
        </p:nvSpPr>
        <p:spPr/>
        <p:txBody>
          <a:bodyPr/>
          <a:lstStyle/>
          <a:p>
            <a:r>
              <a:rPr lang="en-US" dirty="0"/>
              <a:t>Functions</a:t>
            </a:r>
          </a:p>
        </p:txBody>
      </p:sp>
      <p:sp>
        <p:nvSpPr>
          <p:cNvPr id="6" name="Content Placeholder 5">
            <a:extLst>
              <a:ext uri="{FF2B5EF4-FFF2-40B4-BE49-F238E27FC236}">
                <a16:creationId xmlns:a16="http://schemas.microsoft.com/office/drawing/2014/main" id="{A161E9C9-5E37-754A-B8F6-D14D20854EA2}"/>
              </a:ext>
            </a:extLst>
          </p:cNvPr>
          <p:cNvSpPr>
            <a:spLocks noGrp="1"/>
          </p:cNvSpPr>
          <p:nvPr>
            <p:ph idx="1"/>
          </p:nvPr>
        </p:nvSpPr>
        <p:spPr>
          <a:xfrm>
            <a:off x="581192" y="1948226"/>
            <a:ext cx="11029615" cy="3388272"/>
          </a:xfrm>
        </p:spPr>
        <p:txBody>
          <a:bodyPr>
            <a:normAutofit/>
          </a:bodyPr>
          <a:lstStyle/>
          <a:p>
            <a:pPr>
              <a:lnSpc>
                <a:spcPct val="110000"/>
              </a:lnSpc>
            </a:pPr>
            <a:r>
              <a:rPr lang="en-US" sz="2400" dirty="0"/>
              <a:t>There are a lot of functions that can be used immediately because they are part of the base language of Python.</a:t>
            </a:r>
          </a:p>
          <a:p>
            <a:pPr>
              <a:lnSpc>
                <a:spcPct val="110000"/>
              </a:lnSpc>
            </a:pPr>
            <a:r>
              <a:rPr lang="en-US" sz="2400" dirty="0"/>
              <a:t>Examples: </a:t>
            </a:r>
            <a:r>
              <a:rPr lang="en-US" sz="2400" dirty="0" err="1"/>
              <a:t>len</a:t>
            </a:r>
            <a:r>
              <a:rPr lang="en-US" sz="2400" dirty="0"/>
              <a:t>() function, range() function.</a:t>
            </a:r>
          </a:p>
          <a:p>
            <a:pPr>
              <a:lnSpc>
                <a:spcPct val="110000"/>
              </a:lnSpc>
            </a:pPr>
            <a:r>
              <a:rPr lang="en-US" sz="2400" dirty="0"/>
              <a:t>Imagine having to code all of these from scratch without the Python Standard Library..</a:t>
            </a:r>
          </a:p>
          <a:p>
            <a:pPr>
              <a:lnSpc>
                <a:spcPct val="110000"/>
              </a:lnSpc>
            </a:pPr>
            <a:r>
              <a:rPr lang="en-US" sz="2400" dirty="0">
                <a:solidFill>
                  <a:schemeClr val="accent2"/>
                </a:solidFill>
              </a:rPr>
              <a:t>Challenge: </a:t>
            </a:r>
            <a:r>
              <a:rPr lang="en-US" sz="2400" dirty="0"/>
              <a:t>create your own </a:t>
            </a:r>
            <a:r>
              <a:rPr lang="en-US" sz="2400" dirty="0" err="1"/>
              <a:t>len</a:t>
            </a:r>
            <a:r>
              <a:rPr lang="en-US" sz="2400" dirty="0"/>
              <a:t>() function that will work with a string or list.</a:t>
            </a:r>
          </a:p>
        </p:txBody>
      </p:sp>
    </p:spTree>
    <p:extLst>
      <p:ext uri="{BB962C8B-B14F-4D97-AF65-F5344CB8AC3E}">
        <p14:creationId xmlns:p14="http://schemas.microsoft.com/office/powerpoint/2010/main" val="9682076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2656</Words>
  <Application>Microsoft Macintosh PowerPoint</Application>
  <PresentationFormat>Widescreen</PresentationFormat>
  <Paragraphs>361</Paragraphs>
  <Slides>64</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Calibri</vt:lpstr>
      <vt:lpstr>Consolas</vt:lpstr>
      <vt:lpstr>Gill Sans MT</vt:lpstr>
      <vt:lpstr>Helvetica Neue</vt:lpstr>
      <vt:lpstr>roboto</vt:lpstr>
      <vt:lpstr>Wingdings 2</vt:lpstr>
      <vt:lpstr>Dividend</vt:lpstr>
      <vt:lpstr>Algorithms &amp; Python </vt:lpstr>
      <vt:lpstr>Main topics of this course:</vt:lpstr>
      <vt:lpstr>Skills acquired</vt:lpstr>
      <vt:lpstr>First,  a recap</vt:lpstr>
      <vt:lpstr>Reversing strings</vt:lpstr>
      <vt:lpstr>Functions</vt:lpstr>
      <vt:lpstr>Functions</vt:lpstr>
      <vt:lpstr>Functions</vt:lpstr>
      <vt:lpstr>Functions</vt:lpstr>
      <vt:lpstr>Functions</vt:lpstr>
      <vt:lpstr>Operators</vt:lpstr>
      <vt:lpstr>Operators</vt:lpstr>
      <vt:lpstr>If you have questions...</vt:lpstr>
      <vt:lpstr>PowerPoint Presentation</vt:lpstr>
      <vt:lpstr>Chapter outline</vt:lpstr>
      <vt:lpstr>Stop me at any point if you have questions</vt:lpstr>
      <vt:lpstr>Data analysis libraries</vt:lpstr>
      <vt:lpstr>Data analysis libraries</vt:lpstr>
      <vt:lpstr>Don’t just write code, think and design code</vt:lpstr>
      <vt:lpstr>Reading a file</vt:lpstr>
      <vt:lpstr>PowerPoint Presentation</vt:lpstr>
      <vt:lpstr>Reading a file</vt:lpstr>
      <vt:lpstr>writing to a file</vt:lpstr>
      <vt:lpstr>PowerPoint Presentation</vt:lpstr>
      <vt:lpstr>Chapter outline</vt:lpstr>
      <vt:lpstr>Stop me at any point if you have questions</vt:lpstr>
      <vt:lpstr>Programming efficiently</vt:lpstr>
      <vt:lpstr>big o notation</vt:lpstr>
      <vt:lpstr>o(1)</vt:lpstr>
      <vt:lpstr>o(N)</vt:lpstr>
      <vt:lpstr>o(N2)</vt:lpstr>
      <vt:lpstr>o(2N)</vt:lpstr>
      <vt:lpstr>Logarithms</vt:lpstr>
      <vt:lpstr>Data structures for efficient programming</vt:lpstr>
      <vt:lpstr>efficient data structures: linked lists</vt:lpstr>
      <vt:lpstr>efficient data structures: linked lists</vt:lpstr>
      <vt:lpstr>efficient data structures:</vt:lpstr>
      <vt:lpstr>Looping efficiently</vt:lpstr>
      <vt:lpstr>Looping efficiently: timeit()</vt:lpstr>
      <vt:lpstr>Looping efficiently: timeit()</vt:lpstr>
      <vt:lpstr>Try challenge 4 now</vt:lpstr>
      <vt:lpstr>PowerPoint Presentation</vt:lpstr>
      <vt:lpstr>Chapter outline</vt:lpstr>
      <vt:lpstr>Stop me at any point if you have questions</vt:lpstr>
      <vt:lpstr>Test-driven development (TDD)</vt:lpstr>
      <vt:lpstr>Test-Driven Development (TDD)</vt:lpstr>
      <vt:lpstr>Test-Driven Development (TDD)</vt:lpstr>
      <vt:lpstr>Trivial tests</vt:lpstr>
      <vt:lpstr>Trivial tests</vt:lpstr>
      <vt:lpstr>Trivial tests</vt:lpstr>
      <vt:lpstr>Trivial tests</vt:lpstr>
      <vt:lpstr>Trivial tests</vt:lpstr>
      <vt:lpstr>Try challenge 5 now</vt:lpstr>
      <vt:lpstr>Test-driven development (tdd)</vt:lpstr>
      <vt:lpstr>Unit testing</vt:lpstr>
      <vt:lpstr>PowerPoint Presentation</vt:lpstr>
      <vt:lpstr>Chapter outline</vt:lpstr>
      <vt:lpstr>Stop me at any point if you have questions</vt:lpstr>
      <vt:lpstr>Extra thoughts</vt:lpstr>
      <vt:lpstr>Time for a break</vt:lpstr>
      <vt:lpstr>frameworks and packages</vt:lpstr>
      <vt:lpstr>Object Oriented Design</vt:lpstr>
      <vt:lpstr>Object Oriented Design</vt:lpstr>
      <vt:lpstr>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&amp; Python </dc:title>
  <dc:creator>Deirdre O'Connor</dc:creator>
  <cp:lastModifiedBy>Deirdre O'Connor</cp:lastModifiedBy>
  <cp:revision>39</cp:revision>
  <dcterms:created xsi:type="dcterms:W3CDTF">2019-11-25T22:55:49Z</dcterms:created>
  <dcterms:modified xsi:type="dcterms:W3CDTF">2019-11-26T07:32:40Z</dcterms:modified>
</cp:coreProperties>
</file>