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62" r:id="rId2"/>
    <p:sldId id="256" r:id="rId3"/>
    <p:sldId id="258" r:id="rId4"/>
    <p:sldId id="257" r:id="rId5"/>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DA2D0D5B-C86A-4D85-8980-7FCDA63D8D56}">
          <p14:sldIdLst>
            <p14:sldId id="262"/>
            <p14:sldId id="256"/>
            <p14:sldId id="258"/>
            <p14:sldId id="257"/>
            <p14:sldId id="259"/>
            <p14:sldId id="260"/>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47" d="100"/>
          <a:sy n="47" d="100"/>
        </p:scale>
        <p:origin x="54" y="5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3D6DB5-0916-4BE0-AAFF-9577B370EE71}" type="datetimeFigureOut">
              <a:rPr lang="en-US" smtClean="0"/>
              <a:t>3/11/2019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AD8D3B-5329-4E02-BDE9-D08A60BC8494}" type="slidenum">
              <a:rPr lang="en-US" smtClean="0"/>
              <a:t>‹#›</a:t>
            </a:fld>
            <a:endParaRPr lang="en-US"/>
          </a:p>
        </p:txBody>
      </p:sp>
    </p:spTree>
    <p:extLst>
      <p:ext uri="{BB962C8B-B14F-4D97-AF65-F5344CB8AC3E}">
        <p14:creationId xmlns:p14="http://schemas.microsoft.com/office/powerpoint/2010/main" val="1731513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3D6DB5-0916-4BE0-AAFF-9577B370EE71}" type="datetimeFigureOut">
              <a:rPr lang="en-US" smtClean="0"/>
              <a:t>3/11/2019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AD8D3B-5329-4E02-BDE9-D08A60BC8494}" type="slidenum">
              <a:rPr lang="en-US" smtClean="0"/>
              <a:t>‹#›</a:t>
            </a:fld>
            <a:endParaRPr lang="en-US"/>
          </a:p>
        </p:txBody>
      </p:sp>
    </p:spTree>
    <p:extLst>
      <p:ext uri="{BB962C8B-B14F-4D97-AF65-F5344CB8AC3E}">
        <p14:creationId xmlns:p14="http://schemas.microsoft.com/office/powerpoint/2010/main" val="1697524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3D6DB5-0916-4BE0-AAFF-9577B370EE71}" type="datetimeFigureOut">
              <a:rPr lang="en-US" smtClean="0"/>
              <a:t>3/11/2019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AD8D3B-5329-4E02-BDE9-D08A60BC849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136708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3D6DB5-0916-4BE0-AAFF-9577B370EE71}" type="datetimeFigureOut">
              <a:rPr lang="en-US" smtClean="0"/>
              <a:t>3/11/2019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AD8D3B-5329-4E02-BDE9-D08A60BC8494}" type="slidenum">
              <a:rPr lang="en-US" smtClean="0"/>
              <a:t>‹#›</a:t>
            </a:fld>
            <a:endParaRPr lang="en-US"/>
          </a:p>
        </p:txBody>
      </p:sp>
    </p:spTree>
    <p:extLst>
      <p:ext uri="{BB962C8B-B14F-4D97-AF65-F5344CB8AC3E}">
        <p14:creationId xmlns:p14="http://schemas.microsoft.com/office/powerpoint/2010/main" val="18302849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3D6DB5-0916-4BE0-AAFF-9577B370EE71}" type="datetimeFigureOut">
              <a:rPr lang="en-US" smtClean="0"/>
              <a:t>3/11/2019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AD8D3B-5329-4E02-BDE9-D08A60BC849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866815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3D6DB5-0916-4BE0-AAFF-9577B370EE71}" type="datetimeFigureOut">
              <a:rPr lang="en-US" smtClean="0"/>
              <a:t>3/11/2019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AD8D3B-5329-4E02-BDE9-D08A60BC8494}" type="slidenum">
              <a:rPr lang="en-US" smtClean="0"/>
              <a:t>‹#›</a:t>
            </a:fld>
            <a:endParaRPr lang="en-US"/>
          </a:p>
        </p:txBody>
      </p:sp>
    </p:spTree>
    <p:extLst>
      <p:ext uri="{BB962C8B-B14F-4D97-AF65-F5344CB8AC3E}">
        <p14:creationId xmlns:p14="http://schemas.microsoft.com/office/powerpoint/2010/main" val="34556478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3D6DB5-0916-4BE0-AAFF-9577B370EE71}" type="datetimeFigureOut">
              <a:rPr lang="en-US" smtClean="0"/>
              <a:t>3/11/2019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AD8D3B-5329-4E02-BDE9-D08A60BC8494}" type="slidenum">
              <a:rPr lang="en-US" smtClean="0"/>
              <a:t>‹#›</a:t>
            </a:fld>
            <a:endParaRPr lang="en-US"/>
          </a:p>
        </p:txBody>
      </p:sp>
    </p:spTree>
    <p:extLst>
      <p:ext uri="{BB962C8B-B14F-4D97-AF65-F5344CB8AC3E}">
        <p14:creationId xmlns:p14="http://schemas.microsoft.com/office/powerpoint/2010/main" val="37092363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3D6DB5-0916-4BE0-AAFF-9577B370EE71}" type="datetimeFigureOut">
              <a:rPr lang="en-US" smtClean="0"/>
              <a:t>3/11/2019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AD8D3B-5329-4E02-BDE9-D08A60BC8494}" type="slidenum">
              <a:rPr lang="en-US" smtClean="0"/>
              <a:t>‹#›</a:t>
            </a:fld>
            <a:endParaRPr lang="en-US"/>
          </a:p>
        </p:txBody>
      </p:sp>
    </p:spTree>
    <p:extLst>
      <p:ext uri="{BB962C8B-B14F-4D97-AF65-F5344CB8AC3E}">
        <p14:creationId xmlns:p14="http://schemas.microsoft.com/office/powerpoint/2010/main" val="3774727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3D6DB5-0916-4BE0-AAFF-9577B370EE71}" type="datetimeFigureOut">
              <a:rPr lang="en-US" smtClean="0"/>
              <a:t>3/11/2019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AD8D3B-5329-4E02-BDE9-D08A60BC8494}" type="slidenum">
              <a:rPr lang="en-US" smtClean="0"/>
              <a:t>‹#›</a:t>
            </a:fld>
            <a:endParaRPr lang="en-US"/>
          </a:p>
        </p:txBody>
      </p:sp>
    </p:spTree>
    <p:extLst>
      <p:ext uri="{BB962C8B-B14F-4D97-AF65-F5344CB8AC3E}">
        <p14:creationId xmlns:p14="http://schemas.microsoft.com/office/powerpoint/2010/main" val="1425580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3D6DB5-0916-4BE0-AAFF-9577B370EE71}" type="datetimeFigureOut">
              <a:rPr lang="en-US" smtClean="0"/>
              <a:t>3/11/2019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AD8D3B-5329-4E02-BDE9-D08A60BC8494}" type="slidenum">
              <a:rPr lang="en-US" smtClean="0"/>
              <a:t>‹#›</a:t>
            </a:fld>
            <a:endParaRPr lang="en-US"/>
          </a:p>
        </p:txBody>
      </p:sp>
    </p:spTree>
    <p:extLst>
      <p:ext uri="{BB962C8B-B14F-4D97-AF65-F5344CB8AC3E}">
        <p14:creationId xmlns:p14="http://schemas.microsoft.com/office/powerpoint/2010/main" val="3761189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53D6DB5-0916-4BE0-AAFF-9577B370EE71}" type="datetimeFigureOut">
              <a:rPr lang="en-US" smtClean="0"/>
              <a:t>3/11/2019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AD8D3B-5329-4E02-BDE9-D08A60BC8494}" type="slidenum">
              <a:rPr lang="en-US" smtClean="0"/>
              <a:t>‹#›</a:t>
            </a:fld>
            <a:endParaRPr lang="en-US"/>
          </a:p>
        </p:txBody>
      </p:sp>
    </p:spTree>
    <p:extLst>
      <p:ext uri="{BB962C8B-B14F-4D97-AF65-F5344CB8AC3E}">
        <p14:creationId xmlns:p14="http://schemas.microsoft.com/office/powerpoint/2010/main" val="3996851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3D6DB5-0916-4BE0-AAFF-9577B370EE71}" type="datetimeFigureOut">
              <a:rPr lang="en-US" smtClean="0"/>
              <a:t>3/11/2019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AD8D3B-5329-4E02-BDE9-D08A60BC8494}" type="slidenum">
              <a:rPr lang="en-US" smtClean="0"/>
              <a:t>‹#›</a:t>
            </a:fld>
            <a:endParaRPr lang="en-US"/>
          </a:p>
        </p:txBody>
      </p:sp>
    </p:spTree>
    <p:extLst>
      <p:ext uri="{BB962C8B-B14F-4D97-AF65-F5344CB8AC3E}">
        <p14:creationId xmlns:p14="http://schemas.microsoft.com/office/powerpoint/2010/main" val="4205611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53D6DB5-0916-4BE0-AAFF-9577B370EE71}" type="datetimeFigureOut">
              <a:rPr lang="en-US" smtClean="0"/>
              <a:t>3/11/2019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AD8D3B-5329-4E02-BDE9-D08A60BC8494}" type="slidenum">
              <a:rPr lang="en-US" smtClean="0"/>
              <a:t>‹#›</a:t>
            </a:fld>
            <a:endParaRPr lang="en-US"/>
          </a:p>
        </p:txBody>
      </p:sp>
    </p:spTree>
    <p:extLst>
      <p:ext uri="{BB962C8B-B14F-4D97-AF65-F5344CB8AC3E}">
        <p14:creationId xmlns:p14="http://schemas.microsoft.com/office/powerpoint/2010/main" val="878836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3D6DB5-0916-4BE0-AAFF-9577B370EE71}" type="datetimeFigureOut">
              <a:rPr lang="en-US" smtClean="0"/>
              <a:t>3/11/2019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AD8D3B-5329-4E02-BDE9-D08A60BC8494}" type="slidenum">
              <a:rPr lang="en-US" smtClean="0"/>
              <a:t>‹#›</a:t>
            </a:fld>
            <a:endParaRPr lang="en-US"/>
          </a:p>
        </p:txBody>
      </p:sp>
    </p:spTree>
    <p:extLst>
      <p:ext uri="{BB962C8B-B14F-4D97-AF65-F5344CB8AC3E}">
        <p14:creationId xmlns:p14="http://schemas.microsoft.com/office/powerpoint/2010/main" val="221628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3D6DB5-0916-4BE0-AAFF-9577B370EE71}" type="datetimeFigureOut">
              <a:rPr lang="en-US" smtClean="0"/>
              <a:t>3/11/2019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AD8D3B-5329-4E02-BDE9-D08A60BC8494}" type="slidenum">
              <a:rPr lang="en-US" smtClean="0"/>
              <a:t>‹#›</a:t>
            </a:fld>
            <a:endParaRPr lang="en-US"/>
          </a:p>
        </p:txBody>
      </p:sp>
    </p:spTree>
    <p:extLst>
      <p:ext uri="{BB962C8B-B14F-4D97-AF65-F5344CB8AC3E}">
        <p14:creationId xmlns:p14="http://schemas.microsoft.com/office/powerpoint/2010/main" val="1045599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AD8D3B-5329-4E02-BDE9-D08A60BC8494}" type="slidenum">
              <a:rPr lang="en-US" smtClean="0"/>
              <a:t>‹#›</a:t>
            </a:fld>
            <a:endParaRPr lang="en-US"/>
          </a:p>
        </p:txBody>
      </p:sp>
      <p:sp>
        <p:nvSpPr>
          <p:cNvPr id="5" name="Date Placeholder 4"/>
          <p:cNvSpPr>
            <a:spLocks noGrp="1"/>
          </p:cNvSpPr>
          <p:nvPr>
            <p:ph type="dt" sz="half" idx="10"/>
          </p:nvPr>
        </p:nvSpPr>
        <p:spPr/>
        <p:txBody>
          <a:bodyPr/>
          <a:lstStyle/>
          <a:p>
            <a:fld id="{553D6DB5-0916-4BE0-AAFF-9577B370EE71}" type="datetimeFigureOut">
              <a:rPr lang="en-US" smtClean="0"/>
              <a:t>3/11/2019</a:t>
            </a:fld>
            <a:endParaRPr lang="en-US"/>
          </a:p>
        </p:txBody>
      </p:sp>
    </p:spTree>
    <p:extLst>
      <p:ext uri="{BB962C8B-B14F-4D97-AF65-F5344CB8AC3E}">
        <p14:creationId xmlns:p14="http://schemas.microsoft.com/office/powerpoint/2010/main" val="3687023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53D6DB5-0916-4BE0-AAFF-9577B370EE71}" type="datetimeFigureOut">
              <a:rPr lang="en-US" smtClean="0"/>
              <a:t>3/11/2019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4AD8D3B-5329-4E02-BDE9-D08A60BC8494}" type="slidenum">
              <a:rPr lang="en-US" smtClean="0"/>
              <a:t>‹#›</a:t>
            </a:fld>
            <a:endParaRPr lang="en-US"/>
          </a:p>
        </p:txBody>
      </p:sp>
    </p:spTree>
    <p:extLst>
      <p:ext uri="{BB962C8B-B14F-4D97-AF65-F5344CB8AC3E}">
        <p14:creationId xmlns:p14="http://schemas.microsoft.com/office/powerpoint/2010/main" val="641693470"/>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kaggle.com/merishnasuwal/breast-cancer-prediction-datase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498" y="687098"/>
            <a:ext cx="10515600" cy="958224"/>
          </a:xfrm>
        </p:spPr>
        <p:txBody>
          <a:bodyPr/>
          <a:lstStyle/>
          <a:p>
            <a:r>
              <a:rPr lang="en-US" dirty="0" smtClean="0"/>
              <a:t>					            </a:t>
            </a:r>
            <a:r>
              <a:rPr lang="en-US" dirty="0" smtClean="0">
                <a:solidFill>
                  <a:schemeClr val="tx1"/>
                </a:solidFill>
                <a:latin typeface="Times New Roman" panose="02020603050405020304" pitchFamily="18" charset="0"/>
                <a:cs typeface="Times New Roman" panose="02020603050405020304" pitchFamily="18" charset="0"/>
              </a:rPr>
              <a:t>CIA-2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73805" y="1645321"/>
            <a:ext cx="10515600" cy="4351338"/>
          </a:xfrm>
        </p:spPr>
        <p:txBody>
          <a:bodyPr>
            <a:normAutofit fontScale="92500" lnSpcReduction="10000"/>
          </a:bodyPr>
          <a:lstStyle/>
          <a:p>
            <a:pPr marL="0" indent="0">
              <a:buNone/>
            </a:pPr>
            <a:r>
              <a:rPr lang="en-US" dirty="0" smtClean="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sz="4000" dirty="0" smtClean="0">
                <a:latin typeface="Times New Roman" panose="02020603050405020304" pitchFamily="18" charset="0"/>
                <a:cs typeface="Times New Roman" panose="02020603050405020304" pitchFamily="18" charset="0"/>
              </a:rPr>
              <a:t>	</a:t>
            </a:r>
            <a:endParaRPr lang="en-US" sz="4300" dirty="0" smtClean="0">
              <a:latin typeface="Times New Roman" panose="02020603050405020304" pitchFamily="18" charset="0"/>
              <a:cs typeface="Times New Roman" panose="02020603050405020304" pitchFamily="18" charset="0"/>
            </a:endParaRPr>
          </a:p>
          <a:p>
            <a:pPr marL="0" indent="0">
              <a:buNone/>
            </a:pPr>
            <a:r>
              <a:rPr lang="en-US" sz="4300" dirty="0">
                <a:latin typeface="Times New Roman" panose="02020603050405020304" pitchFamily="18" charset="0"/>
                <a:cs typeface="Times New Roman" panose="02020603050405020304" pitchFamily="18" charset="0"/>
              </a:rPr>
              <a:t>	</a:t>
            </a:r>
            <a:r>
              <a:rPr lang="en-US" sz="4300" dirty="0" smtClean="0">
                <a:latin typeface="Times New Roman" panose="02020603050405020304" pitchFamily="18" charset="0"/>
                <a:cs typeface="Times New Roman" panose="02020603050405020304" pitchFamily="18" charset="0"/>
              </a:rPr>
              <a:t>		LOGISTIC REGRESSION</a:t>
            </a:r>
            <a:endParaRPr lang="en-US" sz="4300" dirty="0">
              <a:latin typeface="Times New Roman" panose="02020603050405020304" pitchFamily="18" charset="0"/>
              <a:cs typeface="Times New Roman" panose="02020603050405020304" pitchFamily="18" charset="0"/>
            </a:endParaRPr>
          </a:p>
          <a:p>
            <a:pPr marL="0" indent="0">
              <a:buNone/>
            </a:pPr>
            <a:r>
              <a:rPr lang="en-US" sz="4000" dirty="0" smtClean="0">
                <a:latin typeface="Times New Roman" panose="02020603050405020304" pitchFamily="18" charset="0"/>
                <a:cs typeface="Times New Roman" panose="02020603050405020304" pitchFamily="18" charset="0"/>
              </a:rPr>
              <a:t>	</a:t>
            </a:r>
          </a:p>
          <a:p>
            <a:pPr marL="0" indent="0">
              <a:buNone/>
            </a:pPr>
            <a:endParaRPr lang="en-US" sz="4000" dirty="0">
              <a:latin typeface="Times New Roman" panose="02020603050405020304" pitchFamily="18" charset="0"/>
              <a:cs typeface="Times New Roman" panose="02020603050405020304" pitchFamily="18" charset="0"/>
            </a:endParaRPr>
          </a:p>
          <a:p>
            <a:pPr marL="0" indent="0">
              <a:buNone/>
            </a:pPr>
            <a:r>
              <a:rPr lang="en-US" sz="4000" dirty="0" smtClean="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Submitted By: </a:t>
            </a:r>
            <a:r>
              <a:rPr lang="en-US" sz="3200" dirty="0" err="1" smtClean="0">
                <a:latin typeface="Times New Roman" panose="02020603050405020304" pitchFamily="18" charset="0"/>
                <a:cs typeface="Times New Roman" panose="02020603050405020304" pitchFamily="18" charset="0"/>
              </a:rPr>
              <a:t>Deepthipriya</a:t>
            </a:r>
            <a:r>
              <a:rPr lang="en-US" sz="3200" dirty="0" smtClean="0">
                <a:latin typeface="Times New Roman" panose="02020603050405020304" pitchFamily="18" charset="0"/>
                <a:cs typeface="Times New Roman" panose="02020603050405020304" pitchFamily="18" charset="0"/>
              </a:rPr>
              <a:t> R Pillai</a:t>
            </a:r>
          </a:p>
          <a:p>
            <a:pPr marL="0" indent="0">
              <a:buNone/>
            </a:pP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Reg</a:t>
            </a:r>
            <a:r>
              <a:rPr lang="en-US" sz="3200" dirty="0" smtClean="0">
                <a:latin typeface="Times New Roman" panose="02020603050405020304" pitchFamily="18" charset="0"/>
                <a:cs typeface="Times New Roman" panose="02020603050405020304" pitchFamily="18" charset="0"/>
              </a:rPr>
              <a:t> No: 1827034</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4475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0709" y="246599"/>
            <a:ext cx="9144000" cy="873863"/>
          </a:xfrm>
        </p:spPr>
        <p:txBody>
          <a:bodyPr>
            <a:normAutofit fontScale="90000"/>
          </a:bodyPr>
          <a:lstStyle/>
          <a:p>
            <a:r>
              <a:rPr lang="en-US" dirty="0" smtClean="0">
                <a:solidFill>
                  <a:schemeClr val="tx1"/>
                </a:solidFill>
              </a:rPr>
              <a:t>Business Perspective </a:t>
            </a:r>
            <a:endParaRPr lang="en-US" dirty="0">
              <a:solidFill>
                <a:schemeClr val="tx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365232942"/>
              </p:ext>
            </p:extLst>
          </p:nvPr>
        </p:nvGraphicFramePr>
        <p:xfrm>
          <a:off x="239713" y="1777284"/>
          <a:ext cx="11517084" cy="3515933"/>
        </p:xfrm>
        <a:graphic>
          <a:graphicData uri="http://schemas.openxmlformats.org/drawingml/2006/table">
            <a:tbl>
              <a:tblPr firstRow="1" bandRow="1">
                <a:tableStyleId>{7DF18680-E054-41AD-8BC1-D1AEF772440D}</a:tableStyleId>
              </a:tblPr>
              <a:tblGrid>
                <a:gridCol w="5758542"/>
                <a:gridCol w="5758542"/>
              </a:tblGrid>
              <a:tr h="1008750">
                <a:tc>
                  <a:txBody>
                    <a:bodyPr/>
                    <a:lstStyle/>
                    <a:p>
                      <a:r>
                        <a:rPr lang="en-US" dirty="0" smtClean="0"/>
                        <a:t>Problem Statement</a:t>
                      </a:r>
                      <a:endParaRPr lang="en-US" dirty="0"/>
                    </a:p>
                  </a:txBody>
                  <a:tcPr/>
                </a:tc>
                <a:tc>
                  <a:txBody>
                    <a:bodyPr/>
                    <a:lstStyle/>
                    <a:p>
                      <a:r>
                        <a:rPr lang="en-US" sz="1800" b="0" i="0" kern="1200" dirty="0" smtClean="0">
                          <a:solidFill>
                            <a:schemeClr val="lt1"/>
                          </a:solidFill>
                          <a:effectLst/>
                          <a:latin typeface="+mn-lt"/>
                          <a:ea typeface="+mn-ea"/>
                          <a:cs typeface="+mn-cs"/>
                        </a:rPr>
                        <a:t>Building</a:t>
                      </a:r>
                      <a:r>
                        <a:rPr lang="en-US" sz="1800" b="0" i="0" kern="1200" baseline="0" dirty="0" smtClean="0">
                          <a:solidFill>
                            <a:schemeClr val="lt1"/>
                          </a:solidFill>
                          <a:effectLst/>
                          <a:latin typeface="+mn-lt"/>
                          <a:ea typeface="+mn-ea"/>
                          <a:cs typeface="+mn-cs"/>
                        </a:rPr>
                        <a:t> a </a:t>
                      </a:r>
                      <a:r>
                        <a:rPr lang="en-US" sz="1800" b="0" i="0" kern="1200" dirty="0" smtClean="0">
                          <a:solidFill>
                            <a:schemeClr val="lt1"/>
                          </a:solidFill>
                          <a:effectLst/>
                          <a:latin typeface="+mn-lt"/>
                          <a:ea typeface="+mn-ea"/>
                          <a:cs typeface="+mn-cs"/>
                        </a:rPr>
                        <a:t>predictive model that helps</a:t>
                      </a:r>
                      <a:r>
                        <a:rPr lang="en-US" sz="1800" b="0" i="0" kern="1200" baseline="0" dirty="0" smtClean="0">
                          <a:solidFill>
                            <a:schemeClr val="lt1"/>
                          </a:solidFill>
                          <a:effectLst/>
                          <a:latin typeface="+mn-lt"/>
                          <a:ea typeface="+mn-ea"/>
                          <a:cs typeface="+mn-cs"/>
                        </a:rPr>
                        <a:t> in improving the </a:t>
                      </a:r>
                      <a:r>
                        <a:rPr lang="en-US" sz="1800" b="0" i="0" kern="1200" dirty="0" smtClean="0">
                          <a:solidFill>
                            <a:schemeClr val="lt1"/>
                          </a:solidFill>
                          <a:effectLst/>
                          <a:latin typeface="+mn-lt"/>
                          <a:ea typeface="+mn-ea"/>
                          <a:cs typeface="+mn-cs"/>
                        </a:rPr>
                        <a:t>accuracy, objectivity and reproducibility of breast cancer diagnosis.</a:t>
                      </a:r>
                      <a:endParaRPr lang="en-US" dirty="0"/>
                    </a:p>
                  </a:txBody>
                  <a:tcPr/>
                </a:tc>
              </a:tr>
              <a:tr h="1498433">
                <a:tc>
                  <a:txBody>
                    <a:bodyPr/>
                    <a:lstStyle/>
                    <a:p>
                      <a:r>
                        <a:rPr lang="en-US" dirty="0" smtClean="0"/>
                        <a:t>Business Case</a:t>
                      </a:r>
                      <a:endParaRPr lang="en-US" dirty="0"/>
                    </a:p>
                  </a:txBody>
                  <a:tcPr/>
                </a:tc>
                <a:tc>
                  <a:txBody>
                    <a:bodyPr/>
                    <a:lstStyle/>
                    <a:p>
                      <a:r>
                        <a:rPr lang="en-US" sz="1800" b="0" i="0" kern="1200" dirty="0" smtClean="0">
                          <a:solidFill>
                            <a:schemeClr val="dk1"/>
                          </a:solidFill>
                          <a:effectLst/>
                          <a:latin typeface="+mn-lt"/>
                          <a:ea typeface="+mn-ea"/>
                          <a:cs typeface="+mn-cs"/>
                        </a:rPr>
                        <a:t>As a chronic disease, breast cancer can take many years to develop without any clinical symptoms. By</a:t>
                      </a:r>
                      <a:r>
                        <a:rPr lang="en-US" sz="1800" b="0" i="0" kern="1200" baseline="0" dirty="0" smtClean="0">
                          <a:solidFill>
                            <a:schemeClr val="dk1"/>
                          </a:solidFill>
                          <a:effectLst/>
                          <a:latin typeface="+mn-lt"/>
                          <a:ea typeface="+mn-ea"/>
                          <a:cs typeface="+mn-cs"/>
                        </a:rPr>
                        <a:t> diagnosing breast cancer among women in early stages along with screening exams, the chances of survival can be improved. </a:t>
                      </a:r>
                      <a:endParaRPr lang="en-US" dirty="0"/>
                    </a:p>
                  </a:txBody>
                  <a:tcPr/>
                </a:tc>
              </a:tr>
              <a:tr h="1008750">
                <a:tc>
                  <a:txBody>
                    <a:bodyPr/>
                    <a:lstStyle/>
                    <a:p>
                      <a:r>
                        <a:rPr lang="en-US" dirty="0" smtClean="0"/>
                        <a:t>Business Objective</a:t>
                      </a:r>
                      <a:endParaRPr lang="en-US" dirty="0"/>
                    </a:p>
                  </a:txBody>
                  <a:tcPr/>
                </a:tc>
                <a:tc>
                  <a:txBody>
                    <a:bodyPr/>
                    <a:lstStyle/>
                    <a:p>
                      <a:r>
                        <a:rPr lang="en-US" dirty="0" smtClean="0"/>
                        <a:t>Objective</a:t>
                      </a:r>
                      <a:r>
                        <a:rPr lang="en-US" baseline="0" dirty="0" smtClean="0"/>
                        <a:t> of performing Logistic regression is to do diagnosis of breast cancer in order to check if it is a benign or malignant one. </a:t>
                      </a:r>
                      <a:endParaRPr lang="en-US" dirty="0"/>
                    </a:p>
                  </a:txBody>
                  <a:tcPr/>
                </a:tc>
              </a:tr>
            </a:tbl>
          </a:graphicData>
        </a:graphic>
      </p:graphicFrame>
    </p:spTree>
    <p:extLst>
      <p:ext uri="{BB962C8B-B14F-4D97-AF65-F5344CB8AC3E}">
        <p14:creationId xmlns:p14="http://schemas.microsoft.com/office/powerpoint/2010/main" val="1327175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en-US" sz="4000" dirty="0" smtClean="0">
                <a:solidFill>
                  <a:schemeClr val="tx1"/>
                </a:solidFill>
                <a:latin typeface="Times New Roman" panose="02020603050405020304" pitchFamily="18" charset="0"/>
                <a:cs typeface="Times New Roman" panose="02020603050405020304" pitchFamily="18" charset="0"/>
              </a:rPr>
              <a:t>Data Dictionary</a:t>
            </a:r>
            <a:endParaRPr lang="en-US" sz="4000" dirty="0">
              <a:solidFill>
                <a:schemeClr val="tx1"/>
              </a:solidFill>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69914804"/>
              </p:ext>
            </p:extLst>
          </p:nvPr>
        </p:nvGraphicFramePr>
        <p:xfrm>
          <a:off x="735169" y="1325563"/>
          <a:ext cx="10515600" cy="4490720"/>
        </p:xfrm>
        <a:graphic>
          <a:graphicData uri="http://schemas.openxmlformats.org/drawingml/2006/table">
            <a:tbl>
              <a:tblPr firstRow="1" bandRow="1">
                <a:tableStyleId>{EB344D84-9AFB-497E-A393-DC336BA19D2E}</a:tableStyleId>
              </a:tblPr>
              <a:tblGrid>
                <a:gridCol w="2628900"/>
                <a:gridCol w="2628900"/>
                <a:gridCol w="2628900"/>
                <a:gridCol w="2628900"/>
              </a:tblGrid>
              <a:tr h="370840">
                <a:tc>
                  <a:txBody>
                    <a:bodyPr/>
                    <a:lstStyle/>
                    <a:p>
                      <a:r>
                        <a:rPr lang="en-US" dirty="0" smtClean="0"/>
                        <a:t>Attributes</a:t>
                      </a:r>
                      <a:endParaRPr lang="en-US" dirty="0"/>
                    </a:p>
                  </a:txBody>
                  <a:tcPr/>
                </a:tc>
                <a:tc>
                  <a:txBody>
                    <a:bodyPr/>
                    <a:lstStyle/>
                    <a:p>
                      <a:r>
                        <a:rPr lang="en-US" dirty="0" smtClean="0"/>
                        <a:t>Types</a:t>
                      </a:r>
                      <a:r>
                        <a:rPr lang="en-US" baseline="0" dirty="0" smtClean="0"/>
                        <a:t> of Variables</a:t>
                      </a:r>
                      <a:endParaRPr lang="en-US" dirty="0"/>
                    </a:p>
                  </a:txBody>
                  <a:tcPr/>
                </a:tc>
                <a:tc>
                  <a:txBody>
                    <a:bodyPr/>
                    <a:lstStyle/>
                    <a:p>
                      <a:r>
                        <a:rPr lang="en-US" dirty="0" smtClean="0"/>
                        <a:t>Measure</a:t>
                      </a:r>
                      <a:endParaRPr lang="en-US" dirty="0"/>
                    </a:p>
                  </a:txBody>
                  <a:tcPr/>
                </a:tc>
                <a:tc>
                  <a:txBody>
                    <a:bodyPr/>
                    <a:lstStyle/>
                    <a:p>
                      <a:r>
                        <a:rPr lang="en-US" dirty="0" smtClean="0"/>
                        <a:t>Description</a:t>
                      </a:r>
                      <a:endParaRPr lang="en-US" dirty="0"/>
                    </a:p>
                  </a:txBody>
                  <a:tcPr/>
                </a:tc>
              </a:tr>
              <a:tr h="370840">
                <a:tc>
                  <a:txBody>
                    <a:bodyPr/>
                    <a:lstStyle/>
                    <a:p>
                      <a:r>
                        <a:rPr lang="en-US" dirty="0" smtClean="0"/>
                        <a:t>Mean Radius</a:t>
                      </a:r>
                      <a:endParaRPr lang="en-US" dirty="0"/>
                    </a:p>
                  </a:txBody>
                  <a:tcPr/>
                </a:tc>
                <a:tc>
                  <a:txBody>
                    <a:bodyPr/>
                    <a:lstStyle/>
                    <a:p>
                      <a:r>
                        <a:rPr lang="en-US" dirty="0" smtClean="0"/>
                        <a:t>Independent</a:t>
                      </a:r>
                      <a:endParaRPr lang="en-US" dirty="0"/>
                    </a:p>
                  </a:txBody>
                  <a:tcPr/>
                </a:tc>
                <a:tc>
                  <a:txBody>
                    <a:bodyPr/>
                    <a:lstStyle/>
                    <a:p>
                      <a:r>
                        <a:rPr lang="en-US" dirty="0" smtClean="0"/>
                        <a:t>Scale</a:t>
                      </a:r>
                      <a:endParaRPr lang="en-US" dirty="0"/>
                    </a:p>
                  </a:txBody>
                  <a:tcPr/>
                </a:tc>
                <a:tc>
                  <a:txBody>
                    <a:bodyPr/>
                    <a:lstStyle/>
                    <a:p>
                      <a:r>
                        <a:rPr lang="en-US" sz="1800" b="0" i="0" kern="1200" dirty="0" smtClean="0">
                          <a:solidFill>
                            <a:schemeClr val="dk1"/>
                          </a:solidFill>
                          <a:effectLst/>
                          <a:latin typeface="+mn-lt"/>
                          <a:ea typeface="+mn-ea"/>
                          <a:cs typeface="+mn-cs"/>
                        </a:rPr>
                        <a:t>Mean of distances from center to points on the perimeter</a:t>
                      </a:r>
                      <a:endParaRPr lang="en-US" dirty="0"/>
                    </a:p>
                  </a:txBody>
                  <a:tcPr/>
                </a:tc>
              </a:tr>
              <a:tr h="370840">
                <a:tc>
                  <a:txBody>
                    <a:bodyPr/>
                    <a:lstStyle/>
                    <a:p>
                      <a:r>
                        <a:rPr lang="en-US" dirty="0" smtClean="0"/>
                        <a:t>Mean Texture</a:t>
                      </a:r>
                      <a:endParaRPr lang="en-US" dirty="0"/>
                    </a:p>
                  </a:txBody>
                  <a:tcPr/>
                </a:tc>
                <a:tc>
                  <a:txBody>
                    <a:bodyPr/>
                    <a:lstStyle/>
                    <a:p>
                      <a:r>
                        <a:rPr lang="en-US" dirty="0" smtClean="0"/>
                        <a:t>Independent</a:t>
                      </a:r>
                      <a:endParaRPr lang="en-US" dirty="0"/>
                    </a:p>
                  </a:txBody>
                  <a:tcPr/>
                </a:tc>
                <a:tc>
                  <a:txBody>
                    <a:bodyPr/>
                    <a:lstStyle/>
                    <a:p>
                      <a:r>
                        <a:rPr lang="en-US" dirty="0" smtClean="0"/>
                        <a:t>Scale</a:t>
                      </a:r>
                      <a:endParaRPr lang="en-US" dirty="0"/>
                    </a:p>
                  </a:txBody>
                  <a:tcPr/>
                </a:tc>
                <a:tc>
                  <a:txBody>
                    <a:bodyPr/>
                    <a:lstStyle/>
                    <a:p>
                      <a:r>
                        <a:rPr lang="en-US" sz="1800" b="0" i="0" kern="1200" dirty="0" smtClean="0">
                          <a:solidFill>
                            <a:schemeClr val="dk1"/>
                          </a:solidFill>
                          <a:effectLst/>
                          <a:latin typeface="+mn-lt"/>
                          <a:ea typeface="+mn-ea"/>
                          <a:cs typeface="+mn-cs"/>
                        </a:rPr>
                        <a:t>Standard deviation of gray-scale values</a:t>
                      </a:r>
                      <a:endParaRPr lang="en-US" dirty="0"/>
                    </a:p>
                  </a:txBody>
                  <a:tcPr/>
                </a:tc>
              </a:tr>
              <a:tr h="370840">
                <a:tc>
                  <a:txBody>
                    <a:bodyPr/>
                    <a:lstStyle/>
                    <a:p>
                      <a:r>
                        <a:rPr lang="en-US" dirty="0" smtClean="0"/>
                        <a:t>Mean Perimeter</a:t>
                      </a:r>
                      <a:endParaRPr lang="en-US" dirty="0"/>
                    </a:p>
                  </a:txBody>
                  <a:tcPr/>
                </a:tc>
                <a:tc>
                  <a:txBody>
                    <a:bodyPr/>
                    <a:lstStyle/>
                    <a:p>
                      <a:r>
                        <a:rPr lang="en-US" dirty="0" smtClean="0"/>
                        <a:t>Independent</a:t>
                      </a:r>
                      <a:endParaRPr lang="en-US" dirty="0"/>
                    </a:p>
                  </a:txBody>
                  <a:tcPr/>
                </a:tc>
                <a:tc>
                  <a:txBody>
                    <a:bodyPr/>
                    <a:lstStyle/>
                    <a:p>
                      <a:r>
                        <a:rPr lang="en-US" dirty="0" smtClean="0"/>
                        <a:t>Scale</a:t>
                      </a:r>
                      <a:endParaRPr lang="en-US" dirty="0"/>
                    </a:p>
                  </a:txBody>
                  <a:tcPr/>
                </a:tc>
                <a:tc>
                  <a:txBody>
                    <a:bodyPr/>
                    <a:lstStyle/>
                    <a:p>
                      <a:r>
                        <a:rPr lang="en-US" sz="1800" b="0" i="0" kern="1200" dirty="0" smtClean="0">
                          <a:solidFill>
                            <a:schemeClr val="dk1"/>
                          </a:solidFill>
                          <a:effectLst/>
                          <a:latin typeface="+mn-lt"/>
                          <a:ea typeface="+mn-ea"/>
                          <a:cs typeface="+mn-cs"/>
                        </a:rPr>
                        <a:t>Mean size of the core tumor</a:t>
                      </a:r>
                      <a:endParaRPr lang="en-US" dirty="0"/>
                    </a:p>
                  </a:txBody>
                  <a:tcPr/>
                </a:tc>
              </a:tr>
              <a:tr h="370840">
                <a:tc>
                  <a:txBody>
                    <a:bodyPr/>
                    <a:lstStyle/>
                    <a:p>
                      <a:r>
                        <a:rPr lang="en-US" dirty="0" smtClean="0"/>
                        <a:t>Mean Area</a:t>
                      </a:r>
                      <a:endParaRPr lang="en-US" dirty="0"/>
                    </a:p>
                  </a:txBody>
                  <a:tcPr/>
                </a:tc>
                <a:tc>
                  <a:txBody>
                    <a:bodyPr/>
                    <a:lstStyle/>
                    <a:p>
                      <a:r>
                        <a:rPr lang="en-US" dirty="0" smtClean="0"/>
                        <a:t>Independent</a:t>
                      </a:r>
                      <a:endParaRPr lang="en-US" dirty="0"/>
                    </a:p>
                  </a:txBody>
                  <a:tcPr/>
                </a:tc>
                <a:tc>
                  <a:txBody>
                    <a:bodyPr/>
                    <a:lstStyle/>
                    <a:p>
                      <a:r>
                        <a:rPr lang="en-US" dirty="0" smtClean="0"/>
                        <a:t>Scale</a:t>
                      </a:r>
                      <a:endParaRPr lang="en-US" dirty="0"/>
                    </a:p>
                  </a:txBody>
                  <a:tcPr/>
                </a:tc>
                <a:tc>
                  <a:txBody>
                    <a:bodyPr/>
                    <a:lstStyle/>
                    <a:p>
                      <a:r>
                        <a:rPr lang="en-US" dirty="0" smtClean="0"/>
                        <a:t>Mean of</a:t>
                      </a:r>
                      <a:r>
                        <a:rPr lang="en-US" baseline="0" dirty="0" smtClean="0"/>
                        <a:t> area of tumor</a:t>
                      </a:r>
                      <a:endParaRPr lang="en-US" dirty="0"/>
                    </a:p>
                  </a:txBody>
                  <a:tcPr/>
                </a:tc>
              </a:tr>
              <a:tr h="370840">
                <a:tc>
                  <a:txBody>
                    <a:bodyPr/>
                    <a:lstStyle/>
                    <a:p>
                      <a:r>
                        <a:rPr lang="en-US" dirty="0" smtClean="0"/>
                        <a:t>Mean Smoothness</a:t>
                      </a:r>
                      <a:endParaRPr lang="en-US" dirty="0"/>
                    </a:p>
                  </a:txBody>
                  <a:tcPr/>
                </a:tc>
                <a:tc>
                  <a:txBody>
                    <a:bodyPr/>
                    <a:lstStyle/>
                    <a:p>
                      <a:r>
                        <a:rPr lang="en-US" dirty="0" smtClean="0"/>
                        <a:t>Independent</a:t>
                      </a:r>
                      <a:endParaRPr lang="en-US" dirty="0"/>
                    </a:p>
                  </a:txBody>
                  <a:tcPr/>
                </a:tc>
                <a:tc>
                  <a:txBody>
                    <a:bodyPr/>
                    <a:lstStyle/>
                    <a:p>
                      <a:r>
                        <a:rPr lang="en-US" dirty="0" smtClean="0"/>
                        <a:t>Scale</a:t>
                      </a:r>
                      <a:endParaRPr lang="en-US" dirty="0"/>
                    </a:p>
                  </a:txBody>
                  <a:tcPr/>
                </a:tc>
                <a:tc>
                  <a:txBody>
                    <a:bodyPr/>
                    <a:lstStyle/>
                    <a:p>
                      <a:r>
                        <a:rPr lang="en-US" sz="1800" b="0" i="0" kern="1200" dirty="0" smtClean="0">
                          <a:solidFill>
                            <a:schemeClr val="dk1"/>
                          </a:solidFill>
                          <a:effectLst/>
                          <a:latin typeface="+mn-lt"/>
                          <a:ea typeface="+mn-ea"/>
                          <a:cs typeface="+mn-cs"/>
                        </a:rPr>
                        <a:t>Mean of local variation in radius lengths</a:t>
                      </a:r>
                      <a:endParaRPr lang="en-US" dirty="0"/>
                    </a:p>
                  </a:txBody>
                  <a:tcPr/>
                </a:tc>
              </a:tr>
              <a:tr h="370840">
                <a:tc>
                  <a:txBody>
                    <a:bodyPr/>
                    <a:lstStyle/>
                    <a:p>
                      <a:r>
                        <a:rPr lang="en-US" dirty="0" smtClean="0"/>
                        <a:t>Diagnosis</a:t>
                      </a:r>
                      <a:endParaRPr lang="en-US" dirty="0"/>
                    </a:p>
                  </a:txBody>
                  <a:tcPr/>
                </a:tc>
                <a:tc>
                  <a:txBody>
                    <a:bodyPr/>
                    <a:lstStyle/>
                    <a:p>
                      <a:r>
                        <a:rPr lang="en-US" dirty="0" smtClean="0"/>
                        <a:t>Dependent</a:t>
                      </a:r>
                      <a:endParaRPr lang="en-US" dirty="0"/>
                    </a:p>
                  </a:txBody>
                  <a:tcPr/>
                </a:tc>
                <a:tc>
                  <a:txBody>
                    <a:bodyPr/>
                    <a:lstStyle/>
                    <a:p>
                      <a:r>
                        <a:rPr lang="en-US" dirty="0" smtClean="0"/>
                        <a:t>Nominal</a:t>
                      </a:r>
                      <a:endParaRPr lang="en-US" dirty="0"/>
                    </a:p>
                  </a:txBody>
                  <a:tcPr/>
                </a:tc>
                <a:tc>
                  <a:txBody>
                    <a:bodyPr/>
                    <a:lstStyle/>
                    <a:p>
                      <a:r>
                        <a:rPr lang="en-US" sz="1800" b="0" i="0" kern="1200" dirty="0" smtClean="0">
                          <a:solidFill>
                            <a:schemeClr val="dk1"/>
                          </a:solidFill>
                          <a:effectLst/>
                          <a:latin typeface="+mn-lt"/>
                          <a:ea typeface="+mn-ea"/>
                          <a:cs typeface="+mn-cs"/>
                        </a:rPr>
                        <a:t>The diagnosis of breast tissues (0 = malignant, 1 = benign)</a:t>
                      </a:r>
                      <a:endParaRPr lang="en-US" dirty="0"/>
                    </a:p>
                  </a:txBody>
                  <a:tcPr/>
                </a:tc>
              </a:tr>
            </a:tbl>
          </a:graphicData>
        </a:graphic>
      </p:graphicFrame>
    </p:spTree>
    <p:extLst>
      <p:ext uri="{BB962C8B-B14F-4D97-AF65-F5344CB8AC3E}">
        <p14:creationId xmlns:p14="http://schemas.microsoft.com/office/powerpoint/2010/main" val="1118414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86657" y="751951"/>
            <a:ext cx="4827329" cy="1729992"/>
          </a:xfrm>
          <a:prstGeom prst="rect">
            <a:avLst/>
          </a:prstGeom>
        </p:spPr>
      </p:pic>
      <p:sp>
        <p:nvSpPr>
          <p:cNvPr id="5" name="TextBox 4"/>
          <p:cNvSpPr txBox="1"/>
          <p:nvPr/>
        </p:nvSpPr>
        <p:spPr>
          <a:xfrm>
            <a:off x="406398" y="2587490"/>
            <a:ext cx="4707587" cy="923330"/>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From 569 cases, 70% data has been used in the analysis, it can be seen that 394 cases is used. There was no Missing cases in the dataset.</a:t>
            </a:r>
            <a:endParaRPr lang="en-US" dirty="0">
              <a:latin typeface="Times New Roman" panose="02020603050405020304" pitchFamily="18" charset="0"/>
              <a:cs typeface="Times New Roman" panose="02020603050405020304" pitchFamily="18" charset="0"/>
            </a:endParaRPr>
          </a:p>
        </p:txBody>
      </p:sp>
      <p:sp>
        <p:nvSpPr>
          <p:cNvPr id="2" name="TextBox 1"/>
          <p:cNvSpPr txBox="1"/>
          <p:nvPr/>
        </p:nvSpPr>
        <p:spPr>
          <a:xfrm>
            <a:off x="239697" y="146744"/>
            <a:ext cx="11408229" cy="646331"/>
          </a:xfrm>
          <a:prstGeom prst="rect">
            <a:avLst/>
          </a:prstGeom>
          <a:noFill/>
        </p:spPr>
        <p:txBody>
          <a:bodyPr wrap="square" rtlCol="0">
            <a:spAutoFit/>
          </a:bodyPr>
          <a:lstStyle/>
          <a:p>
            <a:r>
              <a:rPr lang="en-US" sz="3600" dirty="0" smtClean="0">
                <a:latin typeface="Times New Roman" panose="02020603050405020304" pitchFamily="18" charset="0"/>
                <a:cs typeface="Times New Roman" panose="02020603050405020304" pitchFamily="18" charset="0"/>
              </a:rPr>
              <a:t>Data Preparation and Model Building</a:t>
            </a:r>
            <a:endParaRPr lang="en-US" sz="36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5439146" y="751951"/>
            <a:ext cx="2242622" cy="1673090"/>
          </a:xfrm>
          <a:prstGeom prst="rect">
            <a:avLst/>
          </a:prstGeom>
        </p:spPr>
      </p:pic>
      <p:sp>
        <p:nvSpPr>
          <p:cNvPr id="6" name="TextBox 5"/>
          <p:cNvSpPr txBox="1"/>
          <p:nvPr/>
        </p:nvSpPr>
        <p:spPr>
          <a:xfrm>
            <a:off x="7562026" y="655045"/>
            <a:ext cx="4458020" cy="1754326"/>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Dependent Variable Encoding:</a:t>
            </a:r>
          </a:p>
          <a:p>
            <a:r>
              <a:rPr lang="en-US" dirty="0" smtClean="0">
                <a:latin typeface="Times New Roman" panose="02020603050405020304" pitchFamily="18" charset="0"/>
                <a:cs typeface="Times New Roman" panose="02020603050405020304" pitchFamily="18" charset="0"/>
              </a:rPr>
              <a:t>The  table shows how an outcome </a:t>
            </a:r>
            <a:r>
              <a:rPr lang="en-US" dirty="0">
                <a:latin typeface="Times New Roman" panose="02020603050405020304" pitchFamily="18" charset="0"/>
                <a:cs typeface="Times New Roman" panose="02020603050405020304" pitchFamily="18" charset="0"/>
              </a:rPr>
              <a:t>variable is encoded – ‘0’ </a:t>
            </a:r>
            <a:r>
              <a:rPr lang="en-US" dirty="0" smtClean="0">
                <a:latin typeface="Times New Roman" panose="02020603050405020304" pitchFamily="18" charset="0"/>
                <a:cs typeface="Times New Roman" panose="02020603050405020304" pitchFamily="18" charset="0"/>
              </a:rPr>
              <a:t>(No presence of breast cancer- benign) </a:t>
            </a:r>
            <a:r>
              <a:rPr lang="en-US" dirty="0">
                <a:latin typeface="Times New Roman" panose="02020603050405020304" pitchFamily="18" charset="0"/>
                <a:cs typeface="Times New Roman" panose="02020603050405020304" pitchFamily="18" charset="0"/>
              </a:rPr>
              <a:t>and ‘1’ </a:t>
            </a:r>
            <a:r>
              <a:rPr lang="en-US" dirty="0" smtClean="0">
                <a:latin typeface="Times New Roman" panose="02020603050405020304" pitchFamily="18" charset="0"/>
                <a:cs typeface="Times New Roman" panose="02020603050405020304" pitchFamily="18" charset="0"/>
              </a:rPr>
              <a:t>(Presence of cancer- malignant).</a:t>
            </a:r>
          </a:p>
          <a:p>
            <a:endParaRPr lang="en-US" dirty="0"/>
          </a:p>
        </p:txBody>
      </p:sp>
      <p:pic>
        <p:nvPicPr>
          <p:cNvPr id="9" name="Picture 8"/>
          <p:cNvPicPr>
            <a:picLocks noChangeAspect="1"/>
          </p:cNvPicPr>
          <p:nvPr/>
        </p:nvPicPr>
        <p:blipFill>
          <a:blip r:embed="rId4"/>
          <a:stretch>
            <a:fillRect/>
          </a:stretch>
        </p:blipFill>
        <p:spPr>
          <a:xfrm>
            <a:off x="239697" y="3510820"/>
            <a:ext cx="5062056" cy="1003123"/>
          </a:xfrm>
          <a:prstGeom prst="rect">
            <a:avLst/>
          </a:prstGeom>
        </p:spPr>
      </p:pic>
      <p:sp>
        <p:nvSpPr>
          <p:cNvPr id="10" name="TextBox 9"/>
          <p:cNvSpPr txBox="1"/>
          <p:nvPr/>
        </p:nvSpPr>
        <p:spPr>
          <a:xfrm>
            <a:off x="286657" y="4549676"/>
            <a:ext cx="5181602" cy="2308324"/>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The significance </a:t>
            </a:r>
            <a:r>
              <a:rPr lang="en-US" dirty="0">
                <a:latin typeface="Times New Roman" panose="02020603050405020304" pitchFamily="18" charset="0"/>
                <a:cs typeface="Times New Roman" panose="02020603050405020304" pitchFamily="18" charset="0"/>
              </a:rPr>
              <a:t>level </a:t>
            </a:r>
            <a:r>
              <a:rPr lang="en-US" dirty="0" smtClean="0">
                <a:latin typeface="Times New Roman" panose="02020603050405020304" pitchFamily="18" charset="0"/>
                <a:cs typeface="Times New Roman" panose="02020603050405020304" pitchFamily="18" charset="0"/>
              </a:rPr>
              <a:t>is 0.000. According </a:t>
            </a:r>
            <a:r>
              <a:rPr lang="en-US" dirty="0">
                <a:latin typeface="Times New Roman" panose="02020603050405020304" pitchFamily="18" charset="0"/>
                <a:cs typeface="Times New Roman" panose="02020603050405020304" pitchFamily="18" charset="0"/>
              </a:rPr>
              <a:t>to this table the model with just the constant is a </a:t>
            </a:r>
            <a:r>
              <a:rPr lang="en-US" dirty="0" smtClean="0">
                <a:latin typeface="Times New Roman" panose="02020603050405020304" pitchFamily="18" charset="0"/>
                <a:cs typeface="Times New Roman" panose="02020603050405020304" pitchFamily="18" charset="0"/>
              </a:rPr>
              <a:t>statistically significant</a:t>
            </a:r>
            <a:r>
              <a:rPr lang="en-US" dirty="0">
                <a:latin typeface="Times New Roman" panose="02020603050405020304" pitchFamily="18" charset="0"/>
                <a:cs typeface="Times New Roman" panose="02020603050405020304" pitchFamily="18" charset="0"/>
              </a:rPr>
              <a:t> predictor of the </a:t>
            </a:r>
            <a:r>
              <a:rPr lang="en-US" dirty="0" smtClean="0">
                <a:latin typeface="Times New Roman" panose="02020603050405020304" pitchFamily="18" charset="0"/>
                <a:cs typeface="Times New Roman" panose="02020603050405020304" pitchFamily="18" charset="0"/>
              </a:rPr>
              <a:t>outcome </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 &lt;.001</a:t>
            </a:r>
            <a:r>
              <a:rPr lang="en-US" dirty="0" smtClean="0">
                <a:latin typeface="Times New Roman" panose="02020603050405020304" pitchFamily="18" charset="0"/>
                <a:cs typeface="Times New Roman" panose="02020603050405020304" pitchFamily="18" charset="0"/>
              </a:rPr>
              <a:t>).But this is accurate only 62.7% of the times(as seen from classification table). Wald </a:t>
            </a:r>
            <a:r>
              <a:rPr lang="en-US" dirty="0">
                <a:latin typeface="Times New Roman" panose="02020603050405020304" pitchFamily="18" charset="0"/>
                <a:cs typeface="Times New Roman" panose="02020603050405020304" pitchFamily="18" charset="0"/>
              </a:rPr>
              <a:t>chi-square test that tests the null hypothesis that the constant equals </a:t>
            </a:r>
            <a:r>
              <a:rPr lang="en-US" dirty="0" smtClean="0">
                <a:latin typeface="Times New Roman" panose="02020603050405020304" pitchFamily="18" charset="0"/>
                <a:cs typeface="Times New Roman" panose="02020603050405020304" pitchFamily="18" charset="0"/>
              </a:rPr>
              <a:t>0.This hypothesis is rejected as p value is smaller than critical p value(0.05)</a:t>
            </a:r>
            <a:endParaRPr lang="en-US" dirty="0">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5"/>
          <a:stretch>
            <a:fillRect/>
          </a:stretch>
        </p:blipFill>
        <p:spPr>
          <a:xfrm>
            <a:off x="5439145" y="2460774"/>
            <a:ext cx="4357997" cy="1718631"/>
          </a:xfrm>
          <a:prstGeom prst="rect">
            <a:avLst/>
          </a:prstGeom>
        </p:spPr>
      </p:pic>
      <p:sp>
        <p:nvSpPr>
          <p:cNvPr id="13" name="Rectangle 12"/>
          <p:cNvSpPr/>
          <p:nvPr/>
        </p:nvSpPr>
        <p:spPr>
          <a:xfrm>
            <a:off x="5531273" y="4230808"/>
            <a:ext cx="6096000" cy="2031325"/>
          </a:xfrm>
          <a:prstGeom prst="rect">
            <a:avLst/>
          </a:prstGeom>
        </p:spPr>
        <p:txBody>
          <a:bodyPr>
            <a:spAutoFit/>
          </a:bodyPr>
          <a:lstStyle/>
          <a:p>
            <a:r>
              <a:rPr lang="en-US" b="1" dirty="0"/>
              <a:t>Omnibus Tests of Model Coefficients</a:t>
            </a:r>
            <a:r>
              <a:rPr lang="en-US" dirty="0"/>
              <a:t>: </a:t>
            </a:r>
            <a:r>
              <a:rPr lang="en-US" dirty="0">
                <a:latin typeface="Times New Roman" panose="02020603050405020304" pitchFamily="18" charset="0"/>
                <a:cs typeface="Times New Roman" panose="02020603050405020304" pitchFamily="18" charset="0"/>
              </a:rPr>
              <a:t>is used to check if the new model </a:t>
            </a:r>
            <a:r>
              <a:rPr lang="en-US" dirty="0" smtClean="0">
                <a:latin typeface="Times New Roman" panose="02020603050405020304" pitchFamily="18" charset="0"/>
                <a:cs typeface="Times New Roman" panose="02020603050405020304" pitchFamily="18" charset="0"/>
              </a:rPr>
              <a:t>has </a:t>
            </a:r>
            <a:r>
              <a:rPr lang="en-US" dirty="0">
                <a:latin typeface="Times New Roman" panose="02020603050405020304" pitchFamily="18" charset="0"/>
                <a:cs typeface="Times New Roman" panose="02020603050405020304" pitchFamily="18" charset="0"/>
              </a:rPr>
              <a:t>an </a:t>
            </a:r>
            <a:r>
              <a:rPr lang="en-US" dirty="0" smtClean="0">
                <a:latin typeface="Times New Roman" panose="02020603050405020304" pitchFamily="18" charset="0"/>
                <a:cs typeface="Times New Roman" panose="02020603050405020304" pitchFamily="18" charset="0"/>
              </a:rPr>
              <a:t>improvement. </a:t>
            </a:r>
            <a:r>
              <a:rPr lang="en-US" dirty="0">
                <a:latin typeface="Times New Roman" panose="02020603050405020304" pitchFamily="18" charset="0"/>
                <a:cs typeface="Times New Roman" panose="02020603050405020304" pitchFamily="18" charset="0"/>
              </a:rPr>
              <a:t>The value given in the Sig. column is the probability of obtaining the chi-square statistic when null hypothesis is true. The Chi Square value is significant with 416.99(</a:t>
            </a:r>
            <a:r>
              <a:rPr lang="en-US" dirty="0" err="1">
                <a:latin typeface="Times New Roman" panose="02020603050405020304" pitchFamily="18" charset="0"/>
                <a:cs typeface="Times New Roman" panose="02020603050405020304" pitchFamily="18" charset="0"/>
              </a:rPr>
              <a:t>df</a:t>
            </a:r>
            <a:r>
              <a:rPr lang="en-US" dirty="0">
                <a:latin typeface="Times New Roman" panose="02020603050405020304" pitchFamily="18" charset="0"/>
                <a:cs typeface="Times New Roman" panose="02020603050405020304" pitchFamily="18" charset="0"/>
              </a:rPr>
              <a:t>=5 and p&lt;0.00), which means our new model is significantly better.  In this case, the model is statistically significant because the p-value is less than .000.</a:t>
            </a:r>
          </a:p>
        </p:txBody>
      </p:sp>
    </p:spTree>
    <p:extLst>
      <p:ext uri="{BB962C8B-B14F-4D97-AF65-F5344CB8AC3E}">
        <p14:creationId xmlns:p14="http://schemas.microsoft.com/office/powerpoint/2010/main" val="470841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344" y="-8742"/>
            <a:ext cx="4159876" cy="907187"/>
          </a:xfrm>
        </p:spPr>
        <p:txBody>
          <a:bodyPr>
            <a:normAutofit/>
          </a:bodyPr>
          <a:lstStyle/>
          <a:p>
            <a:r>
              <a:rPr lang="en-US" dirty="0" smtClean="0">
                <a:solidFill>
                  <a:schemeClr val="tx1"/>
                </a:solidFill>
                <a:latin typeface="Times New Roman" panose="02020603050405020304" pitchFamily="18" charset="0"/>
                <a:cs typeface="Times New Roman" panose="02020603050405020304" pitchFamily="18" charset="0"/>
              </a:rPr>
              <a:t>Data Analysis</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532947" y="1002287"/>
            <a:ext cx="3889828" cy="1681795"/>
          </a:xfrm>
          <a:prstGeom prst="rect">
            <a:avLst/>
          </a:prstGeom>
        </p:spPr>
      </p:pic>
      <p:pic>
        <p:nvPicPr>
          <p:cNvPr id="5" name="Picture 4"/>
          <p:cNvPicPr>
            <a:picLocks noChangeAspect="1"/>
          </p:cNvPicPr>
          <p:nvPr/>
        </p:nvPicPr>
        <p:blipFill>
          <a:blip r:embed="rId3"/>
          <a:stretch>
            <a:fillRect/>
          </a:stretch>
        </p:blipFill>
        <p:spPr>
          <a:xfrm>
            <a:off x="532947" y="5387248"/>
            <a:ext cx="3009444" cy="1016591"/>
          </a:xfrm>
          <a:prstGeom prst="rect">
            <a:avLst/>
          </a:prstGeom>
        </p:spPr>
      </p:pic>
      <p:sp>
        <p:nvSpPr>
          <p:cNvPr id="7" name="TextBox 6"/>
          <p:cNvSpPr txBox="1"/>
          <p:nvPr/>
        </p:nvSpPr>
        <p:spPr>
          <a:xfrm>
            <a:off x="431347" y="2760467"/>
            <a:ext cx="3889828" cy="2862322"/>
          </a:xfrm>
          <a:prstGeom prst="rect">
            <a:avLst/>
          </a:prstGeom>
          <a:noFill/>
        </p:spPr>
        <p:txBody>
          <a:bodyPr wrap="square" rtlCol="0">
            <a:spAutoFit/>
          </a:bodyPr>
          <a:lstStyle/>
          <a:p>
            <a:r>
              <a:rPr lang="en-IN" b="1" dirty="0" smtClean="0">
                <a:latin typeface="Times New Roman" pitchFamily="18" charset="0"/>
                <a:cs typeface="Times New Roman" pitchFamily="18" charset="0"/>
              </a:rPr>
              <a:t>Model Summary: </a:t>
            </a:r>
            <a:r>
              <a:rPr lang="en-IN" dirty="0" smtClean="0">
                <a:latin typeface="Times New Roman" pitchFamily="18" charset="0"/>
                <a:cs typeface="Times New Roman" pitchFamily="18" charset="0"/>
              </a:rPr>
              <a:t>The Cox &amp; Snell R Square in Logistic Regression is R square value. This value is less because there </a:t>
            </a:r>
            <a:r>
              <a:rPr lang="en-IN" dirty="0">
                <a:latin typeface="Times New Roman" pitchFamily="18" charset="0"/>
                <a:cs typeface="Times New Roman" pitchFamily="18" charset="0"/>
              </a:rPr>
              <a:t>is non- </a:t>
            </a:r>
            <a:r>
              <a:rPr lang="en-IN" dirty="0" smtClean="0">
                <a:latin typeface="Times New Roman" pitchFamily="18" charset="0"/>
                <a:cs typeface="Times New Roman" pitchFamily="18" charset="0"/>
              </a:rPr>
              <a:t>linearity. It is 65.3 % which means there is relation </a:t>
            </a:r>
            <a:r>
              <a:rPr lang="en-IN" dirty="0">
                <a:latin typeface="Times New Roman" pitchFamily="18" charset="0"/>
                <a:cs typeface="Times New Roman" pitchFamily="18" charset="0"/>
              </a:rPr>
              <a:t>between the dependent and independent </a:t>
            </a:r>
            <a:r>
              <a:rPr lang="en-IN" dirty="0" smtClean="0">
                <a:latin typeface="Times New Roman" pitchFamily="18" charset="0"/>
                <a:cs typeface="Times New Roman" pitchFamily="18" charset="0"/>
              </a:rPr>
              <a:t>variable</a:t>
            </a:r>
            <a:r>
              <a:rPr lang="en-IN" dirty="0" smtClean="0"/>
              <a:t>s.</a:t>
            </a:r>
            <a:r>
              <a:rPr lang="en-IN" dirty="0" smtClean="0">
                <a:solidFill>
                  <a:schemeClr val="bg1"/>
                </a:solidFill>
                <a:latin typeface="Times New Roman" pitchFamily="18" charset="0"/>
                <a:cs typeface="Times New Roman" pitchFamily="18" charset="0"/>
              </a:rPr>
              <a:t> </a:t>
            </a: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-2 log likelihood for the final </a:t>
            </a:r>
            <a:r>
              <a:rPr lang="en-US" dirty="0" smtClean="0">
                <a:latin typeface="Times New Roman" panose="02020603050405020304" pitchFamily="18" charset="0"/>
                <a:cs typeface="Times New Roman" panose="02020603050405020304" pitchFamily="18" charset="0"/>
              </a:rPr>
              <a:t>model</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is 103.54, this is compared with Chi Square.</a:t>
            </a:r>
            <a:r>
              <a:rPr lang="en-IN" dirty="0" smtClean="0">
                <a:solidFill>
                  <a:schemeClr val="bg1"/>
                </a:solidFill>
                <a:latin typeface="Times New Roman" pitchFamily="18" charset="0"/>
                <a:cs typeface="Times New Roman" pitchFamily="18" charset="0"/>
              </a:rPr>
              <a:t> variable</a:t>
            </a:r>
            <a:endParaRPr lang="en-IN" dirty="0" smtClean="0">
              <a:solidFill>
                <a:schemeClr val="bg1"/>
              </a:solidFill>
            </a:endParaRPr>
          </a:p>
          <a:p>
            <a:endParaRPr lang="en-US" dirty="0"/>
          </a:p>
        </p:txBody>
      </p:sp>
      <p:sp>
        <p:nvSpPr>
          <p:cNvPr id="8" name="TextBox 7"/>
          <p:cNvSpPr txBox="1"/>
          <p:nvPr/>
        </p:nvSpPr>
        <p:spPr>
          <a:xfrm>
            <a:off x="3760131" y="5380672"/>
            <a:ext cx="8353378" cy="1754326"/>
          </a:xfrm>
          <a:prstGeom prst="rect">
            <a:avLst/>
          </a:prstGeom>
          <a:noFill/>
        </p:spPr>
        <p:txBody>
          <a:bodyPr wrap="square" rtlCol="0">
            <a:spAutoFit/>
          </a:bodyPr>
          <a:lstStyle/>
          <a:p>
            <a:r>
              <a:rPr lang="en-IN" b="1" dirty="0" smtClean="0">
                <a:latin typeface="Times New Roman" pitchFamily="18" charset="0"/>
                <a:cs typeface="Times New Roman" pitchFamily="18" charset="0"/>
              </a:rPr>
              <a:t>Hosmer </a:t>
            </a:r>
            <a:r>
              <a:rPr lang="en-IN" b="1" dirty="0">
                <a:latin typeface="Times New Roman" pitchFamily="18" charset="0"/>
                <a:cs typeface="Times New Roman" pitchFamily="18" charset="0"/>
              </a:rPr>
              <a:t>and </a:t>
            </a:r>
            <a:r>
              <a:rPr lang="en-IN" b="1" dirty="0" err="1">
                <a:latin typeface="Times New Roman" pitchFamily="18" charset="0"/>
                <a:cs typeface="Times New Roman" pitchFamily="18" charset="0"/>
              </a:rPr>
              <a:t>Lemeshow</a:t>
            </a:r>
            <a:r>
              <a:rPr lang="en-IN" b="1" dirty="0">
                <a:latin typeface="Times New Roman" pitchFamily="18" charset="0"/>
                <a:cs typeface="Times New Roman" pitchFamily="18" charset="0"/>
              </a:rPr>
              <a:t> Test: </a:t>
            </a:r>
            <a:r>
              <a:rPr lang="en-IN" dirty="0" smtClean="0">
                <a:latin typeface="Times New Roman" pitchFamily="18" charset="0"/>
                <a:cs typeface="Times New Roman" pitchFamily="18" charset="0"/>
              </a:rPr>
              <a:t>This shows overall </a:t>
            </a:r>
            <a:r>
              <a:rPr lang="en-IN" dirty="0">
                <a:latin typeface="Times New Roman" pitchFamily="18" charset="0"/>
                <a:cs typeface="Times New Roman" pitchFamily="18" charset="0"/>
              </a:rPr>
              <a:t>adequacy of the model. </a:t>
            </a:r>
            <a:r>
              <a:rPr lang="en-IN" dirty="0" smtClean="0">
                <a:latin typeface="Times New Roman" pitchFamily="18" charset="0"/>
                <a:cs typeface="Times New Roman" pitchFamily="18" charset="0"/>
              </a:rPr>
              <a:t>In this case P </a:t>
            </a:r>
            <a:r>
              <a:rPr lang="en-IN" dirty="0">
                <a:latin typeface="Times New Roman" pitchFamily="18" charset="0"/>
                <a:cs typeface="Times New Roman" pitchFamily="18" charset="0"/>
              </a:rPr>
              <a:t>value is greater than </a:t>
            </a:r>
            <a:r>
              <a:rPr lang="el-GR" dirty="0">
                <a:latin typeface="Times New Roman" pitchFamily="18" charset="0"/>
                <a:cs typeface="Times New Roman" pitchFamily="18" charset="0"/>
              </a:rPr>
              <a:t>α</a:t>
            </a:r>
            <a:r>
              <a:rPr lang="en-IN" dirty="0">
                <a:latin typeface="Times New Roman" pitchFamily="18" charset="0"/>
                <a:cs typeface="Times New Roman" pitchFamily="18" charset="0"/>
              </a:rPr>
              <a:t> that is </a:t>
            </a:r>
            <a:r>
              <a:rPr lang="en-IN" dirty="0" smtClean="0">
                <a:latin typeface="Times New Roman" pitchFamily="18" charset="0"/>
                <a:cs typeface="Times New Roman" pitchFamily="18" charset="0"/>
              </a:rPr>
              <a:t>0.944, </a:t>
            </a:r>
            <a:r>
              <a:rPr lang="en-IN" dirty="0">
                <a:latin typeface="Times New Roman" pitchFamily="18" charset="0"/>
                <a:cs typeface="Times New Roman" pitchFamily="18" charset="0"/>
              </a:rPr>
              <a:t>which means the test is not significant and hence the model is a good fit. </a:t>
            </a:r>
            <a:r>
              <a:rPr lang="en-IN" dirty="0" smtClean="0">
                <a:latin typeface="Times New Roman" pitchFamily="18" charset="0"/>
                <a:cs typeface="Times New Roman" pitchFamily="18" charset="0"/>
              </a:rPr>
              <a:t>The significance means that 94% times observed and expected are matching.</a:t>
            </a:r>
            <a:endParaRPr lang="en-IN" dirty="0">
              <a:latin typeface="Times New Roman" pitchFamily="18" charset="0"/>
              <a:cs typeface="Times New Roman" pitchFamily="18" charset="0"/>
            </a:endParaRPr>
          </a:p>
          <a:p>
            <a:endParaRPr lang="en-US" dirty="0" smtClean="0"/>
          </a:p>
          <a:p>
            <a:endParaRPr lang="en-US" dirty="0"/>
          </a:p>
        </p:txBody>
      </p:sp>
      <p:sp>
        <p:nvSpPr>
          <p:cNvPr id="11" name="Rectangle 10"/>
          <p:cNvSpPr/>
          <p:nvPr/>
        </p:nvSpPr>
        <p:spPr>
          <a:xfrm>
            <a:off x="4425268" y="2123546"/>
            <a:ext cx="7169152" cy="646331"/>
          </a:xfrm>
          <a:prstGeom prst="rect">
            <a:avLst/>
          </a:prstGeom>
        </p:spPr>
        <p:txBody>
          <a:bodyPr wrap="square">
            <a:spAutoFit/>
          </a:bodyPr>
          <a:lstStyle/>
          <a:p>
            <a:r>
              <a:rPr lang="en-US" dirty="0">
                <a:solidFill>
                  <a:srgbClr val="000000"/>
                </a:solidFill>
                <a:latin typeface="ProximaNova"/>
              </a:rPr>
              <a:t>logit(p) = log(p/(1-p))= </a:t>
            </a:r>
            <a:r>
              <a:rPr lang="el-GR" dirty="0">
                <a:solidFill>
                  <a:srgbClr val="000000"/>
                </a:solidFill>
                <a:latin typeface="ProximaNova"/>
              </a:rPr>
              <a:t>β</a:t>
            </a:r>
            <a:r>
              <a:rPr lang="el-GR" baseline="-25000" dirty="0">
                <a:solidFill>
                  <a:srgbClr val="000000"/>
                </a:solidFill>
                <a:latin typeface="ProximaNova"/>
              </a:rPr>
              <a:t>0 </a:t>
            </a:r>
            <a:r>
              <a:rPr lang="el-GR" dirty="0">
                <a:solidFill>
                  <a:srgbClr val="000000"/>
                </a:solidFill>
                <a:latin typeface="ProximaNova"/>
              </a:rPr>
              <a:t> + β</a:t>
            </a:r>
            <a:r>
              <a:rPr lang="el-GR" baseline="-25000" dirty="0">
                <a:solidFill>
                  <a:srgbClr val="000000"/>
                </a:solidFill>
                <a:latin typeface="ProximaNova"/>
              </a:rPr>
              <a:t>1</a:t>
            </a:r>
            <a:r>
              <a:rPr lang="el-GR" dirty="0">
                <a:solidFill>
                  <a:srgbClr val="000000"/>
                </a:solidFill>
                <a:latin typeface="ProximaNova"/>
              </a:rPr>
              <a:t>*</a:t>
            </a:r>
            <a:r>
              <a:rPr lang="en-US" b="1" dirty="0" err="1">
                <a:solidFill>
                  <a:srgbClr val="000000"/>
                </a:solidFill>
                <a:latin typeface="ProximaNova"/>
              </a:rPr>
              <a:t>mean_radius</a:t>
            </a:r>
            <a:r>
              <a:rPr lang="en-US" dirty="0">
                <a:solidFill>
                  <a:srgbClr val="000000"/>
                </a:solidFill>
                <a:latin typeface="ProximaNova"/>
              </a:rPr>
              <a:t> + </a:t>
            </a:r>
            <a:r>
              <a:rPr lang="el-GR" dirty="0">
                <a:solidFill>
                  <a:srgbClr val="000000"/>
                </a:solidFill>
                <a:latin typeface="ProximaNova"/>
              </a:rPr>
              <a:t>β</a:t>
            </a:r>
            <a:r>
              <a:rPr lang="el-GR" baseline="-25000" dirty="0">
                <a:solidFill>
                  <a:srgbClr val="000000"/>
                </a:solidFill>
                <a:latin typeface="ProximaNova"/>
              </a:rPr>
              <a:t>2</a:t>
            </a:r>
            <a:r>
              <a:rPr lang="el-GR" dirty="0">
                <a:solidFill>
                  <a:srgbClr val="000000"/>
                </a:solidFill>
                <a:latin typeface="ProximaNova"/>
              </a:rPr>
              <a:t>*</a:t>
            </a:r>
            <a:r>
              <a:rPr lang="en-US" b="1" dirty="0" err="1">
                <a:solidFill>
                  <a:srgbClr val="000000"/>
                </a:solidFill>
                <a:latin typeface="ProximaNova"/>
              </a:rPr>
              <a:t>mean_texture</a:t>
            </a:r>
            <a:r>
              <a:rPr lang="en-US" dirty="0">
                <a:solidFill>
                  <a:srgbClr val="000000"/>
                </a:solidFill>
                <a:latin typeface="ProximaNova"/>
              </a:rPr>
              <a:t> + </a:t>
            </a:r>
            <a:r>
              <a:rPr lang="el-GR" dirty="0">
                <a:solidFill>
                  <a:srgbClr val="000000"/>
                </a:solidFill>
                <a:latin typeface="ProximaNova"/>
              </a:rPr>
              <a:t>β</a:t>
            </a:r>
            <a:r>
              <a:rPr lang="el-GR" baseline="-25000" dirty="0">
                <a:solidFill>
                  <a:srgbClr val="000000"/>
                </a:solidFill>
                <a:latin typeface="ProximaNova"/>
              </a:rPr>
              <a:t>3</a:t>
            </a:r>
            <a:r>
              <a:rPr lang="el-GR" dirty="0">
                <a:solidFill>
                  <a:srgbClr val="000000"/>
                </a:solidFill>
                <a:latin typeface="ProximaNova"/>
              </a:rPr>
              <a:t>*</a:t>
            </a:r>
            <a:r>
              <a:rPr lang="en-US" b="1" dirty="0" err="1">
                <a:solidFill>
                  <a:srgbClr val="000000"/>
                </a:solidFill>
                <a:latin typeface="ProximaNova"/>
              </a:rPr>
              <a:t>mean_perimeter</a:t>
            </a:r>
            <a:r>
              <a:rPr lang="en-US" dirty="0">
                <a:solidFill>
                  <a:srgbClr val="000000"/>
                </a:solidFill>
                <a:latin typeface="ProximaNova"/>
              </a:rPr>
              <a:t> + </a:t>
            </a:r>
            <a:r>
              <a:rPr lang="el-GR" dirty="0">
                <a:solidFill>
                  <a:srgbClr val="000000"/>
                </a:solidFill>
                <a:latin typeface="ProximaNova"/>
              </a:rPr>
              <a:t>β</a:t>
            </a:r>
            <a:r>
              <a:rPr lang="en-US" baseline="-25000" dirty="0">
                <a:solidFill>
                  <a:srgbClr val="000000"/>
                </a:solidFill>
                <a:latin typeface="ProximaNova"/>
              </a:rPr>
              <a:t>4</a:t>
            </a:r>
            <a:r>
              <a:rPr lang="el-GR" dirty="0">
                <a:solidFill>
                  <a:srgbClr val="000000"/>
                </a:solidFill>
                <a:latin typeface="ProximaNova"/>
              </a:rPr>
              <a:t>*</a:t>
            </a:r>
            <a:r>
              <a:rPr lang="en-US" b="1" dirty="0" err="1">
                <a:solidFill>
                  <a:srgbClr val="000000"/>
                </a:solidFill>
                <a:latin typeface="ProximaNova"/>
              </a:rPr>
              <a:t>mean_area</a:t>
            </a:r>
            <a:r>
              <a:rPr lang="en-US" dirty="0">
                <a:solidFill>
                  <a:srgbClr val="000000"/>
                </a:solidFill>
                <a:latin typeface="ProximaNova"/>
              </a:rPr>
              <a:t> + </a:t>
            </a:r>
            <a:r>
              <a:rPr lang="el-GR" dirty="0">
                <a:solidFill>
                  <a:srgbClr val="000000"/>
                </a:solidFill>
                <a:latin typeface="ProximaNova"/>
              </a:rPr>
              <a:t>β</a:t>
            </a:r>
            <a:r>
              <a:rPr lang="en-US" baseline="-25000" dirty="0">
                <a:solidFill>
                  <a:srgbClr val="000000"/>
                </a:solidFill>
                <a:latin typeface="ProximaNova"/>
              </a:rPr>
              <a:t>5</a:t>
            </a:r>
            <a:r>
              <a:rPr lang="el-GR" dirty="0">
                <a:solidFill>
                  <a:srgbClr val="000000"/>
                </a:solidFill>
                <a:latin typeface="ProximaNova"/>
              </a:rPr>
              <a:t>*</a:t>
            </a:r>
            <a:r>
              <a:rPr lang="en-US" b="1" dirty="0" err="1">
                <a:solidFill>
                  <a:srgbClr val="000000"/>
                </a:solidFill>
                <a:latin typeface="ProximaNova"/>
              </a:rPr>
              <a:t>mean_smoothness</a:t>
            </a:r>
            <a:endParaRPr lang="en-US" dirty="0"/>
          </a:p>
        </p:txBody>
      </p:sp>
      <p:pic>
        <p:nvPicPr>
          <p:cNvPr id="13" name="Picture 12"/>
          <p:cNvPicPr>
            <a:picLocks noChangeAspect="1"/>
          </p:cNvPicPr>
          <p:nvPr/>
        </p:nvPicPr>
        <p:blipFill>
          <a:blip r:embed="rId4"/>
          <a:stretch>
            <a:fillRect/>
          </a:stretch>
        </p:blipFill>
        <p:spPr>
          <a:xfrm>
            <a:off x="4279220" y="0"/>
            <a:ext cx="7315200" cy="2162175"/>
          </a:xfrm>
          <a:prstGeom prst="rect">
            <a:avLst/>
          </a:prstGeom>
        </p:spPr>
      </p:pic>
      <p:sp>
        <p:nvSpPr>
          <p:cNvPr id="14" name="Rectangle 13"/>
          <p:cNvSpPr/>
          <p:nvPr/>
        </p:nvSpPr>
        <p:spPr>
          <a:xfrm>
            <a:off x="4422774" y="2803262"/>
            <a:ext cx="7028091" cy="923330"/>
          </a:xfrm>
          <a:prstGeom prst="rect">
            <a:avLst/>
          </a:prstGeom>
        </p:spPr>
        <p:txBody>
          <a:bodyPr wrap="square">
            <a:spAutoFit/>
          </a:bodyPr>
          <a:lstStyle/>
          <a:p>
            <a:r>
              <a:rPr lang="en-US" dirty="0">
                <a:solidFill>
                  <a:srgbClr val="000000"/>
                </a:solidFill>
                <a:latin typeface="ProximaNova"/>
              </a:rPr>
              <a:t>logit(p) = log(p/(1-p</a:t>
            </a:r>
            <a:r>
              <a:rPr lang="en-US" dirty="0" smtClean="0">
                <a:solidFill>
                  <a:srgbClr val="000000"/>
                </a:solidFill>
                <a:latin typeface="ProximaNova"/>
              </a:rPr>
              <a:t>))=10.392</a:t>
            </a:r>
            <a:r>
              <a:rPr lang="el-GR" baseline="-25000" dirty="0">
                <a:solidFill>
                  <a:srgbClr val="000000"/>
                </a:solidFill>
                <a:latin typeface="ProximaNova"/>
              </a:rPr>
              <a:t> </a:t>
            </a:r>
            <a:r>
              <a:rPr lang="el-GR" dirty="0">
                <a:solidFill>
                  <a:srgbClr val="000000"/>
                </a:solidFill>
                <a:latin typeface="ProximaNova"/>
              </a:rPr>
              <a:t> + </a:t>
            </a:r>
            <a:r>
              <a:rPr lang="en-US" dirty="0" smtClean="0">
                <a:solidFill>
                  <a:srgbClr val="000000"/>
                </a:solidFill>
                <a:latin typeface="ProximaNova"/>
              </a:rPr>
              <a:t>7.24</a:t>
            </a:r>
            <a:r>
              <a:rPr lang="el-GR" dirty="0" smtClean="0">
                <a:solidFill>
                  <a:srgbClr val="000000"/>
                </a:solidFill>
                <a:latin typeface="ProximaNova"/>
              </a:rPr>
              <a:t>*</a:t>
            </a:r>
            <a:r>
              <a:rPr lang="en-US" b="1" dirty="0" err="1" smtClean="0">
                <a:solidFill>
                  <a:srgbClr val="000000"/>
                </a:solidFill>
                <a:latin typeface="ProximaNova"/>
              </a:rPr>
              <a:t>mean_radius</a:t>
            </a:r>
            <a:r>
              <a:rPr lang="en-US" dirty="0">
                <a:solidFill>
                  <a:srgbClr val="000000"/>
                </a:solidFill>
                <a:latin typeface="ProximaNova"/>
              </a:rPr>
              <a:t> </a:t>
            </a:r>
            <a:r>
              <a:rPr lang="en-US" dirty="0" smtClean="0">
                <a:solidFill>
                  <a:srgbClr val="000000"/>
                </a:solidFill>
                <a:latin typeface="ProximaNova"/>
              </a:rPr>
              <a:t>-0.386</a:t>
            </a:r>
            <a:r>
              <a:rPr lang="el-GR" dirty="0" smtClean="0">
                <a:solidFill>
                  <a:srgbClr val="000000"/>
                </a:solidFill>
                <a:latin typeface="ProximaNova"/>
              </a:rPr>
              <a:t>*</a:t>
            </a:r>
            <a:r>
              <a:rPr lang="en-US" b="1" dirty="0" err="1">
                <a:solidFill>
                  <a:srgbClr val="000000"/>
                </a:solidFill>
                <a:latin typeface="ProximaNova"/>
              </a:rPr>
              <a:t>mean_texture</a:t>
            </a:r>
            <a:r>
              <a:rPr lang="en-US" dirty="0">
                <a:solidFill>
                  <a:srgbClr val="000000"/>
                </a:solidFill>
                <a:latin typeface="ProximaNova"/>
              </a:rPr>
              <a:t> </a:t>
            </a:r>
            <a:r>
              <a:rPr lang="en-US" dirty="0" smtClean="0">
                <a:solidFill>
                  <a:srgbClr val="000000"/>
                </a:solidFill>
                <a:latin typeface="ProximaNova"/>
              </a:rPr>
              <a:t>-0.647</a:t>
            </a:r>
            <a:r>
              <a:rPr lang="el-GR" dirty="0" smtClean="0">
                <a:solidFill>
                  <a:srgbClr val="000000"/>
                </a:solidFill>
                <a:latin typeface="ProximaNova"/>
              </a:rPr>
              <a:t>*</a:t>
            </a:r>
            <a:r>
              <a:rPr lang="en-US" b="1" dirty="0" err="1">
                <a:solidFill>
                  <a:srgbClr val="000000"/>
                </a:solidFill>
                <a:latin typeface="ProximaNova"/>
              </a:rPr>
              <a:t>mean_perimeter</a:t>
            </a:r>
            <a:r>
              <a:rPr lang="en-US" dirty="0">
                <a:solidFill>
                  <a:srgbClr val="000000"/>
                </a:solidFill>
                <a:latin typeface="ProximaNova"/>
              </a:rPr>
              <a:t> </a:t>
            </a:r>
            <a:r>
              <a:rPr lang="en-US" dirty="0" smtClean="0">
                <a:solidFill>
                  <a:srgbClr val="000000"/>
                </a:solidFill>
                <a:latin typeface="ProximaNova"/>
              </a:rPr>
              <a:t>–0.052</a:t>
            </a:r>
            <a:r>
              <a:rPr lang="el-GR" dirty="0" smtClean="0">
                <a:solidFill>
                  <a:srgbClr val="000000"/>
                </a:solidFill>
                <a:latin typeface="ProximaNova"/>
              </a:rPr>
              <a:t>*</a:t>
            </a:r>
            <a:r>
              <a:rPr lang="en-US" b="1" dirty="0" err="1">
                <a:solidFill>
                  <a:srgbClr val="000000"/>
                </a:solidFill>
                <a:latin typeface="ProximaNova"/>
              </a:rPr>
              <a:t>mean_area</a:t>
            </a:r>
            <a:r>
              <a:rPr lang="en-US" dirty="0">
                <a:solidFill>
                  <a:srgbClr val="000000"/>
                </a:solidFill>
                <a:latin typeface="ProximaNova"/>
              </a:rPr>
              <a:t> </a:t>
            </a:r>
            <a:r>
              <a:rPr lang="en-US" dirty="0" smtClean="0">
                <a:solidFill>
                  <a:srgbClr val="000000"/>
                </a:solidFill>
                <a:latin typeface="ProximaNova"/>
              </a:rPr>
              <a:t>-132.139</a:t>
            </a:r>
            <a:r>
              <a:rPr lang="el-GR" dirty="0" smtClean="0">
                <a:solidFill>
                  <a:srgbClr val="000000"/>
                </a:solidFill>
                <a:latin typeface="ProximaNova"/>
              </a:rPr>
              <a:t>*</a:t>
            </a:r>
            <a:r>
              <a:rPr lang="en-US" b="1" dirty="0" err="1">
                <a:solidFill>
                  <a:srgbClr val="000000"/>
                </a:solidFill>
                <a:latin typeface="ProximaNova"/>
              </a:rPr>
              <a:t>mean_smoothness</a:t>
            </a:r>
            <a:endParaRPr lang="en-US" dirty="0"/>
          </a:p>
        </p:txBody>
      </p:sp>
      <p:pic>
        <p:nvPicPr>
          <p:cNvPr id="3" name="Picture 2"/>
          <p:cNvPicPr>
            <a:picLocks noChangeAspect="1"/>
          </p:cNvPicPr>
          <p:nvPr/>
        </p:nvPicPr>
        <p:blipFill>
          <a:blip r:embed="rId5"/>
          <a:stretch>
            <a:fillRect/>
          </a:stretch>
        </p:blipFill>
        <p:spPr>
          <a:xfrm>
            <a:off x="7649959" y="3484255"/>
            <a:ext cx="4018646" cy="1902993"/>
          </a:xfrm>
          <a:prstGeom prst="rect">
            <a:avLst/>
          </a:prstGeom>
        </p:spPr>
      </p:pic>
    </p:spTree>
    <p:extLst>
      <p:ext uri="{BB962C8B-B14F-4D97-AF65-F5344CB8AC3E}">
        <p14:creationId xmlns:p14="http://schemas.microsoft.com/office/powerpoint/2010/main" val="417086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1846"/>
          </a:xfrm>
        </p:spPr>
        <p:txBody>
          <a:bodyPr>
            <a:noAutofit/>
          </a:bodyPr>
          <a:lstStyle/>
          <a:p>
            <a:r>
              <a:rPr lang="en-US" dirty="0" smtClean="0">
                <a:solidFill>
                  <a:schemeClr val="tx1"/>
                </a:solidFill>
                <a:latin typeface="Times New Roman" panose="02020603050405020304" pitchFamily="18" charset="0"/>
                <a:cs typeface="Times New Roman" panose="02020603050405020304" pitchFamily="18" charset="0"/>
              </a:rPr>
              <a:t>Model Diagnostics</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838200" y="970058"/>
            <a:ext cx="4143375" cy="1762125"/>
          </a:xfrm>
          <a:prstGeom prst="rect">
            <a:avLst/>
          </a:prstGeom>
        </p:spPr>
      </p:pic>
      <p:sp>
        <p:nvSpPr>
          <p:cNvPr id="6" name="TextBox 5"/>
          <p:cNvSpPr txBox="1"/>
          <p:nvPr/>
        </p:nvSpPr>
        <p:spPr>
          <a:xfrm>
            <a:off x="838200" y="2526121"/>
            <a:ext cx="4263528" cy="4801314"/>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Confusion Matrix:</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(0-0)137</a:t>
            </a:r>
            <a:r>
              <a:rPr lang="en-US" dirty="0" smtClean="0">
                <a:latin typeface="Times New Roman" panose="02020603050405020304" pitchFamily="18" charset="0"/>
                <a:cs typeface="Times New Roman" panose="02020603050405020304" pitchFamily="18" charset="0"/>
                <a:sym typeface="Wingdings" panose="05000000000000000000" pitchFamily="2" charset="2"/>
              </a:rPr>
              <a:t> True Negative(137 cases observed and predicted was same)</a:t>
            </a:r>
          </a:p>
          <a:p>
            <a:r>
              <a:rPr lang="en-US" dirty="0" smtClean="0">
                <a:latin typeface="Times New Roman" panose="02020603050405020304" pitchFamily="18" charset="0"/>
                <a:cs typeface="Times New Roman" panose="02020603050405020304" pitchFamily="18" charset="0"/>
                <a:sym typeface="Wingdings" panose="05000000000000000000" pitchFamily="2" charset="2"/>
              </a:rPr>
              <a:t>(0-1)10 False Positive</a:t>
            </a:r>
          </a:p>
          <a:p>
            <a:r>
              <a:rPr lang="en-US" dirty="0" smtClean="0">
                <a:latin typeface="Times New Roman" panose="02020603050405020304" pitchFamily="18" charset="0"/>
                <a:cs typeface="Times New Roman" panose="02020603050405020304" pitchFamily="18" charset="0"/>
                <a:sym typeface="Wingdings" panose="05000000000000000000" pitchFamily="2" charset="2"/>
              </a:rPr>
              <a:t>(1-0) 12 False Negative</a:t>
            </a:r>
          </a:p>
          <a:p>
            <a:r>
              <a:rPr lang="en-US" dirty="0" smtClean="0">
                <a:latin typeface="Times New Roman" panose="02020603050405020304" pitchFamily="18" charset="0"/>
                <a:cs typeface="Times New Roman" panose="02020603050405020304" pitchFamily="18" charset="0"/>
                <a:sym typeface="Wingdings" panose="05000000000000000000" pitchFamily="2" charset="2"/>
              </a:rPr>
              <a:t>(1-1) 235  True Positive ( 235 cases Observed was same as predicted)</a:t>
            </a:r>
          </a:p>
          <a:p>
            <a:endParaRPr lang="en-US" dirty="0" smtClean="0">
              <a:latin typeface="Times New Roman" panose="02020603050405020304" pitchFamily="18" charset="0"/>
              <a:cs typeface="Times New Roman" panose="02020603050405020304" pitchFamily="18" charset="0"/>
              <a:sym typeface="Wingdings" panose="05000000000000000000" pitchFamily="2" charset="2"/>
            </a:endParaRPr>
          </a:p>
          <a:p>
            <a:r>
              <a:rPr lang="en-US" dirty="0" smtClean="0">
                <a:latin typeface="Times New Roman" panose="02020603050405020304" pitchFamily="18" charset="0"/>
                <a:cs typeface="Times New Roman" panose="02020603050405020304" pitchFamily="18" charset="0"/>
                <a:sym typeface="Wingdings" panose="05000000000000000000" pitchFamily="2" charset="2"/>
              </a:rPr>
              <a:t>Accuracy:372 /394 – 94%</a:t>
            </a:r>
          </a:p>
          <a:p>
            <a:r>
              <a:rPr lang="en-US" dirty="0" smtClean="0">
                <a:latin typeface="Times New Roman" panose="02020603050405020304" pitchFamily="18" charset="0"/>
                <a:cs typeface="Times New Roman" panose="02020603050405020304" pitchFamily="18" charset="0"/>
                <a:sym typeface="Wingdings" panose="05000000000000000000" pitchFamily="2" charset="2"/>
              </a:rPr>
              <a:t>Misclassification Rate: 5.5%</a:t>
            </a:r>
          </a:p>
          <a:p>
            <a:r>
              <a:rPr lang="en-US" dirty="0" smtClean="0">
                <a:latin typeface="Times New Roman" panose="02020603050405020304" pitchFamily="18" charset="0"/>
                <a:cs typeface="Times New Roman" panose="02020603050405020304" pitchFamily="18" charset="0"/>
                <a:sym typeface="Wingdings" panose="05000000000000000000" pitchFamily="2" charset="2"/>
              </a:rPr>
              <a:t>True Positive Rate : 95%</a:t>
            </a:r>
          </a:p>
          <a:p>
            <a:r>
              <a:rPr lang="en-US" dirty="0" smtClean="0">
                <a:latin typeface="Times New Roman" panose="02020603050405020304" pitchFamily="18" charset="0"/>
                <a:cs typeface="Times New Roman" panose="02020603050405020304" pitchFamily="18" charset="0"/>
                <a:sym typeface="Wingdings" panose="05000000000000000000" pitchFamily="2" charset="2"/>
              </a:rPr>
              <a:t>False Positive: 6.8%</a:t>
            </a:r>
          </a:p>
          <a:p>
            <a:r>
              <a:rPr lang="en-US" dirty="0" smtClean="0">
                <a:latin typeface="Times New Roman" panose="02020603050405020304" pitchFamily="18" charset="0"/>
                <a:cs typeface="Times New Roman" panose="02020603050405020304" pitchFamily="18" charset="0"/>
                <a:sym typeface="Wingdings" panose="05000000000000000000" pitchFamily="2" charset="2"/>
              </a:rPr>
              <a:t>Specificity:93.1</a:t>
            </a:r>
          </a:p>
          <a:p>
            <a:r>
              <a:rPr lang="en-US" dirty="0" smtClean="0">
                <a:latin typeface="Times New Roman" panose="02020603050405020304" pitchFamily="18" charset="0"/>
                <a:cs typeface="Times New Roman" panose="02020603050405020304" pitchFamily="18" charset="0"/>
                <a:sym typeface="Wingdings" panose="05000000000000000000" pitchFamily="2" charset="2"/>
              </a:rPr>
              <a:t>Precision: 95.9%</a:t>
            </a:r>
          </a:p>
          <a:p>
            <a:endParaRPr lang="en-US" dirty="0" smtClean="0">
              <a:latin typeface="Times New Roman" panose="02020603050405020304" pitchFamily="18" charset="0"/>
              <a:cs typeface="Times New Roman" panose="02020603050405020304" pitchFamily="18" charset="0"/>
              <a:sym typeface="Wingdings" panose="05000000000000000000" pitchFamily="2" charset="2"/>
            </a:endParaRPr>
          </a:p>
          <a:p>
            <a:endParaRPr lang="en-US"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5560508" y="590102"/>
            <a:ext cx="4308742" cy="1112474"/>
          </a:xfrm>
          <a:prstGeom prst="rect">
            <a:avLst/>
          </a:prstGeom>
        </p:spPr>
      </p:pic>
      <p:sp>
        <p:nvSpPr>
          <p:cNvPr id="12" name="TextBox 11"/>
          <p:cNvSpPr txBox="1"/>
          <p:nvPr/>
        </p:nvSpPr>
        <p:spPr>
          <a:xfrm>
            <a:off x="5260234" y="1775873"/>
            <a:ext cx="5927648" cy="3970318"/>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Confusion Matrix for test data:</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(0-0)61</a:t>
            </a:r>
            <a:r>
              <a:rPr lang="en-US" dirty="0" smtClean="0">
                <a:latin typeface="Times New Roman" panose="02020603050405020304" pitchFamily="18" charset="0"/>
                <a:cs typeface="Times New Roman" panose="02020603050405020304" pitchFamily="18" charset="0"/>
                <a:sym typeface="Wingdings" panose="05000000000000000000" pitchFamily="2" charset="2"/>
              </a:rPr>
              <a:t> True Negative</a:t>
            </a:r>
          </a:p>
          <a:p>
            <a:r>
              <a:rPr lang="en-US" dirty="0" smtClean="0">
                <a:latin typeface="Times New Roman" panose="02020603050405020304" pitchFamily="18" charset="0"/>
                <a:cs typeface="Times New Roman" panose="02020603050405020304" pitchFamily="18" charset="0"/>
                <a:sym typeface="Wingdings" panose="05000000000000000000" pitchFamily="2" charset="2"/>
              </a:rPr>
              <a:t>(0-1)4 False Positive</a:t>
            </a:r>
          </a:p>
          <a:p>
            <a:r>
              <a:rPr lang="en-US" dirty="0" smtClean="0">
                <a:latin typeface="Times New Roman" panose="02020603050405020304" pitchFamily="18" charset="0"/>
                <a:cs typeface="Times New Roman" panose="02020603050405020304" pitchFamily="18" charset="0"/>
                <a:sym typeface="Wingdings" panose="05000000000000000000" pitchFamily="2" charset="2"/>
              </a:rPr>
              <a:t>(1-0) 13 False Negative</a:t>
            </a:r>
          </a:p>
          <a:p>
            <a:r>
              <a:rPr lang="en-US" dirty="0" smtClean="0">
                <a:latin typeface="Times New Roman" panose="02020603050405020304" pitchFamily="18" charset="0"/>
                <a:cs typeface="Times New Roman" panose="02020603050405020304" pitchFamily="18" charset="0"/>
                <a:sym typeface="Wingdings" panose="05000000000000000000" pitchFamily="2" charset="2"/>
              </a:rPr>
              <a:t>(1-1) 97 True Positive</a:t>
            </a:r>
          </a:p>
          <a:p>
            <a:endParaRPr lang="en-US" dirty="0">
              <a:latin typeface="Times New Roman" panose="02020603050405020304" pitchFamily="18" charset="0"/>
              <a:cs typeface="Times New Roman" panose="02020603050405020304" pitchFamily="18" charset="0"/>
              <a:sym typeface="Wingdings" panose="05000000000000000000" pitchFamily="2" charset="2"/>
            </a:endParaRPr>
          </a:p>
          <a:p>
            <a:r>
              <a:rPr lang="en-US" dirty="0" smtClean="0">
                <a:latin typeface="Times New Roman" panose="02020603050405020304" pitchFamily="18" charset="0"/>
                <a:cs typeface="Times New Roman" panose="02020603050405020304" pitchFamily="18" charset="0"/>
                <a:sym typeface="Wingdings" panose="05000000000000000000" pitchFamily="2" charset="2"/>
              </a:rPr>
              <a:t>Accuracy:158 /175 </a:t>
            </a:r>
            <a:r>
              <a:rPr lang="en-US" dirty="0">
                <a:latin typeface="Times New Roman" panose="02020603050405020304" pitchFamily="18" charset="0"/>
                <a:cs typeface="Times New Roman" panose="02020603050405020304" pitchFamily="18" charset="0"/>
                <a:sym typeface="Wingdings" panose="05000000000000000000" pitchFamily="2" charset="2"/>
              </a:rPr>
              <a:t>– </a:t>
            </a:r>
            <a:r>
              <a:rPr lang="en-US" dirty="0" smtClean="0">
                <a:latin typeface="Times New Roman" panose="02020603050405020304" pitchFamily="18" charset="0"/>
                <a:cs typeface="Times New Roman" panose="02020603050405020304" pitchFamily="18" charset="0"/>
                <a:sym typeface="Wingdings" panose="05000000000000000000" pitchFamily="2" charset="2"/>
              </a:rPr>
              <a:t>90.2%</a:t>
            </a:r>
            <a:endParaRPr lang="en-US" dirty="0">
              <a:latin typeface="Times New Roman" panose="02020603050405020304" pitchFamily="18" charset="0"/>
              <a:cs typeface="Times New Roman" panose="02020603050405020304" pitchFamily="18" charset="0"/>
              <a:sym typeface="Wingdings" panose="05000000000000000000" pitchFamily="2" charset="2"/>
            </a:endParaRPr>
          </a:p>
          <a:p>
            <a:r>
              <a:rPr lang="en-US" dirty="0">
                <a:latin typeface="Times New Roman" panose="02020603050405020304" pitchFamily="18" charset="0"/>
                <a:cs typeface="Times New Roman" panose="02020603050405020304" pitchFamily="18" charset="0"/>
                <a:sym typeface="Wingdings" panose="05000000000000000000" pitchFamily="2" charset="2"/>
              </a:rPr>
              <a:t>Misclassification Rate: </a:t>
            </a:r>
            <a:r>
              <a:rPr lang="en-US" dirty="0" smtClean="0">
                <a:latin typeface="Times New Roman" panose="02020603050405020304" pitchFamily="18" charset="0"/>
                <a:cs typeface="Times New Roman" panose="02020603050405020304" pitchFamily="18" charset="0"/>
                <a:sym typeface="Wingdings" panose="05000000000000000000" pitchFamily="2" charset="2"/>
              </a:rPr>
              <a:t>9.7%</a:t>
            </a:r>
            <a:endParaRPr lang="en-US" dirty="0">
              <a:latin typeface="Times New Roman" panose="02020603050405020304" pitchFamily="18" charset="0"/>
              <a:cs typeface="Times New Roman" panose="02020603050405020304" pitchFamily="18" charset="0"/>
              <a:sym typeface="Wingdings" panose="05000000000000000000" pitchFamily="2" charset="2"/>
            </a:endParaRPr>
          </a:p>
          <a:p>
            <a:r>
              <a:rPr lang="en-US" dirty="0">
                <a:latin typeface="Times New Roman" panose="02020603050405020304" pitchFamily="18" charset="0"/>
                <a:cs typeface="Times New Roman" panose="02020603050405020304" pitchFamily="18" charset="0"/>
                <a:sym typeface="Wingdings" panose="05000000000000000000" pitchFamily="2" charset="2"/>
              </a:rPr>
              <a:t>True Positive Rate : </a:t>
            </a:r>
            <a:r>
              <a:rPr lang="en-US" dirty="0" smtClean="0">
                <a:latin typeface="Times New Roman" panose="02020603050405020304" pitchFamily="18" charset="0"/>
                <a:cs typeface="Times New Roman" panose="02020603050405020304" pitchFamily="18" charset="0"/>
                <a:sym typeface="Wingdings" panose="05000000000000000000" pitchFamily="2" charset="2"/>
              </a:rPr>
              <a:t>88%</a:t>
            </a:r>
            <a:endParaRPr lang="en-US" dirty="0">
              <a:latin typeface="Times New Roman" panose="02020603050405020304" pitchFamily="18" charset="0"/>
              <a:cs typeface="Times New Roman" panose="02020603050405020304" pitchFamily="18" charset="0"/>
              <a:sym typeface="Wingdings" panose="05000000000000000000" pitchFamily="2" charset="2"/>
            </a:endParaRPr>
          </a:p>
          <a:p>
            <a:r>
              <a:rPr lang="en-US" dirty="0">
                <a:latin typeface="Times New Roman" panose="02020603050405020304" pitchFamily="18" charset="0"/>
                <a:cs typeface="Times New Roman" panose="02020603050405020304" pitchFamily="18" charset="0"/>
                <a:sym typeface="Wingdings" panose="05000000000000000000" pitchFamily="2" charset="2"/>
              </a:rPr>
              <a:t>False Positive: </a:t>
            </a:r>
            <a:r>
              <a:rPr lang="en-US" dirty="0" smtClean="0">
                <a:latin typeface="Times New Roman" panose="02020603050405020304" pitchFamily="18" charset="0"/>
                <a:cs typeface="Times New Roman" panose="02020603050405020304" pitchFamily="18" charset="0"/>
                <a:sym typeface="Wingdings" panose="05000000000000000000" pitchFamily="2" charset="2"/>
              </a:rPr>
              <a:t>6.15%</a:t>
            </a:r>
            <a:endParaRPr lang="en-US" dirty="0">
              <a:latin typeface="Times New Roman" panose="02020603050405020304" pitchFamily="18" charset="0"/>
              <a:cs typeface="Times New Roman" panose="02020603050405020304" pitchFamily="18" charset="0"/>
              <a:sym typeface="Wingdings" panose="05000000000000000000" pitchFamily="2" charset="2"/>
            </a:endParaRPr>
          </a:p>
          <a:p>
            <a:r>
              <a:rPr lang="en-US" dirty="0">
                <a:latin typeface="Times New Roman" panose="02020603050405020304" pitchFamily="18" charset="0"/>
                <a:cs typeface="Times New Roman" panose="02020603050405020304" pitchFamily="18" charset="0"/>
                <a:sym typeface="Wingdings" panose="05000000000000000000" pitchFamily="2" charset="2"/>
              </a:rPr>
              <a:t>Specificity</a:t>
            </a:r>
            <a:r>
              <a:rPr lang="en-US" dirty="0" smtClean="0">
                <a:latin typeface="Times New Roman" panose="02020603050405020304" pitchFamily="18" charset="0"/>
                <a:cs typeface="Times New Roman" panose="02020603050405020304" pitchFamily="18" charset="0"/>
                <a:sym typeface="Wingdings" panose="05000000000000000000" pitchFamily="2" charset="2"/>
              </a:rPr>
              <a:t>: 93.8%</a:t>
            </a:r>
            <a:endParaRPr lang="en-US" dirty="0">
              <a:latin typeface="Times New Roman" panose="02020603050405020304" pitchFamily="18" charset="0"/>
              <a:cs typeface="Times New Roman" panose="02020603050405020304" pitchFamily="18" charset="0"/>
              <a:sym typeface="Wingdings" panose="05000000000000000000" pitchFamily="2" charset="2"/>
            </a:endParaRPr>
          </a:p>
          <a:p>
            <a:r>
              <a:rPr lang="en-US" dirty="0">
                <a:latin typeface="Times New Roman" panose="02020603050405020304" pitchFamily="18" charset="0"/>
                <a:cs typeface="Times New Roman" panose="02020603050405020304" pitchFamily="18" charset="0"/>
                <a:sym typeface="Wingdings" panose="05000000000000000000" pitchFamily="2" charset="2"/>
              </a:rPr>
              <a:t>Precision</a:t>
            </a:r>
            <a:r>
              <a:rPr lang="en-US" dirty="0" smtClean="0">
                <a:latin typeface="Times New Roman" panose="02020603050405020304" pitchFamily="18" charset="0"/>
                <a:cs typeface="Times New Roman" panose="02020603050405020304" pitchFamily="18" charset="0"/>
                <a:sym typeface="Wingdings" panose="05000000000000000000" pitchFamily="2" charset="2"/>
              </a:rPr>
              <a:t>: 96%</a:t>
            </a:r>
            <a:endParaRPr lang="en-US" dirty="0">
              <a:latin typeface="Times New Roman" panose="02020603050405020304" pitchFamily="18" charset="0"/>
              <a:cs typeface="Times New Roman" panose="02020603050405020304" pitchFamily="18" charset="0"/>
              <a:sym typeface="Wingdings" panose="05000000000000000000" pitchFamily="2" charset="2"/>
            </a:endParaRPr>
          </a:p>
          <a:p>
            <a:endParaRPr lang="en-US" dirty="0" smtClean="0">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3" name="TextBox 2"/>
          <p:cNvSpPr txBox="1"/>
          <p:nvPr/>
        </p:nvSpPr>
        <p:spPr>
          <a:xfrm>
            <a:off x="3831898" y="5657671"/>
            <a:ext cx="7765961" cy="1200329"/>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Confusion matrix: </a:t>
            </a:r>
            <a:r>
              <a:rPr lang="en-US" dirty="0" smtClean="0">
                <a:latin typeface="Times New Roman" panose="02020603050405020304" pitchFamily="18" charset="0"/>
                <a:cs typeface="Times New Roman" panose="02020603050405020304" pitchFamily="18" charset="0"/>
              </a:rPr>
              <a:t>The model has predicted  that cancer is benign for 137 cases, and that the cancer is malignant for 235 cases. In 12 cases when the cancer was malignant it has predicted to be benign, by reducing this the model can be made a good fit.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397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0578"/>
            <a:ext cx="10515600" cy="1325563"/>
          </a:xfrm>
        </p:spPr>
        <p:txBody>
          <a:bodyPr>
            <a:normAutofit/>
          </a:bodyPr>
          <a:lstStyle/>
          <a:p>
            <a:r>
              <a:rPr lang="en-US" dirty="0" smtClean="0">
                <a:solidFill>
                  <a:schemeClr val="tx1"/>
                </a:solidFill>
                <a:latin typeface="Times New Roman" panose="02020603050405020304" pitchFamily="18" charset="0"/>
                <a:cs typeface="Times New Roman" panose="02020603050405020304" pitchFamily="18" charset="0"/>
              </a:rPr>
              <a:t>Inference</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3" y="1081825"/>
            <a:ext cx="10192435" cy="4959537"/>
          </a:xfrm>
        </p:spPr>
        <p:txBody>
          <a:bodyPr>
            <a:normAutofit/>
          </a:bodyPr>
          <a:lstStyle/>
          <a:p>
            <a:pPr algn="just"/>
            <a:r>
              <a:rPr lang="en-US" sz="1800" dirty="0" smtClean="0">
                <a:latin typeface="Times New Roman" panose="02020603050405020304" pitchFamily="18" charset="0"/>
                <a:cs typeface="Times New Roman" panose="02020603050405020304" pitchFamily="18" charset="0"/>
              </a:rPr>
              <a:t>The data analysis suggests that the given parameters(mean radius, mean area, mean perimeter, mean smoothness, mean texture) are all relevant to the test. More parameters can be used to increase the fitness of the model.</a:t>
            </a:r>
          </a:p>
          <a:p>
            <a:pPr algn="just"/>
            <a:r>
              <a:rPr lang="en-US" sz="1800" dirty="0" smtClean="0">
                <a:latin typeface="Times New Roman" panose="02020603050405020304" pitchFamily="18" charset="0"/>
                <a:cs typeface="Times New Roman" panose="02020603050405020304" pitchFamily="18" charset="0"/>
              </a:rPr>
              <a:t>Research can be undertaken in this field, as more the accuracy in the prediction, better will be the rate of survival of patients.</a:t>
            </a:r>
          </a:p>
          <a:p>
            <a:pPr algn="just"/>
            <a:r>
              <a:rPr lang="en-US" sz="1800" dirty="0" smtClean="0">
                <a:latin typeface="Times New Roman" panose="02020603050405020304" pitchFamily="18" charset="0"/>
                <a:cs typeface="Times New Roman" panose="02020603050405020304" pitchFamily="18" charset="0"/>
              </a:rPr>
              <a:t>By improving the model the difference between observed and predicted can be reduced which will be good for business. </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smtClean="0">
                <a:latin typeface="Times New Roman" panose="02020603050405020304" pitchFamily="18" charset="0"/>
                <a:cs typeface="Times New Roman" panose="02020603050405020304" pitchFamily="18" charset="0"/>
              </a:rPr>
              <a:t>Reference</a:t>
            </a:r>
            <a:r>
              <a:rPr lang="en-US" sz="1800" b="1" dirty="0">
                <a:latin typeface="Times New Roman" panose="02020603050405020304" pitchFamily="18" charset="0"/>
                <a:cs typeface="Times New Roman" panose="02020603050405020304" pitchFamily="18" charset="0"/>
              </a:rPr>
              <a:t>:</a:t>
            </a:r>
          </a:p>
          <a:p>
            <a:pPr marL="0" indent="0">
              <a:buNone/>
            </a:pPr>
            <a:r>
              <a:rPr lang="en-US" sz="1800" dirty="0" smtClean="0">
                <a:latin typeface="Times New Roman" panose="02020603050405020304" pitchFamily="18" charset="0"/>
              </a:rPr>
              <a:t>Breast Cancer Prediction </a:t>
            </a:r>
            <a:r>
              <a:rPr lang="en-US" sz="1800" dirty="0">
                <a:latin typeface="Times New Roman" panose="02020603050405020304" pitchFamily="18" charset="0"/>
              </a:rPr>
              <a:t>- </a:t>
            </a:r>
            <a:r>
              <a:rPr lang="en-US" sz="1800" dirty="0">
                <a:latin typeface="Times New Roman" panose="02020603050405020304" pitchFamily="18" charset="0"/>
                <a:hlinkClick r:id="rId2"/>
              </a:rPr>
              <a:t>https://</a:t>
            </a:r>
            <a:r>
              <a:rPr lang="en-US" sz="1800" dirty="0" smtClean="0">
                <a:latin typeface="Times New Roman" panose="02020603050405020304" pitchFamily="18" charset="0"/>
                <a:hlinkClick r:id="rId2"/>
              </a:rPr>
              <a:t>www.kaggle.com/merishnasuwal/breast-cancer-prediction-dataset</a:t>
            </a:r>
            <a:endParaRPr lang="en-US" sz="1800" dirty="0" smtClean="0">
              <a:latin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271390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1802</TotalTime>
  <Words>685</Words>
  <Application>Microsoft Office PowerPoint</Application>
  <PresentationFormat>Widescreen</PresentationFormat>
  <Paragraphs>91</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ProximaNova</vt:lpstr>
      <vt:lpstr>Times New Roman</vt:lpstr>
      <vt:lpstr>Trebuchet MS</vt:lpstr>
      <vt:lpstr>Wingdings</vt:lpstr>
      <vt:lpstr>Wingdings 3</vt:lpstr>
      <vt:lpstr>Facet</vt:lpstr>
      <vt:lpstr>                 CIA-2</vt:lpstr>
      <vt:lpstr>Business Perspective </vt:lpstr>
      <vt:lpstr>Data Dictionary</vt:lpstr>
      <vt:lpstr>PowerPoint Presentation</vt:lpstr>
      <vt:lpstr>Data Analysis</vt:lpstr>
      <vt:lpstr>Model Diagnostics</vt:lpstr>
      <vt:lpstr>Inference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Deepthi Pillai</dc:creator>
  <cp:lastModifiedBy>Deepthi Pillai</cp:lastModifiedBy>
  <cp:revision>43</cp:revision>
  <dcterms:created xsi:type="dcterms:W3CDTF">2019-02-17T02:49:34Z</dcterms:created>
  <dcterms:modified xsi:type="dcterms:W3CDTF">2019-03-11T17:01:03Z</dcterms:modified>
</cp:coreProperties>
</file>