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8" r:id="rId12"/>
    <p:sldId id="269" r:id="rId13"/>
    <p:sldId id="270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Spinel/Diabetes-Predi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908" y="676285"/>
            <a:ext cx="8825658" cy="2677648"/>
          </a:xfrm>
        </p:spPr>
        <p:txBody>
          <a:bodyPr/>
          <a:lstStyle/>
          <a:p>
            <a:r>
              <a:rPr lang="en-GB" dirty="0" smtClean="0"/>
              <a:t>Diabetes Prediction using Machine Learning at Stark Health Clinic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227" y="4238794"/>
            <a:ext cx="8932339" cy="1662385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DORCAS ADEWUNI</a:t>
            </a:r>
          </a:p>
          <a:p>
            <a:r>
              <a:rPr lang="en-GB" sz="2800" dirty="0" smtClean="0"/>
              <a:t>FEB, </a:t>
            </a:r>
            <a:r>
              <a:rPr lang="en-GB" sz="2800" dirty="0" smtClean="0"/>
              <a:t>2024</a:t>
            </a:r>
          </a:p>
          <a:p>
            <a:r>
              <a:rPr lang="en-GB" sz="2800" dirty="0" err="1" smtClean="0">
                <a:hlinkClick r:id="rId2"/>
              </a:rPr>
              <a:t>Github</a:t>
            </a:r>
            <a:r>
              <a:rPr lang="en-GB" sz="2800" smtClean="0">
                <a:hlinkClick r:id="rId2"/>
              </a:rPr>
              <a:t>: DeeSpinel</a:t>
            </a:r>
            <a:r>
              <a:rPr lang="en-GB" sz="2800" dirty="0" smtClean="0">
                <a:hlinkClick r:id="rId2"/>
              </a:rPr>
              <a:t>/Diabetes-Prediction</a:t>
            </a:r>
            <a:endParaRPr lang="en-GB" sz="2800" dirty="0"/>
          </a:p>
          <a:p>
            <a:endParaRPr lang="en-GB" sz="2800" dirty="0" smtClean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80454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Balancing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3545" y="2217001"/>
            <a:ext cx="4825158" cy="3416301"/>
          </a:xfrm>
        </p:spPr>
        <p:txBody>
          <a:bodyPr>
            <a:normAutofit/>
          </a:bodyPr>
          <a:lstStyle/>
          <a:p>
            <a:r>
              <a:rPr lang="en-GB" b="1" dirty="0" smtClean="0"/>
              <a:t>Distribution of the dataset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Before balancing, the dataset had </a:t>
            </a:r>
            <a:r>
              <a:rPr lang="en-GB" b="1" dirty="0"/>
              <a:t>17,524 non-diabetic cases (0) and only 1,699 diabetic cases (1)</a:t>
            </a:r>
            <a:r>
              <a:rPr lang="en-GB" dirty="0"/>
              <a:t>. This led to poor recall for detecting diabetes</a:t>
            </a:r>
            <a:r>
              <a:rPr lang="en-GB" dirty="0" smtClean="0"/>
              <a:t>.</a:t>
            </a: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Methods used in Balancing the data</a:t>
            </a:r>
          </a:p>
          <a:p>
            <a:r>
              <a:rPr lang="en-GB" dirty="0" smtClean="0"/>
              <a:t>Class weights approach</a:t>
            </a:r>
          </a:p>
          <a:p>
            <a:r>
              <a:rPr lang="en-GB" dirty="0"/>
              <a:t>SMOTE (Synthetic Minority Over-sampling </a:t>
            </a:r>
            <a:r>
              <a:rPr lang="en-GB" dirty="0" smtClean="0"/>
              <a:t>Technique)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84" y="2880366"/>
            <a:ext cx="4501128" cy="31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5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Balance Methods</a:t>
            </a:r>
            <a:endParaRPr lang="en-GB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19461" y="2181475"/>
            <a:ext cx="4825157" cy="576262"/>
          </a:xfrm>
        </p:spPr>
        <p:txBody>
          <a:bodyPr/>
          <a:lstStyle/>
          <a:p>
            <a:r>
              <a:rPr lang="en-GB" b="1" dirty="0" smtClean="0"/>
              <a:t>Class weights</a:t>
            </a:r>
            <a:endParaRPr lang="en-GB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019460" y="2757737"/>
            <a:ext cx="4825158" cy="2840039"/>
          </a:xfrm>
        </p:spPr>
        <p:txBody>
          <a:bodyPr/>
          <a:lstStyle/>
          <a:p>
            <a:r>
              <a:rPr lang="en-GB" dirty="0" smtClean="0"/>
              <a:t>Higher weight was assigned to the minority class (diabetes cases).</a:t>
            </a:r>
          </a:p>
          <a:p>
            <a:r>
              <a:rPr lang="en-GB" dirty="0"/>
              <a:t>Class weight was set to {0:1,1:4</a:t>
            </a:r>
            <a:r>
              <a:rPr lang="en-GB" dirty="0" smtClean="0"/>
              <a:t>}</a:t>
            </a:r>
          </a:p>
          <a:p>
            <a:r>
              <a:rPr lang="en-GB" dirty="0"/>
              <a:t>It will </a:t>
            </a:r>
            <a:r>
              <a:rPr lang="en-GB" dirty="0" smtClean="0"/>
              <a:t>encourage </a:t>
            </a:r>
            <a:r>
              <a:rPr lang="en-GB" dirty="0"/>
              <a:t>the model to correctly identify more diabetic </a:t>
            </a:r>
            <a:r>
              <a:rPr lang="en-GB" dirty="0" smtClean="0"/>
              <a:t>cases.</a:t>
            </a:r>
          </a:p>
          <a:p>
            <a:r>
              <a:rPr lang="en-GB" dirty="0" smtClean="0"/>
              <a:t>Improve the recall (fewer false negatives)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08712" y="2181475"/>
            <a:ext cx="4825159" cy="576262"/>
          </a:xfrm>
        </p:spPr>
        <p:txBody>
          <a:bodyPr/>
          <a:lstStyle/>
          <a:p>
            <a:r>
              <a:rPr lang="en-GB" b="1" dirty="0" smtClean="0"/>
              <a:t>SMOTE </a:t>
            </a:r>
            <a:endParaRPr lang="en-GB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08711" y="2757737"/>
            <a:ext cx="4825159" cy="2840039"/>
          </a:xfrm>
        </p:spPr>
        <p:txBody>
          <a:bodyPr/>
          <a:lstStyle/>
          <a:p>
            <a:r>
              <a:rPr lang="en-GB" dirty="0" smtClean="0"/>
              <a:t>Generates artificial samples through identifying the nearest neighbour of minority class point.</a:t>
            </a:r>
          </a:p>
          <a:p>
            <a:r>
              <a:rPr lang="en-GB" dirty="0"/>
              <a:t>Prevents the model from ignoring the minority class.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79807"/>
              </p:ext>
            </p:extLst>
          </p:nvPr>
        </p:nvGraphicFramePr>
        <p:xfrm>
          <a:off x="5939363" y="4355183"/>
          <a:ext cx="5966691" cy="236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859">
                  <a:extLst>
                    <a:ext uri="{9D8B030D-6E8A-4147-A177-3AD203B41FA5}">
                      <a16:colId xmlns:a16="http://schemas.microsoft.com/office/drawing/2014/main" val="781255381"/>
                    </a:ext>
                  </a:extLst>
                </a:gridCol>
                <a:gridCol w="1314882">
                  <a:extLst>
                    <a:ext uri="{9D8B030D-6E8A-4147-A177-3AD203B41FA5}">
                      <a16:colId xmlns:a16="http://schemas.microsoft.com/office/drawing/2014/main" val="1390140891"/>
                    </a:ext>
                  </a:extLst>
                </a:gridCol>
                <a:gridCol w="1314882">
                  <a:extLst>
                    <a:ext uri="{9D8B030D-6E8A-4147-A177-3AD203B41FA5}">
                      <a16:colId xmlns:a16="http://schemas.microsoft.com/office/drawing/2014/main" val="112175814"/>
                    </a:ext>
                  </a:extLst>
                </a:gridCol>
                <a:gridCol w="1580068">
                  <a:extLst>
                    <a:ext uri="{9D8B030D-6E8A-4147-A177-3AD203B41FA5}">
                      <a16:colId xmlns:a16="http://schemas.microsoft.com/office/drawing/2014/main" val="1377498934"/>
                    </a:ext>
                  </a:extLst>
                </a:gridCol>
              </a:tblGrid>
              <a:tr h="44816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Precision(1)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Recall(1)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F1 score(1)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27345"/>
                  </a:ext>
                </a:extLst>
              </a:tr>
              <a:tr h="640238">
                <a:tc>
                  <a:txBody>
                    <a:bodyPr/>
                    <a:lstStyle/>
                    <a:p>
                      <a:r>
                        <a:rPr lang="en-GB" dirty="0" smtClean="0"/>
                        <a:t>Before</a:t>
                      </a:r>
                      <a:r>
                        <a:rPr lang="en-GB" baseline="0" dirty="0" smtClean="0"/>
                        <a:t> Class 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635"/>
                  </a:ext>
                </a:extLst>
              </a:tr>
              <a:tr h="448166">
                <a:tc>
                  <a:txBody>
                    <a:bodyPr/>
                    <a:lstStyle/>
                    <a:p>
                      <a:r>
                        <a:rPr lang="en-GB" dirty="0" smtClean="0"/>
                        <a:t>After</a:t>
                      </a:r>
                      <a:r>
                        <a:rPr lang="en-GB" baseline="0" dirty="0" smtClean="0"/>
                        <a:t> class 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19772"/>
                  </a:ext>
                </a:extLst>
              </a:tr>
              <a:tr h="448166">
                <a:tc>
                  <a:txBody>
                    <a:bodyPr/>
                    <a:lstStyle/>
                    <a:p>
                      <a:r>
                        <a:rPr lang="en-GB" dirty="0" smtClean="0"/>
                        <a:t>SMOTE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2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00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Model </a:t>
            </a:r>
            <a:r>
              <a:rPr lang="en-GB" b="1" dirty="0" err="1" smtClean="0"/>
              <a:t>Perfomance</a:t>
            </a:r>
            <a:endParaRPr lang="en-GB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84379"/>
              </p:ext>
            </p:extLst>
          </p:nvPr>
        </p:nvGraphicFramePr>
        <p:xfrm>
          <a:off x="1155700" y="2603500"/>
          <a:ext cx="882491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83">
                  <a:extLst>
                    <a:ext uri="{9D8B030D-6E8A-4147-A177-3AD203B41FA5}">
                      <a16:colId xmlns:a16="http://schemas.microsoft.com/office/drawing/2014/main" val="3265926692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val="1973182597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val="2738365273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val="1375719325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val="6984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Models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Precision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F1 score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4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Logistic</a:t>
                      </a:r>
                      <a:r>
                        <a:rPr lang="en-GB" b="1" baseline="0" dirty="0" smtClean="0"/>
                        <a:t> Regression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0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Naïve</a:t>
                      </a:r>
                      <a:r>
                        <a:rPr lang="en-GB" b="1" baseline="0" dirty="0" smtClean="0"/>
                        <a:t> Bayes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98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Random Forest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31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XGBoost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7876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54953" y="5272717"/>
            <a:ext cx="8825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Random Forest had the best overall balance (high recall </a:t>
            </a:r>
            <a:r>
              <a:rPr lang="en-GB" dirty="0" smtClean="0"/>
              <a:t>and </a:t>
            </a:r>
            <a:r>
              <a:rPr lang="en-GB" dirty="0"/>
              <a:t>precision</a:t>
            </a:r>
            <a:r>
              <a:rPr lang="en-GB" dirty="0" smtClean="0"/>
              <a:t>). </a:t>
            </a:r>
          </a:p>
          <a:p>
            <a:r>
              <a:rPr lang="en-GB" dirty="0" smtClean="0"/>
              <a:t>Logistic regression model improved with SMOTE</a:t>
            </a:r>
          </a:p>
          <a:p>
            <a:r>
              <a:rPr lang="en-GB" dirty="0" smtClean="0"/>
              <a:t>Naïve bay struggles with the synthetic data.</a:t>
            </a:r>
          </a:p>
          <a:p>
            <a:r>
              <a:rPr lang="en-GB" dirty="0" err="1" smtClean="0"/>
              <a:t>XGBoost</a:t>
            </a:r>
            <a:r>
              <a:rPr lang="en-GB" dirty="0" smtClean="0"/>
              <a:t> also has a good balance.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40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Feature Selection: model interpretability</a:t>
            </a:r>
            <a:endParaRPr lang="en-GB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751" y="2413090"/>
            <a:ext cx="6749454" cy="407255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68205" y="2480950"/>
            <a:ext cx="4887019" cy="380672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Age</a:t>
            </a:r>
            <a:r>
              <a:rPr lang="en-GB" dirty="0"/>
              <a:t> is the most influential feature, indicating that older individuals are more likely to develop diabetes</a:t>
            </a:r>
            <a:r>
              <a:rPr lang="en-GB" dirty="0" smtClean="0"/>
              <a:t>.</a:t>
            </a:r>
          </a:p>
          <a:p>
            <a:r>
              <a:rPr lang="en-GB" b="1" dirty="0" err="1"/>
              <a:t>h_level</a:t>
            </a:r>
            <a:r>
              <a:rPr lang="en-GB" dirty="0"/>
              <a:t> </a:t>
            </a:r>
            <a:r>
              <a:rPr lang="en-GB" dirty="0" smtClean="0"/>
              <a:t>(HA1c </a:t>
            </a:r>
            <a:r>
              <a:rPr lang="en-GB" dirty="0"/>
              <a:t>level) and </a:t>
            </a:r>
            <a:r>
              <a:rPr lang="en-GB" b="1" dirty="0" err="1"/>
              <a:t>g_level</a:t>
            </a:r>
            <a:r>
              <a:rPr lang="en-GB" dirty="0"/>
              <a:t> (glucose level) are strong predictors, which aligns with medical knowledge about diabetes risk factors</a:t>
            </a:r>
            <a:r>
              <a:rPr lang="en-GB" dirty="0" smtClean="0"/>
              <a:t>.</a:t>
            </a:r>
          </a:p>
          <a:p>
            <a:r>
              <a:rPr lang="en-GB" b="1" dirty="0"/>
              <a:t>BMI level, smoking group, and hypertension</a:t>
            </a:r>
            <a:r>
              <a:rPr lang="en-GB" dirty="0"/>
              <a:t> have moderate importance, suggesting lifestyle and health conditions play a role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Gender, heart disease, and hypertension</a:t>
            </a:r>
            <a:r>
              <a:rPr lang="en-GB" dirty="0"/>
              <a:t> have the least influence, meaning they contribute less to the model’s predictions.</a:t>
            </a:r>
          </a:p>
        </p:txBody>
      </p:sp>
    </p:spTree>
    <p:extLst>
      <p:ext uri="{BB962C8B-B14F-4D97-AF65-F5344CB8AC3E}">
        <p14:creationId xmlns:p14="http://schemas.microsoft.com/office/powerpoint/2010/main" val="302512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Key Findings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Imbalance </a:t>
            </a:r>
            <a:r>
              <a:rPr lang="en-GB" dirty="0" smtClean="0"/>
              <a:t>was </a:t>
            </a:r>
            <a:r>
              <a:rPr lang="en-GB" dirty="0"/>
              <a:t>a </a:t>
            </a:r>
            <a:r>
              <a:rPr lang="en-GB" dirty="0" smtClean="0"/>
              <a:t>challenge.</a:t>
            </a:r>
            <a:endParaRPr lang="en-GB" dirty="0"/>
          </a:p>
          <a:p>
            <a:r>
              <a:rPr lang="en-GB" dirty="0"/>
              <a:t>Feature Importance &amp; </a:t>
            </a:r>
            <a:r>
              <a:rPr lang="en-GB" dirty="0" smtClean="0"/>
              <a:t>Selection suggests we can remove least important features to improve efficiency.</a:t>
            </a:r>
          </a:p>
          <a:p>
            <a:r>
              <a:rPr lang="en-GB" dirty="0" smtClean="0"/>
              <a:t>Model performance after balancing. </a:t>
            </a:r>
            <a:r>
              <a:rPr lang="en-GB" b="1" dirty="0"/>
              <a:t>Random </a:t>
            </a:r>
            <a:r>
              <a:rPr lang="en-GB" b="1" dirty="0" smtClean="0"/>
              <a:t>Forest </a:t>
            </a:r>
            <a:r>
              <a:rPr lang="en-GB" dirty="0" smtClean="0"/>
              <a:t>have a stronger </a:t>
            </a:r>
            <a:r>
              <a:rPr lang="en-GB" dirty="0"/>
              <a:t>performance </a:t>
            </a:r>
            <a:r>
              <a:rPr lang="en-GB" dirty="0" smtClean="0"/>
              <a:t>(92% </a:t>
            </a:r>
            <a:r>
              <a:rPr lang="en-GB" dirty="0"/>
              <a:t>accuracy), suggesting tree-based models handle this dataset well.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62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Recommendations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8738" y="2611225"/>
            <a:ext cx="7833675" cy="3459637"/>
          </a:xfrm>
        </p:spPr>
        <p:txBody>
          <a:bodyPr/>
          <a:lstStyle/>
          <a:p>
            <a:r>
              <a:rPr lang="en-GB" dirty="0" smtClean="0"/>
              <a:t>Using SHAP for future feature importance and </a:t>
            </a:r>
            <a:r>
              <a:rPr lang="en-GB" dirty="0" smtClean="0"/>
              <a:t>interpretability.</a:t>
            </a:r>
            <a:endParaRPr lang="en-GB" dirty="0" smtClean="0"/>
          </a:p>
          <a:p>
            <a:r>
              <a:rPr lang="en-GB" dirty="0" smtClean="0"/>
              <a:t>Check data well for missing data and duplicates and outliers that could affect model accuracy.</a:t>
            </a:r>
            <a:endParaRPr lang="en-GB" dirty="0"/>
          </a:p>
          <a:p>
            <a:r>
              <a:rPr lang="en-GB" dirty="0" smtClean="0"/>
              <a:t>SMOTE worked well for data balancing, I recommend.</a:t>
            </a:r>
            <a:endParaRPr lang="en-GB" dirty="0"/>
          </a:p>
          <a:p>
            <a:r>
              <a:rPr lang="en-GB" dirty="0" smtClean="0"/>
              <a:t>Implementing the model in a clinical decision support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97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Business 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092907" cy="36780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/>
              <a:t>Stark </a:t>
            </a:r>
            <a:r>
              <a:rPr lang="en-GB" sz="2400" dirty="0"/>
              <a:t>Health Clinic is a </a:t>
            </a:r>
            <a:r>
              <a:rPr lang="en-GB" sz="2400" dirty="0" smtClean="0"/>
              <a:t>leading healthcare provider using </a:t>
            </a:r>
            <a:r>
              <a:rPr lang="en-GB" sz="2400" dirty="0"/>
              <a:t>AI &amp; predictive analytics</a:t>
            </a:r>
            <a:r>
              <a:rPr lang="en-GB" sz="2400" dirty="0" smtClean="0"/>
              <a:t>. </a:t>
            </a: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Mission :- To improve early disease detection using machine learning.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Robotic advisor service technology in healthcare smart hospital Stock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" t="-284" r="-211" b="10886"/>
          <a:stretch/>
        </p:blipFill>
        <p:spPr>
          <a:xfrm>
            <a:off x="5535660" y="2425149"/>
            <a:ext cx="6269384" cy="41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3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Problem Statement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287759" cy="3731039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Diabetes poses serious health risks to Stark Health’s patients.</a:t>
            </a:r>
            <a:endParaRPr lang="en-GB" sz="2400" dirty="0"/>
          </a:p>
          <a:p>
            <a:r>
              <a:rPr lang="en-GB" sz="2400" dirty="0" smtClean="0"/>
              <a:t>Current detection methods is not working accurately, which led to missed early intervention.</a:t>
            </a:r>
          </a:p>
          <a:p>
            <a:r>
              <a:rPr lang="en-GB" sz="2400" dirty="0" smtClean="0"/>
              <a:t>Financial cost is on the high side for Stark hospital, due to late diagnoses. And complications.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1124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Project Rationale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348" y="2690190"/>
            <a:ext cx="5934958" cy="347538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Accurate predictive models can reduce healthcare costs.</a:t>
            </a:r>
          </a:p>
          <a:p>
            <a:r>
              <a:rPr lang="en-GB" sz="2400" dirty="0" smtClean="0"/>
              <a:t>Early intervention improvement.</a:t>
            </a:r>
          </a:p>
          <a:p>
            <a:endParaRPr lang="en-GB" sz="2400" dirty="0"/>
          </a:p>
          <a:p>
            <a:r>
              <a:rPr lang="en-GB" sz="2400" dirty="0" smtClean="0"/>
              <a:t>Helps doctor take proactive measures before any issue arise.</a:t>
            </a:r>
          </a:p>
        </p:txBody>
      </p:sp>
      <p:pic>
        <p:nvPicPr>
          <p:cNvPr id="4" name="Picture 3" descr="Google's Latest Breakthrough: Empowering Doctors With AI Searc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37" y="2880689"/>
            <a:ext cx="5516772" cy="30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6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Project Objective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19" y="2709862"/>
            <a:ext cx="4357950" cy="3634410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400" dirty="0" smtClean="0"/>
              <a:t> build diabetes prediction model.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Identify high risks for early </a:t>
            </a:r>
            <a:r>
              <a:rPr lang="en-GB" sz="2400" dirty="0" smtClean="0"/>
              <a:t>treatment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Resource optimization and reduces long term costs.</a:t>
            </a:r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0" t="2158" r="12799"/>
          <a:stretch/>
        </p:blipFill>
        <p:spPr>
          <a:xfrm>
            <a:off x="5380383" y="2292363"/>
            <a:ext cx="5592418" cy="433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Understanding and processing</a:t>
            </a:r>
            <a:endParaRPr lang="en-GB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84572" y="2243834"/>
            <a:ext cx="4340019" cy="2496692"/>
          </a:xfrm>
        </p:spPr>
        <p:txBody>
          <a:bodyPr>
            <a:noAutofit/>
          </a:bodyPr>
          <a:lstStyle/>
          <a:p>
            <a:r>
              <a:rPr lang="en-GB" sz="2000" dirty="0" smtClean="0"/>
              <a:t>100k entries and 9 columns (gender,age,bmi,HbA1c level, blood glucose level, heart disease, hypertension, smoking history, diabetes(target)).</a:t>
            </a:r>
          </a:p>
          <a:p>
            <a:r>
              <a:rPr lang="en-GB" sz="2000" b="1" dirty="0" smtClean="0"/>
              <a:t>CRISP-DM</a:t>
            </a:r>
            <a:r>
              <a:rPr lang="en-GB" sz="2000" dirty="0" smtClean="0"/>
              <a:t> (Data understanding, Data cleaning, EDA, data scaling, modelling, evaluation)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8" y="2481766"/>
            <a:ext cx="6493564" cy="4133336"/>
          </a:xfrm>
          <a:prstGeom prst="rect">
            <a:avLst/>
          </a:prstGeom>
        </p:spPr>
      </p:pic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6884572" y="5349519"/>
            <a:ext cx="4485793" cy="1663148"/>
          </a:xfrm>
        </p:spPr>
        <p:txBody>
          <a:bodyPr>
            <a:normAutofit/>
          </a:bodyPr>
          <a:lstStyle/>
          <a:p>
            <a:pPr algn="just"/>
            <a:r>
              <a:rPr lang="en-GB" sz="2000" dirty="0" smtClean="0"/>
              <a:t>This analysis gives an insight: the older population have diabetes more, than the younger population.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6468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Exploratory Data Analysis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8556" y="2603500"/>
            <a:ext cx="4825159" cy="3532257"/>
          </a:xfrm>
        </p:spPr>
        <p:txBody>
          <a:bodyPr>
            <a:noAutofit/>
          </a:bodyPr>
          <a:lstStyle/>
          <a:p>
            <a:r>
              <a:rPr lang="en-GB" sz="2400" dirty="0" smtClean="0"/>
              <a:t>the </a:t>
            </a:r>
            <a:r>
              <a:rPr lang="en-GB" sz="2400" dirty="0"/>
              <a:t>difference between diabetic and non-diabetic across all age bracket is consistent.</a:t>
            </a:r>
          </a:p>
          <a:p>
            <a:r>
              <a:rPr lang="en-GB" sz="2400" dirty="0"/>
              <a:t>non-diabetic persons have a stable blood glucose level across all ages</a:t>
            </a:r>
          </a:p>
          <a:p>
            <a:r>
              <a:rPr lang="en-GB" sz="2400" dirty="0"/>
              <a:t>Diabetic persons have higher blood glucose level, around &gt;=163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330" y="2603500"/>
            <a:ext cx="6288226" cy="39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4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Preprocessing</a:t>
            </a:r>
            <a:endParaRPr lang="en-GB" b="1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277504" y="2575220"/>
            <a:ext cx="7753376" cy="4032970"/>
          </a:xfrm>
        </p:spPr>
        <p:txBody>
          <a:bodyPr/>
          <a:lstStyle/>
          <a:p>
            <a:r>
              <a:rPr lang="en-GB" dirty="0" smtClean="0"/>
              <a:t>Feature Engineering</a:t>
            </a:r>
          </a:p>
          <a:p>
            <a:r>
              <a:rPr lang="en-GB" dirty="0" smtClean="0"/>
              <a:t>Categorical Encoding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Train and Test split of </a:t>
            </a:r>
            <a:r>
              <a:rPr lang="en-GB" dirty="0" smtClean="0"/>
              <a:t>data</a:t>
            </a:r>
          </a:p>
          <a:p>
            <a:r>
              <a:rPr lang="en-GB" dirty="0" smtClean="0"/>
              <a:t>Model training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99" y="3395210"/>
            <a:ext cx="4596029" cy="1407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923" y="2486828"/>
            <a:ext cx="5232510" cy="37732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16560" y="6260049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Correlation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88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Model </a:t>
            </a:r>
            <a:r>
              <a:rPr lang="en-GB" b="1" dirty="0" smtClean="0"/>
              <a:t>Evaluation Before balancing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5307427" cy="399608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 </a:t>
            </a:r>
            <a:r>
              <a:rPr lang="en-GB" dirty="0" smtClean="0"/>
              <a:t>Logistic Regression model </a:t>
            </a:r>
            <a:r>
              <a:rPr lang="en-GB" dirty="0" smtClean="0"/>
              <a:t>performed </a:t>
            </a:r>
            <a:r>
              <a:rPr lang="en-GB" dirty="0" smtClean="0"/>
              <a:t>best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/>
              <a:t>The model correctly predicted no diabetes(class 0) 17332 cases</a:t>
            </a:r>
            <a:r>
              <a:rPr lang="en-GB" dirty="0" smtClean="0"/>
              <a:t>. True Negative.</a:t>
            </a:r>
            <a:endParaRPr lang="en-GB" dirty="0"/>
          </a:p>
          <a:p>
            <a:r>
              <a:rPr lang="en-GB" dirty="0"/>
              <a:t> model incorrectly predicted diabetes for non diabetic persons, 192 cases.</a:t>
            </a:r>
            <a:r>
              <a:rPr lang="en-GB" dirty="0" smtClean="0"/>
              <a:t> </a:t>
            </a:r>
            <a:r>
              <a:rPr lang="en-GB" dirty="0" smtClean="0"/>
              <a:t>(False </a:t>
            </a:r>
            <a:r>
              <a:rPr lang="en-GB" dirty="0" smtClean="0"/>
              <a:t>Positive)</a:t>
            </a:r>
            <a:endParaRPr lang="en-GB" dirty="0"/>
          </a:p>
          <a:p>
            <a:r>
              <a:rPr lang="en-GB" dirty="0"/>
              <a:t>the model missed 1,393 actual diabetes cases, predicting them as no diabetes</a:t>
            </a:r>
            <a:r>
              <a:rPr lang="en-GB" dirty="0" smtClean="0"/>
              <a:t>. (False Negative)</a:t>
            </a:r>
          </a:p>
          <a:p>
            <a:r>
              <a:rPr lang="en-GB" dirty="0"/>
              <a:t>Model correctly predicted 306 cases to be diabetes for actual diabetic persons</a:t>
            </a:r>
            <a:r>
              <a:rPr lang="en-GB" dirty="0" smtClean="0"/>
              <a:t>. </a:t>
            </a:r>
            <a:r>
              <a:rPr lang="en-GB" dirty="0"/>
              <a:t>(</a:t>
            </a:r>
            <a:r>
              <a:rPr lang="en-GB" dirty="0" smtClean="0"/>
              <a:t>True Positive)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110" y="2297197"/>
            <a:ext cx="5785725" cy="430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30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399</TotalTime>
  <Words>716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Diabetes Prediction using Machine Learning at Stark Health Clinic </vt:lpstr>
      <vt:lpstr>Business Introduction</vt:lpstr>
      <vt:lpstr>Problem Statement</vt:lpstr>
      <vt:lpstr>Project Rationale</vt:lpstr>
      <vt:lpstr>Project Objective</vt:lpstr>
      <vt:lpstr>Data Understanding and processing</vt:lpstr>
      <vt:lpstr>Exploratory Data Analysis</vt:lpstr>
      <vt:lpstr>Preprocessing</vt:lpstr>
      <vt:lpstr>Model Evaluation Before balancing</vt:lpstr>
      <vt:lpstr>Data Balancing</vt:lpstr>
      <vt:lpstr>Data Balance Methods</vt:lpstr>
      <vt:lpstr>Model Perfomance</vt:lpstr>
      <vt:lpstr>Feature Selection: model interpretability</vt:lpstr>
      <vt:lpstr>Key Findings</vt:lpstr>
      <vt:lpstr>Recommendations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Machine Learning at Stark Health Clinic</dc:title>
  <dc:creator>Dorcas Adewuni</dc:creator>
  <cp:lastModifiedBy>Dorcas Adewuni</cp:lastModifiedBy>
  <cp:revision>30</cp:revision>
  <dcterms:created xsi:type="dcterms:W3CDTF">2025-02-17T23:48:59Z</dcterms:created>
  <dcterms:modified xsi:type="dcterms:W3CDTF">2025-02-28T04:43:34Z</dcterms:modified>
</cp:coreProperties>
</file>