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080">
          <p15:clr>
            <a:srgbClr val="9AA0A6"/>
          </p15:clr>
        </p15:guide>
        <p15:guide id="4" pos="4824">
          <p15:clr>
            <a:srgbClr val="9AA0A6"/>
          </p15:clr>
        </p15:guide>
        <p15:guide id="5" orient="horz" pos="971">
          <p15:clr>
            <a:srgbClr val="9AA0A6"/>
          </p15:clr>
        </p15:guide>
        <p15:guide id="6" orient="horz" pos="280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961F1F-F6CE-4B58-B909-D27916A2A6B2}">
  <a:tblStyle styleId="{17961F1F-F6CE-4B58-B909-D27916A2A6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080"/>
        <p:guide pos="4824"/>
        <p:guide pos="971" orient="horz"/>
        <p:guide pos="280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2994a6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2994a6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I'm going to talk about the evolution of covid cases during this time.</a:t>
            </a:r>
            <a:endParaRPr sz="1400"/>
          </a:p>
          <a:p>
            <a:pPr indent="0" lvl="0" marL="0" rtl="0" algn="l">
              <a:spcBef>
                <a:spcPts val="0"/>
              </a:spcBef>
              <a:spcAft>
                <a:spcPts val="0"/>
              </a:spcAft>
              <a:buNone/>
            </a:pPr>
            <a:r>
              <a:rPr lang="en" sz="1400"/>
              <a:t>This is a plot of the behavior of covid cases from its beginning in March 2020 to the beginning of October 2022.</a:t>
            </a:r>
            <a:endParaRPr sz="1400"/>
          </a:p>
          <a:p>
            <a:pPr indent="0" lvl="0" marL="0" rtl="0" algn="l">
              <a:spcBef>
                <a:spcPts val="0"/>
              </a:spcBef>
              <a:spcAft>
                <a:spcPts val="0"/>
              </a:spcAft>
              <a:buNone/>
            </a:pPr>
            <a:r>
              <a:rPr lang="en" sz="1400"/>
              <a:t>We can see that the periods in which there are a large number of cases matches with the summer (summer vacations) and the end of the year (festivity).</a:t>
            </a:r>
            <a:endParaRPr sz="1400"/>
          </a:p>
          <a:p>
            <a:pPr indent="0" lvl="0" marL="0" rtl="0" algn="l">
              <a:spcBef>
                <a:spcPts val="0"/>
              </a:spcBef>
              <a:spcAft>
                <a:spcPts val="0"/>
              </a:spcAft>
              <a:buNone/>
            </a:pPr>
            <a:r>
              <a:rPr lang="en" sz="1400"/>
              <a:t>This can be interpreted as a certain pattern of behavior, but it is not necessarily a personality. (That's what I thought initially)</a:t>
            </a:r>
            <a:endParaRPr sz="14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2aa903cd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2aa903cd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can see that this pattern is also repeated for the states.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Major peaks during winter 2020 and 2021 each state</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Consistent peak across states in summer 2022 (April-August)</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Some of the states show higher number of cases until September</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2a1ae5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2a1ae5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I made this interactive plot to try to better visualize the behavior of covid cases during this time. </a:t>
            </a:r>
            <a:endParaRPr sz="1400"/>
          </a:p>
          <a:p>
            <a:pPr indent="0" lvl="0" marL="0" rtl="0" algn="l">
              <a:spcBef>
                <a:spcPts val="0"/>
              </a:spcBef>
              <a:spcAft>
                <a:spcPts val="0"/>
              </a:spcAft>
              <a:buNone/>
            </a:pPr>
            <a:r>
              <a:rPr lang="en" sz="1400"/>
              <a:t>In it you can view the situation of new covid cases in each state on a specific date.</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2a1ae5c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2a1ae5c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Making an analysis of these cases of covid and deaths, we can observe that they faithfully follow the same behavior but on a very different scale. While the cases of covid are in millions (millions) the deaths are in thousands. (thousands).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And both have peaks in the summer breaks and vacation (festivities).</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2a1ae5cd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2a1ae5cd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analyzing the behavior between vaccination and covid deaths, we can observe that vaccination does not necessarily prevent covid deaths. We can see that after the primary series was applied, there were two strong expressions of deaths (which directly accompany the cases of covid)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is important to emphasize that the changes that occur in these graphs do not happen at the same time, as the vaccination only takes effect at least one month later.</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2a1ae5c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72a1ae5c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we can see the relationship between vaccine and travel (displacement greater than 500 miles).</a:t>
            </a:r>
            <a:endParaRPr sz="1400"/>
          </a:p>
          <a:p>
            <a:pPr indent="0" lvl="0" marL="0" rtl="0" algn="l">
              <a:spcBef>
                <a:spcPts val="0"/>
              </a:spcBef>
              <a:spcAft>
                <a:spcPts val="0"/>
              </a:spcAft>
              <a:buNone/>
            </a:pPr>
            <a:r>
              <a:rPr lang="en" sz="1400"/>
              <a:t>We can see that after the application of the primary series, people started to travel (leave home) and that after that we can observe that there is a growing trend in this, which means that people are returning to a normal life.</a:t>
            </a:r>
            <a:endParaRPr sz="1400"/>
          </a:p>
          <a:p>
            <a:pPr indent="0" lvl="0" marL="0" rtl="0" algn="l">
              <a:spcBef>
                <a:spcPts val="0"/>
              </a:spcBef>
              <a:spcAft>
                <a:spcPts val="0"/>
              </a:spcAft>
              <a:buNone/>
            </a:pPr>
            <a:r>
              <a:rPr lang="en" sz="1400"/>
              <a:t>This travel information was collected and placed as the exogenous variable in the time series model</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2994a646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2994a646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analyzing these time series data, we start to get ready to build a time series model. </a:t>
            </a:r>
            <a:endParaRPr sz="1400"/>
          </a:p>
          <a:p>
            <a:pPr indent="0" lvl="0" marL="0" rtl="0" algn="l">
              <a:spcBef>
                <a:spcPts val="0"/>
              </a:spcBef>
              <a:spcAft>
                <a:spcPts val="0"/>
              </a:spcAft>
              <a:buNone/>
            </a:pPr>
            <a:r>
              <a:rPr lang="en" sz="1400"/>
              <a:t>We check the autocorrelation and partial autocorrelation plot but we couldn't find any kind of trend, neither seasonality. </a:t>
            </a:r>
            <a:endParaRPr sz="1400"/>
          </a:p>
          <a:p>
            <a:pPr indent="0" lvl="0" marL="0" rtl="0" algn="l">
              <a:spcBef>
                <a:spcPts val="0"/>
              </a:spcBef>
              <a:spcAft>
                <a:spcPts val="0"/>
              </a:spcAft>
              <a:buNone/>
            </a:pPr>
            <a:r>
              <a:rPr lang="en" sz="1400"/>
              <a:t>We could just see that the first 3 legs were highly correlated.</a:t>
            </a:r>
            <a:endParaRPr sz="1400"/>
          </a:p>
          <a:p>
            <a:pPr indent="0" lvl="0" marL="0" rtl="0" algn="l">
              <a:spcBef>
                <a:spcPts val="0"/>
              </a:spcBef>
              <a:spcAft>
                <a:spcPts val="0"/>
              </a:spcAft>
              <a:buNone/>
            </a:pPr>
            <a:r>
              <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2a1ae5c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2a1ae5c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Even so, we built some models to see how it performs.</a:t>
            </a:r>
            <a:endParaRPr sz="1300"/>
          </a:p>
          <a:p>
            <a:pPr indent="0" lvl="0" marL="0" rtl="0" algn="l">
              <a:spcBef>
                <a:spcPts val="0"/>
              </a:spcBef>
              <a:spcAft>
                <a:spcPts val="0"/>
              </a:spcAft>
              <a:buNone/>
            </a:pPr>
            <a:r>
              <a:rPr lang="en" sz="1300"/>
              <a:t>We built more than 7 models using different parameters, gridsearching and even applying TimeSeriesGenerator and neural networks</a:t>
            </a:r>
            <a:endParaRPr sz="1300"/>
          </a:p>
          <a:p>
            <a:pPr indent="0" lvl="0" marL="0" rtl="0" algn="l">
              <a:spcBef>
                <a:spcPts val="0"/>
              </a:spcBef>
              <a:spcAft>
                <a:spcPts val="0"/>
              </a:spcAft>
              <a:buNone/>
            </a:pPr>
            <a:r>
              <a:rPr lang="en" sz="1300">
                <a:solidFill>
                  <a:schemeClr val="dk1"/>
                </a:solidFill>
              </a:rPr>
              <a:t>These are the parameters of some of these models. Here I used 22 (weeks) to try to get the summer/winter pattern</a:t>
            </a:r>
            <a:endParaRPr sz="1300">
              <a:solidFill>
                <a:schemeClr val="dk1"/>
              </a:solidFill>
            </a:endParaRPr>
          </a:p>
          <a:p>
            <a:pPr indent="0" lvl="0" marL="0" rtl="0" algn="l">
              <a:spcBef>
                <a:spcPts val="0"/>
              </a:spcBef>
              <a:spcAft>
                <a:spcPts val="0"/>
              </a:spcAft>
              <a:buNone/>
            </a:pPr>
            <a:r>
              <a:rPr lang="en" sz="1300"/>
              <a:t>In the plot we can see that after a brief moment, the model can only predict the mean.</a:t>
            </a:r>
            <a:endParaRPr sz="1300"/>
          </a:p>
          <a:p>
            <a:pPr indent="0" lvl="0" marL="0" rtl="0" algn="l">
              <a:spcBef>
                <a:spcPts val="0"/>
              </a:spcBef>
              <a:spcAft>
                <a:spcPts val="0"/>
              </a:spcAft>
              <a:buNone/>
            </a:pPr>
            <a:r>
              <a:rPr lang="en" sz="1300"/>
              <a:t>So</a:t>
            </a:r>
            <a:r>
              <a:rPr lang="en" sz="1300"/>
              <a:t> maybe it can be used to predict small legs like 1 week or 2 weeks</a:t>
            </a:r>
            <a:endParaRPr sz="1300"/>
          </a:p>
          <a:p>
            <a:pPr indent="0" lvl="0" marL="0" rtl="0" algn="l">
              <a:lnSpc>
                <a:spcPct val="115000"/>
              </a:lnSpc>
              <a:spcBef>
                <a:spcPts val="0"/>
              </a:spcBef>
              <a:spcAft>
                <a:spcPts val="0"/>
              </a:spcAft>
              <a:buClr>
                <a:schemeClr val="dk1"/>
              </a:buClr>
              <a:buSzPts val="1100"/>
              <a:buFont typeface="Arial"/>
              <a:buNone/>
            </a:pPr>
            <a:r>
              <a:rPr lang="en" sz="1300"/>
              <a:t>If we think of resources as a vaccine, perhaps this time is not enough, because the vaccine needs at least a month to take effect, but if we think of ICU as a resource, two weeks is enough time to allocate them.</a:t>
            </a:r>
            <a:endParaRPr sz="1300"/>
          </a:p>
          <a:p>
            <a:pPr indent="0" lvl="0" marL="0" rtl="0" algn="l">
              <a:lnSpc>
                <a:spcPct val="115000"/>
              </a:lnSpc>
              <a:spcBef>
                <a:spcPts val="0"/>
              </a:spcBef>
              <a:spcAft>
                <a:spcPts val="0"/>
              </a:spcAft>
              <a:buClr>
                <a:schemeClr val="dk1"/>
              </a:buClr>
              <a:buSzPts val="1100"/>
              <a:buFont typeface="Arial"/>
              <a:buNone/>
            </a:pPr>
            <a:r>
              <a:rPr lang="en" sz="1300"/>
              <a:t>s</a:t>
            </a:r>
            <a:r>
              <a:rPr lang="en" sz="1300"/>
              <a:t>o , why I decide to build these models even though I knew the requirements were not met?</a:t>
            </a:r>
            <a:endParaRPr sz="13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1816aaa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1816aaa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b57c7b5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b57c7b5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1816aaa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1816aaa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2aa903c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72aa903c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1816aaa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1816aaa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1816aaa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1816aaa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1816aaa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1816aaa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1816aaa3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1816aaa3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2aa903cd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72aa903cd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2aa903c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2aa903c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18" name="Google Shape;18;p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19" name="Google Shape;19;p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0" name="Google Shape;20;p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1" name="Google Shape;21;p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2" name="Google Shape;22;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cxnSp>
        <p:nvCxnSpPr>
          <p:cNvPr id="24" name="Google Shape;24;p4"/>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5" name="Google Shape;25;p4"/>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6" name="Google Shape;26;p4"/>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4800"/>
              <a:buNone/>
              <a:defRPr sz="4800">
                <a:solidFill>
                  <a:schemeClr val="lt1"/>
                </a:solidFill>
              </a:defRPr>
            </a:lvl1pPr>
            <a:lvl2pPr lvl="1" rtl="0" algn="ctr">
              <a:lnSpc>
                <a:spcPct val="100000"/>
              </a:lnSpc>
              <a:spcBef>
                <a:spcPts val="0"/>
              </a:spcBef>
              <a:spcAft>
                <a:spcPts val="0"/>
              </a:spcAft>
              <a:buClr>
                <a:schemeClr val="lt1"/>
              </a:buClr>
              <a:buSzPts val="4800"/>
              <a:buNone/>
              <a:defRPr sz="4800">
                <a:solidFill>
                  <a:schemeClr val="lt1"/>
                </a:solidFill>
              </a:defRPr>
            </a:lvl2pPr>
            <a:lvl3pPr lvl="2" rtl="0" algn="ctr">
              <a:lnSpc>
                <a:spcPct val="100000"/>
              </a:lnSpc>
              <a:spcBef>
                <a:spcPts val="0"/>
              </a:spcBef>
              <a:spcAft>
                <a:spcPts val="0"/>
              </a:spcAft>
              <a:buClr>
                <a:schemeClr val="lt1"/>
              </a:buClr>
              <a:buSzPts val="4800"/>
              <a:buNone/>
              <a:defRPr sz="4800">
                <a:solidFill>
                  <a:schemeClr val="lt1"/>
                </a:solidFill>
              </a:defRPr>
            </a:lvl3pPr>
            <a:lvl4pPr lvl="3" rtl="0" algn="ctr">
              <a:lnSpc>
                <a:spcPct val="100000"/>
              </a:lnSpc>
              <a:spcBef>
                <a:spcPts val="0"/>
              </a:spcBef>
              <a:spcAft>
                <a:spcPts val="0"/>
              </a:spcAft>
              <a:buClr>
                <a:schemeClr val="lt1"/>
              </a:buClr>
              <a:buSzPts val="4800"/>
              <a:buNone/>
              <a:defRPr sz="4800">
                <a:solidFill>
                  <a:schemeClr val="lt1"/>
                </a:solidFill>
              </a:defRPr>
            </a:lvl4pPr>
            <a:lvl5pPr lvl="4" rtl="0" algn="ctr">
              <a:lnSpc>
                <a:spcPct val="100000"/>
              </a:lnSpc>
              <a:spcBef>
                <a:spcPts val="0"/>
              </a:spcBef>
              <a:spcAft>
                <a:spcPts val="0"/>
              </a:spcAft>
              <a:buClr>
                <a:schemeClr val="lt1"/>
              </a:buClr>
              <a:buSzPts val="4800"/>
              <a:buNone/>
              <a:defRPr sz="4800">
                <a:solidFill>
                  <a:schemeClr val="lt1"/>
                </a:solidFill>
              </a:defRPr>
            </a:lvl5pPr>
            <a:lvl6pPr lvl="5" rtl="0" algn="ctr">
              <a:lnSpc>
                <a:spcPct val="100000"/>
              </a:lnSpc>
              <a:spcBef>
                <a:spcPts val="0"/>
              </a:spcBef>
              <a:spcAft>
                <a:spcPts val="0"/>
              </a:spcAft>
              <a:buClr>
                <a:schemeClr val="lt1"/>
              </a:buClr>
              <a:buSzPts val="4800"/>
              <a:buNone/>
              <a:defRPr sz="4800">
                <a:solidFill>
                  <a:schemeClr val="lt1"/>
                </a:solidFill>
              </a:defRPr>
            </a:lvl6pPr>
            <a:lvl7pPr lvl="6" rtl="0" algn="ctr">
              <a:lnSpc>
                <a:spcPct val="100000"/>
              </a:lnSpc>
              <a:spcBef>
                <a:spcPts val="0"/>
              </a:spcBef>
              <a:spcAft>
                <a:spcPts val="0"/>
              </a:spcAft>
              <a:buClr>
                <a:schemeClr val="lt1"/>
              </a:buClr>
              <a:buSzPts val="4800"/>
              <a:buNone/>
              <a:defRPr sz="4800">
                <a:solidFill>
                  <a:schemeClr val="lt1"/>
                </a:solidFill>
              </a:defRPr>
            </a:lvl7pPr>
            <a:lvl8pPr lvl="7" rtl="0" algn="ctr">
              <a:lnSpc>
                <a:spcPct val="100000"/>
              </a:lnSpc>
              <a:spcBef>
                <a:spcPts val="0"/>
              </a:spcBef>
              <a:spcAft>
                <a:spcPts val="0"/>
              </a:spcAft>
              <a:buClr>
                <a:schemeClr val="lt1"/>
              </a:buClr>
              <a:buSzPts val="4800"/>
              <a:buNone/>
              <a:defRPr sz="4800">
                <a:solidFill>
                  <a:schemeClr val="lt1"/>
                </a:solidFill>
              </a:defRPr>
            </a:lvl8pPr>
            <a:lvl9pPr lvl="8" rtl="0" algn="ctr">
              <a:lnSpc>
                <a:spcPct val="100000"/>
              </a:lnSpc>
              <a:spcBef>
                <a:spcPts val="0"/>
              </a:spcBef>
              <a:spcAft>
                <a:spcPts val="0"/>
              </a:spcAft>
              <a:buClr>
                <a:schemeClr val="lt1"/>
              </a:buClr>
              <a:buSzPts val="4800"/>
              <a:buNone/>
              <a:defRPr sz="4800">
                <a:solidFill>
                  <a:schemeClr val="lt1"/>
                </a:solidFill>
              </a:defRPr>
            </a:lvl9pPr>
          </a:lstStyle>
          <a:p/>
        </p:txBody>
      </p:sp>
      <p:sp>
        <p:nvSpPr>
          <p:cNvPr id="27" name="Google Shape;27;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dk1"/>
              </a:buClr>
              <a:buSzPts val="3600"/>
              <a:buNone/>
              <a:defRPr sz="3600">
                <a:solidFill>
                  <a:schemeClr val="dk1"/>
                </a:solidFill>
              </a:defRPr>
            </a:lvl1pPr>
            <a:lvl2pPr lvl="1" rtl="0" algn="ctr">
              <a:lnSpc>
                <a:spcPct val="100000"/>
              </a:lnSpc>
              <a:spcBef>
                <a:spcPts val="0"/>
              </a:spcBef>
              <a:spcAft>
                <a:spcPts val="0"/>
              </a:spcAft>
              <a:buClr>
                <a:schemeClr val="dk1"/>
              </a:buClr>
              <a:buSzPts val="3600"/>
              <a:buNone/>
              <a:defRPr sz="3600">
                <a:solidFill>
                  <a:schemeClr val="dk1"/>
                </a:solidFill>
              </a:defRPr>
            </a:lvl2pPr>
            <a:lvl3pPr lvl="2" rtl="0" algn="ctr">
              <a:lnSpc>
                <a:spcPct val="100000"/>
              </a:lnSpc>
              <a:spcBef>
                <a:spcPts val="0"/>
              </a:spcBef>
              <a:spcAft>
                <a:spcPts val="0"/>
              </a:spcAft>
              <a:buClr>
                <a:schemeClr val="dk1"/>
              </a:buClr>
              <a:buSzPts val="3600"/>
              <a:buNone/>
              <a:defRPr sz="3600">
                <a:solidFill>
                  <a:schemeClr val="dk1"/>
                </a:solidFill>
              </a:defRPr>
            </a:lvl3pPr>
            <a:lvl4pPr lvl="3" rtl="0" algn="ctr">
              <a:lnSpc>
                <a:spcPct val="100000"/>
              </a:lnSpc>
              <a:spcBef>
                <a:spcPts val="0"/>
              </a:spcBef>
              <a:spcAft>
                <a:spcPts val="0"/>
              </a:spcAft>
              <a:buClr>
                <a:schemeClr val="dk1"/>
              </a:buClr>
              <a:buSzPts val="3600"/>
              <a:buNone/>
              <a:defRPr sz="3600">
                <a:solidFill>
                  <a:schemeClr val="dk1"/>
                </a:solidFill>
              </a:defRPr>
            </a:lvl4pPr>
            <a:lvl5pPr lvl="4" rtl="0" algn="ctr">
              <a:lnSpc>
                <a:spcPct val="100000"/>
              </a:lnSpc>
              <a:spcBef>
                <a:spcPts val="0"/>
              </a:spcBef>
              <a:spcAft>
                <a:spcPts val="0"/>
              </a:spcAft>
              <a:buClr>
                <a:schemeClr val="dk1"/>
              </a:buClr>
              <a:buSzPts val="3600"/>
              <a:buNone/>
              <a:defRPr sz="3600">
                <a:solidFill>
                  <a:schemeClr val="dk1"/>
                </a:solidFill>
              </a:defRPr>
            </a:lvl5pPr>
            <a:lvl6pPr lvl="5" rtl="0" algn="ctr">
              <a:lnSpc>
                <a:spcPct val="100000"/>
              </a:lnSpc>
              <a:spcBef>
                <a:spcPts val="0"/>
              </a:spcBef>
              <a:spcAft>
                <a:spcPts val="0"/>
              </a:spcAft>
              <a:buClr>
                <a:schemeClr val="dk1"/>
              </a:buClr>
              <a:buSzPts val="3600"/>
              <a:buNone/>
              <a:defRPr sz="3600">
                <a:solidFill>
                  <a:schemeClr val="dk1"/>
                </a:solidFill>
              </a:defRPr>
            </a:lvl6pPr>
            <a:lvl7pPr lvl="6" rtl="0" algn="ctr">
              <a:lnSpc>
                <a:spcPct val="100000"/>
              </a:lnSpc>
              <a:spcBef>
                <a:spcPts val="0"/>
              </a:spcBef>
              <a:spcAft>
                <a:spcPts val="0"/>
              </a:spcAft>
              <a:buClr>
                <a:schemeClr val="dk1"/>
              </a:buClr>
              <a:buSzPts val="3600"/>
              <a:buNone/>
              <a:defRPr sz="3600">
                <a:solidFill>
                  <a:schemeClr val="dk1"/>
                </a:solidFill>
              </a:defRPr>
            </a:lvl7pPr>
            <a:lvl8pPr lvl="7" rtl="0" algn="ctr">
              <a:lnSpc>
                <a:spcPct val="100000"/>
              </a:lnSpc>
              <a:spcBef>
                <a:spcPts val="0"/>
              </a:spcBef>
              <a:spcAft>
                <a:spcPts val="0"/>
              </a:spcAft>
              <a:buClr>
                <a:schemeClr val="dk1"/>
              </a:buClr>
              <a:buSzPts val="3600"/>
              <a:buNone/>
              <a:defRPr sz="3600">
                <a:solidFill>
                  <a:schemeClr val="dk1"/>
                </a:solidFill>
              </a:defRPr>
            </a:lvl8pPr>
            <a:lvl9pPr lvl="8" rtl="0" algn="ctr">
              <a:lnSpc>
                <a:spcPct val="100000"/>
              </a:lnSpc>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QySh0dV7D1vfwZtwPpnG5uzgG5bucMxV/view" TargetMode="External"/><Relationship Id="rId4" Type="http://schemas.openxmlformats.org/officeDocument/2006/relationships/image" Target="../media/image4.png"/><Relationship Id="rId5"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8.jpg"/><Relationship Id="rId7"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442075" y="630225"/>
            <a:ext cx="6261300" cy="2608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84615"/>
              <a:buNone/>
            </a:pPr>
            <a:r>
              <a:t/>
            </a:r>
            <a:endParaRPr sz="2600"/>
          </a:p>
          <a:p>
            <a:pPr indent="0" lvl="0" marL="0" rtl="0" algn="l">
              <a:lnSpc>
                <a:spcPct val="100000"/>
              </a:lnSpc>
              <a:spcBef>
                <a:spcPts val="0"/>
              </a:spcBef>
              <a:spcAft>
                <a:spcPts val="0"/>
              </a:spcAft>
              <a:buSzPct val="164258"/>
              <a:buNone/>
            </a:pPr>
            <a:r>
              <a:rPr lang="en" sz="2922"/>
              <a:t>Drawing Insight from COVID-19 Data,</a:t>
            </a:r>
            <a:r>
              <a:rPr lang="en" sz="2811"/>
              <a:t> </a:t>
            </a:r>
            <a:r>
              <a:rPr b="0" lang="en" sz="2750">
                <a:latin typeface="Lato"/>
                <a:ea typeface="Lato"/>
                <a:cs typeface="Lato"/>
                <a:sym typeface="Lato"/>
              </a:rPr>
              <a:t> </a:t>
            </a:r>
            <a:endParaRPr b="0" sz="2750">
              <a:latin typeface="Lato"/>
              <a:ea typeface="Lato"/>
              <a:cs typeface="Lato"/>
              <a:sym typeface="Lato"/>
            </a:endParaRPr>
          </a:p>
          <a:p>
            <a:pPr indent="0" lvl="0" marL="0" rtl="0" algn="l">
              <a:lnSpc>
                <a:spcPct val="100000"/>
              </a:lnSpc>
              <a:spcBef>
                <a:spcPts val="0"/>
              </a:spcBef>
              <a:spcAft>
                <a:spcPts val="0"/>
              </a:spcAft>
              <a:buSzPct val="174545"/>
              <a:buNone/>
            </a:pPr>
            <a:r>
              <a:t/>
            </a:r>
            <a:endParaRPr b="0" sz="2750">
              <a:latin typeface="Lato"/>
              <a:ea typeface="Lato"/>
              <a:cs typeface="Lato"/>
              <a:sym typeface="Lato"/>
            </a:endParaRPr>
          </a:p>
          <a:p>
            <a:pPr indent="0" lvl="0" marL="0" rtl="0" algn="l">
              <a:lnSpc>
                <a:spcPct val="100000"/>
              </a:lnSpc>
              <a:spcBef>
                <a:spcPts val="0"/>
              </a:spcBef>
              <a:spcAft>
                <a:spcPts val="0"/>
              </a:spcAft>
              <a:buSzPct val="189889"/>
              <a:buNone/>
            </a:pPr>
            <a:r>
              <a:rPr b="0" lang="en" sz="2527">
                <a:latin typeface="Lato"/>
                <a:ea typeface="Lato"/>
                <a:cs typeface="Lato"/>
                <a:sym typeface="Lato"/>
              </a:rPr>
              <a:t>Informing Resource Allocation Decisions</a:t>
            </a:r>
            <a:endParaRPr sz="2527"/>
          </a:p>
          <a:p>
            <a:pPr indent="0" lvl="0" marL="0" rtl="0" algn="l">
              <a:lnSpc>
                <a:spcPct val="100000"/>
              </a:lnSpc>
              <a:spcBef>
                <a:spcPts val="0"/>
              </a:spcBef>
              <a:spcAft>
                <a:spcPts val="0"/>
              </a:spcAft>
              <a:buSzPct val="184615"/>
              <a:buNone/>
            </a:pPr>
            <a:r>
              <a:t/>
            </a:r>
            <a:endParaRPr sz="2600"/>
          </a:p>
          <a:p>
            <a:pPr indent="0" lvl="0" marL="0" rtl="0" algn="l">
              <a:lnSpc>
                <a:spcPct val="100000"/>
              </a:lnSpc>
              <a:spcBef>
                <a:spcPts val="0"/>
              </a:spcBef>
              <a:spcAft>
                <a:spcPts val="0"/>
              </a:spcAft>
              <a:buSzPct val="184615"/>
              <a:buNone/>
            </a:pPr>
            <a:r>
              <a:t/>
            </a:r>
            <a:endParaRPr sz="2600"/>
          </a:p>
        </p:txBody>
      </p:sp>
      <p:sp>
        <p:nvSpPr>
          <p:cNvPr id="73" name="Google Shape;73;p1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085550" y="1542200"/>
            <a:ext cx="7541126" cy="2783550"/>
          </a:xfrm>
          <a:prstGeom prst="rect">
            <a:avLst/>
          </a:prstGeom>
          <a:noFill/>
          <a:ln>
            <a:noFill/>
          </a:ln>
        </p:spPr>
      </p:pic>
      <p:sp>
        <p:nvSpPr>
          <p:cNvPr id="144" name="Google Shape;144;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Cases Evolution</a:t>
            </a:r>
            <a:r>
              <a:rPr lang="en"/>
              <a:t> in US</a:t>
            </a:r>
            <a:endParaRPr/>
          </a:p>
        </p:txBody>
      </p:sp>
      <p:pic>
        <p:nvPicPr>
          <p:cNvPr id="145" name="Google Shape;145;p22"/>
          <p:cNvPicPr preferRelativeResize="0"/>
          <p:nvPr/>
        </p:nvPicPr>
        <p:blipFill rotWithShape="1">
          <a:blip r:embed="rId4">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897875" y="383125"/>
            <a:ext cx="5507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Cases Evolution by State </a:t>
            </a:r>
            <a:endParaRPr/>
          </a:p>
        </p:txBody>
      </p:sp>
      <p:sp>
        <p:nvSpPr>
          <p:cNvPr id="151" name="Google Shape;151;p23"/>
          <p:cNvSpPr txBox="1"/>
          <p:nvPr/>
        </p:nvSpPr>
        <p:spPr>
          <a:xfrm>
            <a:off x="4572000" y="1317950"/>
            <a:ext cx="45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152" name="Google Shape;152;p23"/>
          <p:cNvGrpSpPr/>
          <p:nvPr/>
        </p:nvGrpSpPr>
        <p:grpSpPr>
          <a:xfrm>
            <a:off x="337404" y="1004535"/>
            <a:ext cx="4133091" cy="3605566"/>
            <a:chOff x="100850" y="791500"/>
            <a:chExt cx="3772101" cy="3056601"/>
          </a:xfrm>
        </p:grpSpPr>
        <p:pic>
          <p:nvPicPr>
            <p:cNvPr id="153" name="Google Shape;153;p23"/>
            <p:cNvPicPr preferRelativeResize="0"/>
            <p:nvPr/>
          </p:nvPicPr>
          <p:blipFill rotWithShape="1">
            <a:blip r:embed="rId3">
              <a:alphaModFix/>
            </a:blip>
            <a:srcRect b="56888" l="13416" r="7054" t="7878"/>
            <a:stretch/>
          </p:blipFill>
          <p:spPr>
            <a:xfrm>
              <a:off x="163275" y="791500"/>
              <a:ext cx="3709676" cy="2054351"/>
            </a:xfrm>
            <a:prstGeom prst="rect">
              <a:avLst/>
            </a:prstGeom>
            <a:noFill/>
            <a:ln>
              <a:noFill/>
            </a:ln>
          </p:spPr>
        </p:pic>
        <p:pic>
          <p:nvPicPr>
            <p:cNvPr id="154" name="Google Shape;154;p23"/>
            <p:cNvPicPr preferRelativeResize="0"/>
            <p:nvPr/>
          </p:nvPicPr>
          <p:blipFill rotWithShape="1">
            <a:blip r:embed="rId3">
              <a:alphaModFix/>
            </a:blip>
            <a:srcRect b="39830" l="11930" r="46472" t="42869"/>
            <a:stretch/>
          </p:blipFill>
          <p:spPr>
            <a:xfrm>
              <a:off x="100850" y="2845850"/>
              <a:ext cx="1927774" cy="1002251"/>
            </a:xfrm>
            <a:prstGeom prst="rect">
              <a:avLst/>
            </a:prstGeom>
            <a:noFill/>
            <a:ln>
              <a:noFill/>
            </a:ln>
          </p:spPr>
        </p:pic>
        <p:pic>
          <p:nvPicPr>
            <p:cNvPr id="155" name="Google Shape;155;p23"/>
            <p:cNvPicPr preferRelativeResize="0"/>
            <p:nvPr/>
          </p:nvPicPr>
          <p:blipFill rotWithShape="1">
            <a:blip r:embed="rId3">
              <a:alphaModFix/>
            </a:blip>
            <a:srcRect b="23105" l="11930" r="46472" t="60170"/>
            <a:stretch/>
          </p:blipFill>
          <p:spPr>
            <a:xfrm>
              <a:off x="1877000" y="2862550"/>
              <a:ext cx="1927774" cy="968850"/>
            </a:xfrm>
            <a:prstGeom prst="rect">
              <a:avLst/>
            </a:prstGeom>
            <a:noFill/>
            <a:ln>
              <a:noFill/>
            </a:ln>
          </p:spPr>
        </p:pic>
      </p:grpSp>
      <p:pic>
        <p:nvPicPr>
          <p:cNvPr id="156" name="Google Shape;156;p23"/>
          <p:cNvPicPr preferRelativeResize="0"/>
          <p:nvPr/>
        </p:nvPicPr>
        <p:blipFill rotWithShape="1">
          <a:blip r:embed="rId4">
            <a:alphaModFix/>
          </a:blip>
          <a:srcRect b="37050" l="7612" r="0" t="27722"/>
          <a:stretch/>
        </p:blipFill>
        <p:spPr>
          <a:xfrm rot="10799984">
            <a:off x="251600" y="303257"/>
            <a:ext cx="2158500" cy="454838"/>
          </a:xfrm>
          <a:prstGeom prst="rect">
            <a:avLst/>
          </a:prstGeom>
          <a:noFill/>
          <a:ln>
            <a:noFill/>
          </a:ln>
        </p:spPr>
      </p:pic>
      <p:sp>
        <p:nvSpPr>
          <p:cNvPr id="157" name="Google Shape;157;p23"/>
          <p:cNvSpPr txBox="1"/>
          <p:nvPr>
            <p:ph idx="1" type="body"/>
          </p:nvPr>
        </p:nvSpPr>
        <p:spPr>
          <a:xfrm>
            <a:off x="4708000" y="1145400"/>
            <a:ext cx="4133100" cy="331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Major peaks during winter 2020 and 2021 each state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Consistent peak across states in summer 2022 (April-August)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Some of the states show higher number of cases until September</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Cases Data</a:t>
            </a:r>
            <a:endParaRPr/>
          </a:p>
        </p:txBody>
      </p:sp>
      <p:pic>
        <p:nvPicPr>
          <p:cNvPr id="163" name="Google Shape;163;p24" title="CasesUS.mov">
            <a:hlinkClick r:id="rId3"/>
          </p:cNvPr>
          <p:cNvPicPr preferRelativeResize="0"/>
          <p:nvPr/>
        </p:nvPicPr>
        <p:blipFill>
          <a:blip r:embed="rId4">
            <a:alphaModFix/>
          </a:blip>
          <a:stretch>
            <a:fillRect/>
          </a:stretch>
        </p:blipFill>
        <p:spPr>
          <a:xfrm>
            <a:off x="2501476" y="1193275"/>
            <a:ext cx="4736550" cy="3552400"/>
          </a:xfrm>
          <a:prstGeom prst="rect">
            <a:avLst/>
          </a:prstGeom>
          <a:noFill/>
          <a:ln>
            <a:noFill/>
          </a:ln>
        </p:spPr>
      </p:pic>
      <p:pic>
        <p:nvPicPr>
          <p:cNvPr id="164" name="Google Shape;164;p24"/>
          <p:cNvPicPr preferRelativeResize="0"/>
          <p:nvPr/>
        </p:nvPicPr>
        <p:blipFill rotWithShape="1">
          <a:blip r:embed="rId5">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2400250" y="575950"/>
            <a:ext cx="6530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Cases and Deaths Data </a:t>
            </a:r>
            <a:r>
              <a:rPr lang="en"/>
              <a:t>Insights</a:t>
            </a:r>
            <a:endParaRPr/>
          </a:p>
        </p:txBody>
      </p:sp>
      <p:pic>
        <p:nvPicPr>
          <p:cNvPr id="170" name="Google Shape;170;p25"/>
          <p:cNvPicPr preferRelativeResize="0"/>
          <p:nvPr/>
        </p:nvPicPr>
        <p:blipFill>
          <a:blip r:embed="rId3">
            <a:alphaModFix/>
          </a:blip>
          <a:stretch>
            <a:fillRect/>
          </a:stretch>
        </p:blipFill>
        <p:spPr>
          <a:xfrm>
            <a:off x="1366100" y="1248275"/>
            <a:ext cx="6450500" cy="1722599"/>
          </a:xfrm>
          <a:prstGeom prst="rect">
            <a:avLst/>
          </a:prstGeom>
          <a:noFill/>
          <a:ln>
            <a:noFill/>
          </a:ln>
        </p:spPr>
      </p:pic>
      <p:pic>
        <p:nvPicPr>
          <p:cNvPr id="171" name="Google Shape;171;p25"/>
          <p:cNvPicPr preferRelativeResize="0"/>
          <p:nvPr/>
        </p:nvPicPr>
        <p:blipFill>
          <a:blip r:embed="rId4">
            <a:alphaModFix/>
          </a:blip>
          <a:stretch>
            <a:fillRect/>
          </a:stretch>
        </p:blipFill>
        <p:spPr>
          <a:xfrm>
            <a:off x="1376700" y="2970875"/>
            <a:ext cx="6393650" cy="1707125"/>
          </a:xfrm>
          <a:prstGeom prst="rect">
            <a:avLst/>
          </a:prstGeom>
          <a:noFill/>
          <a:ln>
            <a:noFill/>
          </a:ln>
        </p:spPr>
      </p:pic>
      <p:pic>
        <p:nvPicPr>
          <p:cNvPr id="172" name="Google Shape;172;p25"/>
          <p:cNvPicPr preferRelativeResize="0"/>
          <p:nvPr/>
        </p:nvPicPr>
        <p:blipFill rotWithShape="1">
          <a:blip r:embed="rId5">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Vaccination</a:t>
            </a:r>
            <a:r>
              <a:rPr lang="en"/>
              <a:t> and Deaths Data Insights</a:t>
            </a:r>
            <a:endParaRPr/>
          </a:p>
        </p:txBody>
      </p:sp>
      <p:pic>
        <p:nvPicPr>
          <p:cNvPr id="178" name="Google Shape;178;p26"/>
          <p:cNvPicPr preferRelativeResize="0"/>
          <p:nvPr/>
        </p:nvPicPr>
        <p:blipFill>
          <a:blip r:embed="rId3">
            <a:alphaModFix/>
          </a:blip>
          <a:stretch>
            <a:fillRect/>
          </a:stretch>
        </p:blipFill>
        <p:spPr>
          <a:xfrm>
            <a:off x="1375943" y="1082211"/>
            <a:ext cx="6321599" cy="3533822"/>
          </a:xfrm>
          <a:prstGeom prst="rect">
            <a:avLst/>
          </a:prstGeom>
          <a:noFill/>
          <a:ln>
            <a:noFill/>
          </a:ln>
        </p:spPr>
      </p:pic>
      <p:pic>
        <p:nvPicPr>
          <p:cNvPr id="179" name="Google Shape;179;p26"/>
          <p:cNvPicPr preferRelativeResize="0"/>
          <p:nvPr/>
        </p:nvPicPr>
        <p:blipFill rotWithShape="1">
          <a:blip r:embed="rId4">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Vaccination and </a:t>
            </a:r>
            <a:r>
              <a:rPr lang="en"/>
              <a:t>Travel Data </a:t>
            </a:r>
            <a:endParaRPr/>
          </a:p>
        </p:txBody>
      </p:sp>
      <p:sp>
        <p:nvSpPr>
          <p:cNvPr id="185" name="Google Shape;185;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Streamlit? / Talk about the features that went into the classification (logistic regression) model</a:t>
            </a:r>
            <a:endParaRPr/>
          </a:p>
        </p:txBody>
      </p:sp>
      <p:pic>
        <p:nvPicPr>
          <p:cNvPr id="186" name="Google Shape;186;p27"/>
          <p:cNvPicPr preferRelativeResize="0"/>
          <p:nvPr/>
        </p:nvPicPr>
        <p:blipFill>
          <a:blip r:embed="rId3">
            <a:alphaModFix/>
          </a:blip>
          <a:stretch>
            <a:fillRect/>
          </a:stretch>
        </p:blipFill>
        <p:spPr>
          <a:xfrm>
            <a:off x="1370257" y="1102157"/>
            <a:ext cx="6321599" cy="3533787"/>
          </a:xfrm>
          <a:prstGeom prst="rect">
            <a:avLst/>
          </a:prstGeom>
          <a:noFill/>
          <a:ln>
            <a:noFill/>
          </a:ln>
        </p:spPr>
      </p:pic>
      <p:pic>
        <p:nvPicPr>
          <p:cNvPr id="187" name="Google Shape;187;p27"/>
          <p:cNvPicPr preferRelativeResize="0"/>
          <p:nvPr/>
        </p:nvPicPr>
        <p:blipFill rotWithShape="1">
          <a:blip r:embed="rId4">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Model for </a:t>
            </a:r>
            <a:r>
              <a:rPr lang="en"/>
              <a:t>Cases in US</a:t>
            </a:r>
            <a:endParaRPr/>
          </a:p>
        </p:txBody>
      </p:sp>
      <p:pic>
        <p:nvPicPr>
          <p:cNvPr id="193" name="Google Shape;193;p28"/>
          <p:cNvPicPr preferRelativeResize="0"/>
          <p:nvPr/>
        </p:nvPicPr>
        <p:blipFill>
          <a:blip r:embed="rId3">
            <a:alphaModFix/>
          </a:blip>
          <a:stretch>
            <a:fillRect/>
          </a:stretch>
        </p:blipFill>
        <p:spPr>
          <a:xfrm>
            <a:off x="641450" y="2175348"/>
            <a:ext cx="3854351" cy="2356825"/>
          </a:xfrm>
          <a:prstGeom prst="rect">
            <a:avLst/>
          </a:prstGeom>
          <a:noFill/>
          <a:ln>
            <a:noFill/>
          </a:ln>
        </p:spPr>
      </p:pic>
      <p:pic>
        <p:nvPicPr>
          <p:cNvPr id="194" name="Google Shape;194;p28"/>
          <p:cNvPicPr preferRelativeResize="0"/>
          <p:nvPr/>
        </p:nvPicPr>
        <p:blipFill>
          <a:blip r:embed="rId4">
            <a:alphaModFix/>
          </a:blip>
          <a:stretch>
            <a:fillRect/>
          </a:stretch>
        </p:blipFill>
        <p:spPr>
          <a:xfrm>
            <a:off x="4648198" y="2175348"/>
            <a:ext cx="3854351" cy="2356827"/>
          </a:xfrm>
          <a:prstGeom prst="rect">
            <a:avLst/>
          </a:prstGeom>
          <a:noFill/>
          <a:ln>
            <a:noFill/>
          </a:ln>
        </p:spPr>
      </p:pic>
      <p:sp>
        <p:nvSpPr>
          <p:cNvPr id="195" name="Google Shape;195;p28"/>
          <p:cNvSpPr txBox="1"/>
          <p:nvPr/>
        </p:nvSpPr>
        <p:spPr>
          <a:xfrm>
            <a:off x="2571750" y="1287550"/>
            <a:ext cx="4974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High autocorrelation on the 3 first legs</a:t>
            </a:r>
            <a:endParaRPr sz="1600">
              <a:solidFill>
                <a:schemeClr val="dk2"/>
              </a:solidFill>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No trends/seasonality was found at the data</a:t>
            </a:r>
            <a:endParaRPr>
              <a:latin typeface="Lato"/>
              <a:ea typeface="Lato"/>
              <a:cs typeface="Lato"/>
              <a:sym typeface="Lato"/>
            </a:endParaRPr>
          </a:p>
        </p:txBody>
      </p:sp>
      <p:pic>
        <p:nvPicPr>
          <p:cNvPr id="196" name="Google Shape;196;p28"/>
          <p:cNvPicPr preferRelativeResize="0"/>
          <p:nvPr/>
        </p:nvPicPr>
        <p:blipFill rotWithShape="1">
          <a:blip r:embed="rId5">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Model for Cases in US</a:t>
            </a:r>
            <a:endParaRPr/>
          </a:p>
        </p:txBody>
      </p:sp>
      <p:pic>
        <p:nvPicPr>
          <p:cNvPr id="202" name="Google Shape;202;p29"/>
          <p:cNvPicPr preferRelativeResize="0"/>
          <p:nvPr/>
        </p:nvPicPr>
        <p:blipFill>
          <a:blip r:embed="rId3">
            <a:alphaModFix/>
          </a:blip>
          <a:stretch>
            <a:fillRect/>
          </a:stretch>
        </p:blipFill>
        <p:spPr>
          <a:xfrm>
            <a:off x="2123001" y="2963273"/>
            <a:ext cx="6598848" cy="1679877"/>
          </a:xfrm>
          <a:prstGeom prst="rect">
            <a:avLst/>
          </a:prstGeom>
          <a:noFill/>
          <a:ln>
            <a:noFill/>
          </a:ln>
        </p:spPr>
      </p:pic>
      <p:graphicFrame>
        <p:nvGraphicFramePr>
          <p:cNvPr id="203" name="Google Shape;203;p29"/>
          <p:cNvGraphicFramePr/>
          <p:nvPr/>
        </p:nvGraphicFramePr>
        <p:xfrm>
          <a:off x="2749150" y="1371095"/>
          <a:ext cx="3000000" cy="3000000"/>
        </p:xfrm>
        <a:graphic>
          <a:graphicData uri="http://schemas.openxmlformats.org/drawingml/2006/table">
            <a:tbl>
              <a:tblPr>
                <a:noFill/>
                <a:tableStyleId>{17961F1F-F6CE-4B58-B909-D27916A2A6B2}</a:tableStyleId>
              </a:tblPr>
              <a:tblGrid>
                <a:gridCol w="1782175"/>
                <a:gridCol w="2368725"/>
                <a:gridCol w="1195625"/>
              </a:tblGrid>
              <a:tr h="323575">
                <a:tc>
                  <a:txBody>
                    <a:bodyPr/>
                    <a:lstStyle/>
                    <a:p>
                      <a:pPr indent="0" lvl="0" marL="0" rtl="0" algn="l">
                        <a:spcBef>
                          <a:spcPts val="0"/>
                        </a:spcBef>
                        <a:spcAft>
                          <a:spcPts val="0"/>
                        </a:spcAft>
                        <a:buNone/>
                      </a:pPr>
                      <a:r>
                        <a:rPr lang="en" sz="1000"/>
                        <a:t>ARIMA</a:t>
                      </a:r>
                      <a:endParaRPr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t>(0,1,0)</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solidFill>
                            <a:schemeClr val="dk2"/>
                          </a:solidFill>
                        </a:rPr>
                        <a:t>4237225928.63</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283950">
                <a:tc>
                  <a:txBody>
                    <a:bodyPr/>
                    <a:lstStyle/>
                    <a:p>
                      <a:pPr indent="0" lvl="0" marL="0" rtl="0" algn="l">
                        <a:spcBef>
                          <a:spcPts val="0"/>
                        </a:spcBef>
                        <a:spcAft>
                          <a:spcPts val="0"/>
                        </a:spcAft>
                        <a:buNone/>
                      </a:pPr>
                      <a:r>
                        <a:rPr lang="en" sz="1000">
                          <a:solidFill>
                            <a:schemeClr val="dk2"/>
                          </a:solidFill>
                        </a:rPr>
                        <a:t>ARIMA</a:t>
                      </a:r>
                      <a:endParaRPr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t>(3,0,1)</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solidFill>
                            <a:schemeClr val="dk2"/>
                          </a:solidFill>
                        </a:rPr>
                        <a:t>2791954341.41</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283950">
                <a:tc>
                  <a:txBody>
                    <a:bodyPr/>
                    <a:lstStyle/>
                    <a:p>
                      <a:pPr indent="0" lvl="0" marL="0" rtl="0" algn="l">
                        <a:spcBef>
                          <a:spcPts val="0"/>
                        </a:spcBef>
                        <a:spcAft>
                          <a:spcPts val="0"/>
                        </a:spcAft>
                        <a:buNone/>
                      </a:pPr>
                      <a:r>
                        <a:rPr lang="en" sz="1000">
                          <a:solidFill>
                            <a:schemeClr val="dk2"/>
                          </a:solidFill>
                        </a:rPr>
                        <a:t>SARIMA</a:t>
                      </a:r>
                      <a:endParaRPr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t>(3,0,1) x (1,1,1,22)</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solidFill>
                            <a:schemeClr val="dk2"/>
                          </a:solidFill>
                        </a:rPr>
                        <a:t>3638844274.47</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283950">
                <a:tc>
                  <a:txBody>
                    <a:bodyPr/>
                    <a:lstStyle/>
                    <a:p>
                      <a:pPr indent="0" lvl="0" marL="0" rtl="0" algn="l">
                        <a:lnSpc>
                          <a:spcPct val="150000"/>
                        </a:lnSpc>
                        <a:spcBef>
                          <a:spcPts val="0"/>
                        </a:spcBef>
                        <a:spcAft>
                          <a:spcPts val="0"/>
                        </a:spcAft>
                        <a:buNone/>
                      </a:pPr>
                      <a:r>
                        <a:rPr lang="en" sz="1000">
                          <a:solidFill>
                            <a:schemeClr val="dk2"/>
                          </a:solidFill>
                        </a:rPr>
                        <a:t>VAR</a:t>
                      </a:r>
                      <a:r>
                        <a:rPr lang="en" sz="1000">
                          <a:solidFill>
                            <a:schemeClr val="dk2"/>
                          </a:solidFill>
                        </a:rPr>
                        <a:t> (North Carolina)</a:t>
                      </a:r>
                      <a:endParaRPr sz="10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lnSpc>
                          <a:spcPct val="150000"/>
                        </a:lnSpc>
                        <a:spcBef>
                          <a:spcPts val="0"/>
                        </a:spcBef>
                        <a:spcAft>
                          <a:spcPts val="0"/>
                        </a:spcAft>
                        <a:buNone/>
                      </a:pPr>
                      <a:r>
                        <a:rPr lang="en" sz="1000">
                          <a:solidFill>
                            <a:schemeClr val="dk2"/>
                          </a:solidFill>
                        </a:rPr>
                        <a:t>covid_deaths, covid_cases, trips</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solidFill>
                            <a:schemeClr val="dk2"/>
                          </a:solidFill>
                        </a:rPr>
                        <a:t>20630275.43</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bl>
          </a:graphicData>
        </a:graphic>
      </p:graphicFrame>
      <p:pic>
        <p:nvPicPr>
          <p:cNvPr id="204" name="Google Shape;204;p29"/>
          <p:cNvPicPr preferRelativeResize="0"/>
          <p:nvPr/>
        </p:nvPicPr>
        <p:blipFill rotWithShape="1">
          <a:blip r:embed="rId4">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Findings/Recommendations</a:t>
            </a:r>
            <a:endParaRPr/>
          </a:p>
        </p:txBody>
      </p:sp>
      <p:sp>
        <p:nvSpPr>
          <p:cNvPr id="210" name="Google Shape;210;p30"/>
          <p:cNvSpPr txBox="1"/>
          <p:nvPr>
            <p:ph idx="1" type="body"/>
          </p:nvPr>
        </p:nvSpPr>
        <p:spPr>
          <a:xfrm>
            <a:off x="2410100" y="1361525"/>
            <a:ext cx="6321600" cy="3236700"/>
          </a:xfrm>
          <a:prstGeom prst="rect">
            <a:avLst/>
          </a:prstGeom>
        </p:spPr>
        <p:txBody>
          <a:bodyPr anchorCtr="0" anchor="t" bIns="91425" lIns="91425" spcFirstLastPara="1" rIns="91425" wrap="square" tIns="91425">
            <a:normAutofit fontScale="40000" lnSpcReduction="10000"/>
          </a:bodyPr>
          <a:lstStyle/>
          <a:p>
            <a:pPr indent="-323716" lvl="0" marL="457200" rtl="0" algn="l">
              <a:spcBef>
                <a:spcPts val="0"/>
              </a:spcBef>
              <a:spcAft>
                <a:spcPts val="0"/>
              </a:spcAft>
              <a:buSzPct val="100000"/>
              <a:buChar char="-"/>
            </a:pPr>
            <a:r>
              <a:rPr lang="en" sz="3744"/>
              <a:t>Focus on North Carolina: </a:t>
            </a:r>
            <a:endParaRPr sz="3744"/>
          </a:p>
          <a:p>
            <a:pPr indent="-308208" lvl="1" marL="914400" rtl="0" algn="l">
              <a:spcBef>
                <a:spcPts val="0"/>
              </a:spcBef>
              <a:spcAft>
                <a:spcPts val="0"/>
              </a:spcAft>
              <a:buSzPct val="100000"/>
              <a:buChar char="-"/>
            </a:pPr>
            <a:r>
              <a:rPr lang="en" sz="3134"/>
              <a:t>Highest number of new covid cases over the past month</a:t>
            </a:r>
            <a:endParaRPr sz="3134"/>
          </a:p>
          <a:p>
            <a:pPr indent="-308208" lvl="1" marL="914400" rtl="0" algn="l">
              <a:spcBef>
                <a:spcPts val="0"/>
              </a:spcBef>
              <a:spcAft>
                <a:spcPts val="0"/>
              </a:spcAft>
              <a:buSzPct val="100000"/>
              <a:buChar char="-"/>
            </a:pPr>
            <a:r>
              <a:rPr lang="en" sz="3134"/>
              <a:t>Lowest percent of people w/ primary series and booster (28%)</a:t>
            </a:r>
            <a:endParaRPr sz="3134"/>
          </a:p>
          <a:p>
            <a:pPr indent="0" lvl="0" marL="0" rtl="0" algn="l">
              <a:spcBef>
                <a:spcPts val="0"/>
              </a:spcBef>
              <a:spcAft>
                <a:spcPts val="0"/>
              </a:spcAft>
              <a:buNone/>
            </a:pPr>
            <a:r>
              <a:t/>
            </a:r>
            <a:endParaRPr sz="3534"/>
          </a:p>
          <a:p>
            <a:pPr indent="-323716" lvl="0" marL="457200" rtl="0" algn="l">
              <a:spcBef>
                <a:spcPts val="0"/>
              </a:spcBef>
              <a:spcAft>
                <a:spcPts val="0"/>
              </a:spcAft>
              <a:buSzPct val="100000"/>
              <a:buChar char="-"/>
            </a:pPr>
            <a:r>
              <a:rPr lang="en" sz="3744"/>
              <a:t>Time series modeling is difficult:</a:t>
            </a:r>
            <a:endParaRPr sz="3744"/>
          </a:p>
          <a:p>
            <a:pPr indent="-308208" lvl="1" marL="914400" rtl="0" algn="l">
              <a:spcBef>
                <a:spcPts val="0"/>
              </a:spcBef>
              <a:spcAft>
                <a:spcPts val="0"/>
              </a:spcAft>
              <a:buSzPct val="100000"/>
              <a:buChar char="-"/>
            </a:pPr>
            <a:r>
              <a:rPr lang="en" sz="3134"/>
              <a:t>Tried </a:t>
            </a:r>
            <a:r>
              <a:rPr lang="en" sz="3134"/>
              <a:t>multiple</a:t>
            </a:r>
            <a:r>
              <a:rPr lang="en" sz="3134"/>
              <a:t> models: ARIMA, VAR, SARIMAX</a:t>
            </a:r>
            <a:endParaRPr sz="3134"/>
          </a:p>
          <a:p>
            <a:pPr indent="-308208" lvl="1" marL="914400" rtl="0" algn="l">
              <a:spcBef>
                <a:spcPts val="0"/>
              </a:spcBef>
              <a:spcAft>
                <a:spcPts val="0"/>
              </a:spcAft>
              <a:buSzPct val="100000"/>
              <a:buChar char="-"/>
            </a:pPr>
            <a:r>
              <a:rPr lang="en" sz="3134"/>
              <a:t>Lack of domain knowledge</a:t>
            </a:r>
            <a:endParaRPr sz="3134"/>
          </a:p>
          <a:p>
            <a:pPr indent="0" lvl="0" marL="457200" rtl="0" algn="l">
              <a:spcBef>
                <a:spcPts val="0"/>
              </a:spcBef>
              <a:spcAft>
                <a:spcPts val="0"/>
              </a:spcAft>
              <a:buNone/>
            </a:pPr>
            <a:r>
              <a:t/>
            </a:r>
            <a:endParaRPr sz="3534"/>
          </a:p>
          <a:p>
            <a:pPr indent="-323716" lvl="0" marL="457200" rtl="0" algn="l">
              <a:spcBef>
                <a:spcPts val="0"/>
              </a:spcBef>
              <a:spcAft>
                <a:spcPts val="0"/>
              </a:spcAft>
              <a:buSzPct val="100000"/>
              <a:buChar char="-"/>
            </a:pPr>
            <a:r>
              <a:rPr lang="en" sz="3744"/>
              <a:t>Imbalanced classes affected classification model performance:</a:t>
            </a:r>
            <a:endParaRPr sz="3744"/>
          </a:p>
          <a:p>
            <a:pPr indent="-306574" lvl="1" marL="914400" rtl="0" algn="l">
              <a:spcBef>
                <a:spcPts val="0"/>
              </a:spcBef>
              <a:spcAft>
                <a:spcPts val="0"/>
              </a:spcAft>
              <a:buSzPct val="100000"/>
              <a:buChar char="-"/>
            </a:pPr>
            <a:r>
              <a:rPr lang="en" sz="3069"/>
              <a:t>Able to identify factors that contributed to hospitalization</a:t>
            </a:r>
            <a:endParaRPr sz="3069"/>
          </a:p>
          <a:p>
            <a:pPr indent="-306574" lvl="1" marL="914400" rtl="0" algn="l">
              <a:spcBef>
                <a:spcPts val="0"/>
              </a:spcBef>
              <a:spcAft>
                <a:spcPts val="0"/>
              </a:spcAft>
              <a:buSzPct val="100000"/>
              <a:buChar char="-"/>
            </a:pPr>
            <a:r>
              <a:rPr lang="en" sz="3069"/>
              <a:t>Collect more</a:t>
            </a:r>
            <a:r>
              <a:rPr lang="en" sz="3069"/>
              <a:t> data to balance</a:t>
            </a:r>
            <a:endParaRPr sz="3069"/>
          </a:p>
          <a:p>
            <a:pPr indent="0" lvl="0" marL="914400" rtl="0" algn="l">
              <a:spcBef>
                <a:spcPts val="0"/>
              </a:spcBef>
              <a:spcAft>
                <a:spcPts val="0"/>
              </a:spcAft>
              <a:buNone/>
            </a:pPr>
            <a:r>
              <a:t/>
            </a:r>
            <a:endParaRPr sz="2245"/>
          </a:p>
          <a:p>
            <a:pPr indent="0" lvl="0" marL="914400" rtl="0" algn="l">
              <a:spcBef>
                <a:spcPts val="0"/>
              </a:spcBef>
              <a:spcAft>
                <a:spcPts val="0"/>
              </a:spcAft>
              <a:buNone/>
            </a:pPr>
            <a:r>
              <a:t/>
            </a:r>
            <a:endParaRPr sz="1500"/>
          </a:p>
          <a:p>
            <a:pPr indent="0" lvl="0" marL="0" rtl="0" algn="l">
              <a:spcBef>
                <a:spcPts val="0"/>
              </a:spcBef>
              <a:spcAft>
                <a:spcPts val="0"/>
              </a:spcAft>
              <a:buNone/>
            </a:pPr>
            <a:r>
              <a:t/>
            </a:r>
            <a:endParaRPr/>
          </a:p>
          <a:p>
            <a:pPr indent="0" lvl="0" marL="914400" rtl="0" algn="l">
              <a:spcBef>
                <a:spcPts val="0"/>
              </a:spcBef>
              <a:spcAft>
                <a:spcPts val="0"/>
              </a:spcAft>
              <a:buNone/>
            </a:pPr>
            <a:r>
              <a:t/>
            </a:r>
            <a:endParaRPr/>
          </a:p>
        </p:txBody>
      </p:sp>
      <p:pic>
        <p:nvPicPr>
          <p:cNvPr id="211" name="Google Shape;211;p30"/>
          <p:cNvPicPr preferRelativeResize="0"/>
          <p:nvPr/>
        </p:nvPicPr>
        <p:blipFill rotWithShape="1">
          <a:blip r:embed="rId3">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493375" y="1788825"/>
            <a:ext cx="2616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pic>
        <p:nvPicPr>
          <p:cNvPr id="217" name="Google Shape;217;p31"/>
          <p:cNvPicPr preferRelativeResize="0"/>
          <p:nvPr/>
        </p:nvPicPr>
        <p:blipFill rotWithShape="1">
          <a:blip r:embed="rId3">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9" name="Google Shape;79;p14"/>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COVID-19 has been with us for 2 years now, with most people fully vaccinated and boosted in most states, but less so in others.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I</a:t>
            </a:r>
            <a:r>
              <a:rPr lang="en"/>
              <a:t>nsights from data on covid-19 vaccination, surveillance, and death rates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Identify states more susceptible to new cases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Attempt time series model</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I</a:t>
            </a:r>
            <a:r>
              <a:rPr lang="en"/>
              <a:t>nform resource allocation decisions</a:t>
            </a:r>
            <a:endParaRPr/>
          </a:p>
        </p:txBody>
      </p:sp>
      <p:pic>
        <p:nvPicPr>
          <p:cNvPr id="80" name="Google Shape;80;p14"/>
          <p:cNvPicPr preferRelativeResize="0"/>
          <p:nvPr/>
        </p:nvPicPr>
        <p:blipFill rotWithShape="1">
          <a:blip r:embed="rId3">
            <a:alphaModFix/>
          </a:blip>
          <a:srcRect b="0" l="7612" r="0" t="24845"/>
          <a:stretch/>
        </p:blipFill>
        <p:spPr>
          <a:xfrm rot="5399997">
            <a:off x="-1417788" y="1400266"/>
            <a:ext cx="5178552" cy="2342969"/>
          </a:xfrm>
          <a:prstGeom prst="rect">
            <a:avLst/>
          </a:prstGeom>
          <a:noFill/>
          <a:ln>
            <a:noFill/>
          </a:ln>
        </p:spPr>
      </p:pic>
      <p:sp>
        <p:nvSpPr>
          <p:cNvPr id="81" name="Google Shape;81;p14"/>
          <p:cNvSpPr txBox="1"/>
          <p:nvPr/>
        </p:nvSpPr>
        <p:spPr>
          <a:xfrm>
            <a:off x="6158100" y="47280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rgbClr val="31333F"/>
                </a:solidFill>
                <a:highlight>
                  <a:srgbClr val="FFFFFF"/>
                </a:highlight>
              </a:rPr>
              <a:t>https://hub.jhu.edu/2021/01/15/sars-cov-2-covid-19-variants-new-strains/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32"/>
          <p:cNvGrpSpPr/>
          <p:nvPr/>
        </p:nvGrpSpPr>
        <p:grpSpPr>
          <a:xfrm>
            <a:off x="2717494" y="974132"/>
            <a:ext cx="5904081" cy="3563562"/>
            <a:chOff x="2154050" y="821763"/>
            <a:chExt cx="6468100" cy="3987425"/>
          </a:xfrm>
        </p:grpSpPr>
        <p:pic>
          <p:nvPicPr>
            <p:cNvPr id="223" name="Google Shape;223;p32"/>
            <p:cNvPicPr preferRelativeResize="0"/>
            <p:nvPr/>
          </p:nvPicPr>
          <p:blipFill rotWithShape="1">
            <a:blip r:embed="rId3">
              <a:alphaModFix/>
            </a:blip>
            <a:srcRect b="8767" l="3571" r="6021" t="0"/>
            <a:stretch/>
          </p:blipFill>
          <p:spPr>
            <a:xfrm>
              <a:off x="2154050" y="883188"/>
              <a:ext cx="2062731" cy="3122301"/>
            </a:xfrm>
            <a:prstGeom prst="rect">
              <a:avLst/>
            </a:prstGeom>
            <a:noFill/>
            <a:ln>
              <a:noFill/>
            </a:ln>
          </p:spPr>
        </p:pic>
        <p:pic>
          <p:nvPicPr>
            <p:cNvPr id="224" name="Google Shape;224;p32"/>
            <p:cNvPicPr preferRelativeResize="0"/>
            <p:nvPr/>
          </p:nvPicPr>
          <p:blipFill rotWithShape="1">
            <a:blip r:embed="rId4">
              <a:alphaModFix/>
            </a:blip>
            <a:srcRect b="4260" l="0" r="6023" t="0"/>
            <a:stretch/>
          </p:blipFill>
          <p:spPr>
            <a:xfrm>
              <a:off x="4038390" y="868438"/>
              <a:ext cx="2161685" cy="3303525"/>
            </a:xfrm>
            <a:prstGeom prst="rect">
              <a:avLst/>
            </a:prstGeom>
            <a:noFill/>
            <a:ln>
              <a:noFill/>
            </a:ln>
          </p:spPr>
        </p:pic>
        <p:pic>
          <p:nvPicPr>
            <p:cNvPr id="225" name="Google Shape;225;p32"/>
            <p:cNvPicPr preferRelativeResize="0"/>
            <p:nvPr/>
          </p:nvPicPr>
          <p:blipFill>
            <a:blip r:embed="rId5">
              <a:alphaModFix/>
            </a:blip>
            <a:stretch>
              <a:fillRect/>
            </a:stretch>
          </p:blipFill>
          <p:spPr>
            <a:xfrm>
              <a:off x="5963850" y="821763"/>
              <a:ext cx="2658300" cy="3987425"/>
            </a:xfrm>
            <a:prstGeom prst="rect">
              <a:avLst/>
            </a:prstGeom>
            <a:noFill/>
            <a:ln>
              <a:noFill/>
            </a:ln>
          </p:spPr>
        </p:pic>
      </p:grpSp>
      <p:sp>
        <p:nvSpPr>
          <p:cNvPr id="226" name="Google Shape;226;p32"/>
          <p:cNvSpPr txBox="1"/>
          <p:nvPr>
            <p:ph type="title"/>
          </p:nvPr>
        </p:nvSpPr>
        <p:spPr>
          <a:xfrm>
            <a:off x="2933650" y="457875"/>
            <a:ext cx="4177800" cy="3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Demographic EDA- COVID </a:t>
            </a:r>
            <a:endParaRPr sz="2400"/>
          </a:p>
        </p:txBody>
      </p:sp>
      <p:pic>
        <p:nvPicPr>
          <p:cNvPr id="227" name="Google Shape;227;p32"/>
          <p:cNvPicPr preferRelativeResize="0"/>
          <p:nvPr/>
        </p:nvPicPr>
        <p:blipFill rotWithShape="1">
          <a:blip r:embed="rId6">
            <a:alphaModFix/>
          </a:blip>
          <a:srcRect b="27272" l="0" r="0" t="0"/>
          <a:stretch/>
        </p:blipFill>
        <p:spPr>
          <a:xfrm>
            <a:off x="369600" y="1441225"/>
            <a:ext cx="2123950" cy="1790276"/>
          </a:xfrm>
          <a:prstGeom prst="rect">
            <a:avLst/>
          </a:prstGeom>
          <a:noFill/>
          <a:ln>
            <a:noFill/>
          </a:ln>
        </p:spPr>
      </p:pic>
      <p:pic>
        <p:nvPicPr>
          <p:cNvPr id="228" name="Google Shape;228;p32"/>
          <p:cNvPicPr preferRelativeResize="0"/>
          <p:nvPr/>
        </p:nvPicPr>
        <p:blipFill rotWithShape="1">
          <a:blip r:embed="rId7">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87" name="Google Shape;87;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
              <a:t>1. To which states should we distribute additional covid anti-viral therapeutics and focus outreach campaigns?</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
              <a:t>2. Can time series and classification models offer more granular insight?</a:t>
            </a:r>
            <a:endParaRPr/>
          </a:p>
          <a:p>
            <a:pPr indent="0" lvl="0" marL="0" rtl="0" algn="l">
              <a:spcBef>
                <a:spcPts val="0"/>
              </a:spcBef>
              <a:spcAft>
                <a:spcPts val="0"/>
              </a:spcAft>
              <a:buNone/>
            </a:pPr>
            <a:r>
              <a:t/>
            </a:r>
            <a:endParaRPr/>
          </a:p>
        </p:txBody>
      </p:sp>
      <p:sp>
        <p:nvSpPr>
          <p:cNvPr id="88" name="Google Shape;88;p15"/>
          <p:cNvSpPr txBox="1"/>
          <p:nvPr/>
        </p:nvSpPr>
        <p:spPr>
          <a:xfrm>
            <a:off x="4793700" y="4843500"/>
            <a:ext cx="4350300" cy="30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rgbClr val="31333F"/>
                </a:solidFill>
                <a:highlight>
                  <a:srgbClr val="FFFFFF"/>
                </a:highlight>
              </a:rPr>
              <a:t>https://www.centennialco.gov/Residents/Health-Environment/Coronavirus</a:t>
            </a:r>
            <a:endParaRPr/>
          </a:p>
        </p:txBody>
      </p:sp>
      <p:pic>
        <p:nvPicPr>
          <p:cNvPr id="89" name="Google Shape;89;p15"/>
          <p:cNvPicPr preferRelativeResize="0"/>
          <p:nvPr/>
        </p:nvPicPr>
        <p:blipFill rotWithShape="1">
          <a:blip r:embed="rId3">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95" name="Google Shape;95;p16"/>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sz="2666"/>
          </a:p>
          <a:p>
            <a:pPr indent="-339245" lvl="0" marL="457200" rtl="0" algn="l">
              <a:spcBef>
                <a:spcPts val="0"/>
              </a:spcBef>
              <a:spcAft>
                <a:spcPts val="0"/>
              </a:spcAft>
              <a:buSzPct val="100000"/>
              <a:buChar char="-"/>
            </a:pPr>
            <a:r>
              <a:rPr lang="en" sz="3168"/>
              <a:t>COVID-19 Cases and Deaths by State</a:t>
            </a:r>
            <a:endParaRPr sz="3168"/>
          </a:p>
          <a:p>
            <a:pPr indent="-324277" lvl="0" marL="914400" rtl="0" algn="l">
              <a:spcBef>
                <a:spcPts val="0"/>
              </a:spcBef>
              <a:spcAft>
                <a:spcPts val="0"/>
              </a:spcAft>
              <a:buSzPct val="100000"/>
              <a:buChar char="-"/>
            </a:pPr>
            <a:r>
              <a:rPr lang="en" sz="2739"/>
              <a:t>Confirmed and probable cases and deaths</a:t>
            </a:r>
            <a:endParaRPr sz="2739"/>
          </a:p>
          <a:p>
            <a:pPr indent="0" lvl="0" marL="0" rtl="0" algn="l">
              <a:spcBef>
                <a:spcPts val="0"/>
              </a:spcBef>
              <a:spcAft>
                <a:spcPts val="0"/>
              </a:spcAft>
              <a:buNone/>
            </a:pPr>
            <a:r>
              <a:t/>
            </a:r>
            <a:endParaRPr sz="2768"/>
          </a:p>
          <a:p>
            <a:pPr indent="-339245" lvl="0" marL="457200" rtl="0" algn="l">
              <a:spcBef>
                <a:spcPts val="0"/>
              </a:spcBef>
              <a:spcAft>
                <a:spcPts val="0"/>
              </a:spcAft>
              <a:buSzPct val="100000"/>
              <a:buChar char="-"/>
            </a:pPr>
            <a:r>
              <a:rPr lang="en" sz="3168"/>
              <a:t>Vaccination Trends by State</a:t>
            </a:r>
            <a:endParaRPr sz="3168"/>
          </a:p>
          <a:p>
            <a:pPr indent="-325275" lvl="1" marL="914400" rtl="0" algn="l">
              <a:spcBef>
                <a:spcPts val="0"/>
              </a:spcBef>
              <a:spcAft>
                <a:spcPts val="0"/>
              </a:spcAft>
              <a:buSzPct val="100000"/>
              <a:buChar char="-"/>
            </a:pPr>
            <a:r>
              <a:rPr lang="en" sz="2768"/>
              <a:t>Breakdown by percentage of people vaccinated </a:t>
            </a:r>
            <a:endParaRPr sz="2768"/>
          </a:p>
          <a:p>
            <a:pPr indent="0" lvl="0" marL="0" rtl="0" algn="l">
              <a:spcBef>
                <a:spcPts val="0"/>
              </a:spcBef>
              <a:spcAft>
                <a:spcPts val="0"/>
              </a:spcAft>
              <a:buNone/>
            </a:pPr>
            <a:r>
              <a:t/>
            </a:r>
            <a:endParaRPr sz="3168"/>
          </a:p>
          <a:p>
            <a:pPr indent="-339245" lvl="0" marL="457200" rtl="0" algn="l">
              <a:spcBef>
                <a:spcPts val="0"/>
              </a:spcBef>
              <a:spcAft>
                <a:spcPts val="0"/>
              </a:spcAft>
              <a:buSzPct val="100000"/>
              <a:buChar char="-"/>
            </a:pPr>
            <a:r>
              <a:rPr lang="en" sz="3168"/>
              <a:t>Surveillance Information by state</a:t>
            </a:r>
            <a:endParaRPr sz="3168"/>
          </a:p>
          <a:p>
            <a:pPr indent="-325275" lvl="1" marL="914400" rtl="0" algn="l">
              <a:spcBef>
                <a:spcPts val="0"/>
              </a:spcBef>
              <a:spcAft>
                <a:spcPts val="0"/>
              </a:spcAft>
              <a:buSzPct val="100000"/>
              <a:buChar char="-"/>
            </a:pPr>
            <a:r>
              <a:rPr lang="en" sz="2768"/>
              <a:t>Demographic data related to hospitalization rates</a:t>
            </a:r>
            <a:endParaRPr sz="2768"/>
          </a:p>
          <a:p>
            <a:pPr indent="0" lvl="0" marL="0" rtl="0" algn="l">
              <a:spcBef>
                <a:spcPts val="0"/>
              </a:spcBef>
              <a:spcAft>
                <a:spcPts val="0"/>
              </a:spcAft>
              <a:buNone/>
            </a:pPr>
            <a:r>
              <a:t/>
            </a:r>
            <a:endParaRPr sz="2768"/>
          </a:p>
          <a:p>
            <a:pPr indent="-337974" lvl="0" marL="457200" rtl="0" algn="l">
              <a:spcBef>
                <a:spcPts val="0"/>
              </a:spcBef>
              <a:spcAft>
                <a:spcPts val="0"/>
              </a:spcAft>
              <a:buSzPct val="100000"/>
              <a:buChar char="-"/>
            </a:pPr>
            <a:r>
              <a:rPr lang="en" sz="3131"/>
              <a:t>Travel Data </a:t>
            </a:r>
            <a:endParaRPr sz="3131"/>
          </a:p>
          <a:p>
            <a:pPr indent="-325275" lvl="1" marL="914400" rtl="0" algn="l">
              <a:spcBef>
                <a:spcPts val="0"/>
              </a:spcBef>
              <a:spcAft>
                <a:spcPts val="0"/>
              </a:spcAft>
              <a:buSzPct val="100000"/>
              <a:buChar char="-"/>
            </a:pPr>
            <a:r>
              <a:rPr lang="en" sz="2768"/>
              <a:t>Trips greater than 500 miles</a:t>
            </a:r>
            <a:endParaRPr sz="2768"/>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6" name="Google Shape;96;p16"/>
          <p:cNvPicPr preferRelativeResize="0"/>
          <p:nvPr/>
        </p:nvPicPr>
        <p:blipFill rotWithShape="1">
          <a:blip r:embed="rId3">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02" name="Google Shape;102;p17"/>
          <p:cNvSpPr txBox="1"/>
          <p:nvPr>
            <p:ph idx="1" type="body"/>
          </p:nvPr>
        </p:nvSpPr>
        <p:spPr>
          <a:xfrm>
            <a:off x="2410100" y="1285875"/>
            <a:ext cx="6321600" cy="33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Criteria to identify states that might need additional resources: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Monthly new cases in each state</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The percentage of people in a state with both a primary series and booster</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03" name="Google Shape;103;p17"/>
          <p:cNvPicPr preferRelativeResize="0"/>
          <p:nvPr/>
        </p:nvPicPr>
        <p:blipFill rotWithShape="1">
          <a:blip r:embed="rId3">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57450" y="457875"/>
            <a:ext cx="4399500" cy="3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Demographic EDA- COVID </a:t>
            </a:r>
            <a:endParaRPr sz="2400"/>
          </a:p>
        </p:txBody>
      </p:sp>
      <p:grpSp>
        <p:nvGrpSpPr>
          <p:cNvPr id="109" name="Google Shape;109;p18"/>
          <p:cNvGrpSpPr/>
          <p:nvPr/>
        </p:nvGrpSpPr>
        <p:grpSpPr>
          <a:xfrm>
            <a:off x="769773" y="1020809"/>
            <a:ext cx="7648692" cy="3589066"/>
            <a:chOff x="152400" y="868450"/>
            <a:chExt cx="8266175" cy="3901583"/>
          </a:xfrm>
        </p:grpSpPr>
        <p:pic>
          <p:nvPicPr>
            <p:cNvPr id="110" name="Google Shape;110;p18"/>
            <p:cNvPicPr preferRelativeResize="0"/>
            <p:nvPr/>
          </p:nvPicPr>
          <p:blipFill>
            <a:blip r:embed="rId3">
              <a:alphaModFix/>
            </a:blip>
            <a:stretch>
              <a:fillRect/>
            </a:stretch>
          </p:blipFill>
          <p:spPr>
            <a:xfrm>
              <a:off x="152400" y="868450"/>
              <a:ext cx="2336050" cy="3894050"/>
            </a:xfrm>
            <a:prstGeom prst="rect">
              <a:avLst/>
            </a:prstGeom>
            <a:noFill/>
            <a:ln>
              <a:noFill/>
            </a:ln>
          </p:spPr>
        </p:pic>
        <p:pic>
          <p:nvPicPr>
            <p:cNvPr id="111" name="Google Shape;111;p18"/>
            <p:cNvPicPr preferRelativeResize="0"/>
            <p:nvPr/>
          </p:nvPicPr>
          <p:blipFill rotWithShape="1">
            <a:blip r:embed="rId4">
              <a:alphaModFix/>
            </a:blip>
            <a:srcRect b="8366" l="0" r="0" t="0"/>
            <a:stretch/>
          </p:blipFill>
          <p:spPr>
            <a:xfrm>
              <a:off x="2154050" y="933300"/>
              <a:ext cx="2198625" cy="3022075"/>
            </a:xfrm>
            <a:prstGeom prst="rect">
              <a:avLst/>
            </a:prstGeom>
            <a:noFill/>
            <a:ln>
              <a:noFill/>
            </a:ln>
          </p:spPr>
        </p:pic>
        <p:pic>
          <p:nvPicPr>
            <p:cNvPr id="112" name="Google Shape;112;p18"/>
            <p:cNvPicPr preferRelativeResize="0"/>
            <p:nvPr/>
          </p:nvPicPr>
          <p:blipFill rotWithShape="1">
            <a:blip r:embed="rId5">
              <a:alphaModFix/>
            </a:blip>
            <a:srcRect b="3753" l="5499" r="0" t="3344"/>
            <a:stretch/>
          </p:blipFill>
          <p:spPr>
            <a:xfrm>
              <a:off x="4167075" y="1009225"/>
              <a:ext cx="2117300" cy="3122301"/>
            </a:xfrm>
            <a:prstGeom prst="rect">
              <a:avLst/>
            </a:prstGeom>
            <a:noFill/>
            <a:ln>
              <a:noFill/>
            </a:ln>
          </p:spPr>
        </p:pic>
        <p:pic>
          <p:nvPicPr>
            <p:cNvPr id="113" name="Google Shape;113;p18"/>
            <p:cNvPicPr preferRelativeResize="0"/>
            <p:nvPr/>
          </p:nvPicPr>
          <p:blipFill rotWithShape="1">
            <a:blip r:embed="rId6">
              <a:alphaModFix/>
            </a:blip>
            <a:srcRect b="0" l="4938" r="6243" t="3670"/>
            <a:stretch/>
          </p:blipFill>
          <p:spPr>
            <a:xfrm>
              <a:off x="6082525" y="969750"/>
              <a:ext cx="2336050" cy="3800282"/>
            </a:xfrm>
            <a:prstGeom prst="rect">
              <a:avLst/>
            </a:prstGeom>
            <a:noFill/>
            <a:ln>
              <a:noFill/>
            </a:ln>
          </p:spPr>
        </p:pic>
      </p:grpSp>
      <p:pic>
        <p:nvPicPr>
          <p:cNvPr id="114" name="Google Shape;114;p18"/>
          <p:cNvPicPr preferRelativeResize="0"/>
          <p:nvPr/>
        </p:nvPicPr>
        <p:blipFill rotWithShape="1">
          <a:blip r:embed="rId7">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63175" y="668025"/>
            <a:ext cx="80127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Classification model- Hosp prediction and inference</a:t>
            </a:r>
            <a:endParaRPr sz="2400"/>
          </a:p>
        </p:txBody>
      </p:sp>
      <p:pic>
        <p:nvPicPr>
          <p:cNvPr id="120" name="Google Shape;120;p19"/>
          <p:cNvPicPr preferRelativeResize="0"/>
          <p:nvPr/>
        </p:nvPicPr>
        <p:blipFill rotWithShape="1">
          <a:blip r:embed="rId3">
            <a:alphaModFix/>
          </a:blip>
          <a:srcRect b="0" l="14449" r="0" t="0"/>
          <a:stretch/>
        </p:blipFill>
        <p:spPr>
          <a:xfrm>
            <a:off x="396537" y="1271225"/>
            <a:ext cx="3172425" cy="2472100"/>
          </a:xfrm>
          <a:prstGeom prst="rect">
            <a:avLst/>
          </a:prstGeom>
          <a:noFill/>
          <a:ln>
            <a:noFill/>
          </a:ln>
        </p:spPr>
      </p:pic>
      <p:pic>
        <p:nvPicPr>
          <p:cNvPr id="121" name="Google Shape;121;p19"/>
          <p:cNvPicPr preferRelativeResize="0"/>
          <p:nvPr/>
        </p:nvPicPr>
        <p:blipFill>
          <a:blip r:embed="rId4">
            <a:alphaModFix/>
          </a:blip>
          <a:stretch>
            <a:fillRect/>
          </a:stretch>
        </p:blipFill>
        <p:spPr>
          <a:xfrm>
            <a:off x="3304525" y="1360525"/>
            <a:ext cx="2095500" cy="2943225"/>
          </a:xfrm>
          <a:prstGeom prst="rect">
            <a:avLst/>
          </a:prstGeom>
          <a:noFill/>
          <a:ln>
            <a:noFill/>
          </a:ln>
        </p:spPr>
      </p:pic>
      <p:sp>
        <p:nvSpPr>
          <p:cNvPr id="122" name="Google Shape;122;p19"/>
          <p:cNvSpPr txBox="1"/>
          <p:nvPr/>
        </p:nvSpPr>
        <p:spPr>
          <a:xfrm>
            <a:off x="5582175" y="1360525"/>
            <a:ext cx="3293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-Logistic Regression with Under Sampling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-Balanced Accuracy:  0.75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-Recall: 0.75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-Misclassification rate=0.24</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3" name="Google Shape;123;p19"/>
          <p:cNvPicPr preferRelativeResize="0"/>
          <p:nvPr/>
        </p:nvPicPr>
        <p:blipFill rotWithShape="1">
          <a:blip r:embed="rId5">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of Cases - September 2022</a:t>
            </a:r>
            <a:endParaRPr/>
          </a:p>
        </p:txBody>
      </p:sp>
      <p:pic>
        <p:nvPicPr>
          <p:cNvPr id="129" name="Google Shape;129;p20"/>
          <p:cNvPicPr preferRelativeResize="0"/>
          <p:nvPr/>
        </p:nvPicPr>
        <p:blipFill>
          <a:blip r:embed="rId3">
            <a:alphaModFix/>
          </a:blip>
          <a:stretch>
            <a:fillRect/>
          </a:stretch>
        </p:blipFill>
        <p:spPr>
          <a:xfrm>
            <a:off x="6493500" y="1922501"/>
            <a:ext cx="1961450" cy="1949700"/>
          </a:xfrm>
          <a:prstGeom prst="rect">
            <a:avLst/>
          </a:prstGeom>
          <a:noFill/>
          <a:ln>
            <a:noFill/>
          </a:ln>
        </p:spPr>
      </p:pic>
      <p:pic>
        <p:nvPicPr>
          <p:cNvPr id="130" name="Google Shape;130;p20"/>
          <p:cNvPicPr preferRelativeResize="0"/>
          <p:nvPr/>
        </p:nvPicPr>
        <p:blipFill>
          <a:blip r:embed="rId4">
            <a:alphaModFix/>
          </a:blip>
          <a:stretch>
            <a:fillRect/>
          </a:stretch>
        </p:blipFill>
        <p:spPr>
          <a:xfrm>
            <a:off x="1304670" y="1432176"/>
            <a:ext cx="4698755" cy="2708700"/>
          </a:xfrm>
          <a:prstGeom prst="rect">
            <a:avLst/>
          </a:prstGeom>
          <a:noFill/>
          <a:ln>
            <a:noFill/>
          </a:ln>
        </p:spPr>
      </p:pic>
      <p:sp>
        <p:nvSpPr>
          <p:cNvPr id="131" name="Google Shape;131;p20"/>
          <p:cNvSpPr txBox="1"/>
          <p:nvPr/>
        </p:nvSpPr>
        <p:spPr>
          <a:xfrm>
            <a:off x="6204850" y="1290625"/>
            <a:ext cx="27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States with highest no. of cases</a:t>
            </a:r>
            <a:endParaRPr b="1">
              <a:latin typeface="Lato"/>
              <a:ea typeface="Lato"/>
              <a:cs typeface="Lato"/>
              <a:sym typeface="Lato"/>
            </a:endParaRPr>
          </a:p>
        </p:txBody>
      </p:sp>
      <p:pic>
        <p:nvPicPr>
          <p:cNvPr id="132" name="Google Shape;132;p20"/>
          <p:cNvPicPr preferRelativeResize="0"/>
          <p:nvPr/>
        </p:nvPicPr>
        <p:blipFill rotWithShape="1">
          <a:blip r:embed="rId5">
            <a:alphaModFix/>
          </a:blip>
          <a:srcRect b="37050" l="7612" r="0" t="27722"/>
          <a:stretch/>
        </p:blipFill>
        <p:spPr>
          <a:xfrm rot="10799984">
            <a:off x="251600" y="303257"/>
            <a:ext cx="2158500" cy="4548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6840000" y="1393925"/>
            <a:ext cx="1891800" cy="3198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8571"/>
              <a:buNone/>
            </a:pPr>
            <a:r>
              <a:rPr lang="en" sz="1400"/>
              <a:t>States with Lowest Pct. w/ Primary Series and Booster:</a:t>
            </a:r>
            <a:endParaRPr sz="1400"/>
          </a:p>
          <a:p>
            <a:pPr indent="0" lvl="0" marL="0" rtl="0" algn="l">
              <a:lnSpc>
                <a:spcPct val="115000"/>
              </a:lnSpc>
              <a:spcBef>
                <a:spcPts val="1200"/>
              </a:spcBef>
              <a:spcAft>
                <a:spcPts val="0"/>
              </a:spcAft>
              <a:buSzPct val="128571"/>
              <a:buNone/>
            </a:pPr>
            <a:r>
              <a:rPr lang="en" sz="1400"/>
              <a:t>North Carolina - 28% </a:t>
            </a:r>
            <a:endParaRPr sz="1400"/>
          </a:p>
          <a:p>
            <a:pPr indent="0" lvl="0" marL="0" rtl="0" algn="l">
              <a:lnSpc>
                <a:spcPct val="115000"/>
              </a:lnSpc>
              <a:spcBef>
                <a:spcPts val="1200"/>
              </a:spcBef>
              <a:spcAft>
                <a:spcPts val="0"/>
              </a:spcAft>
              <a:buSzPct val="128571"/>
              <a:buNone/>
            </a:pPr>
            <a:r>
              <a:rPr lang="en" sz="1400"/>
              <a:t>Alabama, 37%</a:t>
            </a:r>
            <a:endParaRPr sz="1400"/>
          </a:p>
          <a:p>
            <a:pPr indent="0" lvl="0" marL="0" rtl="0" algn="l">
              <a:lnSpc>
                <a:spcPct val="115000"/>
              </a:lnSpc>
              <a:spcBef>
                <a:spcPts val="1200"/>
              </a:spcBef>
              <a:spcAft>
                <a:spcPts val="0"/>
              </a:spcAft>
              <a:buSzPct val="128571"/>
              <a:buNone/>
            </a:pPr>
            <a:r>
              <a:rPr lang="en" sz="1400"/>
              <a:t>Oklahoma, 38.6%</a:t>
            </a:r>
            <a:endParaRPr sz="1400"/>
          </a:p>
          <a:p>
            <a:pPr indent="0" lvl="0" marL="0" rtl="0" algn="l">
              <a:lnSpc>
                <a:spcPct val="115000"/>
              </a:lnSpc>
              <a:spcBef>
                <a:spcPts val="1200"/>
              </a:spcBef>
              <a:spcAft>
                <a:spcPts val="0"/>
              </a:spcAft>
              <a:buSzPct val="128571"/>
              <a:buNone/>
            </a:pPr>
            <a:r>
              <a:rPr lang="en" sz="1400"/>
              <a:t>Mississippi, 38.8%</a:t>
            </a:r>
            <a:endParaRPr sz="1400"/>
          </a:p>
          <a:p>
            <a:pPr indent="0" lvl="0" marL="0" rtl="0" algn="l">
              <a:lnSpc>
                <a:spcPct val="115000"/>
              </a:lnSpc>
              <a:spcBef>
                <a:spcPts val="1200"/>
              </a:spcBef>
              <a:spcAft>
                <a:spcPts val="0"/>
              </a:spcAft>
              <a:buSzPct val="128571"/>
              <a:buNone/>
            </a:pPr>
            <a:r>
              <a:rPr lang="en" sz="1400"/>
              <a:t>Texas, 39.2%</a:t>
            </a:r>
            <a:endParaRPr sz="1400"/>
          </a:p>
          <a:p>
            <a:pPr indent="0" lvl="0" marL="0" rtl="0" algn="l">
              <a:lnSpc>
                <a:spcPct val="115000"/>
              </a:lnSpc>
              <a:spcBef>
                <a:spcPts val="1200"/>
              </a:spcBef>
              <a:spcAft>
                <a:spcPts val="0"/>
              </a:spcAft>
              <a:buSzPct val="128571"/>
              <a:buNone/>
            </a:pPr>
            <a:r>
              <a:t/>
            </a:r>
            <a:endParaRPr sz="1400"/>
          </a:p>
          <a:p>
            <a:pPr indent="0" lvl="0" marL="0" rtl="0" algn="l">
              <a:lnSpc>
                <a:spcPct val="115000"/>
              </a:lnSpc>
              <a:spcBef>
                <a:spcPts val="1200"/>
              </a:spcBef>
              <a:spcAft>
                <a:spcPts val="1200"/>
              </a:spcAft>
              <a:buSzPct val="128571"/>
              <a:buNone/>
            </a:pPr>
            <a:r>
              <a:t/>
            </a:r>
            <a:endParaRPr sz="1400"/>
          </a:p>
        </p:txBody>
      </p:sp>
      <p:pic>
        <p:nvPicPr>
          <p:cNvPr id="138" name="Google Shape;138;p21"/>
          <p:cNvPicPr preferRelativeResize="0"/>
          <p:nvPr/>
        </p:nvPicPr>
        <p:blipFill>
          <a:blip r:embed="rId3">
            <a:alphaModFix/>
          </a:blip>
          <a:stretch>
            <a:fillRect/>
          </a:stretch>
        </p:blipFill>
        <p:spPr>
          <a:xfrm>
            <a:off x="422625" y="443050"/>
            <a:ext cx="6321599" cy="40638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