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A1989-89AB-4AB1-AEFD-EB6F11DBB059}" v="577" dt="2023-10-18T17:02:5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Calibri Light"/>
                <a:cs typeface="Calibri Light"/>
              </a:rPr>
              <a:t>Phase 3 -Development Part1 </a:t>
            </a:r>
          </a:p>
        </p:txBody>
      </p:sp>
      <p:sp>
        <p:nvSpPr>
          <p:cNvPr id="3" name="Subtitle 2"/>
          <p:cNvSpPr>
            <a:spLocks noGrp="1"/>
          </p:cNvSpPr>
          <p:nvPr>
            <p:ph type="subTitle" idx="1"/>
          </p:nvPr>
        </p:nvSpPr>
        <p:spPr>
          <a:xfrm>
            <a:off x="1524000" y="3787653"/>
            <a:ext cx="9144000" cy="1655762"/>
          </a:xfrm>
        </p:spPr>
        <p:txBody>
          <a:bodyPr vert="horz" lIns="91440" tIns="45720" rIns="91440" bIns="45720" rtlCol="0" anchor="t">
            <a:normAutofit/>
          </a:bodyPr>
          <a:lstStyle/>
          <a:p>
            <a:r>
              <a:rPr lang="en-US" sz="4400" b="1" dirty="0">
                <a:ea typeface="Calibri"/>
                <a:cs typeface="Calibri"/>
              </a:rPr>
              <a:t>Sensor Deployment and Data</a:t>
            </a:r>
            <a:endParaRPr lang="en-US" sz="4400" b="1"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C0B0B-F087-08B3-A8F1-4D57A88BC105}"/>
              </a:ext>
            </a:extLst>
          </p:cNvPr>
          <p:cNvSpPr txBox="1"/>
          <p:nvPr/>
        </p:nvSpPr>
        <p:spPr>
          <a:xfrm>
            <a:off x="491163" y="145678"/>
            <a:ext cx="112205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Part 1: Sensor Deployment and Data Acquisition</a:t>
            </a:r>
          </a:p>
        </p:txBody>
      </p:sp>
      <p:sp>
        <p:nvSpPr>
          <p:cNvPr id="3" name="TextBox 2">
            <a:extLst>
              <a:ext uri="{FF2B5EF4-FFF2-40B4-BE49-F238E27FC236}">
                <a16:creationId xmlns:a16="http://schemas.microsoft.com/office/drawing/2014/main" id="{BBD64E22-20A3-CE3A-E596-279DBDA49BA3}"/>
              </a:ext>
            </a:extLst>
          </p:cNvPr>
          <p:cNvSpPr txBox="1"/>
          <p:nvPr/>
        </p:nvSpPr>
        <p:spPr>
          <a:xfrm>
            <a:off x="489957" y="1577442"/>
            <a:ext cx="11467581"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Sensor Selection and Deployment </a:t>
            </a:r>
            <a:endParaRPr lang="en-US"/>
          </a:p>
          <a:p>
            <a:endParaRPr lang="en-US"/>
          </a:p>
          <a:p>
            <a:r>
              <a:rPr lang="en-US" dirty="0"/>
              <a:t>                  The first step in this phase involves meticulous selection and strategic deployment of IoT sensors. These sensors serve as the cornerstone of the monitoring system, providing real-time data on water consumption. Factors such as sensor type, placement, and connectivity will be carefully considered to ensure optimal functionality.</a:t>
            </a:r>
            <a:endParaRPr lang="en-US" dirty="0">
              <a:ea typeface="Calibri"/>
              <a:cs typeface="Calibri"/>
            </a:endParaRPr>
          </a:p>
          <a:p>
            <a:endParaRPr lang="en-US" dirty="0"/>
          </a:p>
          <a:p>
            <a:r>
              <a:rPr lang="en-US" dirty="0"/>
              <a:t># Example code for selecting and deploying sensors </a:t>
            </a:r>
          </a:p>
          <a:p>
            <a:r>
              <a:rPr lang="en-US" dirty="0"/>
              <a:t>def </a:t>
            </a:r>
            <a:r>
              <a:rPr lang="en-US" dirty="0" err="1"/>
              <a:t>select_sensors</a:t>
            </a:r>
            <a:r>
              <a:rPr lang="en-US" dirty="0"/>
              <a:t>():</a:t>
            </a:r>
          </a:p>
          <a:p>
            <a:r>
              <a:rPr lang="en-US" dirty="0"/>
              <a:t> # List of available sensors </a:t>
            </a:r>
            <a:r>
              <a:rPr lang="en-US" err="1"/>
              <a:t>available_sensors</a:t>
            </a:r>
            <a:r>
              <a:rPr lang="en-US" dirty="0"/>
              <a:t> = ["Sensor1", "Sensor2", "Sensor3", "Sensor4"] </a:t>
            </a:r>
            <a:endParaRPr lang="en-US"/>
          </a:p>
          <a:p>
            <a:r>
              <a:rPr lang="en-US" dirty="0"/>
              <a:t># User-defined criteria for sensor selection </a:t>
            </a:r>
            <a:r>
              <a:rPr lang="en-US" dirty="0" err="1"/>
              <a:t>selected_sensors</a:t>
            </a:r>
            <a:r>
              <a:rPr lang="en-US" dirty="0"/>
              <a:t> = ["Sensor1", "Sensor3"] </a:t>
            </a:r>
            <a:endParaRPr lang="en-US"/>
          </a:p>
          <a:p>
            <a:r>
              <a:rPr lang="en-US" dirty="0"/>
              <a:t>return </a:t>
            </a:r>
            <a:r>
              <a:rPr lang="en-US" err="1"/>
              <a:t>selected_sensors</a:t>
            </a:r>
            <a:r>
              <a:rPr lang="en-US" dirty="0"/>
              <a:t> </a:t>
            </a:r>
            <a:endParaRPr lang="en-US"/>
          </a:p>
          <a:p>
            <a:r>
              <a:rPr lang="en-US" dirty="0"/>
              <a:t>def </a:t>
            </a:r>
            <a:r>
              <a:rPr lang="en-US" err="1"/>
              <a:t>deploy_sensors</a:t>
            </a:r>
            <a:r>
              <a:rPr lang="en-US" dirty="0"/>
              <a:t>(</a:t>
            </a:r>
            <a:r>
              <a:rPr lang="en-US" err="1"/>
              <a:t>selected_sensors</a:t>
            </a:r>
            <a:r>
              <a:rPr lang="en-US" dirty="0"/>
              <a:t>): </a:t>
            </a:r>
          </a:p>
          <a:p>
            <a:r>
              <a:rPr lang="en-US" dirty="0"/>
              <a:t>for sensor in </a:t>
            </a:r>
            <a:r>
              <a:rPr lang="en-US" dirty="0" err="1"/>
              <a:t>selected_sensors</a:t>
            </a:r>
            <a:r>
              <a:rPr lang="en-US" dirty="0"/>
              <a:t>: </a:t>
            </a:r>
            <a:endParaRPr lang="en-US"/>
          </a:p>
          <a:p>
            <a:r>
              <a:rPr lang="en-US" dirty="0"/>
              <a:t># Code to deploy sensor (e.g., connecting hardware) print(</a:t>
            </a:r>
            <a:r>
              <a:rPr lang="en-US" dirty="0" err="1"/>
              <a:t>f"Deploying</a:t>
            </a:r>
            <a:r>
              <a:rPr lang="en-US" dirty="0"/>
              <a:t> {sensor}...") </a:t>
            </a:r>
            <a:endParaRPr lang="en-US"/>
          </a:p>
          <a:p>
            <a:r>
              <a:rPr lang="en-US" dirty="0"/>
              <a:t># Initialization code for sensor (e.g., calibration) print(</a:t>
            </a:r>
            <a:r>
              <a:rPr lang="en-US" err="1"/>
              <a:t>f"Initializing</a:t>
            </a:r>
            <a:r>
              <a:rPr lang="en-US" dirty="0"/>
              <a:t> {sensor}...") </a:t>
            </a:r>
            <a:endParaRPr lang="en-US"/>
          </a:p>
          <a:p>
            <a:r>
              <a:rPr lang="en-US" dirty="0"/>
              <a:t># Confirm successful deployment print(f"{sensor} deployed successfully!") </a:t>
            </a:r>
            <a:endParaRPr lang="en-US"/>
          </a:p>
          <a:p>
            <a:r>
              <a:rPr lang="en-US" dirty="0"/>
              <a:t># Select and deploy sensors </a:t>
            </a:r>
            <a:r>
              <a:rPr lang="en-US" dirty="0" err="1"/>
              <a:t>selected_sensors</a:t>
            </a:r>
            <a:r>
              <a:rPr lang="en-US" dirty="0"/>
              <a:t> = </a:t>
            </a:r>
            <a:r>
              <a:rPr lang="en-US" dirty="0" err="1"/>
              <a:t>select_sensors</a:t>
            </a:r>
            <a:r>
              <a:rPr lang="en-US" dirty="0"/>
              <a:t>() </a:t>
            </a:r>
            <a:r>
              <a:rPr lang="en-US" dirty="0" err="1"/>
              <a:t>deploy_sensors</a:t>
            </a:r>
            <a:r>
              <a:rPr lang="en-US" dirty="0"/>
              <a:t>(</a:t>
            </a:r>
            <a:r>
              <a:rPr lang="en-US" dirty="0" err="1"/>
              <a:t>selected_sensors</a:t>
            </a:r>
            <a:r>
              <a:rPr lang="en-US" dirty="0"/>
              <a:t>)</a:t>
            </a:r>
            <a:endParaRPr lang="en-US">
              <a:ea typeface="Calibri"/>
              <a:cs typeface="Calibri"/>
            </a:endParaRPr>
          </a:p>
          <a:p>
            <a:endParaRPr lang="en-US" dirty="0"/>
          </a:p>
        </p:txBody>
      </p:sp>
    </p:spTree>
    <p:extLst>
      <p:ext uri="{BB962C8B-B14F-4D97-AF65-F5344CB8AC3E}">
        <p14:creationId xmlns:p14="http://schemas.microsoft.com/office/powerpoint/2010/main" val="300359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95FD8-FAA6-FB1A-2EE0-5ADAC45B8AB9}"/>
              </a:ext>
            </a:extLst>
          </p:cNvPr>
          <p:cNvSpPr txBox="1"/>
          <p:nvPr/>
        </p:nvSpPr>
        <p:spPr>
          <a:xfrm>
            <a:off x="562708" y="363416"/>
            <a:ext cx="1105486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Data Acquisition and Transmission </a:t>
            </a:r>
            <a:endParaRPr lang="en-US" sz="4000"/>
          </a:p>
          <a:p>
            <a:endParaRPr lang="en-US" dirty="0"/>
          </a:p>
          <a:p>
            <a:r>
              <a:rPr lang="en-US" dirty="0"/>
              <a:t>                      Once deployed, the sensors will commence data acquisition. This involves the continuous collection of water consumption information from public areas. The chosen IoT technology will play a pivotal role in the efficient transmission of this data to the central repository.</a:t>
            </a:r>
            <a:endParaRPr lang="en-US"/>
          </a:p>
        </p:txBody>
      </p:sp>
      <p:sp>
        <p:nvSpPr>
          <p:cNvPr id="3" name="TextBox 2">
            <a:extLst>
              <a:ext uri="{FF2B5EF4-FFF2-40B4-BE49-F238E27FC236}">
                <a16:creationId xmlns:a16="http://schemas.microsoft.com/office/drawing/2014/main" id="{E1B6E8DA-7381-3C91-D509-275F26E8ED7C}"/>
              </a:ext>
            </a:extLst>
          </p:cNvPr>
          <p:cNvSpPr txBox="1"/>
          <p:nvPr/>
        </p:nvSpPr>
        <p:spPr>
          <a:xfrm>
            <a:off x="562710" y="2368062"/>
            <a:ext cx="1105485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def </a:t>
            </a:r>
            <a:r>
              <a:rPr lang="en-US" dirty="0" err="1"/>
              <a:t>acquire_data</a:t>
            </a:r>
            <a:r>
              <a:rPr lang="en-US" dirty="0"/>
              <a:t>(sensor): </a:t>
            </a:r>
          </a:p>
          <a:p>
            <a:r>
              <a:rPr lang="en-US" dirty="0"/>
              <a:t># Code to collect data from sensor (e.g., reading sensor values) data = 0 # Placeholder, actual data collection code needed return data </a:t>
            </a:r>
            <a:endParaRPr lang="en-US" dirty="0">
              <a:ea typeface="Calibri"/>
              <a:cs typeface="Calibri"/>
            </a:endParaRPr>
          </a:p>
          <a:p>
            <a:r>
              <a:rPr lang="en-US" dirty="0"/>
              <a:t>def </a:t>
            </a:r>
            <a:r>
              <a:rPr lang="en-US" dirty="0" err="1"/>
              <a:t>transmit_data</a:t>
            </a:r>
            <a:r>
              <a:rPr lang="en-US" dirty="0"/>
              <a:t>(data): </a:t>
            </a:r>
          </a:p>
          <a:p>
            <a:r>
              <a:rPr lang="en-US" dirty="0"/>
              <a:t># Code to transmit data to data repository </a:t>
            </a:r>
          </a:p>
          <a:p>
            <a:r>
              <a:rPr lang="en-US" dirty="0"/>
              <a:t># Example: using HTTP POST request to send data import requests </a:t>
            </a:r>
          </a:p>
          <a:p>
            <a:r>
              <a:rPr lang="en-US" dirty="0" err="1"/>
              <a:t>url</a:t>
            </a:r>
            <a:r>
              <a:rPr lang="en-US" dirty="0"/>
              <a:t> = "http://data-repository-</a:t>
            </a:r>
            <a:r>
              <a:rPr lang="en-US" dirty="0" err="1"/>
              <a:t>url</a:t>
            </a:r>
            <a:r>
              <a:rPr lang="en-US" dirty="0"/>
              <a:t>/</a:t>
            </a:r>
            <a:r>
              <a:rPr lang="en-US" dirty="0" err="1"/>
              <a:t>api</a:t>
            </a:r>
            <a:r>
              <a:rPr lang="en-US" dirty="0"/>
              <a:t>/endpoint" payload = {"data": data} response = </a:t>
            </a:r>
            <a:r>
              <a:rPr lang="en-US" dirty="0" err="1"/>
              <a:t>requests.post</a:t>
            </a:r>
            <a:r>
              <a:rPr lang="en-US" dirty="0"/>
              <a:t>(</a:t>
            </a:r>
            <a:r>
              <a:rPr lang="en-US" dirty="0" err="1"/>
              <a:t>url</a:t>
            </a:r>
            <a:r>
              <a:rPr lang="en-US" dirty="0"/>
              <a:t>, </a:t>
            </a:r>
            <a:r>
              <a:rPr lang="en-US" dirty="0" err="1"/>
              <a:t>json</a:t>
            </a:r>
            <a:r>
              <a:rPr lang="en-US" dirty="0"/>
              <a:t>=payload)</a:t>
            </a:r>
          </a:p>
          <a:p>
            <a:r>
              <a:rPr lang="en-US" dirty="0"/>
              <a:t> if </a:t>
            </a:r>
            <a:r>
              <a:rPr lang="en-US" err="1"/>
              <a:t>response.status_code</a:t>
            </a:r>
            <a:r>
              <a:rPr lang="en-US" dirty="0"/>
              <a:t> == 200: print("Data transmitted successfully!") </a:t>
            </a:r>
          </a:p>
          <a:p>
            <a:r>
              <a:rPr lang="en-US" dirty="0"/>
              <a:t>else: </a:t>
            </a:r>
            <a:endParaRPr lang="en-US" dirty="0">
              <a:ea typeface="Calibri"/>
              <a:cs typeface="Calibri"/>
            </a:endParaRPr>
          </a:p>
          <a:p>
            <a:r>
              <a:rPr lang="en-US" dirty="0"/>
              <a:t>print(</a:t>
            </a:r>
            <a:r>
              <a:rPr lang="en-US" dirty="0" err="1"/>
              <a:t>f"Error</a:t>
            </a:r>
            <a:r>
              <a:rPr lang="en-US" dirty="0"/>
              <a:t> transmitting data. Status code: {</a:t>
            </a:r>
            <a:r>
              <a:rPr lang="en-US" dirty="0" err="1"/>
              <a:t>response.status_code</a:t>
            </a:r>
            <a:r>
              <a:rPr lang="en-US" dirty="0"/>
              <a:t>}") </a:t>
            </a:r>
            <a:endParaRPr lang="en-US" dirty="0">
              <a:ea typeface="Calibri"/>
              <a:cs typeface="Calibri"/>
            </a:endParaRPr>
          </a:p>
          <a:p>
            <a:r>
              <a:rPr lang="en-US" dirty="0"/>
              <a:t># Loop through deployed sensors for data acquisition and transmission for sensor in </a:t>
            </a:r>
            <a:r>
              <a:rPr lang="en-US" dirty="0" err="1"/>
              <a:t>selected_sensors</a:t>
            </a:r>
            <a:r>
              <a:rPr lang="en-US" dirty="0"/>
              <a:t>: </a:t>
            </a:r>
          </a:p>
          <a:p>
            <a:r>
              <a:rPr lang="en-US" dirty="0"/>
              <a:t>data = </a:t>
            </a:r>
            <a:r>
              <a:rPr lang="en-US" dirty="0" err="1"/>
              <a:t>acquire_data</a:t>
            </a:r>
            <a:r>
              <a:rPr lang="en-US" dirty="0"/>
              <a:t>(sensor) </a:t>
            </a:r>
            <a:endParaRPr lang="en-US"/>
          </a:p>
          <a:p>
            <a:r>
              <a:rPr lang="en-US" dirty="0" err="1"/>
              <a:t>transmit_data</a:t>
            </a:r>
            <a:r>
              <a:rPr lang="en-US" dirty="0"/>
              <a:t>(data)</a:t>
            </a:r>
            <a:endParaRPr lang="en-US" dirty="0">
              <a:ea typeface="Calibri"/>
              <a:cs typeface="Calibri"/>
            </a:endParaRPr>
          </a:p>
        </p:txBody>
      </p:sp>
    </p:spTree>
    <p:extLst>
      <p:ext uri="{BB962C8B-B14F-4D97-AF65-F5344CB8AC3E}">
        <p14:creationId xmlns:p14="http://schemas.microsoft.com/office/powerpoint/2010/main" val="135767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5ED87-0700-9A95-C40D-3AB1BC23747D}"/>
              </a:ext>
            </a:extLst>
          </p:cNvPr>
          <p:cNvSpPr txBox="1"/>
          <p:nvPr/>
        </p:nvSpPr>
        <p:spPr>
          <a:xfrm>
            <a:off x="550986" y="293077"/>
            <a:ext cx="1109002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Establishing Data Pipelines </a:t>
            </a:r>
            <a:endParaRPr lang="en-US" sz="4000" dirty="0"/>
          </a:p>
          <a:p>
            <a:endParaRPr lang="en-US" dirty="0"/>
          </a:p>
          <a:p>
            <a:r>
              <a:rPr lang="en-US" dirty="0"/>
              <a:t>                         To ensure seamless data flow, robust pipelines will be established. These pipelines act as conduits, facilitating the movement of data from sensors to the central repository. The pipelines will be designed for reliability, scalability, and security, ensuring that no valuable information is lost in transit.</a:t>
            </a:r>
            <a:endParaRPr lang="en-US"/>
          </a:p>
        </p:txBody>
      </p:sp>
      <p:sp>
        <p:nvSpPr>
          <p:cNvPr id="3" name="TextBox 2">
            <a:extLst>
              <a:ext uri="{FF2B5EF4-FFF2-40B4-BE49-F238E27FC236}">
                <a16:creationId xmlns:a16="http://schemas.microsoft.com/office/drawing/2014/main" id="{571D0D19-F55E-769A-4086-93569B3E7E18}"/>
              </a:ext>
            </a:extLst>
          </p:cNvPr>
          <p:cNvSpPr txBox="1"/>
          <p:nvPr/>
        </p:nvSpPr>
        <p:spPr>
          <a:xfrm>
            <a:off x="621324" y="2356338"/>
            <a:ext cx="1083212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Example code for establishing data pipelines</a:t>
            </a:r>
          </a:p>
          <a:p>
            <a:endParaRPr lang="en-US" dirty="0"/>
          </a:p>
          <a:p>
            <a:r>
              <a:rPr lang="en-US" dirty="0"/>
              <a:t> def </a:t>
            </a:r>
            <a:r>
              <a:rPr lang="en-US" dirty="0" err="1"/>
              <a:t>establish_data_pipeline</a:t>
            </a:r>
            <a:r>
              <a:rPr lang="en-US" dirty="0"/>
              <a:t>(data):</a:t>
            </a:r>
            <a:endParaRPr lang="en-US" dirty="0">
              <a:ea typeface="Calibri"/>
              <a:cs typeface="Calibri"/>
            </a:endParaRPr>
          </a:p>
          <a:p>
            <a:r>
              <a:rPr lang="en-US" dirty="0"/>
              <a:t> import requests </a:t>
            </a:r>
          </a:p>
          <a:p>
            <a:r>
              <a:rPr lang="en-US" dirty="0"/>
              <a:t>payload = {"data": data} </a:t>
            </a:r>
          </a:p>
          <a:p>
            <a:r>
              <a:rPr lang="en-US" dirty="0"/>
              <a:t>response = </a:t>
            </a:r>
            <a:r>
              <a:rPr lang="en-US" err="1"/>
              <a:t>requests.post</a:t>
            </a:r>
            <a:r>
              <a:rPr lang="en-US" dirty="0"/>
              <a:t>(</a:t>
            </a:r>
            <a:r>
              <a:rPr lang="en-US" err="1"/>
              <a:t>data_repository_url</a:t>
            </a:r>
            <a:r>
              <a:rPr lang="en-US" dirty="0"/>
              <a:t>, </a:t>
            </a:r>
            <a:r>
              <a:rPr lang="en-US" err="1"/>
              <a:t>json</a:t>
            </a:r>
            <a:r>
              <a:rPr lang="en-US" dirty="0"/>
              <a:t>=payload) </a:t>
            </a:r>
            <a:endParaRPr lang="en-US"/>
          </a:p>
          <a:p>
            <a:r>
              <a:rPr lang="en-US" dirty="0"/>
              <a:t>if </a:t>
            </a:r>
            <a:r>
              <a:rPr lang="en-US" dirty="0" err="1"/>
              <a:t>response.status_code</a:t>
            </a:r>
            <a:r>
              <a:rPr lang="en-US" dirty="0"/>
              <a:t> == 200:</a:t>
            </a:r>
          </a:p>
          <a:p>
            <a:r>
              <a:rPr lang="en-US" dirty="0"/>
              <a:t> print("Data sent to data repository successfully!")</a:t>
            </a:r>
          </a:p>
          <a:p>
            <a:r>
              <a:rPr lang="en-US" dirty="0"/>
              <a:t> else: </a:t>
            </a:r>
            <a:endParaRPr lang="en-US"/>
          </a:p>
          <a:p>
            <a:r>
              <a:rPr lang="en-US" dirty="0"/>
              <a:t>print(</a:t>
            </a:r>
            <a:r>
              <a:rPr lang="en-US" dirty="0" err="1"/>
              <a:t>f"Error</a:t>
            </a:r>
            <a:r>
              <a:rPr lang="en-US" dirty="0"/>
              <a:t> sending data to data repository. Status code: {</a:t>
            </a:r>
            <a:r>
              <a:rPr lang="en-US" dirty="0" err="1"/>
              <a:t>response.status_code</a:t>
            </a:r>
            <a:r>
              <a:rPr lang="en-US" dirty="0"/>
              <a:t>}") </a:t>
            </a:r>
            <a:endParaRPr lang="en-US"/>
          </a:p>
          <a:p>
            <a:r>
              <a:rPr lang="en-US" dirty="0"/>
              <a:t># Loop through deployed sensors for data acquisition and transmission for sensor in </a:t>
            </a:r>
            <a:r>
              <a:rPr lang="en-US" dirty="0" err="1"/>
              <a:t>selected_sensors</a:t>
            </a:r>
            <a:r>
              <a:rPr lang="en-US" dirty="0"/>
              <a:t>:</a:t>
            </a:r>
            <a:endParaRPr lang="en-US" dirty="0">
              <a:ea typeface="Calibri"/>
              <a:cs typeface="Calibri"/>
            </a:endParaRPr>
          </a:p>
          <a:p>
            <a:r>
              <a:rPr lang="en-US" dirty="0"/>
              <a:t> data = </a:t>
            </a:r>
            <a:r>
              <a:rPr lang="en-US" err="1"/>
              <a:t>acquire_data</a:t>
            </a:r>
            <a:r>
              <a:rPr lang="en-US" dirty="0"/>
              <a:t>(sensor) </a:t>
            </a:r>
            <a:endParaRPr lang="en-US"/>
          </a:p>
          <a:p>
            <a:r>
              <a:rPr lang="en-US" dirty="0" err="1"/>
              <a:t>establish_data_pipeline</a:t>
            </a:r>
            <a:r>
              <a:rPr lang="en-US" dirty="0"/>
              <a:t>(data)</a:t>
            </a:r>
            <a:endParaRPr lang="en-US" dirty="0">
              <a:ea typeface="Calibri"/>
              <a:cs typeface="Calibri"/>
            </a:endParaRPr>
          </a:p>
        </p:txBody>
      </p:sp>
    </p:spTree>
    <p:extLst>
      <p:ext uri="{BB962C8B-B14F-4D97-AF65-F5344CB8AC3E}">
        <p14:creationId xmlns:p14="http://schemas.microsoft.com/office/powerpoint/2010/main" val="228303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2F9C0-80DE-0A5D-BBE0-A1ABA898BBA4}"/>
              </a:ext>
            </a:extLst>
          </p:cNvPr>
          <p:cNvSpPr txBox="1"/>
          <p:nvPr/>
        </p:nvSpPr>
        <p:spPr>
          <a:xfrm>
            <a:off x="644769" y="433754"/>
            <a:ext cx="10996245"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Part 2: Data Repository and Platform Integration </a:t>
            </a:r>
            <a:endParaRPr lang="en-US" sz="4800" dirty="0"/>
          </a:p>
          <a:p>
            <a:endParaRPr lang="en-US" sz="3200" b="1" dirty="0"/>
          </a:p>
          <a:p>
            <a:r>
              <a:rPr lang="en-US" sz="3200" b="1" dirty="0"/>
              <a:t>Data Repository Design </a:t>
            </a:r>
            <a:endParaRPr lang="en-US" sz="3200" dirty="0">
              <a:ea typeface="Calibri"/>
              <a:cs typeface="Calibri"/>
            </a:endParaRPr>
          </a:p>
          <a:p>
            <a:endParaRPr lang="en-US" sz="3200" b="1" dirty="0"/>
          </a:p>
          <a:p>
            <a:r>
              <a:rPr lang="en-US" dirty="0"/>
              <a:t>                        A robust data repository will be developed to serve as the central storage for all gathered water consumption data. This repository will be designed with scalability and security in mind, ensuring it can accommodate large volumes of data and withstand potential future expansions of the project. </a:t>
            </a:r>
            <a:endParaRPr lang="en-US"/>
          </a:p>
          <a:p>
            <a:endParaRPr lang="en-US" dirty="0"/>
          </a:p>
          <a:p>
            <a:r>
              <a:rPr lang="en-US" sz="3200" b="1" dirty="0"/>
              <a:t>Platform Integration</a:t>
            </a:r>
            <a:endParaRPr lang="en-US" b="1" dirty="0">
              <a:ea typeface="Calibri"/>
              <a:cs typeface="Calibri"/>
            </a:endParaRPr>
          </a:p>
          <a:p>
            <a:endParaRPr lang="en-US" sz="3200" b="1" dirty="0"/>
          </a:p>
          <a:p>
            <a:r>
              <a:rPr lang="en-US" dirty="0"/>
              <a:t>                        The data-sharing platform designed in Phase 1 will now be integrated with the data repository. This critical step forms the backbone of the entire system, enabling the real-time dissemination of water consumption data to end-users through the mobile application </a:t>
            </a:r>
            <a:r>
              <a:rPr lang="en-US" dirty="0" err="1"/>
              <a:t>interfac</a:t>
            </a:r>
            <a:endParaRPr lang="en-US" dirty="0">
              <a:ea typeface="Calibri"/>
              <a:cs typeface="Calibri"/>
            </a:endParaRPr>
          </a:p>
        </p:txBody>
      </p:sp>
    </p:spTree>
    <p:extLst>
      <p:ext uri="{BB962C8B-B14F-4D97-AF65-F5344CB8AC3E}">
        <p14:creationId xmlns:p14="http://schemas.microsoft.com/office/powerpoint/2010/main" val="30746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B54C-5C53-2038-872B-80EBB6AE5215}"/>
              </a:ext>
            </a:extLst>
          </p:cNvPr>
          <p:cNvSpPr txBox="1"/>
          <p:nvPr/>
        </p:nvSpPr>
        <p:spPr>
          <a:xfrm>
            <a:off x="750277" y="633047"/>
            <a:ext cx="10691446"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Part 3: User Interface Design </a:t>
            </a:r>
            <a:endParaRPr lang="en-US" sz="4800" dirty="0"/>
          </a:p>
          <a:p>
            <a:endParaRPr lang="en-US" sz="4800" b="1" dirty="0"/>
          </a:p>
          <a:p>
            <a:r>
              <a:rPr lang="en-US" sz="3200" b="1" dirty="0"/>
              <a:t>Intuitive Interface Development </a:t>
            </a:r>
            <a:endParaRPr lang="en-US" sz="3200" b="1" dirty="0">
              <a:ea typeface="Calibri"/>
              <a:cs typeface="Calibri"/>
            </a:endParaRPr>
          </a:p>
          <a:p>
            <a:endParaRPr lang="en-US" sz="3200" b="1" dirty="0"/>
          </a:p>
          <a:p>
            <a:r>
              <a:rPr lang="en-US" dirty="0"/>
              <a:t>                         Simultaneously, the user interface of the mobile application will be developed. This interface will serve as the primary interaction point for end-users. It will be designed with a focus on user-friendliness, providing intuitive access to real-time water consumption data and conservation suggestions.</a:t>
            </a:r>
          </a:p>
          <a:p>
            <a:endParaRPr lang="en-US" dirty="0"/>
          </a:p>
          <a:p>
            <a:r>
              <a:rPr lang="en-US" dirty="0"/>
              <a:t> </a:t>
            </a:r>
            <a:r>
              <a:rPr lang="en-US" sz="3200" b="1" dirty="0"/>
              <a:t>Accessibility and Compatibility </a:t>
            </a:r>
            <a:endParaRPr lang="en-US" sz="3200" b="1" dirty="0">
              <a:ea typeface="Calibri"/>
              <a:cs typeface="Calibri"/>
            </a:endParaRPr>
          </a:p>
          <a:p>
            <a:r>
              <a:rPr lang="en-US" dirty="0"/>
              <a:t>                        </a:t>
            </a:r>
          </a:p>
          <a:p>
            <a:r>
              <a:rPr lang="en-US" dirty="0"/>
              <a:t>                          The interface will be optimized for accessibility across various devices and platforms, ensuring a seamless user experience for a wide range of users.</a:t>
            </a:r>
            <a:endParaRPr lang="en-US">
              <a:ea typeface="Calibri"/>
              <a:cs typeface="Calibri"/>
            </a:endParaRPr>
          </a:p>
        </p:txBody>
      </p:sp>
    </p:spTree>
    <p:extLst>
      <p:ext uri="{BB962C8B-B14F-4D97-AF65-F5344CB8AC3E}">
        <p14:creationId xmlns:p14="http://schemas.microsoft.com/office/powerpoint/2010/main" val="248924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F67CA-197C-0EE0-C50D-43DD49B2AEA8}"/>
              </a:ext>
            </a:extLst>
          </p:cNvPr>
          <p:cNvSpPr txBox="1"/>
          <p:nvPr/>
        </p:nvSpPr>
        <p:spPr>
          <a:xfrm>
            <a:off x="621323" y="1090247"/>
            <a:ext cx="10949354"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Part 4: Security and Privacy Measures</a:t>
            </a:r>
          </a:p>
          <a:p>
            <a:endParaRPr lang="en-US" sz="4800" b="1" dirty="0"/>
          </a:p>
          <a:p>
            <a:r>
              <a:rPr lang="en-US" sz="3200" b="1" dirty="0"/>
              <a:t> Encryption and Data Protection </a:t>
            </a:r>
            <a:endParaRPr lang="en-US" sz="3200" b="1" dirty="0">
              <a:ea typeface="Calibri"/>
              <a:cs typeface="Calibri"/>
            </a:endParaRPr>
          </a:p>
          <a:p>
            <a:endParaRPr lang="en-US" sz="3200" b="1" dirty="0"/>
          </a:p>
          <a:p>
            <a:r>
              <a:rPr lang="en-US" dirty="0"/>
              <a:t>                            Stringent security measures will be implemented to safeguard sensitive data. Encryption protocols and data protection mechanisms will be put in place to ensure that all information remains confidential and secure. </a:t>
            </a:r>
            <a:endParaRPr lang="en-US"/>
          </a:p>
          <a:p>
            <a:endParaRPr lang="en-US" sz="3200" b="1" dirty="0"/>
          </a:p>
          <a:p>
            <a:r>
              <a:rPr lang="en-US" sz="3200" b="1" dirty="0"/>
              <a:t>Compliance with Privacy Regulations </a:t>
            </a:r>
            <a:endParaRPr lang="en-US" dirty="0">
              <a:ea typeface="Calibri" panose="020F0502020204030204"/>
              <a:cs typeface="Calibri" panose="020F0502020204030204"/>
            </a:endParaRPr>
          </a:p>
          <a:p>
            <a:endParaRPr lang="en-US" sz="3200" b="1" dirty="0"/>
          </a:p>
          <a:p>
            <a:r>
              <a:rPr lang="en-US" dirty="0"/>
              <a:t>                             The system will adhere to relevant privacy regulations, guaranteeing that user data is handled in compliance with legal requirements and industry standards.</a:t>
            </a:r>
            <a:endParaRPr lang="en-US" dirty="0">
              <a:ea typeface="Calibri"/>
              <a:cs typeface="Calibri"/>
            </a:endParaRPr>
          </a:p>
        </p:txBody>
      </p:sp>
    </p:spTree>
    <p:extLst>
      <p:ext uri="{BB962C8B-B14F-4D97-AF65-F5344CB8AC3E}">
        <p14:creationId xmlns:p14="http://schemas.microsoft.com/office/powerpoint/2010/main" val="6842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Phase 3 -Development Part1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188</cp:revision>
  <dcterms:created xsi:type="dcterms:W3CDTF">2023-10-18T16:21:41Z</dcterms:created>
  <dcterms:modified xsi:type="dcterms:W3CDTF">2023-10-18T17:03:04Z</dcterms:modified>
</cp:coreProperties>
</file>