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1" r:id="rId1"/>
  </p:sldMasterIdLst>
  <p:notesMasterIdLst>
    <p:notesMasterId r:id="rId11"/>
  </p:notesMasterIdLst>
  <p:handoutMasterIdLst>
    <p:handoutMasterId r:id="rId12"/>
  </p:handoutMasterIdLst>
  <p:sldIdLst>
    <p:sldId id="769" r:id="rId2"/>
    <p:sldId id="772" r:id="rId3"/>
    <p:sldId id="775" r:id="rId4"/>
    <p:sldId id="773" r:id="rId5"/>
    <p:sldId id="770" r:id="rId6"/>
    <p:sldId id="771" r:id="rId7"/>
    <p:sldId id="774" r:id="rId8"/>
    <p:sldId id="735" r:id="rId9"/>
    <p:sldId id="764" r:id="rId10"/>
  </p:sldIdLst>
  <p:sldSz cx="9144000" cy="5715000" type="screen16x10"/>
  <p:notesSz cx="7077075" cy="9369425"/>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1"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03"/>
    <a:srgbClr val="010203"/>
    <a:srgbClr val="5596E6"/>
    <a:srgbClr val="7CC7FF"/>
    <a:srgbClr val="C0E6FF"/>
    <a:srgbClr val="F2F2F2"/>
    <a:srgbClr val="F9F9F9"/>
    <a:srgbClr val="CDD2D8"/>
    <a:srgbClr val="E8EAE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0" autoAdjust="0"/>
    <p:restoredTop sz="94480" autoAdjust="0"/>
  </p:normalViewPr>
  <p:slideViewPr>
    <p:cSldViewPr>
      <p:cViewPr>
        <p:scale>
          <a:sx n="200" d="100"/>
          <a:sy n="200" d="100"/>
        </p:scale>
        <p:origin x="120" y="-320"/>
      </p:cViewPr>
      <p:guideLst/>
    </p:cSldViewPr>
  </p:slideViewPr>
  <p:outlineViewPr>
    <p:cViewPr>
      <p:scale>
        <a:sx n="33" d="100"/>
        <a:sy n="33" d="100"/>
      </p:scale>
      <p:origin x="0" y="-965"/>
    </p:cViewPr>
  </p:outlineViewPr>
  <p:notesTextViewPr>
    <p:cViewPr>
      <p:scale>
        <a:sx n="3" d="2"/>
        <a:sy n="3" d="2"/>
      </p:scale>
      <p:origin x="0" y="0"/>
    </p:cViewPr>
  </p:notesTextViewPr>
  <p:sorterViewPr>
    <p:cViewPr>
      <p:scale>
        <a:sx n="50" d="100"/>
        <a:sy n="50" d="100"/>
      </p:scale>
      <p:origin x="0" y="0"/>
    </p:cViewPr>
  </p:sorterViewPr>
  <p:notesViewPr>
    <p:cSldViewPr>
      <p:cViewPr>
        <p:scale>
          <a:sx n="60" d="100"/>
          <a:sy n="60" d="100"/>
        </p:scale>
        <p:origin x="2357" y="38"/>
      </p:cViewPr>
      <p:guideLst>
        <p:guide orient="horz" pos="2951"/>
        <p:guide pos="2229"/>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dt" sz="quarter" idx="1"/>
          </p:nvPr>
        </p:nvSpPr>
        <p:spPr bwMode="auto">
          <a:xfrm>
            <a:off x="5710236" y="151278"/>
            <a:ext cx="1162051" cy="24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defRPr/>
            </a:pPr>
            <a:fld id="{EDD3B116-13A1-4BC1-A202-5693288CC901}" type="datetime1">
              <a:rPr lang="en-US" sz="900" smtClean="0"/>
              <a:t>6/13/17</a:t>
            </a:fld>
            <a:endParaRPr lang="en-US" sz="900" dirty="0"/>
          </a:p>
        </p:txBody>
      </p:sp>
      <p:sp>
        <p:nvSpPr>
          <p:cNvPr id="80900" name="Rectangle 4"/>
          <p:cNvSpPr>
            <a:spLocks noGrp="1" noChangeArrowheads="1"/>
          </p:cNvSpPr>
          <p:nvPr>
            <p:ph type="ftr" sz="quarter" idx="2"/>
          </p:nvPr>
        </p:nvSpPr>
        <p:spPr bwMode="auto">
          <a:xfrm>
            <a:off x="1595438" y="8950765"/>
            <a:ext cx="4819610"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l" eaLnBrk="1" hangingPunct="1">
              <a:defRPr sz="1000">
                <a:latin typeface="Arial" charset="0"/>
                <a:ea typeface="+mn-ea"/>
                <a:cs typeface="+mn-cs"/>
              </a:defRPr>
            </a:lvl1pPr>
          </a:lstStyle>
          <a:p>
            <a:pPr algn="r">
              <a:defRPr/>
            </a:pPr>
            <a:endParaRPr lang="en-US" sz="900" dirty="0"/>
          </a:p>
        </p:txBody>
      </p:sp>
      <p:sp>
        <p:nvSpPr>
          <p:cNvPr id="80901" name="Rectangle 5"/>
          <p:cNvSpPr>
            <a:spLocks noGrp="1" noChangeArrowheads="1"/>
          </p:cNvSpPr>
          <p:nvPr>
            <p:ph type="sldNum" sz="quarter" idx="3"/>
          </p:nvPr>
        </p:nvSpPr>
        <p:spPr bwMode="auto">
          <a:xfrm>
            <a:off x="100566" y="8950765"/>
            <a:ext cx="1494871"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lgn="l">
              <a:tabLst>
                <a:tab pos="285750" algn="r"/>
                <a:tab pos="590550" algn="l"/>
              </a:tabLst>
              <a:defRPr/>
            </a:pPr>
            <a:r>
              <a:rPr lang="en-US" sz="900" dirty="0"/>
              <a:t>	</a:t>
            </a:r>
            <a:fld id="{EF5086F7-8D61-4005-821D-6721B3FC81DA}" type="slidenum">
              <a:rPr lang="en-US" sz="900" smtClean="0"/>
              <a:pPr algn="l">
                <a:tabLst>
                  <a:tab pos="285750" algn="r"/>
                  <a:tab pos="590550" algn="l"/>
                </a:tabLst>
                <a:defRPr/>
              </a:pPr>
              <a:t>‹#›</a:t>
            </a:fld>
            <a:r>
              <a:rPr lang="en-US" sz="900" dirty="0"/>
              <a:t>	IBM SECURITY</a:t>
            </a:r>
          </a:p>
        </p:txBody>
      </p:sp>
      <p:pic>
        <p:nvPicPr>
          <p:cNvPr id="7" name="Picture 6"/>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3" name="Header Placeholder 2"/>
          <p:cNvSpPr>
            <a:spLocks noGrp="1"/>
          </p:cNvSpPr>
          <p:nvPr>
            <p:ph type="hdr" sz="quarter"/>
          </p:nvPr>
        </p:nvSpPr>
        <p:spPr>
          <a:xfrm>
            <a:off x="228599" y="151278"/>
            <a:ext cx="5481637" cy="247802"/>
          </a:xfrm>
          <a:prstGeom prst="rect">
            <a:avLst/>
          </a:prstGeom>
        </p:spPr>
        <p:txBody>
          <a:bodyPr vert="horz" lIns="0" tIns="0" rIns="0" bIns="0" rtlCol="0" anchor="b" anchorCtr="0"/>
          <a:lstStyle>
            <a:lvl1pPr algn="l">
              <a:defRPr sz="1200"/>
            </a:lvl1pPr>
          </a:lstStyle>
          <a:p>
            <a:endParaRPr lang="en-US" sz="900" dirty="0"/>
          </a:p>
        </p:txBody>
      </p:sp>
    </p:spTree>
    <p:extLst>
      <p:ext uri="{BB962C8B-B14F-4D97-AF65-F5344CB8AC3E}">
        <p14:creationId xmlns:p14="http://schemas.microsoft.com/office/powerpoint/2010/main" val="2378803359"/>
      </p:ext>
    </p:extLst>
  </p:cSld>
  <p:clrMap bg1="lt1" tx1="dk1" bg2="lt2" tx2="dk2" accent1="accent1" accent2="accent2" accent3="accent3" accent4="accent4" accent5="accent5" accent6="accent6" hlink="hlink" folHlink="folHlink"/>
  <p:hf ftr="0"/>
  <p:extLst mod="1">
    <p:ext uri="{56416CCD-93CA-4268-BC5B-53C4BB910035}">
      <p15:sldGuideLst xmlns:p15="http://schemas.microsoft.com/office/powerpoint/2012/main">
        <p15:guide id="1" pos="144" userDrawn="1">
          <p15:clr>
            <a:srgbClr val="F26B43"/>
          </p15:clr>
        </p15:guide>
        <p15:guide id="2" pos="432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481635" y="165100"/>
            <a:ext cx="1377275" cy="19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defRPr sz="900">
                <a:latin typeface="Arial" charset="0"/>
                <a:ea typeface="+mn-ea"/>
                <a:cs typeface="+mn-cs"/>
              </a:defRPr>
            </a:lvl1pPr>
          </a:lstStyle>
          <a:p>
            <a:pPr>
              <a:defRPr/>
            </a:pPr>
            <a:fld id="{9DDA173A-4B37-473D-BA49-760DD514A3F3}" type="datetime1">
              <a:rPr lang="en-US" smtClean="0"/>
              <a:t>6/13/17</a:t>
            </a:fld>
            <a:endParaRPr lang="en-US" dirty="0"/>
          </a:p>
        </p:txBody>
      </p:sp>
      <p:sp>
        <p:nvSpPr>
          <p:cNvPr id="16388" name="Rectangle 4"/>
          <p:cNvSpPr>
            <a:spLocks noGrp="1" noRot="1" noChangeAspect="1" noChangeArrowheads="1" noTextEdit="1"/>
          </p:cNvSpPr>
          <p:nvPr>
            <p:ph type="sldImg" idx="2"/>
          </p:nvPr>
        </p:nvSpPr>
        <p:spPr bwMode="auto">
          <a:xfrm>
            <a:off x="1757363" y="490538"/>
            <a:ext cx="3562350" cy="2225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8" name="Rectangle 6"/>
          <p:cNvSpPr>
            <a:spLocks noGrp="1" noChangeArrowheads="1"/>
          </p:cNvSpPr>
          <p:nvPr>
            <p:ph type="ftr" sz="quarter" idx="4"/>
          </p:nvPr>
        </p:nvSpPr>
        <p:spPr bwMode="auto">
          <a:xfrm>
            <a:off x="1938338" y="9062102"/>
            <a:ext cx="4389437"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900" cap="all" baseline="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0" y="9062102"/>
            <a:ext cx="1938338"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eaLnBrk="1" hangingPunct="1">
              <a:defRPr sz="1000" smtClean="0">
                <a:latin typeface="Arial" charset="0"/>
                <a:ea typeface="+mn-ea"/>
                <a:cs typeface="+mn-cs"/>
              </a:defRPr>
            </a:lvl1pPr>
            <a:lvl2pPr marL="0" indent="0">
              <a:tabLst>
                <a:tab pos="381000" algn="r"/>
                <a:tab pos="800100" algn="l"/>
              </a:tabLst>
              <a:defRPr sz="900" cap="all" baseline="0"/>
            </a:lvl2pPr>
          </a:lstStyle>
          <a:p>
            <a:pPr lvl="1">
              <a:defRPr/>
            </a:pPr>
            <a:r>
              <a:rPr lang="en-US" dirty="0"/>
              <a:t>	</a:t>
            </a:r>
            <a:fld id="{DD817518-FB06-4843-9B46-F72D174830EE}" type="slidenum">
              <a:rPr lang="en-US" smtClean="0"/>
              <a:pPr lvl="1">
                <a:defRPr/>
              </a:pPr>
              <a:t>‹#›</a:t>
            </a:fld>
            <a:r>
              <a:rPr lang="en-US" dirty="0"/>
              <a:t>	IBM SECURITY</a:t>
            </a:r>
          </a:p>
        </p:txBody>
      </p:sp>
      <p:sp>
        <p:nvSpPr>
          <p:cNvPr id="2" name="Notes Placeholder 1"/>
          <p:cNvSpPr>
            <a:spLocks noGrp="1"/>
          </p:cNvSpPr>
          <p:nvPr>
            <p:ph type="body" sz="quarter" idx="3"/>
          </p:nvPr>
        </p:nvSpPr>
        <p:spPr>
          <a:xfrm>
            <a:off x="228599" y="2799116"/>
            <a:ext cx="6627551" cy="6262986"/>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4" name="Header Placeholder 3"/>
          <p:cNvSpPr>
            <a:spLocks noGrp="1"/>
          </p:cNvSpPr>
          <p:nvPr>
            <p:ph type="hdr" sz="quarter"/>
          </p:nvPr>
        </p:nvSpPr>
        <p:spPr>
          <a:xfrm>
            <a:off x="223837" y="165100"/>
            <a:ext cx="5257799" cy="199425"/>
          </a:xfrm>
          <a:prstGeom prst="rect">
            <a:avLst/>
          </a:prstGeom>
        </p:spPr>
        <p:txBody>
          <a:bodyPr vert="horz" lIns="0" tIns="0" rIns="0" bIns="0" rtlCol="0" anchor="t" anchorCtr="0"/>
          <a:lstStyle>
            <a:lvl1pPr algn="l">
              <a:defRPr sz="1200"/>
            </a:lvl1pPr>
          </a:lstStyle>
          <a:p>
            <a:endParaRPr lang="en-US" dirty="0"/>
          </a:p>
        </p:txBody>
      </p:sp>
    </p:spTree>
    <p:extLst>
      <p:ext uri="{BB962C8B-B14F-4D97-AF65-F5344CB8AC3E}">
        <p14:creationId xmlns:p14="http://schemas.microsoft.com/office/powerpoint/2010/main" val="382039152"/>
      </p:ext>
    </p:extLst>
  </p:cSld>
  <p:clrMap bg1="lt1" tx1="dk1" bg2="lt2" tx2="dk2" accent1="accent1" accent2="accent2" accent3="accent3" accent4="accent4" accent5="accent5" accent6="accent6" hlink="hlink" folHlink="folHlink"/>
  <p:hf ftr="0"/>
  <p:notesStyle>
    <a:lvl1pPr algn="l" rtl="0" eaLnBrk="0" fontAlgn="base" hangingPunct="0">
      <a:spcBef>
        <a:spcPct val="20000"/>
      </a:spcBef>
      <a:spcAft>
        <a:spcPct val="0"/>
      </a:spcAft>
      <a:defRPr sz="1000" kern="1200">
        <a:solidFill>
          <a:schemeClr val="tx1"/>
        </a:solidFill>
        <a:latin typeface="Arial" charset="0"/>
        <a:ea typeface="+mn-ea"/>
        <a:cs typeface="Arial" charset="0"/>
      </a:defRPr>
    </a:lvl1pPr>
    <a:lvl2pPr marL="138113" indent="-136525" algn="l" rtl="0" eaLnBrk="0" fontAlgn="base" hangingPunct="0">
      <a:spcBef>
        <a:spcPct val="20000"/>
      </a:spcBef>
      <a:spcAft>
        <a:spcPct val="0"/>
      </a:spcAft>
      <a:buChar char="•"/>
      <a:defRPr sz="1000" kern="1200">
        <a:solidFill>
          <a:schemeClr val="tx1"/>
        </a:solidFill>
        <a:latin typeface="Arial" charset="0"/>
        <a:ea typeface="+mn-ea"/>
        <a:cs typeface="Arial" charset="0"/>
      </a:defRPr>
    </a:lvl2pPr>
    <a:lvl3pPr marL="258763" indent="-119063" algn="l" rtl="0" eaLnBrk="0" fontAlgn="base" hangingPunct="0">
      <a:spcBef>
        <a:spcPct val="20000"/>
      </a:spcBef>
      <a:spcAft>
        <a:spcPct val="0"/>
      </a:spcAft>
      <a:buFont typeface="Arial" pitchFamily="34" charset="0"/>
      <a:buChar char="–"/>
      <a:defRPr sz="1000" kern="1200">
        <a:solidFill>
          <a:schemeClr val="tx1"/>
        </a:solidFill>
        <a:latin typeface="Arial" charset="0"/>
        <a:ea typeface="+mn-ea"/>
        <a:cs typeface="Arial" charset="0"/>
      </a:defRPr>
    </a:lvl3pPr>
    <a:lvl4pPr marL="407988" indent="-147638" algn="l" rtl="0" eaLnBrk="0" fontAlgn="base" hangingPunct="0">
      <a:spcBef>
        <a:spcPct val="20000"/>
      </a:spcBef>
      <a:spcAft>
        <a:spcPct val="0"/>
      </a:spcAft>
      <a:buFont typeface="Arial" pitchFamily="34" charset="0"/>
      <a:buChar char="–"/>
      <a:defRPr sz="1000" i="1" kern="1200">
        <a:solidFill>
          <a:schemeClr val="tx1"/>
        </a:solidFill>
        <a:latin typeface="Arial" charset="0"/>
        <a:ea typeface="+mn-ea"/>
        <a:cs typeface="Arial" charset="0"/>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20" userDrawn="1">
          <p15:clr>
            <a:srgbClr val="F26B43"/>
          </p15:clr>
        </p15:guide>
        <p15:guide id="2" pos="144" userDrawn="1">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support.office.com/en-us/powerpoin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60350" y="2917825"/>
            <a:ext cx="6340475" cy="5802313"/>
          </a:xfrm>
          <a:prstGeom prst="rect">
            <a:avLst/>
          </a:prstGeom>
          <a:noFill/>
        </p:spPr>
        <p:txBody>
          <a:bodyPr/>
          <a:lstStyle/>
          <a:p>
            <a:r>
              <a:rPr lang="en-US" b="1" i="1" dirty="0">
                <a:latin typeface="Arial" pitchFamily="34" charset="0"/>
                <a:cs typeface="Arial" pitchFamily="34" charset="0"/>
              </a:rPr>
              <a:t>Author notes: &lt;please delete</a:t>
            </a:r>
            <a:r>
              <a:rPr lang="en-US" b="1" i="1" baseline="0" dirty="0">
                <a:latin typeface="Arial" pitchFamily="34" charset="0"/>
                <a:cs typeface="Arial" pitchFamily="34" charset="0"/>
              </a:rPr>
              <a:t> these instructions </a:t>
            </a:r>
            <a:r>
              <a:rPr lang="en-US" b="1" i="1" dirty="0">
                <a:latin typeface="Arial" pitchFamily="34" charset="0"/>
                <a:cs typeface="Arial" pitchFamily="34" charset="0"/>
              </a:rPr>
              <a:t>before presenting&gt;</a:t>
            </a:r>
            <a:br>
              <a:rPr lang="en-US" b="1" i="1" dirty="0">
                <a:latin typeface="Arial" pitchFamily="34" charset="0"/>
                <a:cs typeface="Arial" pitchFamily="34" charset="0"/>
              </a:rPr>
            </a:br>
            <a:endParaRPr lang="en-US" b="1" i="1" dirty="0">
              <a:latin typeface="Arial" pitchFamily="34" charset="0"/>
              <a:cs typeface="Arial" pitchFamily="34" charset="0"/>
            </a:endParaRPr>
          </a:p>
          <a:p>
            <a:pPr lvl="1"/>
            <a:r>
              <a:rPr lang="en-US" dirty="0">
                <a:latin typeface="Arial" pitchFamily="34" charset="0"/>
                <a:cs typeface="Arial" pitchFamily="34" charset="0"/>
              </a:rPr>
              <a:t>This is the IBM Security Default Template for both internal and external use.  It’s aspect</a:t>
            </a:r>
            <a:r>
              <a:rPr lang="en-US" baseline="0" dirty="0">
                <a:latin typeface="Arial" pitchFamily="34" charset="0"/>
                <a:cs typeface="Arial" pitchFamily="34" charset="0"/>
              </a:rPr>
              <a:t> ratio is 16:10 and measures 10 x 6.25”.  This template </a:t>
            </a:r>
            <a:r>
              <a:rPr lang="en-US" dirty="0">
                <a:latin typeface="Arial" pitchFamily="34" charset="0"/>
                <a:cs typeface="Arial" pitchFamily="34" charset="0"/>
              </a:rPr>
              <a:t>was created in Microsoft PowerPoint 365</a:t>
            </a:r>
            <a:r>
              <a:rPr lang="en-US" baseline="0" dirty="0">
                <a:latin typeface="Arial" pitchFamily="34" charset="0"/>
                <a:cs typeface="Arial" pitchFamily="34" charset="0"/>
              </a:rPr>
              <a:t> Pro Plus 2016.</a:t>
            </a:r>
            <a:endParaRPr lang="en-US" dirty="0"/>
          </a:p>
          <a:p>
            <a:pPr marL="138113" marR="0" lvl="1" indent="-136525" algn="l" defTabSz="914400" rtl="0" eaLnBrk="0" fontAlgn="base" latinLnBrk="0" hangingPunct="0">
              <a:lnSpc>
                <a:spcPct val="100000"/>
              </a:lnSpc>
              <a:spcBef>
                <a:spcPct val="20000"/>
              </a:spcBef>
              <a:spcAft>
                <a:spcPct val="0"/>
              </a:spcAft>
              <a:buClrTx/>
              <a:buSzTx/>
              <a:buFontTx/>
              <a:buChar char="•"/>
              <a:tabLst/>
              <a:defRPr/>
            </a:pPr>
            <a:endParaRPr lang="en-US" baseline="0" dirty="0">
              <a:latin typeface="Arial" pitchFamily="34" charset="0"/>
              <a:cs typeface="Arial" pitchFamily="34" charset="0"/>
            </a:endParaRPr>
          </a:p>
          <a:p>
            <a:r>
              <a:rPr lang="en-US" b="1" dirty="0"/>
              <a:t>Template files </a:t>
            </a:r>
            <a:r>
              <a:rPr lang="en-US" dirty="0"/>
              <a:t>(saved with the file extension .potx) contain slide designs and customized layouts </a:t>
            </a:r>
            <a:br>
              <a:rPr lang="en-US" dirty="0"/>
            </a:br>
            <a:r>
              <a:rPr lang="en-US" dirty="0"/>
              <a:t>and are stored in your Microsoft templates folder*</a:t>
            </a:r>
          </a:p>
          <a:p>
            <a:pPr lvl="1"/>
            <a:r>
              <a:rPr lang="en-US" dirty="0"/>
              <a:t>To save your new template as your default template for future use:</a:t>
            </a:r>
          </a:p>
          <a:p>
            <a:pPr lvl="2"/>
            <a:r>
              <a:rPr lang="en-US" dirty="0"/>
              <a:t>Click “File / Save as” and choose “PowerPoint template (.potx) from the pull down menu”</a:t>
            </a:r>
          </a:p>
          <a:p>
            <a:pPr lvl="2"/>
            <a:r>
              <a:rPr lang="en-US" dirty="0"/>
              <a:t>Rename file to, “Blank.potx” and click “Save” (file will then be stored to the default template location)</a:t>
            </a:r>
            <a:br>
              <a:rPr lang="en-US" dirty="0"/>
            </a:br>
            <a:endParaRPr lang="en-US" dirty="0"/>
          </a:p>
          <a:p>
            <a:pPr lvl="0"/>
            <a:r>
              <a:rPr lang="en-US" b="1" dirty="0"/>
              <a:t>Themes</a:t>
            </a:r>
            <a:r>
              <a:rPr lang="en-US" dirty="0"/>
              <a:t> provide a complete slide design that can be applied to your existing presentation, including background designs, font styles, colors, and layouts</a:t>
            </a:r>
          </a:p>
          <a:p>
            <a:pPr lvl="1"/>
            <a:r>
              <a:rPr lang="en-US" dirty="0"/>
              <a:t>To save your new template’s theme file; click “View / Slide Master / Themes”</a:t>
            </a:r>
            <a:endParaRPr lang="en-US" altLang="en-US" dirty="0"/>
          </a:p>
          <a:p>
            <a:pPr lvl="2"/>
            <a:r>
              <a:rPr lang="en-US" altLang="en-US" dirty="0"/>
              <a:t>On the Themes pull down menu, select, “Save Current Theme”</a:t>
            </a:r>
          </a:p>
          <a:p>
            <a:pPr lvl="2"/>
            <a:r>
              <a:rPr lang="en-US" altLang="en-US" dirty="0"/>
              <a:t>This new Theme file is how you apply the new template design to your existing presentations</a:t>
            </a:r>
          </a:p>
          <a:p>
            <a:pPr lvl="2"/>
            <a:r>
              <a:rPr lang="en-US" altLang="en-US" dirty="0"/>
              <a:t>For more information, visit: </a:t>
            </a:r>
            <a:r>
              <a:rPr lang="en-US" dirty="0">
                <a:hlinkClick r:id="rId3"/>
              </a:rPr>
              <a:t>Office.com / PowerPoint / Support</a:t>
            </a:r>
            <a:endParaRPr lang="en-US" baseline="0" dirty="0">
              <a:latin typeface="Arial" pitchFamily="34" charset="0"/>
              <a:cs typeface="Arial" pitchFamily="34" charset="0"/>
            </a:endParaRPr>
          </a:p>
          <a:p>
            <a:pPr lvl="1"/>
            <a:endParaRPr lang="en-US" baseline="0" dirty="0">
              <a:latin typeface="Arial" pitchFamily="34" charset="0"/>
              <a:cs typeface="Arial" pitchFamily="34" charset="0"/>
            </a:endParaRPr>
          </a:p>
          <a:p>
            <a:pPr marL="1588" lvl="1" indent="0">
              <a:buFontTx/>
              <a:buNone/>
            </a:pPr>
            <a:r>
              <a:rPr lang="en-US" b="1" dirty="0"/>
              <a:t>Copy your existing source slides in slide sorter view</a:t>
            </a:r>
          </a:p>
          <a:p>
            <a:pPr lvl="1"/>
            <a:r>
              <a:rPr lang="en-US" dirty="0"/>
              <a:t>Paste special by right-clicking in slide sorter view of destination file or template</a:t>
            </a:r>
          </a:p>
          <a:p>
            <a:pPr lvl="1"/>
            <a:r>
              <a:rPr lang="en-US" dirty="0"/>
              <a:t>Select “</a:t>
            </a:r>
            <a:r>
              <a:rPr lang="en-US" b="1" dirty="0"/>
              <a:t>Keep source formatting”</a:t>
            </a:r>
            <a:endParaRPr lang="en-US" b="0" dirty="0"/>
          </a:p>
          <a:p>
            <a:pPr lvl="1"/>
            <a:r>
              <a:rPr lang="en-US" dirty="0"/>
              <a:t>This helps to ensure your slides retain their existing styles</a:t>
            </a:r>
          </a:p>
          <a:p>
            <a:pPr lvl="1"/>
            <a:r>
              <a:rPr lang="en-US" dirty="0"/>
              <a:t>Each slide needs to be adjusted by doing the following in “Normal view”</a:t>
            </a:r>
          </a:p>
          <a:p>
            <a:pPr lvl="2"/>
            <a:r>
              <a:rPr lang="en-US" dirty="0"/>
              <a:t>Select body content except title and footer by (Control “A”; then select title and footers while holding shift key)</a:t>
            </a:r>
          </a:p>
          <a:p>
            <a:pPr lvl="2"/>
            <a:r>
              <a:rPr lang="en-US" dirty="0"/>
              <a:t>Cut remaining selected body content (Control “X”)</a:t>
            </a:r>
          </a:p>
          <a:p>
            <a:pPr lvl="2"/>
            <a:r>
              <a:rPr lang="en-US" dirty="0"/>
              <a:t>Reset slide layout using new template layouts</a:t>
            </a:r>
          </a:p>
          <a:p>
            <a:pPr lvl="2"/>
            <a:r>
              <a:rPr lang="en-US" dirty="0"/>
              <a:t>Paste slide content back onto slide (Control “V”)</a:t>
            </a:r>
          </a:p>
          <a:p>
            <a:r>
              <a:rPr lang="en-US" altLang="en-US" dirty="0"/>
              <a:t/>
            </a:r>
            <a:br>
              <a:rPr lang="en-US" altLang="en-US" dirty="0"/>
            </a:br>
            <a:r>
              <a:rPr lang="en-US" altLang="en-US" dirty="0"/>
              <a:t>Learn more about using templates, visit: </a:t>
            </a:r>
            <a:r>
              <a:rPr lang="en-US" dirty="0">
                <a:hlinkClick r:id="rId3"/>
              </a:rPr>
              <a:t>Office.com / PowerPoint / Support</a:t>
            </a:r>
            <a:endParaRPr lang="en-US" dirty="0">
              <a:latin typeface="Arial" pitchFamily="34" charset="0"/>
              <a:cs typeface="Arial" pitchFamily="34" charset="0"/>
            </a:endParaRPr>
          </a:p>
        </p:txBody>
      </p:sp>
      <p:sp>
        <p:nvSpPr>
          <p:cNvPr id="17411" name="Slide Image Placeholder 5"/>
          <p:cNvSpPr>
            <a:spLocks noGrp="1" noRot="1" noChangeAspect="1" noTextEdit="1"/>
          </p:cNvSpPr>
          <p:nvPr>
            <p:ph type="sldImg"/>
          </p:nvPr>
        </p:nvSpPr>
        <p:spPr>
          <a:xfrm>
            <a:off x="1692275" y="661988"/>
            <a:ext cx="3473450" cy="2171700"/>
          </a:xfrm>
          <a:ln/>
        </p:spPr>
      </p:sp>
      <p:sp>
        <p:nvSpPr>
          <p:cNvPr id="7" name="Slide Number Placeholder 6"/>
          <p:cNvSpPr>
            <a:spLocks noGrp="1"/>
          </p:cNvSpPr>
          <p:nvPr>
            <p:ph type="sldNum" sz="quarter" idx="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6A3D4A3-F433-42F7-805B-20D345B00D8D}" type="slidenum">
              <a:rPr kumimoji="0" lang="en-US" sz="1800" b="0" i="0" u="none" strike="noStrike" kern="0" cap="none" spc="0" normalizeH="0" baseline="0" noProof="0">
                <a:ln>
                  <a:noFill/>
                </a:ln>
                <a:solidFill>
                  <a:srgbClr val="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rgbClr val="000000"/>
              </a:solidFill>
              <a:effectLst/>
              <a:uLnTx/>
              <a:uFillTx/>
            </a:endParaRPr>
          </a:p>
        </p:txBody>
      </p:sp>
      <p:sp>
        <p:nvSpPr>
          <p:cNvPr id="2" name="Date Placeholder 1"/>
          <p:cNvSpPr>
            <a:spLocks noGrp="1"/>
          </p:cNvSpPr>
          <p:nvPr>
            <p:ph type="dt" idx="10"/>
          </p:nvPr>
        </p:nvSpPr>
        <p:spPr/>
        <p:txBody>
          <a:bodyPr/>
          <a:lstStyle/>
          <a:p>
            <a:pPr>
              <a:defRPr/>
            </a:pPr>
            <a:fld id="{8A56CC06-6164-45A2-A726-F1CDD4694B8F}" type="datetime1">
              <a:rPr lang="en-US" smtClean="0"/>
              <a:t>6/13/17</a:t>
            </a:fld>
            <a:endParaRPr lang="en-US" dirty="0"/>
          </a:p>
        </p:txBody>
      </p:sp>
    </p:spTree>
    <p:extLst>
      <p:ext uri="{BB962C8B-B14F-4D97-AF65-F5344CB8AC3E}">
        <p14:creationId xmlns:p14="http://schemas.microsoft.com/office/powerpoint/2010/main" val="28436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817518-FB06-4843-9B46-F72D174830EE}" type="slidenum">
              <a:rPr lang="en-US" smtClean="0"/>
              <a:pPr>
                <a:defRPr/>
              </a:pPr>
              <a:t>8</a:t>
            </a:fld>
            <a:endParaRPr lang="en-US"/>
          </a:p>
        </p:txBody>
      </p:sp>
      <p:sp>
        <p:nvSpPr>
          <p:cNvPr id="5" name="Date Placeholder 4"/>
          <p:cNvSpPr>
            <a:spLocks noGrp="1"/>
          </p:cNvSpPr>
          <p:nvPr>
            <p:ph type="dt" idx="11"/>
          </p:nvPr>
        </p:nvSpPr>
        <p:spPr/>
        <p:txBody>
          <a:bodyPr/>
          <a:lstStyle/>
          <a:p>
            <a:pPr>
              <a:defRPr/>
            </a:pPr>
            <a:fld id="{D3E8A7A2-3334-40B8-B46B-36CC0B1BBE45}" type="datetime1">
              <a:rPr lang="en-US" smtClean="0"/>
              <a:t>6/13/17</a:t>
            </a:fld>
            <a:endParaRPr lang="en-US" dirty="0"/>
          </a:p>
        </p:txBody>
      </p:sp>
    </p:spTree>
    <p:extLst>
      <p:ext uri="{BB962C8B-B14F-4D97-AF65-F5344CB8AC3E}">
        <p14:creationId xmlns:p14="http://schemas.microsoft.com/office/powerpoint/2010/main" val="39219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US" dirty="0">
                <a:latin typeface="Arial" pitchFamily="34" charset="0"/>
                <a:cs typeface="Arial" pitchFamily="34" charset="0"/>
              </a:rPr>
              <a:t>Mandatory closing slide</a:t>
            </a:r>
            <a:r>
              <a:rPr lang="en-US" baseline="0" dirty="0">
                <a:latin typeface="Arial" pitchFamily="34" charset="0"/>
                <a:cs typeface="Arial" pitchFamily="34" charset="0"/>
              </a:rPr>
              <a:t> with copyright and legal disclaimers</a:t>
            </a:r>
            <a:r>
              <a:rPr lang="en-US" baseline="0" dirty="0">
                <a:latin typeface="Arial" charset="0"/>
                <a:cs typeface="Arial" charset="0"/>
              </a:rPr>
              <a:t>.</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DD817518-FB06-4843-9B46-F72D174830EE}" type="slidenum">
              <a:rPr lang="en-US" smtClean="0"/>
              <a:pPr>
                <a:defRPr/>
              </a:pPr>
              <a:t>9</a:t>
            </a:fld>
            <a:endParaRPr lang="en-US"/>
          </a:p>
        </p:txBody>
      </p:sp>
      <p:sp>
        <p:nvSpPr>
          <p:cNvPr id="5" name="Date Placeholder 4"/>
          <p:cNvSpPr>
            <a:spLocks noGrp="1"/>
          </p:cNvSpPr>
          <p:nvPr>
            <p:ph type="dt" idx="11"/>
          </p:nvPr>
        </p:nvSpPr>
        <p:spPr/>
        <p:txBody>
          <a:bodyPr/>
          <a:lstStyle/>
          <a:p>
            <a:pPr>
              <a:defRPr/>
            </a:pPr>
            <a:fld id="{9683FDD4-22CC-4CE7-B462-20FE751E372E}" type="datetime1">
              <a:rPr lang="en-US" smtClean="0"/>
              <a:t>6/13/17</a:t>
            </a:fld>
            <a:endParaRPr lang="en-US" dirty="0"/>
          </a:p>
        </p:txBody>
      </p:sp>
    </p:spTree>
    <p:extLst>
      <p:ext uri="{BB962C8B-B14F-4D97-AF65-F5344CB8AC3E}">
        <p14:creationId xmlns:p14="http://schemas.microsoft.com/office/powerpoint/2010/main" val="1495930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p:ph type="ctrTitle"/>
          </p:nvPr>
        </p:nvSpPr>
        <p:spPr>
          <a:xfrm>
            <a:off x="433464" y="1316432"/>
            <a:ext cx="8251082" cy="1252654"/>
          </a:xfrm>
        </p:spPr>
        <p:txBody>
          <a:bodyPr lIns="0" tIns="0" rIns="0" bIns="0" anchor="b" anchorCtr="0">
            <a:noAutofit/>
          </a:bodyPr>
          <a:lstStyle>
            <a:lvl1pPr algn="l">
              <a:lnSpc>
                <a:spcPct val="90000"/>
              </a:lnSpc>
              <a:defRPr sz="4400" b="1"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58730" y="2744144"/>
            <a:ext cx="8226482" cy="315170"/>
          </a:xfrm>
          <a:prstGeom prst="rect">
            <a:avLst/>
          </a:prstGeom>
        </p:spPr>
        <p:txBody>
          <a:bodyPr lIns="0" tIns="0" rIns="0" bIns="0" anchor="t" anchorCtr="0">
            <a:normAutofit/>
          </a:bodyPr>
          <a:lstStyle>
            <a:lvl1pPr marL="0" indent="0" algn="l">
              <a:lnSpc>
                <a:spcPct val="100000"/>
              </a:lnSpc>
              <a:spcBef>
                <a:spcPts val="0"/>
              </a:spcBef>
              <a:buNone/>
              <a:defRPr sz="1500" b="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454570" y="3868167"/>
            <a:ext cx="7104996" cy="261412"/>
          </a:xfrm>
          <a:prstGeom prst="rect">
            <a:avLst/>
          </a:prstGeom>
        </p:spPr>
        <p:txBody>
          <a:bodyPr lIns="0" tIns="0" rIns="0" bIns="0" anchor="b" anchorCtr="0">
            <a:noAutofit/>
          </a:bodyPr>
          <a:lstStyle>
            <a:lvl1pPr marL="0" indent="0">
              <a:lnSpc>
                <a:spcPct val="100000"/>
              </a:lnSpc>
              <a:spcBef>
                <a:spcPts val="0"/>
              </a:spcBef>
              <a:buFontTx/>
              <a:buNone/>
              <a:defRPr sz="1500" b="1"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454570" y="5093301"/>
            <a:ext cx="2983036" cy="182880"/>
          </a:xfrm>
          <a:prstGeom prst="rect">
            <a:avLst/>
          </a:prstGeom>
        </p:spPr>
        <p:txBody>
          <a:bodyPr wrap="none" lIns="0" tIns="0" rIns="0" bIns="0" anchor="b" anchorCtr="0">
            <a:noAutofit/>
          </a:bodyPr>
          <a:lstStyle>
            <a:lvl1pPr marL="0" indent="0" algn="l">
              <a:lnSpc>
                <a:spcPct val="100000"/>
              </a:lnSpc>
              <a:buFontTx/>
              <a:buNone/>
              <a:defRPr sz="1000" i="0">
                <a:solidFill>
                  <a:schemeClr val="bg1"/>
                </a:solidFill>
              </a:defRPr>
            </a:lvl1pPr>
            <a:lvl2pPr marL="176212" indent="0" algn="r">
              <a:buFontTx/>
              <a:buNone/>
              <a:defRPr sz="1400" i="1"/>
            </a:lvl2pPr>
            <a:lvl3pPr marL="384175" indent="0" algn="r">
              <a:buFontTx/>
              <a:buNone/>
              <a:defRPr sz="1400" i="1"/>
            </a:lvl3pPr>
            <a:lvl4pPr marL="522288" indent="0" algn="r">
              <a:buFontTx/>
              <a:buNone/>
              <a:defRPr sz="1400" i="1"/>
            </a:lvl4pPr>
            <a:lvl5pPr marL="696913" indent="0" algn="r">
              <a:buFontTx/>
              <a:buNone/>
              <a:defRPr sz="140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454570" y="4144789"/>
            <a:ext cx="7104996" cy="223312"/>
          </a:xfrm>
          <a:prstGeom prst="rect">
            <a:avLst/>
          </a:prstGeom>
        </p:spPr>
        <p:txBody>
          <a:bodyPr lIns="0" tIns="0" rIns="0" bIns="0" anchor="t" anchorCtr="0">
            <a:normAutofit/>
          </a:bodyPr>
          <a:lstStyle>
            <a:lvl1pPr marL="0" marR="0" indent="0" algn="l" defTabSz="685800" rtl="0" eaLnBrk="1" fontAlgn="auto" latinLnBrk="0" hangingPunct="1">
              <a:lnSpc>
                <a:spcPct val="100000"/>
              </a:lnSpc>
              <a:spcBef>
                <a:spcPts val="0"/>
              </a:spcBef>
              <a:spcAft>
                <a:spcPts val="0"/>
              </a:spcAft>
              <a:buClr>
                <a:schemeClr val="tx2"/>
              </a:buClr>
              <a:buSzTx/>
              <a:buFontTx/>
              <a:buNone/>
              <a:tabLst/>
              <a:defRPr sz="1100" b="0"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6194234" y="5093301"/>
            <a:ext cx="1137747" cy="182880"/>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pPr defTabSz="685800">
              <a:spcBef>
                <a:spcPts val="600"/>
              </a:spcBef>
              <a:buClr>
                <a:schemeClr val="tx2"/>
              </a:buClr>
            </a:pPr>
            <a:endParaRPr lang="en-US" dirty="0"/>
          </a:p>
        </p:txBody>
      </p:sp>
      <p:pic>
        <p:nvPicPr>
          <p:cNvPr id="10" name="Picture 9"/>
          <p:cNvPicPr>
            <a:picLocks noChangeAspect="1"/>
          </p:cNvPicPr>
          <p:nvPr/>
        </p:nvPicPr>
        <p:blipFill rotWithShape="1">
          <a:blip r:embed="rId3"/>
          <a:srcRect l="14569" t="26753" r="14569" b="26753"/>
          <a:stretch/>
        </p:blipFill>
        <p:spPr>
          <a:xfrm>
            <a:off x="457200" y="425997"/>
            <a:ext cx="1268337" cy="371860"/>
          </a:xfrm>
          <a:prstGeom prst="rect">
            <a:avLst/>
          </a:prstGeom>
        </p:spPr>
      </p:pic>
      <p:cxnSp>
        <p:nvCxnSpPr>
          <p:cNvPr id="17" name="Straight Connector 16"/>
          <p:cNvCxnSpPr/>
          <p:nvPr userDrawn="1"/>
        </p:nvCxnSpPr>
        <p:spPr>
          <a:xfrm>
            <a:off x="454570" y="3709266"/>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7898525" y="4887310"/>
            <a:ext cx="904080" cy="398082"/>
          </a:xfrm>
          <a:prstGeom prst="rect">
            <a:avLst/>
          </a:prstGeom>
          <a:noFill/>
        </p:spPr>
      </p:pic>
    </p:spTree>
    <p:extLst>
      <p:ext uri="{BB962C8B-B14F-4D97-AF65-F5344CB8AC3E}">
        <p14:creationId xmlns:p14="http://schemas.microsoft.com/office/powerpoint/2010/main" val="2605553064"/>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hart Placeholder 4"/>
          <p:cNvSpPr>
            <a:spLocks noGrp="1"/>
          </p:cNvSpPr>
          <p:nvPr>
            <p:ph type="chart" sz="quarter" idx="14"/>
          </p:nvPr>
        </p:nvSpPr>
        <p:spPr>
          <a:xfrm>
            <a:off x="457200" y="914400"/>
            <a:ext cx="8228653" cy="4114800"/>
          </a:xfrm>
          <a:prstGeom prst="rect">
            <a:avLst/>
          </a:prstGeom>
        </p:spPr>
        <p:txBody>
          <a:bodyPr/>
          <a:lstStyle>
            <a:lvl1pPr marL="0" indent="0" algn="ctr">
              <a:buFontTx/>
              <a:buNone/>
              <a:defRPr cap="none" baseline="0">
                <a:solidFill>
                  <a:schemeClr val="tx1"/>
                </a:solidFill>
              </a:defRPr>
            </a:lvl1pPr>
          </a:lstStyle>
          <a:p>
            <a:r>
              <a:rPr lang="en-US" smtClean="0"/>
              <a:t>Click icon to add chart</a:t>
            </a:r>
            <a:endParaRPr lang="en-US" dirty="0"/>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8667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2743532" y="3969964"/>
            <a:ext cx="5943277" cy="259136"/>
          </a:xfrm>
          <a:prstGeom prst="rect">
            <a:avLst/>
          </a:prstGeom>
        </p:spPr>
        <p:txBody>
          <a:bodyPr tIns="0" bIns="0"/>
          <a:lstStyle>
            <a:lvl1pPr marL="0" indent="0">
              <a:spcBef>
                <a:spcPts val="0"/>
              </a:spcBef>
              <a:buFontTx/>
              <a:buNone/>
              <a:defRPr cap="none"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title</a:t>
            </a:r>
          </a:p>
        </p:txBody>
      </p:sp>
      <p:pic>
        <p:nvPicPr>
          <p:cNvPr id="4" name="Picture 3"/>
          <p:cNvPicPr>
            <a:picLocks noChangeAspect="1"/>
          </p:cNvPicPr>
          <p:nvPr userDrawn="1"/>
        </p:nvPicPr>
        <p:blipFill rotWithShape="1">
          <a:blip r:embed="rId2"/>
          <a:srcRect l="9787" t="10247" r="9787" b="10247"/>
          <a:stretch/>
        </p:blipFill>
        <p:spPr>
          <a:xfrm>
            <a:off x="145832" y="1287780"/>
            <a:ext cx="2744607" cy="2095138"/>
          </a:xfrm>
          <a:prstGeom prst="rect">
            <a:avLst/>
          </a:prstGeom>
        </p:spPr>
      </p:pic>
      <p:sp>
        <p:nvSpPr>
          <p:cNvPr id="12" name="Title 11"/>
          <p:cNvSpPr>
            <a:spLocks noGrp="1"/>
          </p:cNvSpPr>
          <p:nvPr userDrawn="1">
            <p:ph type="title" hasCustomPrompt="1"/>
          </p:nvPr>
        </p:nvSpPr>
        <p:spPr>
          <a:xfrm>
            <a:off x="2743200" y="1375735"/>
            <a:ext cx="5943600" cy="1917383"/>
          </a:xfrm>
        </p:spPr>
        <p:txBody>
          <a:bodyPr anchor="b" anchorCtr="0">
            <a:noAutofit/>
          </a:bodyPr>
          <a:lstStyle>
            <a:lvl1pPr>
              <a:lnSpc>
                <a:spcPct val="100000"/>
              </a:lnSpc>
              <a:defRPr sz="320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2743532" y="3771899"/>
            <a:ext cx="5943277" cy="198065"/>
          </a:xfrm>
          <a:prstGeom prst="rect">
            <a:avLst/>
          </a:prstGeom>
        </p:spPr>
        <p:txBody>
          <a:bodyPr tIns="0" bIns="0" anchor="b" anchorCtr="0"/>
          <a:lstStyle>
            <a:lvl1pPr marL="0" indent="0">
              <a:spcBef>
                <a:spcPts val="0"/>
              </a:spcBef>
              <a:buFontTx/>
              <a:buNone/>
              <a:defRPr cap="all"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name</a:t>
            </a:r>
          </a:p>
        </p:txBody>
      </p:sp>
      <p:sp>
        <p:nvSpPr>
          <p:cNvPr id="2" name="Footer Placeholder 1"/>
          <p:cNvSpPr>
            <a:spLocks noGrp="1"/>
          </p:cNvSpPr>
          <p:nvPr>
            <p:ph type="ftr" sz="quarter" idx="14"/>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28549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41280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1D3649"/>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33552" y="1708251"/>
            <a:ext cx="8259134" cy="1060111"/>
          </a:xfrm>
        </p:spPr>
        <p:txBody>
          <a:bodyPr>
            <a:noAutofit/>
          </a:bodyPr>
          <a:lstStyle>
            <a:lvl1pPr>
              <a:lnSpc>
                <a:spcPct val="85000"/>
              </a:lnSpc>
              <a:defRPr sz="4400" b="1" baseline="0">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6960" y="1488338"/>
            <a:ext cx="8227585" cy="259328"/>
          </a:xfrm>
          <a:prstGeom prst="rect">
            <a:avLst/>
          </a:prstGeom>
        </p:spPr>
        <p:txBody>
          <a:bodyPr lIns="0" tIns="0" rIns="0" bIns="0" anchor="t" anchorCtr="0">
            <a:normAutofit/>
          </a:bodyPr>
          <a:lstStyle>
            <a:lvl1pPr marL="0" indent="0">
              <a:lnSpc>
                <a:spcPct val="100000"/>
              </a:lnSpc>
              <a:buFontTx/>
              <a:buNone/>
              <a:defRPr sz="1400" cap="all" baseline="0">
                <a:solidFill>
                  <a:schemeClr val="bg1"/>
                </a:solidFill>
              </a:defRPr>
            </a:lvl1pPr>
            <a:lvl2pPr marL="176212" indent="0">
              <a:buFontTx/>
              <a:buNone/>
              <a:defRPr sz="1200">
                <a:solidFill>
                  <a:schemeClr val="bg1"/>
                </a:solidFill>
              </a:defRPr>
            </a:lvl2pPr>
            <a:lvl3pPr marL="384175" indent="0">
              <a:buFontTx/>
              <a:buNone/>
              <a:defRPr sz="1200">
                <a:solidFill>
                  <a:schemeClr val="bg1"/>
                </a:solidFill>
              </a:defRPr>
            </a:lvl3pPr>
            <a:lvl4pPr marL="522288" indent="0">
              <a:buFontTx/>
              <a:buNone/>
              <a:defRPr sz="1200">
                <a:solidFill>
                  <a:schemeClr val="bg1"/>
                </a:solidFill>
              </a:defRPr>
            </a:lvl4pPr>
            <a:lvl5pPr marL="696913" indent="0">
              <a:buFontTx/>
              <a:buNone/>
              <a:defRPr sz="1200">
                <a:solidFill>
                  <a:schemeClr val="bg1"/>
                </a:solidFill>
              </a:defRPr>
            </a:lvl5pPr>
          </a:lstStyle>
          <a:p>
            <a:pPr lvl="0"/>
            <a:r>
              <a:rPr lang="en-US" smtClean="0"/>
              <a:t>Click to edit Master text styles</a:t>
            </a:r>
          </a:p>
        </p:txBody>
      </p:sp>
      <p:cxnSp>
        <p:nvCxnSpPr>
          <p:cNvPr id="8" name="Straight Connector 7"/>
          <p:cNvCxnSpPr/>
          <p:nvPr userDrawn="1"/>
        </p:nvCxnSpPr>
        <p:spPr>
          <a:xfrm>
            <a:off x="454570" y="1288832"/>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a:srcRect l="63757" t="44138" b="14099"/>
          <a:stretch/>
        </p:blipFill>
        <p:spPr>
          <a:xfrm>
            <a:off x="5829299" y="2976451"/>
            <a:ext cx="3312263" cy="2386777"/>
          </a:xfrm>
          <a:prstGeom prst="rect">
            <a:avLst/>
          </a:prstGeom>
        </p:spPr>
      </p:pic>
    </p:spTree>
    <p:extLst>
      <p:ext uri="{BB962C8B-B14F-4D97-AF65-F5344CB8AC3E}">
        <p14:creationId xmlns:p14="http://schemas.microsoft.com/office/powerpoint/2010/main" val="1675302474"/>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0"/>
            <a:ext cx="9144000" cy="2922035"/>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a:spLocks/>
          </p:cNvSpPr>
          <p:nvPr userDrawn="1"/>
        </p:nvSpPr>
        <p:spPr>
          <a:xfrm>
            <a:off x="37443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01</a:t>
            </a:r>
          </a:p>
        </p:txBody>
      </p:sp>
      <p:sp>
        <p:nvSpPr>
          <p:cNvPr id="20" name="Title 1"/>
          <p:cNvSpPr txBox="1">
            <a:spLocks/>
          </p:cNvSpPr>
          <p:nvPr userDrawn="1"/>
        </p:nvSpPr>
        <p:spPr>
          <a:xfrm>
            <a:off x="3174533"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02</a:t>
            </a:r>
          </a:p>
        </p:txBody>
      </p:sp>
      <p:sp>
        <p:nvSpPr>
          <p:cNvPr id="22" name="Title 1"/>
          <p:cNvSpPr txBox="1">
            <a:spLocks/>
          </p:cNvSpPr>
          <p:nvPr userDrawn="1"/>
        </p:nvSpPr>
        <p:spPr>
          <a:xfrm>
            <a:off x="595269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03</a:t>
            </a:r>
          </a:p>
        </p:txBody>
      </p:sp>
      <p:sp>
        <p:nvSpPr>
          <p:cNvPr id="37" name="Text Placeholder 36"/>
          <p:cNvSpPr>
            <a:spLocks noGrp="1"/>
          </p:cNvSpPr>
          <p:nvPr userDrawn="1">
            <p:ph type="body" sz="quarter" idx="14" hasCustomPrompt="1"/>
          </p:nvPr>
        </p:nvSpPr>
        <p:spPr>
          <a:xfrm>
            <a:off x="1006259" y="4000499"/>
            <a:ext cx="2054303"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0" name="Text Placeholder 39"/>
          <p:cNvSpPr>
            <a:spLocks noGrp="1"/>
          </p:cNvSpPr>
          <p:nvPr userDrawn="1">
            <p:ph type="body" sz="quarter" idx="15" hasCustomPrompt="1"/>
          </p:nvPr>
        </p:nvSpPr>
        <p:spPr>
          <a:xfrm>
            <a:off x="3856064"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3" name="Text Placeholder 42"/>
          <p:cNvSpPr>
            <a:spLocks noGrp="1"/>
          </p:cNvSpPr>
          <p:nvPr userDrawn="1">
            <p:ph type="body" sz="quarter" idx="16" hasCustomPrompt="1"/>
          </p:nvPr>
        </p:nvSpPr>
        <p:spPr>
          <a:xfrm>
            <a:off x="6627403"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2" name="Title 1"/>
          <p:cNvSpPr>
            <a:spLocks noGrp="1"/>
          </p:cNvSpPr>
          <p:nvPr userDrawn="1">
            <p:ph type="title" hasCustomPrompt="1"/>
          </p:nvPr>
        </p:nvSpPr>
        <p:spPr>
          <a:xfrm>
            <a:off x="433551" y="1179011"/>
            <a:ext cx="8259135" cy="916597"/>
          </a:xfrm>
        </p:spPr>
        <p:txBody>
          <a:bodyPr>
            <a:noAutofit/>
          </a:bodyPr>
          <a:lstStyle>
            <a:lvl1pPr>
              <a:lnSpc>
                <a:spcPct val="100000"/>
              </a:lnSpc>
              <a:defRPr sz="4400" b="1">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7201" y="925941"/>
            <a:ext cx="8229600" cy="265768"/>
          </a:xfrm>
          <a:prstGeom prst="rect">
            <a:avLst/>
          </a:prstGeom>
        </p:spPr>
        <p:txBody>
          <a:bodyPr vert="horz" lIns="0" tIns="36576" rIns="0" bIns="0" rtlCol="0" anchor="t" anchorCtr="0">
            <a:normAutofit/>
          </a:bodyPr>
          <a:lstStyle>
            <a:lvl1pPr marL="0" indent="0">
              <a:buFontTx/>
              <a:buNone/>
              <a:defRPr lang="en-US" sz="1400" cap="all" baseline="0" dirty="0">
                <a:solidFill>
                  <a:schemeClr val="bg1"/>
                </a:solidFill>
              </a:defRPr>
            </a:lvl1pPr>
          </a:lstStyle>
          <a:p>
            <a:pPr marL="198438" lvl="0" indent="-198438"/>
            <a:r>
              <a:rPr lang="en-US" smtClean="0"/>
              <a:t>Click to edit Master text styles</a:t>
            </a:r>
          </a:p>
        </p:txBody>
      </p:sp>
    </p:spTree>
    <p:extLst>
      <p:ext uri="{BB962C8B-B14F-4D97-AF65-F5344CB8AC3E}">
        <p14:creationId xmlns:p14="http://schemas.microsoft.com/office/powerpoint/2010/main" val="341998382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ndatory Closing Slide">
    <p:bg>
      <p:bgPr>
        <a:solidFill>
          <a:srgbClr val="1D3649"/>
        </a:solidFill>
        <a:effectLst/>
      </p:bgPr>
    </p:bg>
    <p:spTree>
      <p:nvGrpSpPr>
        <p:cNvPr id="1" name=""/>
        <p:cNvGrpSpPr/>
        <p:nvPr/>
      </p:nvGrpSpPr>
      <p:grpSpPr>
        <a:xfrm>
          <a:off x="0" y="0"/>
          <a:ext cx="0" cy="0"/>
          <a:chOff x="0" y="0"/>
          <a:chExt cx="0" cy="0"/>
        </a:xfrm>
      </p:grpSpPr>
      <p:cxnSp>
        <p:nvCxnSpPr>
          <p:cNvPr id="22" name="Straight Connector 21"/>
          <p:cNvCxnSpPr/>
          <p:nvPr userDrawn="1"/>
        </p:nvCxnSpPr>
        <p:spPr>
          <a:xfrm>
            <a:off x="454269" y="1212804"/>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userDrawn="1"/>
        </p:nvSpPr>
        <p:spPr>
          <a:xfrm>
            <a:off x="764577" y="2485463"/>
            <a:ext cx="1725640" cy="138499"/>
          </a:xfrm>
          <a:prstGeom prst="rect">
            <a:avLst/>
          </a:prstGeom>
          <a:noFill/>
        </p:spPr>
        <p:txBody>
          <a:bodyPr wrap="square" lIns="0" tIns="0" rIns="0" bIns="0" rtlCol="0">
            <a:spAutoFit/>
          </a:bodyPr>
          <a:lstStyle/>
          <a:p>
            <a:r>
              <a:rPr lang="en-US" sz="900" dirty="0">
                <a:solidFill>
                  <a:schemeClr val="bg1"/>
                </a:solidFill>
              </a:rPr>
              <a:t>ibm.com/security</a:t>
            </a:r>
          </a:p>
        </p:txBody>
      </p:sp>
      <p:pic>
        <p:nvPicPr>
          <p:cNvPr id="50" name="Picture 4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700" y="2468272"/>
            <a:ext cx="168274" cy="170050"/>
          </a:xfrm>
          <a:prstGeom prst="rect">
            <a:avLst/>
          </a:prstGeom>
        </p:spPr>
      </p:pic>
      <p:sp>
        <p:nvSpPr>
          <p:cNvPr id="47" name="TextBox 46"/>
          <p:cNvSpPr txBox="1"/>
          <p:nvPr/>
        </p:nvSpPr>
        <p:spPr>
          <a:xfrm>
            <a:off x="764577" y="2716293"/>
            <a:ext cx="1725640" cy="138499"/>
          </a:xfrm>
          <a:prstGeom prst="rect">
            <a:avLst/>
          </a:prstGeom>
          <a:noFill/>
        </p:spPr>
        <p:txBody>
          <a:bodyPr wrap="square" lIns="0" tIns="0" rIns="0" bIns="0" rtlCol="0">
            <a:spAutoFit/>
          </a:bodyPr>
          <a:lstStyle/>
          <a:p>
            <a:r>
              <a:rPr lang="en-US" sz="900" dirty="0">
                <a:solidFill>
                  <a:schemeClr val="bg1"/>
                </a:solidFill>
              </a:rPr>
              <a:t>securityintelligence.com</a:t>
            </a: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00" y="2699102"/>
            <a:ext cx="168274" cy="170050"/>
          </a:xfrm>
          <a:prstGeom prst="rect">
            <a:avLst/>
          </a:prstGeom>
        </p:spPr>
      </p:pic>
      <p:sp>
        <p:nvSpPr>
          <p:cNvPr id="45" name="TextBox 44"/>
          <p:cNvSpPr txBox="1"/>
          <p:nvPr/>
        </p:nvSpPr>
        <p:spPr>
          <a:xfrm>
            <a:off x="764577" y="2935718"/>
            <a:ext cx="1733562" cy="138499"/>
          </a:xfrm>
          <a:prstGeom prst="rect">
            <a:avLst/>
          </a:prstGeom>
          <a:noFill/>
        </p:spPr>
        <p:txBody>
          <a:bodyPr wrap="square" lIns="0" tIns="0" rIns="0" bIns="0" rtlCol="0">
            <a:spAutoFit/>
          </a:bodyPr>
          <a:lstStyle/>
          <a:p>
            <a:r>
              <a:rPr lang="en-US" sz="900" dirty="0">
                <a:solidFill>
                  <a:schemeClr val="bg1"/>
                </a:solidFill>
              </a:rPr>
              <a:t>xforce.ibmcloud.com</a:t>
            </a: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00" y="2918527"/>
            <a:ext cx="168274" cy="170050"/>
          </a:xfrm>
          <a:prstGeom prst="rect">
            <a:avLst/>
          </a:prstGeom>
        </p:spPr>
      </p:pic>
      <p:pic>
        <p:nvPicPr>
          <p:cNvPr id="43" name="Picture 42"/>
          <p:cNvPicPr>
            <a:picLocks noChangeAspect="1"/>
          </p:cNvPicPr>
          <p:nvPr userDrawn="1"/>
        </p:nvPicPr>
        <p:blipFill>
          <a:blip r:embed="rId3"/>
          <a:stretch>
            <a:fillRect/>
          </a:stretch>
        </p:blipFill>
        <p:spPr>
          <a:xfrm>
            <a:off x="441934" y="3134655"/>
            <a:ext cx="228051" cy="228242"/>
          </a:xfrm>
          <a:prstGeom prst="rect">
            <a:avLst/>
          </a:prstGeom>
        </p:spPr>
      </p:pic>
      <p:sp>
        <p:nvSpPr>
          <p:cNvPr id="44" name="TextBox 43"/>
          <p:cNvSpPr txBox="1"/>
          <p:nvPr userDrawn="1"/>
        </p:nvSpPr>
        <p:spPr>
          <a:xfrm>
            <a:off x="764577" y="3173246"/>
            <a:ext cx="1889639" cy="138499"/>
          </a:xfrm>
          <a:prstGeom prst="rect">
            <a:avLst/>
          </a:prstGeom>
          <a:noFill/>
        </p:spPr>
        <p:txBody>
          <a:bodyPr wrap="square" lIns="0" tIns="0" rIns="0" bIns="0" rtlCol="0">
            <a:spAutoFit/>
          </a:bodyPr>
          <a:lstStyle/>
          <a:p>
            <a:r>
              <a:rPr lang="en-US" sz="900" dirty="0">
                <a:solidFill>
                  <a:schemeClr val="bg1"/>
                </a:solidFill>
              </a:rPr>
              <a:t>@ibmsecurity</a:t>
            </a:r>
          </a:p>
        </p:txBody>
      </p:sp>
      <p:pic>
        <p:nvPicPr>
          <p:cNvPr id="41" name="Picture 40"/>
          <p:cNvPicPr>
            <a:picLocks noChangeAspect="1"/>
          </p:cNvPicPr>
          <p:nvPr userDrawn="1"/>
        </p:nvPicPr>
        <p:blipFill>
          <a:blip r:embed="rId4"/>
          <a:stretch>
            <a:fillRect/>
          </a:stretch>
        </p:blipFill>
        <p:spPr>
          <a:xfrm>
            <a:off x="449817" y="3367894"/>
            <a:ext cx="214867" cy="215048"/>
          </a:xfrm>
          <a:prstGeom prst="rect">
            <a:avLst/>
          </a:prstGeom>
        </p:spPr>
      </p:pic>
      <p:sp>
        <p:nvSpPr>
          <p:cNvPr id="42" name="TextBox 41"/>
          <p:cNvSpPr txBox="1"/>
          <p:nvPr userDrawn="1"/>
        </p:nvSpPr>
        <p:spPr>
          <a:xfrm>
            <a:off x="764577" y="3404078"/>
            <a:ext cx="1889638" cy="138499"/>
          </a:xfrm>
          <a:prstGeom prst="rect">
            <a:avLst/>
          </a:prstGeom>
          <a:noFill/>
        </p:spPr>
        <p:txBody>
          <a:bodyPr wrap="square" lIns="0" tIns="0" rIns="0" bIns="0" rtlCol="0">
            <a:spAutoFit/>
          </a:bodyPr>
          <a:lstStyle/>
          <a:p>
            <a:r>
              <a:rPr lang="en-US" sz="900" dirty="0">
                <a:solidFill>
                  <a:schemeClr val="bg1"/>
                </a:solidFill>
              </a:rPr>
              <a:t>youtube/user/ibmsecuritysolutions</a:t>
            </a:r>
          </a:p>
        </p:txBody>
      </p:sp>
      <p:pic>
        <p:nvPicPr>
          <p:cNvPr id="107" name="Picture 106"/>
          <p:cNvPicPr>
            <a:picLocks noChangeAspect="1"/>
          </p:cNvPicPr>
          <p:nvPr userDrawn="1"/>
        </p:nvPicPr>
        <p:blipFill>
          <a:blip r:embed="rId5"/>
          <a:stretch>
            <a:fillRect/>
          </a:stretch>
        </p:blipFill>
        <p:spPr>
          <a:xfrm>
            <a:off x="8003670" y="4982021"/>
            <a:ext cx="739401" cy="277745"/>
          </a:xfrm>
          <a:prstGeom prst="rect">
            <a:avLst/>
          </a:prstGeom>
        </p:spPr>
      </p:pic>
      <p:pic>
        <p:nvPicPr>
          <p:cNvPr id="108" name="Picture 107"/>
          <p:cNvPicPr>
            <a:picLocks noChangeAspect="1"/>
          </p:cNvPicPr>
          <p:nvPr userDrawn="1"/>
        </p:nvPicPr>
        <p:blipFill rotWithShape="1">
          <a:blip r:embed="rId6"/>
          <a:srcRect l="14569" t="26753" r="14569" b="26753"/>
          <a:stretch/>
        </p:blipFill>
        <p:spPr>
          <a:xfrm>
            <a:off x="457200" y="425997"/>
            <a:ext cx="1268337" cy="371860"/>
          </a:xfrm>
          <a:prstGeom prst="rect">
            <a:avLst/>
          </a:prstGeom>
        </p:spPr>
      </p:pic>
      <p:sp>
        <p:nvSpPr>
          <p:cNvPr id="25" name="Rectangle 11"/>
          <p:cNvSpPr>
            <a:spLocks noChangeArrowheads="1"/>
          </p:cNvSpPr>
          <p:nvPr userDrawn="1"/>
        </p:nvSpPr>
        <p:spPr bwMode="auto">
          <a:xfrm>
            <a:off x="465083" y="3871636"/>
            <a:ext cx="7086600" cy="13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marL="0" indent="0" eaLnBrk="0" hangingPunct="0">
              <a:spcBef>
                <a:spcPct val="20000"/>
              </a:spcBef>
              <a:buClr>
                <a:srgbClr val="000000"/>
              </a:buClr>
            </a:pPr>
            <a:r>
              <a:rPr lang="en-US" sz="600" b="1" baseline="0" dirty="0">
                <a:solidFill>
                  <a:schemeClr val="bg1"/>
                </a:solidFill>
              </a:rPr>
              <a:t>© Copyright IBM Corporation 2016. All rights reserved.  </a:t>
            </a:r>
            <a:r>
              <a:rPr lang="en-US" sz="600" baseline="0" dirty="0">
                <a:solidFill>
                  <a:schemeClr val="bg1"/>
                </a:solidFill>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 / or capabilities referenced in these materials may change at any time at IBM’s sole discretion based on market opportunities or other factors, and are not intended to be a commitment to future product or feature availability in any way. IBM, the IBM logo, and other IBM products and services are trademarks of the International Business Machines Corporation, in the United States, other countries or both. Other company, product, or service names may be trademarks or service marks of others.</a:t>
            </a:r>
            <a:br>
              <a:rPr lang="en-US" sz="600" baseline="0" dirty="0">
                <a:solidFill>
                  <a:schemeClr val="bg1"/>
                </a:solidFill>
              </a:rPr>
            </a:br>
            <a:endParaRPr lang="en-US" sz="600" baseline="0" dirty="0">
              <a:solidFill>
                <a:schemeClr val="bg1"/>
              </a:solidFill>
            </a:endParaRPr>
          </a:p>
          <a:p>
            <a:pPr marL="0" indent="0" eaLnBrk="0" hangingPunct="0">
              <a:spcBef>
                <a:spcPct val="20000"/>
              </a:spcBef>
              <a:buClr>
                <a:srgbClr val="000000"/>
              </a:buClr>
            </a:pPr>
            <a:r>
              <a:rPr lang="en-US" sz="600" b="1" baseline="0" dirty="0">
                <a:solidFill>
                  <a:schemeClr val="bg1"/>
                </a:solidFill>
                <a:cs typeface="Arial" charset="0"/>
              </a:rPr>
              <a:t>Statement of Good Security Practices: </a:t>
            </a:r>
            <a:r>
              <a:rPr lang="en-US" sz="600" baseline="0" dirty="0">
                <a:solidFill>
                  <a:schemeClr val="bg1"/>
                </a:solidFill>
                <a:cs typeface="Arial" charset="0"/>
              </a:rPr>
              <a:t>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a:t>
            </a:r>
            <a:br>
              <a:rPr lang="en-US" sz="600" baseline="0" dirty="0">
                <a:solidFill>
                  <a:schemeClr val="bg1"/>
                </a:solidFill>
                <a:cs typeface="Arial" charset="0"/>
              </a:rPr>
            </a:br>
            <a:endParaRPr lang="en-US" sz="600" baseline="0" dirty="0">
              <a:solidFill>
                <a:schemeClr val="bg1"/>
              </a:solidFill>
              <a:cs typeface="Arial" charset="0"/>
            </a:endParaRPr>
          </a:p>
          <a:p>
            <a:pPr marL="0" indent="0" eaLnBrk="0" hangingPunct="0">
              <a:spcBef>
                <a:spcPct val="20000"/>
              </a:spcBef>
              <a:buClr>
                <a:srgbClr val="000000"/>
              </a:buClr>
            </a:pPr>
            <a:r>
              <a:rPr lang="en-US" sz="600" baseline="0" dirty="0">
                <a:solidFill>
                  <a:schemeClr val="bg1"/>
                </a:solidFill>
                <a:cs typeface="Arial" charset="0"/>
              </a:rPr>
              <a:t>IBM DOES NOT WARRANT THAT ANYSYSTEMS, PRODUCTS OR SERVICES ARE IMMUNE FROM, OR WILL MAKE YOUR ENTERPRISE IMMUNE FROM, THE MALICIOUS OR ILLEGAL CONDUCT </a:t>
            </a:r>
            <a:br>
              <a:rPr lang="en-US" sz="600" baseline="0" dirty="0">
                <a:solidFill>
                  <a:schemeClr val="bg1"/>
                </a:solidFill>
                <a:cs typeface="Arial" charset="0"/>
              </a:rPr>
            </a:br>
            <a:r>
              <a:rPr lang="en-US" sz="600" baseline="0" dirty="0">
                <a:solidFill>
                  <a:schemeClr val="bg1"/>
                </a:solidFill>
                <a:cs typeface="Arial" charset="0"/>
              </a:rPr>
              <a:t>OF ANY PARTY.</a:t>
            </a:r>
          </a:p>
        </p:txBody>
      </p:sp>
      <p:sp>
        <p:nvSpPr>
          <p:cNvPr id="318" name="TextBox 317"/>
          <p:cNvSpPr txBox="1"/>
          <p:nvPr userDrawn="1"/>
        </p:nvSpPr>
        <p:spPr>
          <a:xfrm>
            <a:off x="457200" y="2247990"/>
            <a:ext cx="1725640" cy="138499"/>
          </a:xfrm>
          <a:prstGeom prst="rect">
            <a:avLst/>
          </a:prstGeom>
          <a:noFill/>
        </p:spPr>
        <p:txBody>
          <a:bodyPr wrap="square" lIns="0" tIns="0" rIns="0" bIns="0" rtlCol="0">
            <a:spAutoFit/>
          </a:bodyPr>
          <a:lstStyle/>
          <a:p>
            <a:r>
              <a:rPr lang="en-US" sz="900" dirty="0">
                <a:solidFill>
                  <a:schemeClr val="bg1"/>
                </a:solidFill>
              </a:rPr>
              <a:t>FOLLOW US ON:</a:t>
            </a:r>
          </a:p>
        </p:txBody>
      </p:sp>
      <p:sp>
        <p:nvSpPr>
          <p:cNvPr id="322" name="TextBox 321"/>
          <p:cNvSpPr txBox="1"/>
          <p:nvPr userDrawn="1"/>
        </p:nvSpPr>
        <p:spPr>
          <a:xfrm>
            <a:off x="341774" y="1240394"/>
            <a:ext cx="8358796" cy="861774"/>
          </a:xfrm>
          <a:prstGeom prst="rect">
            <a:avLst/>
          </a:prstGeom>
          <a:noFill/>
        </p:spPr>
        <p:txBody>
          <a:bodyPr wrap="square" rtlCol="0">
            <a:spAutoFit/>
          </a:bodyPr>
          <a:lstStyle/>
          <a:p>
            <a:pPr algn="l"/>
            <a:r>
              <a:rPr lang="en-US" sz="5000" b="1" dirty="0">
                <a:solidFill>
                  <a:schemeClr val="bg1"/>
                </a:solidFill>
              </a:rPr>
              <a:t>THANK YOU</a:t>
            </a:r>
          </a:p>
        </p:txBody>
      </p:sp>
      <p:pic>
        <p:nvPicPr>
          <p:cNvPr id="18" name="Picture 17"/>
          <p:cNvPicPr>
            <a:picLocks noChangeAspect="1"/>
          </p:cNvPicPr>
          <p:nvPr userDrawn="1"/>
        </p:nvPicPr>
        <p:blipFill rotWithShape="1">
          <a:blip r:embed="rId7"/>
          <a:srcRect l="63757" t="44138" b="14099"/>
          <a:stretch/>
        </p:blipFill>
        <p:spPr>
          <a:xfrm>
            <a:off x="5829299" y="722189"/>
            <a:ext cx="3312263" cy="2386777"/>
          </a:xfrm>
          <a:prstGeom prst="rect">
            <a:avLst/>
          </a:prstGeom>
        </p:spPr>
      </p:pic>
    </p:spTree>
    <p:extLst>
      <p:ext uri="{BB962C8B-B14F-4D97-AF65-F5344CB8AC3E}">
        <p14:creationId xmlns:p14="http://schemas.microsoft.com/office/powerpoint/2010/main" val="90090154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0"/>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286207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smtClean="0"/>
              <a:t>Click to edit Master title style</a:t>
            </a:r>
            <a:endParaRPr lang="en-US" dirty="0"/>
          </a:p>
        </p:txBody>
      </p:sp>
      <p:sp>
        <p:nvSpPr>
          <p:cNvPr id="5" name="Content Placeholder 4"/>
          <p:cNvSpPr>
            <a:spLocks noGrp="1"/>
          </p:cNvSpPr>
          <p:nvPr>
            <p:ph sz="quarter" idx="14"/>
          </p:nvPr>
        </p:nvSpPr>
        <p:spPr>
          <a:xfrm>
            <a:off x="457200" y="914400"/>
            <a:ext cx="8229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40621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1"/>
          </p:nvPr>
        </p:nvSpPr>
        <p:spPr>
          <a:xfrm>
            <a:off x="457200" y="670034"/>
            <a:ext cx="8229600" cy="587266"/>
          </a:xfrm>
        </p:spPr>
        <p:txBody>
          <a:bodyPr>
            <a:normAutofit/>
          </a:bodyPr>
          <a:lstStyle>
            <a:lvl1pPr marL="0" indent="0">
              <a:buFontTx/>
              <a:buNone/>
              <a:defRPr sz="1600">
                <a:solidFill>
                  <a:schemeClr val="accent4"/>
                </a:solidFill>
              </a:defRPr>
            </a:lvl1pPr>
          </a:lstStyle>
          <a:p>
            <a:pPr lvl="0"/>
            <a:r>
              <a:rPr lang="en-US" smtClean="0"/>
              <a:t>Click to edit Master text styles</a:t>
            </a:r>
          </a:p>
        </p:txBody>
      </p:sp>
      <p:sp>
        <p:nvSpPr>
          <p:cNvPr id="4" name="Footer Placeholder 3"/>
          <p:cNvSpPr>
            <a:spLocks noGrp="1"/>
          </p:cNvSpPr>
          <p:nvPr>
            <p:ph type="ftr" sz="quarter" idx="12"/>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275501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5200" cy="228601"/>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2"/>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8458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4253" cy="228600"/>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4"/>
          </p:nvPr>
        </p:nvSpPr>
        <p:spPr>
          <a:xfrm>
            <a:off x="457200" y="914400"/>
            <a:ext cx="822801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27779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454268" y="914400"/>
            <a:ext cx="3886200" cy="4114800"/>
          </a:xfrm>
          <a:prstGeom prst="rect">
            <a:avLst/>
          </a:prstGeom>
        </p:spPr>
        <p:txBody>
          <a:bodyPr/>
          <a:lstStyle>
            <a:lvl2pPr marL="409575" indent="-165100">
              <a:buFont typeface="Arial" panose="020B0604020202020204"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3"/>
          </p:nvPr>
        </p:nvSpPr>
        <p:spPr>
          <a:xfrm>
            <a:off x="4800600" y="914400"/>
            <a:ext cx="3886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10180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able Placeholder 4"/>
          <p:cNvSpPr>
            <a:spLocks noGrp="1"/>
          </p:cNvSpPr>
          <p:nvPr>
            <p:ph type="tbl" sz="quarter" idx="15"/>
          </p:nvPr>
        </p:nvSpPr>
        <p:spPr>
          <a:xfrm>
            <a:off x="457200" y="914400"/>
            <a:ext cx="8228653" cy="2171700"/>
          </a:xfrm>
          <a:prstGeom prst="rect">
            <a:avLst/>
          </a:prstGeom>
        </p:spPr>
        <p:txBody>
          <a:bodyPr/>
          <a:lstStyle>
            <a:lvl1pPr marL="0" indent="0" algn="ctr">
              <a:buFontTx/>
              <a:buNone/>
              <a:defRPr/>
            </a:lvl1pPr>
          </a:lstStyle>
          <a:p>
            <a:r>
              <a:rPr lang="en-US" smtClean="0"/>
              <a:t>Click icon to add table</a:t>
            </a:r>
            <a:endParaRPr lang="en-US" dirty="0"/>
          </a:p>
        </p:txBody>
      </p:sp>
      <p:sp>
        <p:nvSpPr>
          <p:cNvPr id="9" name="Text Placeholder 8"/>
          <p:cNvSpPr>
            <a:spLocks noGrp="1"/>
          </p:cNvSpPr>
          <p:nvPr>
            <p:ph type="body" sz="quarter" idx="16"/>
          </p:nvPr>
        </p:nvSpPr>
        <p:spPr>
          <a:xfrm>
            <a:off x="4800600" y="3365851"/>
            <a:ext cx="3885253" cy="1663350"/>
          </a:xfrm>
          <a:prstGeom prst="rect">
            <a:avLst/>
          </a:prstGeom>
        </p:spPr>
        <p:txBody>
          <a:bodyPr>
            <a:normAutofit/>
          </a:bodyPr>
          <a:lstStyle>
            <a:lvl1pPr>
              <a:defRPr sz="14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7"/>
          </p:nvPr>
        </p:nvSpPr>
        <p:spPr>
          <a:xfrm>
            <a:off x="454269" y="3365500"/>
            <a:ext cx="3889132" cy="1663685"/>
          </a:xfrm>
          <a:prstGeom prst="rect">
            <a:avLst/>
          </a:prstGeom>
        </p:spPr>
        <p:txBody>
          <a:bodyPr>
            <a:normAutofit/>
          </a:bodyPr>
          <a:lstStyle>
            <a:lvl1pPr>
              <a:defRPr sz="1400"/>
            </a:lvl1pPr>
            <a:lvl2pPr marL="409575" indent="-165100">
              <a:buFont typeface="Arial" panose="020B0604020202020204" pitchFamily="34" charset="0"/>
              <a:buChar cha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8"/>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31583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able Placeholder 6"/>
          <p:cNvSpPr>
            <a:spLocks noGrp="1"/>
          </p:cNvSpPr>
          <p:nvPr>
            <p:ph type="tbl" sz="quarter" idx="14"/>
          </p:nvPr>
        </p:nvSpPr>
        <p:spPr>
          <a:xfrm>
            <a:off x="454268" y="914400"/>
            <a:ext cx="8231585" cy="4114800"/>
          </a:xfrm>
          <a:prstGeom prst="rect">
            <a:avLst/>
          </a:prstGeom>
        </p:spPr>
        <p:txBody>
          <a:bodyPr/>
          <a:lstStyle>
            <a:lvl1pPr marL="0" indent="0" algn="ctr">
              <a:buFontTx/>
              <a:buNone/>
              <a:defRPr/>
            </a:lvl1pPr>
          </a:lstStyle>
          <a:p>
            <a:r>
              <a:rPr lang="en-US" smtClean="0"/>
              <a:t>Click icon to add table</a:t>
            </a:r>
            <a:endParaRPr lang="en-US" dirty="0"/>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endParaRPr lang="en-US" dirty="0">
              <a:solidFill>
                <a:srgbClr val="FFFFFF"/>
              </a:solidFill>
            </a:endParaRPr>
          </a:p>
        </p:txBody>
      </p:sp>
    </p:spTree>
    <p:extLst>
      <p:ext uri="{BB962C8B-B14F-4D97-AF65-F5344CB8AC3E}">
        <p14:creationId xmlns:p14="http://schemas.microsoft.com/office/powerpoint/2010/main" val="723491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4269" y="225965"/>
            <a:ext cx="8231583" cy="34553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156" name="Text Placeholder 155"/>
          <p:cNvSpPr>
            <a:spLocks noGrp="1"/>
          </p:cNvSpPr>
          <p:nvPr userDrawn="1">
            <p:ph type="body" idx="1"/>
          </p:nvPr>
        </p:nvSpPr>
        <p:spPr>
          <a:xfrm>
            <a:off x="457200" y="914400"/>
            <a:ext cx="8229600" cy="4111371"/>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454269" y="50183"/>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5458968"/>
            <a:ext cx="9144000" cy="256032"/>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endParaRPr>
          </a:p>
        </p:txBody>
      </p:sp>
      <p:sp>
        <p:nvSpPr>
          <p:cNvPr id="17" name="Footer Placeholder 10"/>
          <p:cNvSpPr>
            <a:spLocks noGrp="1"/>
          </p:cNvSpPr>
          <p:nvPr>
            <p:ph type="ftr" sz="quarter" idx="3"/>
          </p:nvPr>
        </p:nvSpPr>
        <p:spPr>
          <a:xfrm flipH="1">
            <a:off x="6972300" y="5473125"/>
            <a:ext cx="1137885" cy="182880"/>
          </a:xfrm>
          <a:prstGeom prst="rect">
            <a:avLst/>
          </a:prstGeom>
          <a:noFill/>
        </p:spPr>
        <p:txBody>
          <a:bodyPr vert="horz" wrap="none" lIns="0" tIns="0" rIns="0" bIns="0" rtlCol="0" anchor="b" anchorCtr="0">
            <a:noAutofit/>
          </a:bodyPr>
          <a:lstStyle>
            <a:lvl1pPr algn="r">
              <a:defRPr lang="en-US" sz="900" b="0" cap="all" baseline="0" dirty="0">
                <a:solidFill>
                  <a:schemeClr val="bg1"/>
                </a:solidFill>
                <a:ea typeface="+mn-ea"/>
                <a:cs typeface="Arial" panose="020B0604020202020204" pitchFamily="34" charset="0"/>
              </a:defRPr>
            </a:lvl1pPr>
          </a:lstStyle>
          <a:p>
            <a:pPr defTabSz="685800" eaLnBrk="1" hangingPunct="1">
              <a:lnSpc>
                <a:spcPct val="90000"/>
              </a:lnSpc>
              <a:spcBef>
                <a:spcPts val="600"/>
              </a:spcBef>
              <a:buClr>
                <a:srgbClr val="1D3649"/>
              </a:buClr>
            </a:pPr>
            <a:endParaRPr dirty="0">
              <a:solidFill>
                <a:srgbClr val="FFFFFF"/>
              </a:solidFill>
            </a:endParaRPr>
          </a:p>
        </p:txBody>
      </p:sp>
      <p:sp>
        <p:nvSpPr>
          <p:cNvPr id="19" name="TextBox 18"/>
          <p:cNvSpPr txBox="1"/>
          <p:nvPr userDrawn="1"/>
        </p:nvSpPr>
        <p:spPr>
          <a:xfrm>
            <a:off x="114300" y="5473125"/>
            <a:ext cx="1748202" cy="182880"/>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173038" algn="r"/>
                <a:tab pos="346075" algn="l"/>
              </a:tabLst>
            </a:pPr>
            <a:r>
              <a:rPr lang="en-US" sz="900" cap="none" dirty="0">
                <a:solidFill>
                  <a:srgbClr val="FFFFFF"/>
                </a:solidFill>
              </a:rPr>
              <a:t>	</a:t>
            </a:r>
            <a:fld id="{69536531-B958-4C09-B602-69D38812002E}" type="slidenum">
              <a:rPr lang="en-US" sz="900" cap="none" smtClean="0">
                <a:solidFill>
                  <a:srgbClr val="FFFFFF"/>
                </a:solidFill>
              </a:rPr>
              <a:pPr algn="l" eaLnBrk="1" hangingPunct="1">
                <a:buClr>
                  <a:srgbClr val="1D3649"/>
                </a:buClr>
                <a:tabLst>
                  <a:tab pos="173038" algn="r"/>
                  <a:tab pos="346075" algn="l"/>
                </a:tabLst>
              </a:pPr>
              <a:t>‹#›</a:t>
            </a:fld>
            <a:r>
              <a:rPr lang="en-US" sz="900" cap="none" dirty="0">
                <a:solidFill>
                  <a:srgbClr val="FFFFFF"/>
                </a:solidFill>
              </a:rPr>
              <a:t>	IBM Security</a:t>
            </a:r>
          </a:p>
        </p:txBody>
      </p:sp>
      <p:pic>
        <p:nvPicPr>
          <p:cNvPr id="20" name="Picture 19"/>
          <p:cNvPicPr>
            <a:picLocks noChangeAspect="1"/>
          </p:cNvPicPr>
          <p:nvPr userDrawn="1"/>
        </p:nvPicPr>
        <p:blipFill rotWithShape="1">
          <a:blip r:embed="rId17"/>
          <a:srcRect r="6184"/>
          <a:stretch/>
        </p:blipFill>
        <p:spPr>
          <a:xfrm>
            <a:off x="8563124" y="5511500"/>
            <a:ext cx="344194" cy="137814"/>
          </a:xfrm>
          <a:prstGeom prst="rect">
            <a:avLst/>
          </a:prstGeom>
        </p:spPr>
      </p:pic>
    </p:spTree>
    <p:extLst>
      <p:ext uri="{BB962C8B-B14F-4D97-AF65-F5344CB8AC3E}">
        <p14:creationId xmlns:p14="http://schemas.microsoft.com/office/powerpoint/2010/main" val="855109642"/>
      </p:ext>
    </p:extLst>
  </p:cSld>
  <p:clrMap bg1="lt1" tx1="dk1" bg2="lt2" tx2="dk2" accent1="accent1" accent2="accent2" accent3="accent3" accent4="accent4" accent5="accent5" accent6="accent6" hlink="hlink" folHlink="folHlink"/>
  <p:sldLayoutIdLst>
    <p:sldLayoutId id="2147484014" r:id="rId1"/>
    <p:sldLayoutId id="2147483992" r:id="rId2"/>
    <p:sldLayoutId id="2147483991" r:id="rId3"/>
    <p:sldLayoutId id="2147484015" r:id="rId4"/>
    <p:sldLayoutId id="2147483996" r:id="rId5"/>
    <p:sldLayoutId id="2147483999" r:id="rId6"/>
    <p:sldLayoutId id="2147483993" r:id="rId7"/>
    <p:sldLayoutId id="2147483998" r:id="rId8"/>
    <p:sldLayoutId id="2147483995" r:id="rId9"/>
    <p:sldLayoutId id="2147483997" r:id="rId10"/>
    <p:sldLayoutId id="2147483970" r:id="rId11"/>
    <p:sldLayoutId id="2147483973" r:id="rId12"/>
    <p:sldLayoutId id="2147484000" r:id="rId13"/>
    <p:sldLayoutId id="2147483866" r:id="rId14"/>
    <p:sldLayoutId id="2147484002" r:id="rId15"/>
  </p:sldLayoutIdLst>
  <p:hf sldNum="0" hdr="0" ftr="0" dt="0"/>
  <p:txStyles>
    <p:titleStyle>
      <a:lvl1pPr algn="l" defTabSz="228600" rtl="0" eaLnBrk="1" latinLnBrk="0" hangingPunct="1">
        <a:lnSpc>
          <a:spcPts val="2300"/>
        </a:lnSpc>
        <a:spcBef>
          <a:spcPct val="0"/>
        </a:spcBef>
        <a:buNone/>
        <a:tabLst>
          <a:tab pos="228600" algn="l"/>
        </a:tabLst>
        <a:defRPr sz="2200" kern="1200" baseline="0">
          <a:solidFill>
            <a:srgbClr val="1D3649"/>
          </a:solidFill>
          <a:latin typeface="Arial" panose="020B0604020202020204" pitchFamily="34" charset="0"/>
          <a:ea typeface="+mj-ea"/>
          <a:cs typeface="Arial" panose="020B0604020202020204" pitchFamily="34" charset="0"/>
        </a:defRPr>
      </a:lvl1pPr>
    </p:titleStyle>
    <p:bodyStyle>
      <a:lvl1pPr marL="198438" indent="-198438" algn="l" defTabSz="685800" rtl="0" eaLnBrk="1" latinLnBrk="0" hangingPunct="1">
        <a:lnSpc>
          <a:spcPct val="100000"/>
        </a:lnSpc>
        <a:spcBef>
          <a:spcPts val="1200"/>
        </a:spcBef>
        <a:buClr>
          <a:srgbClr val="FF5003"/>
        </a:buClr>
        <a:buFont typeface="Arial" panose="020B0604020202020204" pitchFamily="34" charset="0"/>
        <a:buChar char="•"/>
        <a:defRPr sz="1400" kern="1200">
          <a:solidFill>
            <a:srgbClr val="1D3649"/>
          </a:solidFill>
          <a:latin typeface="Arial" panose="020B0604020202020204" pitchFamily="34" charset="0"/>
          <a:ea typeface="+mn-ea"/>
          <a:cs typeface="Arial" panose="020B0604020202020204" pitchFamily="34" charset="0"/>
        </a:defRPr>
      </a:lvl1pPr>
      <a:lvl2pPr marL="409575" marR="0" indent="-165100"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2pPr>
      <a:lvl3pPr marL="593725" marR="0" indent="-14446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baseline="0">
          <a:solidFill>
            <a:srgbClr val="1D3649"/>
          </a:solidFill>
          <a:latin typeface="Arial" panose="020B0604020202020204" pitchFamily="34" charset="0"/>
          <a:ea typeface="+mn-ea"/>
          <a:cs typeface="Arial" panose="020B0604020202020204" pitchFamily="34" charset="0"/>
        </a:defRPr>
      </a:lvl3pPr>
      <a:lvl4pPr marL="769938" marR="0" indent="-16351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4pPr>
      <a:lvl5pPr marL="990600" marR="0" indent="-160338"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userDrawn="1">
          <p15:clr>
            <a:srgbClr val="F26B43"/>
          </p15:clr>
        </p15:guide>
        <p15:guide id="3" orient="horz" pos="576" userDrawn="1">
          <p15:clr>
            <a:srgbClr val="F26B43"/>
          </p15:clr>
        </p15:guide>
        <p15:guide id="4" orient="horz" pos="3168" userDrawn="1">
          <p15:clr>
            <a:srgbClr val="F26B43"/>
          </p15:clr>
        </p15:guide>
        <p15:guide id="7" pos="288" userDrawn="1">
          <p15:clr>
            <a:srgbClr val="F26B43"/>
          </p15:clr>
        </p15:guide>
        <p15:guide id="8" pos="2880" userDrawn="1">
          <p15:clr>
            <a:srgbClr val="F26B43"/>
          </p15:clr>
        </p15:guide>
        <p15:guide id="9"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ISAM based RADIUS Authentication</a:t>
            </a:r>
            <a:endParaRPr lang="en-US" dirty="0"/>
          </a:p>
        </p:txBody>
      </p:sp>
      <p:sp>
        <p:nvSpPr>
          <p:cNvPr id="5" name="Subtitle 4"/>
          <p:cNvSpPr>
            <a:spLocks noGrp="1"/>
          </p:cNvSpPr>
          <p:nvPr>
            <p:ph type="subTitle" idx="1"/>
          </p:nvPr>
        </p:nvSpPr>
        <p:spPr/>
        <p:txBody>
          <a:bodyPr/>
          <a:lstStyle/>
          <a:p>
            <a:r>
              <a:rPr lang="en-US" dirty="0" smtClean="0"/>
              <a:t>Strong authentication Support</a:t>
            </a:r>
            <a:endParaRPr lang="en-US" dirty="0"/>
          </a:p>
        </p:txBody>
      </p:sp>
      <p:sp>
        <p:nvSpPr>
          <p:cNvPr id="6" name="Text Placeholder 5"/>
          <p:cNvSpPr>
            <a:spLocks noGrp="1"/>
          </p:cNvSpPr>
          <p:nvPr>
            <p:ph type="body" sz="quarter" idx="13"/>
          </p:nvPr>
        </p:nvSpPr>
        <p:spPr/>
        <p:txBody>
          <a:bodyPr/>
          <a:lstStyle/>
          <a:p>
            <a:endParaRPr lang="en-US" dirty="0"/>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53643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7584" y="2497460"/>
            <a:ext cx="1440713" cy="828159"/>
          </a:xfrm>
          <a:prstGeom prst="rect">
            <a:avLst/>
          </a:prstGeom>
          <a:solidFill>
            <a:srgbClr val="00B050"/>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2" name="Title 1"/>
          <p:cNvSpPr>
            <a:spLocks noGrp="1"/>
          </p:cNvSpPr>
          <p:nvPr>
            <p:ph type="title"/>
          </p:nvPr>
        </p:nvSpPr>
        <p:spPr/>
        <p:txBody>
          <a:bodyPr/>
          <a:lstStyle/>
          <a:p>
            <a:r>
              <a:rPr lang="en-US" dirty="0" smtClean="0"/>
              <a:t>Proposed Architecture</a:t>
            </a:r>
            <a:endParaRPr lang="en-US" dirty="0"/>
          </a:p>
        </p:txBody>
      </p:sp>
      <p:sp>
        <p:nvSpPr>
          <p:cNvPr id="3" name="Rectangle 2"/>
          <p:cNvSpPr/>
          <p:nvPr/>
        </p:nvSpPr>
        <p:spPr>
          <a:xfrm>
            <a:off x="6481070" y="2022384"/>
            <a:ext cx="1440713" cy="1656184"/>
          </a:xfrm>
          <a:prstGeom prst="rect">
            <a:avLst/>
          </a:prstGeom>
          <a:solidFill>
            <a:srgbClr val="00649D"/>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5" name="Rectangle 4"/>
          <p:cNvSpPr/>
          <p:nvPr/>
        </p:nvSpPr>
        <p:spPr bwMode="auto">
          <a:xfrm>
            <a:off x="6553335" y="2154387"/>
            <a:ext cx="1296180" cy="1380165"/>
          </a:xfrm>
          <a:prstGeom prst="rect">
            <a:avLst/>
          </a:prstGeom>
          <a:ln/>
        </p:spPr>
        <p:style>
          <a:lnRef idx="2">
            <a:schemeClr val="accent2"/>
          </a:lnRef>
          <a:fillRef idx="1">
            <a:schemeClr val="lt1"/>
          </a:fillRef>
          <a:effectRef idx="0">
            <a:schemeClr val="accent2"/>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ISAM Authentication Service</a:t>
            </a:r>
          </a:p>
        </p:txBody>
      </p:sp>
      <p:pic>
        <p:nvPicPr>
          <p:cNvPr id="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371684" y="1615628"/>
            <a:ext cx="1659483" cy="420035"/>
          </a:xfrm>
          <a:prstGeom prst="rect">
            <a:avLst/>
          </a:prstGeom>
          <a:noFill/>
          <a:ln w="9525">
            <a:noFill/>
            <a:miter lim="800000"/>
            <a:headEnd/>
            <a:tailEnd/>
          </a:ln>
        </p:spPr>
      </p:pic>
      <p:sp>
        <p:nvSpPr>
          <p:cNvPr id="7" name="Rectangle 6"/>
          <p:cNvSpPr/>
          <p:nvPr/>
        </p:nvSpPr>
        <p:spPr bwMode="auto">
          <a:xfrm>
            <a:off x="899850" y="2569469"/>
            <a:ext cx="1296180" cy="653453"/>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Enforcement Point:</a:t>
            </a:r>
            <a:b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b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RADIUS Client</a:t>
            </a:r>
          </a:p>
        </p:txBody>
      </p:sp>
      <p:sp>
        <p:nvSpPr>
          <p:cNvPr id="9" name="Rectangle 8"/>
          <p:cNvSpPr/>
          <p:nvPr/>
        </p:nvSpPr>
        <p:spPr>
          <a:xfrm>
            <a:off x="3654327" y="2486794"/>
            <a:ext cx="1440713" cy="828159"/>
          </a:xfrm>
          <a:prstGeom prst="rect">
            <a:avLst/>
          </a:prstGeom>
          <a:solidFill>
            <a:srgbClr val="FFC000"/>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10" name="Rectangle 9"/>
          <p:cNvSpPr/>
          <p:nvPr/>
        </p:nvSpPr>
        <p:spPr bwMode="auto">
          <a:xfrm>
            <a:off x="3726593" y="2558803"/>
            <a:ext cx="1296180" cy="653453"/>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RADIUS Server</a:t>
            </a:r>
          </a:p>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&amp; ISAM Plugin</a:t>
            </a:r>
          </a:p>
        </p:txBody>
      </p:sp>
      <p:sp>
        <p:nvSpPr>
          <p:cNvPr id="11" name="Right Arrow 10"/>
          <p:cNvSpPr/>
          <p:nvPr/>
        </p:nvSpPr>
        <p:spPr>
          <a:xfrm>
            <a:off x="2305416" y="2713485"/>
            <a:ext cx="1276643"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2" name="Right Arrow 11"/>
          <p:cNvSpPr/>
          <p:nvPr/>
        </p:nvSpPr>
        <p:spPr>
          <a:xfrm flipH="1">
            <a:off x="2305415" y="2850476"/>
            <a:ext cx="1239527"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3" name="TextBox 12"/>
          <p:cNvSpPr txBox="1"/>
          <p:nvPr/>
        </p:nvSpPr>
        <p:spPr>
          <a:xfrm>
            <a:off x="2497176" y="2942029"/>
            <a:ext cx="856004" cy="484748"/>
          </a:xfrm>
          <a:prstGeom prst="rect">
            <a:avLst/>
          </a:prstGeom>
          <a:noFill/>
        </p:spPr>
        <p:txBody>
          <a:bodyPr wrap="none" lIns="0" tIns="0" rIns="0" bIns="0" rtlCol="0">
            <a:spAutoFit/>
          </a:bodyPr>
          <a:lstStyle/>
          <a:p>
            <a:pPr algn="ctr"/>
            <a:r>
              <a:rPr lang="en-US" sz="1050" dirty="0" smtClean="0">
                <a:solidFill>
                  <a:srgbClr val="1D3649"/>
                </a:solidFill>
              </a:rPr>
              <a:t>RADIUS</a:t>
            </a:r>
            <a:br>
              <a:rPr lang="en-US" sz="1050" dirty="0" smtClean="0">
                <a:solidFill>
                  <a:srgbClr val="1D3649"/>
                </a:solidFill>
              </a:rPr>
            </a:br>
            <a:r>
              <a:rPr lang="en-US" sz="1050" dirty="0" smtClean="0">
                <a:solidFill>
                  <a:srgbClr val="1D3649"/>
                </a:solidFill>
              </a:rPr>
              <a:t>Authentication</a:t>
            </a:r>
            <a:br>
              <a:rPr lang="en-US" sz="1050" dirty="0" smtClean="0">
                <a:solidFill>
                  <a:srgbClr val="1D3649"/>
                </a:solidFill>
              </a:rPr>
            </a:br>
            <a:r>
              <a:rPr lang="en-US" sz="1050" dirty="0" smtClean="0">
                <a:solidFill>
                  <a:srgbClr val="1D3649"/>
                </a:solidFill>
              </a:rPr>
              <a:t>Request</a:t>
            </a:r>
          </a:p>
        </p:txBody>
      </p:sp>
      <p:sp>
        <p:nvSpPr>
          <p:cNvPr id="15" name="Right Arrow 14"/>
          <p:cNvSpPr/>
          <p:nvPr/>
        </p:nvSpPr>
        <p:spPr>
          <a:xfrm>
            <a:off x="5163290" y="2713485"/>
            <a:ext cx="1276643"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6" name="Right Arrow 15"/>
          <p:cNvSpPr/>
          <p:nvPr/>
        </p:nvSpPr>
        <p:spPr>
          <a:xfrm flipH="1">
            <a:off x="5163289" y="2850476"/>
            <a:ext cx="1239527"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7" name="TextBox 16"/>
          <p:cNvSpPr txBox="1"/>
          <p:nvPr/>
        </p:nvSpPr>
        <p:spPr>
          <a:xfrm>
            <a:off x="5209180" y="2942029"/>
            <a:ext cx="1147750" cy="484748"/>
          </a:xfrm>
          <a:prstGeom prst="rect">
            <a:avLst/>
          </a:prstGeom>
          <a:noFill/>
        </p:spPr>
        <p:txBody>
          <a:bodyPr wrap="none" lIns="0" tIns="0" rIns="0" bIns="0" rtlCol="0">
            <a:spAutoFit/>
          </a:bodyPr>
          <a:lstStyle/>
          <a:p>
            <a:pPr algn="ctr"/>
            <a:r>
              <a:rPr lang="en-US" sz="1050" dirty="0" smtClean="0">
                <a:solidFill>
                  <a:srgbClr val="1D3649"/>
                </a:solidFill>
              </a:rPr>
              <a:t>HTTPS REST</a:t>
            </a:r>
            <a:br>
              <a:rPr lang="en-US" sz="1050" dirty="0" smtClean="0">
                <a:solidFill>
                  <a:srgbClr val="1D3649"/>
                </a:solidFill>
              </a:rPr>
            </a:br>
            <a:r>
              <a:rPr lang="en-US" sz="1050" dirty="0" smtClean="0">
                <a:solidFill>
                  <a:srgbClr val="1D3649"/>
                </a:solidFill>
              </a:rPr>
              <a:t>API </a:t>
            </a:r>
            <a:r>
              <a:rPr lang="en-US" sz="1050" dirty="0" err="1" smtClean="0">
                <a:solidFill>
                  <a:srgbClr val="1D3649"/>
                </a:solidFill>
              </a:rPr>
              <a:t>Auth</a:t>
            </a:r>
            <a:r>
              <a:rPr lang="en-US" sz="1050" dirty="0" smtClean="0">
                <a:solidFill>
                  <a:srgbClr val="1D3649"/>
                </a:solidFill>
              </a:rPr>
              <a:t> </a:t>
            </a:r>
            <a:br>
              <a:rPr lang="en-US" sz="1050" dirty="0" smtClean="0">
                <a:solidFill>
                  <a:srgbClr val="1D3649"/>
                </a:solidFill>
              </a:rPr>
            </a:br>
            <a:r>
              <a:rPr lang="en-US" sz="1050" dirty="0" smtClean="0">
                <a:solidFill>
                  <a:srgbClr val="1D3649"/>
                </a:solidFill>
              </a:rPr>
              <a:t>Service Request(s)</a:t>
            </a:r>
          </a:p>
        </p:txBody>
      </p:sp>
      <p:sp>
        <p:nvSpPr>
          <p:cNvPr id="18" name="Rectangular Callout 17"/>
          <p:cNvSpPr/>
          <p:nvPr/>
        </p:nvSpPr>
        <p:spPr>
          <a:xfrm>
            <a:off x="378126" y="3937621"/>
            <a:ext cx="1890171" cy="989858"/>
          </a:xfrm>
          <a:prstGeom prst="wedgeRectCallout">
            <a:avLst>
              <a:gd name="adj1" fmla="val 15986"/>
              <a:gd name="adj2" fmla="val -128909"/>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ea typeface="+mn-ea"/>
                <a:cs typeface="Arial" panose="020B0604020202020204" pitchFamily="34" charset="0"/>
              </a:rPr>
              <a:t>Various VPN</a:t>
            </a:r>
            <a:r>
              <a:rPr kumimoji="0" lang="en-US" sz="1400" b="0" i="0" u="none" strike="noStrike" kern="0" cap="none" spc="0" normalizeH="0" noProof="0" dirty="0" smtClean="0">
                <a:ln>
                  <a:noFill/>
                </a:ln>
                <a:solidFill>
                  <a:schemeClr val="bg1"/>
                </a:solidFill>
                <a:effectLst/>
                <a:uLnTx/>
                <a:uFillTx/>
                <a:ea typeface="+mn-ea"/>
                <a:cs typeface="Arial" panose="020B0604020202020204" pitchFamily="34" charset="0"/>
              </a:rPr>
              <a:t> Servers</a:t>
            </a:r>
          </a:p>
          <a:p>
            <a:pPr marL="0" marR="0" indent="0" algn="ctr" defTabSz="914400" eaLnBrk="1" fontAlgn="auto" latinLnBrk="0" hangingPunct="1">
              <a:lnSpc>
                <a:spcPct val="100000"/>
              </a:lnSpc>
              <a:spcBef>
                <a:spcPts val="0"/>
              </a:spcBef>
              <a:spcAft>
                <a:spcPts val="0"/>
              </a:spcAft>
              <a:buClrTx/>
              <a:buSzTx/>
              <a:buFontTx/>
              <a:buNone/>
              <a:tabLst/>
            </a:pPr>
            <a:r>
              <a:rPr lang="en-US" sz="1400" kern="0" noProof="0" dirty="0" smtClean="0">
                <a:solidFill>
                  <a:schemeClr val="bg1"/>
                </a:solidFill>
                <a:cs typeface="Arial" panose="020B0604020202020204" pitchFamily="34" charset="0"/>
              </a:rPr>
              <a:t>PAM modules?</a:t>
            </a:r>
          </a:p>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dirty="0" smtClean="0">
                <a:ln>
                  <a:noFill/>
                </a:ln>
                <a:solidFill>
                  <a:schemeClr val="bg1"/>
                </a:solidFill>
                <a:effectLst/>
                <a:uLnTx/>
                <a:uFillTx/>
                <a:ea typeface="+mn-ea"/>
                <a:cs typeface="Arial" panose="020B0604020202020204" pitchFamily="34" charset="0"/>
              </a:rPr>
              <a:t>Dell TPAM</a:t>
            </a:r>
          </a:p>
          <a:p>
            <a:pPr marL="0" marR="0" indent="0" algn="ctr" defTabSz="914400" eaLnBrk="1" fontAlgn="auto" latinLnBrk="0" hangingPunct="1">
              <a:lnSpc>
                <a:spcPct val="100000"/>
              </a:lnSpc>
              <a:spcBef>
                <a:spcPts val="0"/>
              </a:spcBef>
              <a:spcAft>
                <a:spcPts val="0"/>
              </a:spcAft>
              <a:buClrTx/>
              <a:buSzTx/>
              <a:buFontTx/>
              <a:buNone/>
              <a:tabLst/>
            </a:pPr>
            <a:r>
              <a:rPr lang="en-US" sz="1400" kern="0" noProof="0" dirty="0" smtClean="0">
                <a:solidFill>
                  <a:schemeClr val="bg1"/>
                </a:solidFill>
                <a:cs typeface="Arial" panose="020B0604020202020204" pitchFamily="34" charset="0"/>
              </a:rPr>
              <a:t>Desktop Sharing</a:t>
            </a:r>
            <a:endParaRPr kumimoji="0" lang="en-US" sz="1400" b="0" i="0" u="none" strike="noStrike" kern="0" cap="none" spc="0" normalizeH="0" baseline="0" noProof="0" dirty="0" smtClean="0">
              <a:ln>
                <a:noFill/>
              </a:ln>
              <a:solidFill>
                <a:schemeClr val="bg1"/>
              </a:solidFill>
              <a:effectLst/>
              <a:uLnTx/>
              <a:uFillTx/>
              <a:ea typeface="+mn-ea"/>
              <a:cs typeface="Arial" panose="020B0604020202020204" pitchFamily="34" charset="0"/>
            </a:endParaRPr>
          </a:p>
        </p:txBody>
      </p:sp>
    </p:spTree>
    <p:extLst>
      <p:ext uri="{BB962C8B-B14F-4D97-AF65-F5344CB8AC3E}">
        <p14:creationId xmlns:p14="http://schemas.microsoft.com/office/powerpoint/2010/main" val="7806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2"/>
                                        </p:tgtEl>
                                      </p:cBhvr>
                                    </p:animEffect>
                                    <p:set>
                                      <p:cBhvr>
                                        <p:cTn id="10" dur="1" fill="hold">
                                          <p:stCondLst>
                                            <p:cond delay="19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5"/>
                                        </p:tgtEl>
                                      </p:cBhvr>
                                    </p:animEffect>
                                    <p:set>
                                      <p:cBhvr>
                                        <p:cTn id="13" dur="1" fill="hold">
                                          <p:stCondLst>
                                            <p:cond delay="19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6"/>
                                        </p:tgtEl>
                                      </p:cBhvr>
                                    </p:animEffect>
                                    <p:set>
                                      <p:cBhvr>
                                        <p:cTn id="16"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463" y="1860569"/>
            <a:ext cx="1229209" cy="828159"/>
          </a:xfrm>
          <a:prstGeom prst="rect">
            <a:avLst/>
          </a:prstGeom>
          <a:solidFill>
            <a:srgbClr val="00B050"/>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2" name="Title 1"/>
          <p:cNvSpPr>
            <a:spLocks noGrp="1"/>
          </p:cNvSpPr>
          <p:nvPr>
            <p:ph type="title"/>
          </p:nvPr>
        </p:nvSpPr>
        <p:spPr/>
        <p:txBody>
          <a:bodyPr/>
          <a:lstStyle/>
          <a:p>
            <a:r>
              <a:rPr lang="en-US" dirty="0" smtClean="0"/>
              <a:t>HA Architecture</a:t>
            </a:r>
            <a:endParaRPr lang="en-US" dirty="0"/>
          </a:p>
        </p:txBody>
      </p:sp>
      <p:sp>
        <p:nvSpPr>
          <p:cNvPr id="3" name="Rectangle 2"/>
          <p:cNvSpPr/>
          <p:nvPr/>
        </p:nvSpPr>
        <p:spPr>
          <a:xfrm>
            <a:off x="6481070" y="1392048"/>
            <a:ext cx="1440713" cy="1656184"/>
          </a:xfrm>
          <a:prstGeom prst="rect">
            <a:avLst/>
          </a:prstGeom>
          <a:solidFill>
            <a:srgbClr val="00649D"/>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5" name="Rectangle 4"/>
          <p:cNvSpPr/>
          <p:nvPr/>
        </p:nvSpPr>
        <p:spPr bwMode="auto">
          <a:xfrm>
            <a:off x="6553335" y="1524051"/>
            <a:ext cx="1296180" cy="1380165"/>
          </a:xfrm>
          <a:prstGeom prst="rect">
            <a:avLst/>
          </a:prstGeom>
          <a:ln/>
        </p:spPr>
        <p:style>
          <a:lnRef idx="2">
            <a:schemeClr val="accent2"/>
          </a:lnRef>
          <a:fillRef idx="1">
            <a:schemeClr val="lt1"/>
          </a:fillRef>
          <a:effectRef idx="0">
            <a:schemeClr val="accent2"/>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ISAM Authentication Service</a:t>
            </a:r>
          </a:p>
        </p:txBody>
      </p:sp>
      <p:pic>
        <p:nvPicPr>
          <p:cNvPr id="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371684" y="985292"/>
            <a:ext cx="1659483" cy="420035"/>
          </a:xfrm>
          <a:prstGeom prst="rect">
            <a:avLst/>
          </a:prstGeom>
          <a:noFill/>
          <a:ln w="9525">
            <a:noFill/>
            <a:miter lim="800000"/>
            <a:headEnd/>
            <a:tailEnd/>
          </a:ln>
        </p:spPr>
      </p:pic>
      <p:sp>
        <p:nvSpPr>
          <p:cNvPr id="7" name="Rectangle 6"/>
          <p:cNvSpPr/>
          <p:nvPr/>
        </p:nvSpPr>
        <p:spPr bwMode="auto">
          <a:xfrm>
            <a:off x="200729" y="1932578"/>
            <a:ext cx="1077887" cy="653453"/>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Enforcement Point:</a:t>
            </a:r>
            <a:b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b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RADIUS Client</a:t>
            </a:r>
          </a:p>
        </p:txBody>
      </p:sp>
      <p:sp>
        <p:nvSpPr>
          <p:cNvPr id="9" name="Rectangle 8"/>
          <p:cNvSpPr/>
          <p:nvPr/>
        </p:nvSpPr>
        <p:spPr>
          <a:xfrm>
            <a:off x="3654327" y="1334666"/>
            <a:ext cx="1440713" cy="828159"/>
          </a:xfrm>
          <a:prstGeom prst="rect">
            <a:avLst/>
          </a:prstGeom>
          <a:solidFill>
            <a:srgbClr val="FFC000"/>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10" name="Rectangle 9"/>
          <p:cNvSpPr/>
          <p:nvPr/>
        </p:nvSpPr>
        <p:spPr bwMode="auto">
          <a:xfrm>
            <a:off x="3726593" y="1406675"/>
            <a:ext cx="1296180" cy="653453"/>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RADIUS Server</a:t>
            </a:r>
          </a:p>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&amp; ISAM Plugin</a:t>
            </a:r>
          </a:p>
        </p:txBody>
      </p:sp>
      <p:sp>
        <p:nvSpPr>
          <p:cNvPr id="11" name="Right Arrow 10"/>
          <p:cNvSpPr/>
          <p:nvPr/>
        </p:nvSpPr>
        <p:spPr>
          <a:xfrm>
            <a:off x="2872913" y="1561357"/>
            <a:ext cx="709146"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2" name="Right Arrow 11"/>
          <p:cNvSpPr/>
          <p:nvPr/>
        </p:nvSpPr>
        <p:spPr>
          <a:xfrm flipH="1">
            <a:off x="2882916" y="1698348"/>
            <a:ext cx="662025"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3" name="TextBox 12"/>
          <p:cNvSpPr txBox="1"/>
          <p:nvPr/>
        </p:nvSpPr>
        <p:spPr>
          <a:xfrm>
            <a:off x="2815896" y="1817754"/>
            <a:ext cx="856004" cy="484748"/>
          </a:xfrm>
          <a:prstGeom prst="rect">
            <a:avLst/>
          </a:prstGeom>
          <a:noFill/>
        </p:spPr>
        <p:txBody>
          <a:bodyPr wrap="none" lIns="0" tIns="0" rIns="0" bIns="0" rtlCol="0">
            <a:spAutoFit/>
          </a:bodyPr>
          <a:lstStyle/>
          <a:p>
            <a:pPr algn="ctr"/>
            <a:r>
              <a:rPr lang="en-US" sz="1050" dirty="0" smtClean="0">
                <a:solidFill>
                  <a:srgbClr val="1D3649"/>
                </a:solidFill>
              </a:rPr>
              <a:t>RADIUS</a:t>
            </a:r>
            <a:br>
              <a:rPr lang="en-US" sz="1050" dirty="0" smtClean="0">
                <a:solidFill>
                  <a:srgbClr val="1D3649"/>
                </a:solidFill>
              </a:rPr>
            </a:br>
            <a:r>
              <a:rPr lang="en-US" sz="1050" dirty="0" smtClean="0">
                <a:solidFill>
                  <a:srgbClr val="1D3649"/>
                </a:solidFill>
              </a:rPr>
              <a:t>Authentication</a:t>
            </a:r>
            <a:br>
              <a:rPr lang="en-US" sz="1050" dirty="0" smtClean="0">
                <a:solidFill>
                  <a:srgbClr val="1D3649"/>
                </a:solidFill>
              </a:rPr>
            </a:br>
            <a:r>
              <a:rPr lang="en-US" sz="1050" dirty="0" smtClean="0">
                <a:solidFill>
                  <a:srgbClr val="1D3649"/>
                </a:solidFill>
              </a:rPr>
              <a:t>Request</a:t>
            </a:r>
          </a:p>
        </p:txBody>
      </p:sp>
      <p:sp>
        <p:nvSpPr>
          <p:cNvPr id="15" name="Right Arrow 14"/>
          <p:cNvSpPr/>
          <p:nvPr/>
        </p:nvSpPr>
        <p:spPr>
          <a:xfrm>
            <a:off x="5163290" y="1561357"/>
            <a:ext cx="1276643"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6" name="Right Arrow 15"/>
          <p:cNvSpPr/>
          <p:nvPr/>
        </p:nvSpPr>
        <p:spPr>
          <a:xfrm flipH="1">
            <a:off x="5163289" y="1698348"/>
            <a:ext cx="1239527"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17" name="TextBox 16"/>
          <p:cNvSpPr txBox="1"/>
          <p:nvPr/>
        </p:nvSpPr>
        <p:spPr>
          <a:xfrm>
            <a:off x="5209180" y="1789901"/>
            <a:ext cx="1147750" cy="484748"/>
          </a:xfrm>
          <a:prstGeom prst="rect">
            <a:avLst/>
          </a:prstGeom>
          <a:noFill/>
        </p:spPr>
        <p:txBody>
          <a:bodyPr wrap="none" lIns="0" tIns="0" rIns="0" bIns="0" rtlCol="0">
            <a:spAutoFit/>
          </a:bodyPr>
          <a:lstStyle/>
          <a:p>
            <a:pPr algn="ctr"/>
            <a:r>
              <a:rPr lang="en-US" sz="1050" dirty="0" smtClean="0">
                <a:solidFill>
                  <a:srgbClr val="1D3649"/>
                </a:solidFill>
              </a:rPr>
              <a:t>HTTPS REST</a:t>
            </a:r>
            <a:br>
              <a:rPr lang="en-US" sz="1050" dirty="0" smtClean="0">
                <a:solidFill>
                  <a:srgbClr val="1D3649"/>
                </a:solidFill>
              </a:rPr>
            </a:br>
            <a:r>
              <a:rPr lang="en-US" sz="1050" dirty="0" smtClean="0">
                <a:solidFill>
                  <a:srgbClr val="1D3649"/>
                </a:solidFill>
              </a:rPr>
              <a:t>API </a:t>
            </a:r>
            <a:r>
              <a:rPr lang="en-US" sz="1050" dirty="0" err="1" smtClean="0">
                <a:solidFill>
                  <a:srgbClr val="1D3649"/>
                </a:solidFill>
              </a:rPr>
              <a:t>Auth</a:t>
            </a:r>
            <a:r>
              <a:rPr lang="en-US" sz="1050" dirty="0" smtClean="0">
                <a:solidFill>
                  <a:srgbClr val="1D3649"/>
                </a:solidFill>
              </a:rPr>
              <a:t> </a:t>
            </a:r>
            <a:br>
              <a:rPr lang="en-US" sz="1050" dirty="0" smtClean="0">
                <a:solidFill>
                  <a:srgbClr val="1D3649"/>
                </a:solidFill>
              </a:rPr>
            </a:br>
            <a:r>
              <a:rPr lang="en-US" sz="1050" dirty="0" smtClean="0">
                <a:solidFill>
                  <a:srgbClr val="1D3649"/>
                </a:solidFill>
              </a:rPr>
              <a:t>Service Request(s)</a:t>
            </a:r>
          </a:p>
        </p:txBody>
      </p:sp>
      <p:sp>
        <p:nvSpPr>
          <p:cNvPr id="19" name="Rectangle 18"/>
          <p:cNvSpPr/>
          <p:nvPr/>
        </p:nvSpPr>
        <p:spPr>
          <a:xfrm>
            <a:off x="3654451" y="2507266"/>
            <a:ext cx="1440713" cy="828159"/>
          </a:xfrm>
          <a:prstGeom prst="rect">
            <a:avLst/>
          </a:prstGeom>
          <a:solidFill>
            <a:srgbClr val="FFC000"/>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20" name="Rectangle 19"/>
          <p:cNvSpPr/>
          <p:nvPr/>
        </p:nvSpPr>
        <p:spPr bwMode="auto">
          <a:xfrm>
            <a:off x="3726717" y="2579275"/>
            <a:ext cx="1296180" cy="653453"/>
          </a:xfrm>
          <a:prstGeom prst="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vert="horz"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RADIUS Server</a:t>
            </a:r>
          </a:p>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&amp; ISAM Plugin</a:t>
            </a:r>
          </a:p>
        </p:txBody>
      </p:sp>
      <p:sp>
        <p:nvSpPr>
          <p:cNvPr id="21" name="Rectangle 20"/>
          <p:cNvSpPr/>
          <p:nvPr/>
        </p:nvSpPr>
        <p:spPr>
          <a:xfrm>
            <a:off x="2276068" y="1494154"/>
            <a:ext cx="528595" cy="1579370"/>
          </a:xfrm>
          <a:prstGeom prst="rect">
            <a:avLst/>
          </a:prstGeom>
          <a:solidFill>
            <a:srgbClr val="00B050"/>
          </a:solidFill>
          <a:ln>
            <a:noFill/>
          </a:ln>
        </p:spPr>
        <p:txBody>
          <a:bodyPr anchor="ctr"/>
          <a:lstStyle/>
          <a:p>
            <a:pPr algn="ctr">
              <a:defRPr/>
            </a:pPr>
            <a:endParaRPr lang="en-US" sz="900" b="1">
              <a:solidFill>
                <a:schemeClr val="bg1"/>
              </a:solidFill>
              <a:latin typeface="Arial" pitchFamily="34" charset="0"/>
              <a:ea typeface="ＭＳ Ｐゴシック" pitchFamily="34" charset="-128"/>
            </a:endParaRPr>
          </a:p>
        </p:txBody>
      </p:sp>
      <p:sp>
        <p:nvSpPr>
          <p:cNvPr id="22" name="Rectangle 21"/>
          <p:cNvSpPr/>
          <p:nvPr/>
        </p:nvSpPr>
        <p:spPr bwMode="auto">
          <a:xfrm>
            <a:off x="2336971" y="1601819"/>
            <a:ext cx="394148" cy="1345657"/>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vert="vert" anchor="ctr"/>
          <a:lstStyle/>
          <a:p>
            <a:pPr algn="ctr">
              <a:defRPr/>
            </a:pPr>
            <a:r>
              <a:rPr lang="en-GB" sz="1100" dirty="0" smtClean="0">
                <a:solidFill>
                  <a:srgbClr val="003F69"/>
                </a:solidFill>
                <a:effectLst>
                  <a:outerShdw blurRad="63500" sx="102000" sy="102000" algn="ctr" rotWithShape="0">
                    <a:prstClr val="black">
                      <a:alpha val="40000"/>
                    </a:prstClr>
                  </a:outerShdw>
                </a:effectLst>
                <a:latin typeface="Tahoma" pitchFamily="34" charset="0"/>
                <a:ea typeface="Tahoma" pitchFamily="34" charset="0"/>
                <a:cs typeface="Tahoma" pitchFamily="34" charset="0"/>
              </a:rPr>
              <a:t>Load Balancer</a:t>
            </a:r>
          </a:p>
        </p:txBody>
      </p:sp>
      <p:sp>
        <p:nvSpPr>
          <p:cNvPr id="28" name="Right Arrow 27"/>
          <p:cNvSpPr/>
          <p:nvPr/>
        </p:nvSpPr>
        <p:spPr>
          <a:xfrm>
            <a:off x="2872913" y="2691079"/>
            <a:ext cx="709146"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29" name="Right Arrow 28"/>
          <p:cNvSpPr/>
          <p:nvPr/>
        </p:nvSpPr>
        <p:spPr>
          <a:xfrm flipH="1">
            <a:off x="2882916" y="2828070"/>
            <a:ext cx="662025"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30" name="TextBox 29"/>
          <p:cNvSpPr txBox="1"/>
          <p:nvPr/>
        </p:nvSpPr>
        <p:spPr>
          <a:xfrm>
            <a:off x="2815896" y="2947476"/>
            <a:ext cx="856004" cy="484748"/>
          </a:xfrm>
          <a:prstGeom prst="rect">
            <a:avLst/>
          </a:prstGeom>
          <a:noFill/>
        </p:spPr>
        <p:txBody>
          <a:bodyPr wrap="none" lIns="0" tIns="0" rIns="0" bIns="0" rtlCol="0">
            <a:spAutoFit/>
          </a:bodyPr>
          <a:lstStyle/>
          <a:p>
            <a:pPr algn="ctr"/>
            <a:r>
              <a:rPr lang="en-US" sz="1050" dirty="0" smtClean="0">
                <a:solidFill>
                  <a:srgbClr val="1D3649"/>
                </a:solidFill>
              </a:rPr>
              <a:t>RADIUS</a:t>
            </a:r>
            <a:br>
              <a:rPr lang="en-US" sz="1050" dirty="0" smtClean="0">
                <a:solidFill>
                  <a:srgbClr val="1D3649"/>
                </a:solidFill>
              </a:rPr>
            </a:br>
            <a:r>
              <a:rPr lang="en-US" sz="1050" dirty="0" smtClean="0">
                <a:solidFill>
                  <a:srgbClr val="1D3649"/>
                </a:solidFill>
              </a:rPr>
              <a:t>Authentication</a:t>
            </a:r>
            <a:br>
              <a:rPr lang="en-US" sz="1050" dirty="0" smtClean="0">
                <a:solidFill>
                  <a:srgbClr val="1D3649"/>
                </a:solidFill>
              </a:rPr>
            </a:br>
            <a:r>
              <a:rPr lang="en-US" sz="1050" dirty="0" smtClean="0">
                <a:solidFill>
                  <a:srgbClr val="1D3649"/>
                </a:solidFill>
              </a:rPr>
              <a:t>Request</a:t>
            </a:r>
          </a:p>
        </p:txBody>
      </p:sp>
      <p:sp>
        <p:nvSpPr>
          <p:cNvPr id="31" name="Right Arrow 30"/>
          <p:cNvSpPr/>
          <p:nvPr/>
        </p:nvSpPr>
        <p:spPr>
          <a:xfrm>
            <a:off x="1486590" y="2165957"/>
            <a:ext cx="709146"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32" name="Right Arrow 31"/>
          <p:cNvSpPr/>
          <p:nvPr/>
        </p:nvSpPr>
        <p:spPr>
          <a:xfrm flipH="1">
            <a:off x="1496593" y="2302948"/>
            <a:ext cx="662025"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33" name="TextBox 32"/>
          <p:cNvSpPr txBox="1"/>
          <p:nvPr/>
        </p:nvSpPr>
        <p:spPr>
          <a:xfrm>
            <a:off x="1391971" y="2417433"/>
            <a:ext cx="856004" cy="484748"/>
          </a:xfrm>
          <a:prstGeom prst="rect">
            <a:avLst/>
          </a:prstGeom>
          <a:noFill/>
        </p:spPr>
        <p:txBody>
          <a:bodyPr wrap="none" lIns="0" tIns="0" rIns="0" bIns="0" rtlCol="0">
            <a:spAutoFit/>
          </a:bodyPr>
          <a:lstStyle/>
          <a:p>
            <a:pPr algn="ctr"/>
            <a:r>
              <a:rPr lang="en-US" sz="1050" dirty="0" smtClean="0">
                <a:solidFill>
                  <a:srgbClr val="1D3649"/>
                </a:solidFill>
              </a:rPr>
              <a:t>RADIUS</a:t>
            </a:r>
            <a:br>
              <a:rPr lang="en-US" sz="1050" dirty="0" smtClean="0">
                <a:solidFill>
                  <a:srgbClr val="1D3649"/>
                </a:solidFill>
              </a:rPr>
            </a:br>
            <a:r>
              <a:rPr lang="en-US" sz="1050" dirty="0" smtClean="0">
                <a:solidFill>
                  <a:srgbClr val="1D3649"/>
                </a:solidFill>
              </a:rPr>
              <a:t>Authentication</a:t>
            </a:r>
            <a:br>
              <a:rPr lang="en-US" sz="1050" dirty="0" smtClean="0">
                <a:solidFill>
                  <a:srgbClr val="1D3649"/>
                </a:solidFill>
              </a:rPr>
            </a:br>
            <a:r>
              <a:rPr lang="en-US" sz="1050" dirty="0" smtClean="0">
                <a:solidFill>
                  <a:srgbClr val="1D3649"/>
                </a:solidFill>
              </a:rPr>
              <a:t>Request</a:t>
            </a:r>
          </a:p>
        </p:txBody>
      </p:sp>
      <p:sp>
        <p:nvSpPr>
          <p:cNvPr id="34" name="Right Arrow 33"/>
          <p:cNvSpPr/>
          <p:nvPr/>
        </p:nvSpPr>
        <p:spPr>
          <a:xfrm>
            <a:off x="5163290" y="2673637"/>
            <a:ext cx="1276643" cy="72008"/>
          </a:xfrm>
          <a:prstGeom prst="rightArrow">
            <a:avLst/>
          </a:prstGeom>
          <a:solidFill>
            <a:srgbClr val="9CCC3C"/>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35" name="Right Arrow 34"/>
          <p:cNvSpPr/>
          <p:nvPr/>
        </p:nvSpPr>
        <p:spPr>
          <a:xfrm flipH="1">
            <a:off x="5163289" y="2810628"/>
            <a:ext cx="1239527" cy="79032"/>
          </a:xfrm>
          <a:prstGeom prst="rightArrow">
            <a:avLst/>
          </a:prstGeom>
          <a:solidFill>
            <a:srgbClr val="006600"/>
          </a:solidFill>
          <a:ln w="12700" cmpd="sng">
            <a:solidFill>
              <a:srgbClr val="003F6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a:cs typeface="Arial"/>
            </a:endParaRPr>
          </a:p>
        </p:txBody>
      </p:sp>
      <p:sp>
        <p:nvSpPr>
          <p:cNvPr id="36" name="TextBox 35"/>
          <p:cNvSpPr txBox="1"/>
          <p:nvPr/>
        </p:nvSpPr>
        <p:spPr>
          <a:xfrm>
            <a:off x="5209180" y="2902181"/>
            <a:ext cx="1147750" cy="484748"/>
          </a:xfrm>
          <a:prstGeom prst="rect">
            <a:avLst/>
          </a:prstGeom>
          <a:noFill/>
        </p:spPr>
        <p:txBody>
          <a:bodyPr wrap="none" lIns="0" tIns="0" rIns="0" bIns="0" rtlCol="0">
            <a:spAutoFit/>
          </a:bodyPr>
          <a:lstStyle/>
          <a:p>
            <a:pPr algn="ctr"/>
            <a:r>
              <a:rPr lang="en-US" sz="1050" dirty="0" smtClean="0">
                <a:solidFill>
                  <a:srgbClr val="1D3649"/>
                </a:solidFill>
              </a:rPr>
              <a:t>HTTPS REST</a:t>
            </a:r>
            <a:br>
              <a:rPr lang="en-US" sz="1050" dirty="0" smtClean="0">
                <a:solidFill>
                  <a:srgbClr val="1D3649"/>
                </a:solidFill>
              </a:rPr>
            </a:br>
            <a:r>
              <a:rPr lang="en-US" sz="1050" dirty="0" smtClean="0">
                <a:solidFill>
                  <a:srgbClr val="1D3649"/>
                </a:solidFill>
              </a:rPr>
              <a:t>API </a:t>
            </a:r>
            <a:r>
              <a:rPr lang="en-US" sz="1050" dirty="0" err="1" smtClean="0">
                <a:solidFill>
                  <a:srgbClr val="1D3649"/>
                </a:solidFill>
              </a:rPr>
              <a:t>Auth</a:t>
            </a:r>
            <a:r>
              <a:rPr lang="en-US" sz="1050" dirty="0" smtClean="0">
                <a:solidFill>
                  <a:srgbClr val="1D3649"/>
                </a:solidFill>
              </a:rPr>
              <a:t> </a:t>
            </a:r>
            <a:br>
              <a:rPr lang="en-US" sz="1050" dirty="0" smtClean="0">
                <a:solidFill>
                  <a:srgbClr val="1D3649"/>
                </a:solidFill>
              </a:rPr>
            </a:br>
            <a:r>
              <a:rPr lang="en-US" sz="1050" dirty="0" smtClean="0">
                <a:solidFill>
                  <a:srgbClr val="1D3649"/>
                </a:solidFill>
              </a:rPr>
              <a:t>Service Request(s)</a:t>
            </a:r>
          </a:p>
        </p:txBody>
      </p:sp>
      <p:sp>
        <p:nvSpPr>
          <p:cNvPr id="4" name="Can 3"/>
          <p:cNvSpPr/>
          <p:nvPr/>
        </p:nvSpPr>
        <p:spPr>
          <a:xfrm>
            <a:off x="4572000" y="1932578"/>
            <a:ext cx="360040" cy="484855"/>
          </a:xfrm>
          <a:prstGeom prst="can">
            <a:avLst/>
          </a:prstGeom>
          <a:solidFill>
            <a:schemeClr val="accent1"/>
          </a:solidFill>
          <a:ln w="1905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500" b="0" i="0" u="none" strike="noStrike" kern="0" cap="none" spc="0" normalizeH="0" baseline="0" noProof="0" dirty="0" smtClean="0">
                <a:ln>
                  <a:noFill/>
                </a:ln>
                <a:solidFill>
                  <a:schemeClr val="bg1"/>
                </a:solidFill>
                <a:effectLst/>
                <a:uLnTx/>
                <a:uFillTx/>
                <a:ea typeface="+mn-ea"/>
                <a:cs typeface="Arial" panose="020B0604020202020204" pitchFamily="34" charset="0"/>
              </a:rPr>
              <a:t>State</a:t>
            </a:r>
          </a:p>
        </p:txBody>
      </p:sp>
      <p:sp>
        <p:nvSpPr>
          <p:cNvPr id="37" name="Can 36"/>
          <p:cNvSpPr/>
          <p:nvPr/>
        </p:nvSpPr>
        <p:spPr>
          <a:xfrm>
            <a:off x="4572000" y="3089080"/>
            <a:ext cx="360040" cy="484855"/>
          </a:xfrm>
          <a:prstGeom prst="can">
            <a:avLst/>
          </a:prstGeom>
          <a:solidFill>
            <a:schemeClr val="accent1"/>
          </a:solidFill>
          <a:ln w="1905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500" b="0" i="0" u="none" strike="noStrike" kern="0" cap="none" spc="0" normalizeH="0" baseline="0" noProof="0" dirty="0" smtClean="0">
                <a:ln>
                  <a:noFill/>
                </a:ln>
                <a:solidFill>
                  <a:schemeClr val="bg1"/>
                </a:solidFill>
                <a:effectLst/>
                <a:uLnTx/>
                <a:uFillTx/>
                <a:ea typeface="+mn-ea"/>
                <a:cs typeface="Arial" panose="020B0604020202020204" pitchFamily="34" charset="0"/>
              </a:rPr>
              <a:t>State</a:t>
            </a:r>
          </a:p>
        </p:txBody>
      </p:sp>
      <p:sp>
        <p:nvSpPr>
          <p:cNvPr id="38" name="Content Placeholder 4"/>
          <p:cNvSpPr txBox="1">
            <a:spLocks/>
          </p:cNvSpPr>
          <p:nvPr/>
        </p:nvSpPr>
        <p:spPr>
          <a:xfrm>
            <a:off x="5436096" y="3641902"/>
            <a:ext cx="3384375" cy="1755598"/>
          </a:xfrm>
          <a:prstGeom prst="rect">
            <a:avLst/>
          </a:prstGeom>
        </p:spPr>
        <p:txBody>
          <a:bodyPr>
            <a:normAutofit/>
          </a:bodyPr>
          <a:lstStyle>
            <a:lvl1pPr marL="198438" indent="-198438" algn="l" defTabSz="685800" rtl="0" eaLnBrk="1" latinLnBrk="0" hangingPunct="1">
              <a:lnSpc>
                <a:spcPct val="100000"/>
              </a:lnSpc>
              <a:spcBef>
                <a:spcPts val="1200"/>
              </a:spcBef>
              <a:buClr>
                <a:srgbClr val="FF5003"/>
              </a:buClr>
              <a:buFont typeface="Arial" panose="020B0604020202020204" pitchFamily="34" charset="0"/>
              <a:buChar char="•"/>
              <a:defRPr sz="1400" kern="1200">
                <a:solidFill>
                  <a:srgbClr val="1D3649"/>
                </a:solidFill>
                <a:latin typeface="Arial" panose="020B0604020202020204" pitchFamily="34" charset="0"/>
                <a:ea typeface="+mn-ea"/>
                <a:cs typeface="Arial" panose="020B0604020202020204" pitchFamily="34" charset="0"/>
              </a:defRPr>
            </a:lvl1pPr>
            <a:lvl2pPr marL="409575" marR="0" indent="-165100"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2pPr>
            <a:lvl3pPr marL="593725" marR="0" indent="-14446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baseline="0">
                <a:solidFill>
                  <a:srgbClr val="1D3649"/>
                </a:solidFill>
                <a:latin typeface="Arial" panose="020B0604020202020204" pitchFamily="34" charset="0"/>
                <a:ea typeface="+mn-ea"/>
                <a:cs typeface="Arial" panose="020B0604020202020204" pitchFamily="34" charset="0"/>
              </a:defRPr>
            </a:lvl3pPr>
            <a:lvl4pPr marL="769938" marR="0" indent="-16351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4pPr>
            <a:lvl5pPr marL="990600" marR="0" indent="-160338"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1200" dirty="0" smtClean="0"/>
              <a:t>Load Balancers are required to maintain ‘sticky’ sessions for multiphase RADIUS calls (Where “Access-Challenge” sent.)</a:t>
            </a:r>
          </a:p>
        </p:txBody>
      </p:sp>
    </p:spTree>
    <p:extLst>
      <p:ext uri="{BB962C8B-B14F-4D97-AF65-F5344CB8AC3E}">
        <p14:creationId xmlns:p14="http://schemas.microsoft.com/office/powerpoint/2010/main" val="190727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2"/>
                                        </p:tgtEl>
                                      </p:cBhvr>
                                    </p:animEffect>
                                    <p:set>
                                      <p:cBhvr>
                                        <p:cTn id="10" dur="1" fill="hold">
                                          <p:stCondLst>
                                            <p:cond delay="19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5"/>
                                        </p:tgtEl>
                                      </p:cBhvr>
                                    </p:animEffect>
                                    <p:set>
                                      <p:cBhvr>
                                        <p:cTn id="13" dur="1" fill="hold">
                                          <p:stCondLst>
                                            <p:cond delay="19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6"/>
                                        </p:tgtEl>
                                      </p:cBhvr>
                                    </p:animEffect>
                                    <p:set>
                                      <p:cBhvr>
                                        <p:cTn id="16" dur="1" fill="hold">
                                          <p:stCondLst>
                                            <p:cond delay="1999"/>
                                          </p:stCondLst>
                                        </p:cTn>
                                        <p:tgtEl>
                                          <p:spTgt spid="1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28"/>
                                        </p:tgtEl>
                                      </p:cBhvr>
                                    </p:animEffect>
                                    <p:set>
                                      <p:cBhvr>
                                        <p:cTn id="19" dur="1" fill="hold">
                                          <p:stCondLst>
                                            <p:cond delay="1999"/>
                                          </p:stCondLst>
                                        </p:cTn>
                                        <p:tgtEl>
                                          <p:spTgt spid="2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29"/>
                                        </p:tgtEl>
                                      </p:cBhvr>
                                    </p:animEffect>
                                    <p:set>
                                      <p:cBhvr>
                                        <p:cTn id="22" dur="1" fill="hold">
                                          <p:stCondLst>
                                            <p:cond delay="1999"/>
                                          </p:stCondLst>
                                        </p:cTn>
                                        <p:tgtEl>
                                          <p:spTgt spid="2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000"/>
                                        <p:tgtEl>
                                          <p:spTgt spid="31"/>
                                        </p:tgtEl>
                                      </p:cBhvr>
                                    </p:animEffect>
                                    <p:set>
                                      <p:cBhvr>
                                        <p:cTn id="25" dur="1" fill="hold">
                                          <p:stCondLst>
                                            <p:cond delay="1999"/>
                                          </p:stCondLst>
                                        </p:cTn>
                                        <p:tgtEl>
                                          <p:spTgt spid="3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32"/>
                                        </p:tgtEl>
                                      </p:cBhvr>
                                    </p:animEffect>
                                    <p:set>
                                      <p:cBhvr>
                                        <p:cTn id="28" dur="1" fill="hold">
                                          <p:stCondLst>
                                            <p:cond delay="1999"/>
                                          </p:stCondLst>
                                        </p:cTn>
                                        <p:tgtEl>
                                          <p:spTgt spid="3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2000"/>
                                        <p:tgtEl>
                                          <p:spTgt spid="34"/>
                                        </p:tgtEl>
                                      </p:cBhvr>
                                    </p:animEffect>
                                    <p:set>
                                      <p:cBhvr>
                                        <p:cTn id="31" dur="1" fill="hold">
                                          <p:stCondLst>
                                            <p:cond delay="1999"/>
                                          </p:stCondLst>
                                        </p:cTn>
                                        <p:tgtEl>
                                          <p:spTgt spid="3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35"/>
                                        </p:tgtEl>
                                      </p:cBhvr>
                                    </p:animEffect>
                                    <p:set>
                                      <p:cBhvr>
                                        <p:cTn id="34" dur="1" fill="hold">
                                          <p:stCondLst>
                                            <p:cond delay="1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28" grpId="0" animBg="1"/>
      <p:bldP spid="29" grpId="0" animBg="1"/>
      <p:bldP spid="31" grpId="0" animBg="1"/>
      <p:bldP spid="32"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Suitable Mechanisms for RADIUS Authentication</a:t>
            </a:r>
            <a:endParaRPr lang="en-US" dirty="0"/>
          </a:p>
        </p:txBody>
      </p:sp>
      <p:sp>
        <p:nvSpPr>
          <p:cNvPr id="5" name="Content Placeholder 4"/>
          <p:cNvSpPr>
            <a:spLocks noGrp="1"/>
          </p:cNvSpPr>
          <p:nvPr>
            <p:ph sz="quarter" idx="14"/>
          </p:nvPr>
        </p:nvSpPr>
        <p:spPr>
          <a:xfrm>
            <a:off x="454268" y="635228"/>
            <a:ext cx="8366203" cy="4762272"/>
          </a:xfrm>
        </p:spPr>
        <p:txBody>
          <a:bodyPr>
            <a:normAutofit fontScale="92500" lnSpcReduction="20000"/>
          </a:bodyPr>
          <a:lstStyle/>
          <a:p>
            <a:r>
              <a:rPr lang="en-US" sz="2000" dirty="0" smtClean="0"/>
              <a:t>Single Step Challenge:</a:t>
            </a:r>
          </a:p>
          <a:p>
            <a:pPr lvl="1"/>
            <a:r>
              <a:rPr lang="en-US" sz="1800" dirty="0" smtClean="0"/>
              <a:t>Username and Password Authentication</a:t>
            </a:r>
          </a:p>
          <a:p>
            <a:pPr lvl="1"/>
            <a:r>
              <a:rPr lang="en-US" sz="1800" dirty="0" smtClean="0"/>
              <a:t>Username and </a:t>
            </a:r>
            <a:r>
              <a:rPr lang="en-US" sz="1800" dirty="0" err="1" smtClean="0"/>
              <a:t>Password+TOTP</a:t>
            </a:r>
            <a:r>
              <a:rPr lang="en-US" sz="1800" dirty="0" smtClean="0"/>
              <a:t> </a:t>
            </a:r>
            <a:r>
              <a:rPr lang="mr-IN" sz="1800" dirty="0" smtClean="0"/>
              <a:t>–</a:t>
            </a:r>
            <a:r>
              <a:rPr lang="en-US" sz="1800" dirty="0" smtClean="0"/>
              <a:t> Software OTP </a:t>
            </a:r>
            <a:br>
              <a:rPr lang="en-US" sz="1800" dirty="0" smtClean="0"/>
            </a:br>
            <a:r>
              <a:rPr lang="en-US" sz="1800" dirty="0" smtClean="0"/>
              <a:t>	(IBM Verify generated, Google Authenticator etc.)</a:t>
            </a:r>
          </a:p>
          <a:p>
            <a:pPr lvl="1"/>
            <a:r>
              <a:rPr lang="en-US" sz="1800" dirty="0" smtClean="0"/>
              <a:t>Username and Password + Out of Band Authentication</a:t>
            </a:r>
            <a:br>
              <a:rPr lang="en-US" sz="1800" dirty="0" smtClean="0"/>
            </a:br>
            <a:r>
              <a:rPr lang="en-US" sz="1800" dirty="0" smtClean="0"/>
              <a:t>	Using IBM Verify*</a:t>
            </a:r>
          </a:p>
          <a:p>
            <a:pPr lvl="1"/>
            <a:r>
              <a:rPr lang="en-US" sz="1800" dirty="0" smtClean="0"/>
              <a:t>TOTP Only</a:t>
            </a:r>
          </a:p>
          <a:p>
            <a:r>
              <a:rPr lang="en-US" sz="2000" dirty="0" smtClean="0"/>
              <a:t>Multi Step Challenge</a:t>
            </a:r>
          </a:p>
          <a:p>
            <a:pPr lvl="1"/>
            <a:r>
              <a:rPr lang="en-US" sz="1800" dirty="0" smtClean="0"/>
              <a:t>TOTP Prompted:</a:t>
            </a:r>
          </a:p>
          <a:p>
            <a:pPr lvl="2"/>
            <a:r>
              <a:rPr lang="en-US" sz="1800" dirty="0" smtClean="0"/>
              <a:t>A) Username and Password</a:t>
            </a:r>
          </a:p>
          <a:p>
            <a:pPr lvl="2"/>
            <a:r>
              <a:rPr lang="en-US" sz="1800" dirty="0" smtClean="0"/>
              <a:t>B) TOTP</a:t>
            </a:r>
          </a:p>
          <a:p>
            <a:pPr lvl="1"/>
            <a:r>
              <a:rPr lang="en-US" sz="1800" dirty="0" smtClean="0"/>
              <a:t>SMS Prompted:</a:t>
            </a:r>
          </a:p>
          <a:p>
            <a:pPr lvl="2"/>
            <a:r>
              <a:rPr lang="en-US" sz="1800" dirty="0" smtClean="0"/>
              <a:t>A) Username and Password</a:t>
            </a:r>
          </a:p>
          <a:p>
            <a:pPr lvl="2"/>
            <a:r>
              <a:rPr lang="en-US" sz="1800" dirty="0" smtClean="0"/>
              <a:t>B) SMS Input</a:t>
            </a:r>
          </a:p>
          <a:p>
            <a:pPr lvl="1"/>
            <a:r>
              <a:rPr lang="en-US" sz="1800" dirty="0" smtClean="0"/>
              <a:t>Choice? </a:t>
            </a:r>
          </a:p>
          <a:p>
            <a:pPr lvl="2"/>
            <a:r>
              <a:rPr lang="en-US" sz="1800" dirty="0" smtClean="0"/>
              <a:t>A) Username and Password</a:t>
            </a:r>
          </a:p>
          <a:p>
            <a:pPr lvl="2"/>
            <a:r>
              <a:rPr lang="en-US" sz="1800" dirty="0" smtClean="0"/>
              <a:t>B) Type in selection? </a:t>
            </a:r>
          </a:p>
          <a:p>
            <a:pPr lvl="2"/>
            <a:r>
              <a:rPr lang="en-US" sz="1800" dirty="0" smtClean="0"/>
              <a:t>C) </a:t>
            </a:r>
            <a:r>
              <a:rPr lang="en-US" sz="1800" dirty="0" err="1" smtClean="0"/>
              <a:t>Reprompt</a:t>
            </a:r>
            <a:r>
              <a:rPr lang="en-US" sz="1800" dirty="0" smtClean="0"/>
              <a:t> if necessary</a:t>
            </a:r>
          </a:p>
          <a:p>
            <a:endParaRPr lang="en-US" sz="2000" dirty="0"/>
          </a:p>
        </p:txBody>
      </p:sp>
      <p:pic>
        <p:nvPicPr>
          <p:cNvPr id="1026" name="Picture 2" descr="https://philipnyecom.files.wordpress.com/2016/12/ibmverify.jpg?w=255&amp;h=4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597148"/>
            <a:ext cx="1577342" cy="27588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09182" y="5182056"/>
            <a:ext cx="3816424" cy="215444"/>
          </a:xfrm>
          <a:prstGeom prst="rect">
            <a:avLst/>
          </a:prstGeom>
          <a:noFill/>
        </p:spPr>
        <p:txBody>
          <a:bodyPr wrap="square" lIns="0" tIns="0" rIns="0" bIns="0" rtlCol="0">
            <a:spAutoFit/>
          </a:bodyPr>
          <a:lstStyle/>
          <a:p>
            <a:r>
              <a:rPr lang="en-US" sz="1400" dirty="0" smtClean="0">
                <a:solidFill>
                  <a:srgbClr val="1D3649"/>
                </a:solidFill>
              </a:rPr>
              <a:t>*Subject to Radius Client </a:t>
            </a:r>
            <a:r>
              <a:rPr lang="en-US" sz="1400" smtClean="0">
                <a:solidFill>
                  <a:srgbClr val="1D3649"/>
                </a:solidFill>
              </a:rPr>
              <a:t>Timeout functionality</a:t>
            </a:r>
            <a:endParaRPr lang="en-US" sz="1400" dirty="0" smtClean="0">
              <a:solidFill>
                <a:srgbClr val="1D3649"/>
              </a:solidFill>
            </a:endParaRPr>
          </a:p>
        </p:txBody>
      </p:sp>
    </p:spTree>
    <p:extLst>
      <p:ext uri="{BB962C8B-B14F-4D97-AF65-F5344CB8AC3E}">
        <p14:creationId xmlns:p14="http://schemas.microsoft.com/office/powerpoint/2010/main" val="33017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RADIUS Authentication</a:t>
            </a:r>
            <a:endParaRPr lang="en-US" dirty="0"/>
          </a:p>
        </p:txBody>
      </p:sp>
      <p:sp>
        <p:nvSpPr>
          <p:cNvPr id="4" name="Content Placeholder 3"/>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237848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Single Step Challenge</a:t>
            </a:r>
            <a:endParaRPr lang="en-US" dirty="0"/>
          </a:p>
        </p:txBody>
      </p:sp>
      <p:sp>
        <p:nvSpPr>
          <p:cNvPr id="4" name="Content Placeholder 3"/>
          <p:cNvSpPr>
            <a:spLocks noGrp="1"/>
          </p:cNvSpPr>
          <p:nvPr>
            <p:ph sz="quarter" idx="14"/>
          </p:nvPr>
        </p:nvSpPr>
        <p:spPr/>
        <p:txBody>
          <a:bodyPr/>
          <a:lstStyle/>
          <a:p>
            <a:r>
              <a:rPr lang="en-US" sz="2000" dirty="0"/>
              <a:t>Single Step Challenge:</a:t>
            </a:r>
          </a:p>
          <a:p>
            <a:pPr lvl="1"/>
            <a:r>
              <a:rPr lang="en-US" sz="1800" dirty="0"/>
              <a:t>Username and Password Authentication</a:t>
            </a:r>
          </a:p>
          <a:p>
            <a:pPr lvl="1"/>
            <a:r>
              <a:rPr lang="en-US" sz="1800" dirty="0"/>
              <a:t>Username and </a:t>
            </a:r>
            <a:r>
              <a:rPr lang="en-US" sz="1800" dirty="0" err="1"/>
              <a:t>Password+TOTP</a:t>
            </a:r>
            <a:r>
              <a:rPr lang="en-US" sz="1800" dirty="0"/>
              <a:t> </a:t>
            </a:r>
            <a:r>
              <a:rPr lang="mr-IN" sz="1800" dirty="0"/>
              <a:t>–</a:t>
            </a:r>
            <a:r>
              <a:rPr lang="en-US" sz="1800" dirty="0"/>
              <a:t> Software OTP </a:t>
            </a:r>
            <a:br>
              <a:rPr lang="en-US" sz="1800" dirty="0"/>
            </a:br>
            <a:r>
              <a:rPr lang="en-US" sz="1800" dirty="0"/>
              <a:t>	(IBM Verify generated, Google Authenticator etc.)</a:t>
            </a:r>
          </a:p>
          <a:p>
            <a:pPr lvl="1"/>
            <a:r>
              <a:rPr lang="en-US" sz="1800" dirty="0"/>
              <a:t>Username and Password + </a:t>
            </a:r>
            <a:r>
              <a:rPr lang="en-US" sz="1800" dirty="0" smtClean="0"/>
              <a:t>optional </a:t>
            </a:r>
            <a:br>
              <a:rPr lang="en-US" sz="1800" dirty="0" smtClean="0"/>
            </a:br>
            <a:r>
              <a:rPr lang="en-US" sz="1800" dirty="0" smtClean="0"/>
              <a:t>Out </a:t>
            </a:r>
            <a:r>
              <a:rPr lang="en-US" sz="1800" dirty="0"/>
              <a:t>of Band Authentication</a:t>
            </a:r>
            <a:br>
              <a:rPr lang="en-US" sz="1800" dirty="0"/>
            </a:br>
            <a:r>
              <a:rPr lang="en-US" sz="1800" dirty="0"/>
              <a:t>	Using IBM Verify</a:t>
            </a:r>
            <a:r>
              <a:rPr lang="en-US" sz="1800" dirty="0" smtClean="0"/>
              <a:t>*</a:t>
            </a:r>
          </a:p>
          <a:p>
            <a:pPr lvl="1"/>
            <a:r>
              <a:rPr lang="en-US" sz="1800" dirty="0" smtClean="0"/>
              <a:t>Username and Password + mandatory </a:t>
            </a:r>
            <a:br>
              <a:rPr lang="en-US" sz="1800" dirty="0" smtClean="0"/>
            </a:br>
            <a:r>
              <a:rPr lang="en-US" sz="1800" dirty="0" smtClean="0"/>
              <a:t>Out of band authentication</a:t>
            </a:r>
            <a:br>
              <a:rPr lang="en-US" sz="1800" dirty="0" smtClean="0"/>
            </a:br>
            <a:r>
              <a:rPr lang="en-US" sz="1800" dirty="0" smtClean="0"/>
              <a:t>	Using IBM Verify*</a:t>
            </a:r>
            <a:endParaRPr lang="en-US" sz="1800" dirty="0"/>
          </a:p>
          <a:p>
            <a:pPr lvl="1"/>
            <a:r>
              <a:rPr lang="en-US" sz="1800" dirty="0"/>
              <a:t>TOTP Only</a:t>
            </a:r>
          </a:p>
          <a:p>
            <a:endParaRPr lang="en-US" dirty="0"/>
          </a:p>
        </p:txBody>
      </p:sp>
      <p:sp>
        <p:nvSpPr>
          <p:cNvPr id="5" name="Rectangle 4"/>
          <p:cNvSpPr/>
          <p:nvPr/>
        </p:nvSpPr>
        <p:spPr>
          <a:xfrm>
            <a:off x="6538064" y="2334158"/>
            <a:ext cx="2412776" cy="646331"/>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hunter2verify</a:t>
            </a:r>
          </a:p>
          <a:p>
            <a:r>
              <a:rPr lang="en-US" dirty="0" smtClean="0">
                <a:solidFill>
                  <a:schemeClr val="bg1"/>
                </a:solidFill>
                <a:latin typeface="Courier New" charset="0"/>
                <a:ea typeface="Courier New" charset="0"/>
                <a:cs typeface="Courier New" charset="0"/>
              </a:rPr>
              <a:t>[Phone challenges]</a:t>
            </a:r>
          </a:p>
        </p:txBody>
      </p:sp>
      <p:sp>
        <p:nvSpPr>
          <p:cNvPr id="6" name="Rectangle 5"/>
          <p:cNvSpPr/>
          <p:nvPr/>
        </p:nvSpPr>
        <p:spPr>
          <a:xfrm>
            <a:off x="6578848" y="1136253"/>
            <a:ext cx="2412776" cy="461665"/>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a:t>
            </a:r>
          </a:p>
        </p:txBody>
      </p:sp>
      <p:sp>
        <p:nvSpPr>
          <p:cNvPr id="7" name="Rectangle 6"/>
          <p:cNvSpPr/>
          <p:nvPr/>
        </p:nvSpPr>
        <p:spPr>
          <a:xfrm>
            <a:off x="6551712" y="1701006"/>
            <a:ext cx="2412776" cy="461665"/>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hunter2987654</a:t>
            </a:r>
          </a:p>
        </p:txBody>
      </p:sp>
      <p:sp>
        <p:nvSpPr>
          <p:cNvPr id="8" name="Rectangle 7"/>
          <p:cNvSpPr/>
          <p:nvPr/>
        </p:nvSpPr>
        <p:spPr>
          <a:xfrm>
            <a:off x="6541244" y="4069853"/>
            <a:ext cx="2412776" cy="461665"/>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987654</a:t>
            </a:r>
          </a:p>
        </p:txBody>
      </p:sp>
      <p:sp>
        <p:nvSpPr>
          <p:cNvPr id="9" name="Rectangle 8"/>
          <p:cNvSpPr/>
          <p:nvPr/>
        </p:nvSpPr>
        <p:spPr>
          <a:xfrm>
            <a:off x="6551712" y="3222077"/>
            <a:ext cx="2412776" cy="646331"/>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a:t>
            </a:r>
          </a:p>
          <a:p>
            <a:r>
              <a:rPr lang="en-US" dirty="0" smtClean="0">
                <a:solidFill>
                  <a:schemeClr val="bg1"/>
                </a:solidFill>
                <a:latin typeface="Courier New" charset="0"/>
                <a:ea typeface="Courier New" charset="0"/>
                <a:cs typeface="Courier New" charset="0"/>
              </a:rPr>
              <a:t>[Phone challenges]</a:t>
            </a:r>
          </a:p>
        </p:txBody>
      </p:sp>
    </p:spTree>
    <p:extLst>
      <p:ext uri="{BB962C8B-B14F-4D97-AF65-F5344CB8AC3E}">
        <p14:creationId xmlns:p14="http://schemas.microsoft.com/office/powerpoint/2010/main" val="2720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 Step Challenges</a:t>
            </a:r>
            <a:endParaRPr lang="en-US" dirty="0"/>
          </a:p>
        </p:txBody>
      </p:sp>
      <p:sp>
        <p:nvSpPr>
          <p:cNvPr id="4" name="Content Placeholder 3"/>
          <p:cNvSpPr>
            <a:spLocks noGrp="1"/>
          </p:cNvSpPr>
          <p:nvPr>
            <p:ph sz="quarter" idx="14"/>
          </p:nvPr>
        </p:nvSpPr>
        <p:spPr>
          <a:xfrm>
            <a:off x="434053" y="913284"/>
            <a:ext cx="8229600" cy="4114800"/>
          </a:xfrm>
        </p:spPr>
        <p:txBody>
          <a:bodyPr>
            <a:normAutofit/>
          </a:bodyPr>
          <a:lstStyle/>
          <a:p>
            <a:r>
              <a:rPr lang="en-US" sz="2000" dirty="0" smtClean="0"/>
              <a:t>Two options:</a:t>
            </a:r>
          </a:p>
          <a:p>
            <a:pPr lvl="1"/>
            <a:r>
              <a:rPr lang="en-US" sz="1800" dirty="0" smtClean="0"/>
              <a:t>Based on existing user training</a:t>
            </a:r>
          </a:p>
          <a:p>
            <a:pPr lvl="2"/>
            <a:r>
              <a:rPr lang="en-US" sz="1800" dirty="0"/>
              <a:t>User enters six digit code for </a:t>
            </a:r>
            <a:r>
              <a:rPr lang="en-US" sz="1800" dirty="0" smtClean="0"/>
              <a:t>TOTP</a:t>
            </a:r>
            <a:endParaRPr lang="en-US" sz="1800" dirty="0"/>
          </a:p>
          <a:p>
            <a:pPr lvl="2"/>
            <a:r>
              <a:rPr lang="en-US" sz="1800" dirty="0" smtClean="0"/>
              <a:t>User enters “verify” for out of band push</a:t>
            </a:r>
          </a:p>
          <a:p>
            <a:pPr lvl="2"/>
            <a:r>
              <a:rPr lang="en-US" sz="1800" dirty="0" smtClean="0"/>
              <a:t>User enters “</a:t>
            </a:r>
            <a:r>
              <a:rPr lang="en-US" sz="1800" dirty="0" err="1" smtClean="0"/>
              <a:t>sms</a:t>
            </a:r>
            <a:r>
              <a:rPr lang="en-US" sz="1800" dirty="0" smtClean="0"/>
              <a:t>” for </a:t>
            </a:r>
            <a:r>
              <a:rPr lang="en-US" sz="1800" dirty="0" err="1" smtClean="0"/>
              <a:t>sms</a:t>
            </a:r>
            <a:r>
              <a:rPr lang="en-US" sz="1800" dirty="0" smtClean="0"/>
              <a:t> </a:t>
            </a:r>
            <a:r>
              <a:rPr lang="en-US" sz="1800" dirty="0" err="1" smtClean="0"/>
              <a:t>otp</a:t>
            </a:r>
            <a:endParaRPr lang="en-US" sz="1800" dirty="0" smtClean="0"/>
          </a:p>
          <a:p>
            <a:pPr lvl="2"/>
            <a:r>
              <a:rPr lang="en-US" sz="1800" dirty="0" smtClean="0"/>
              <a:t>Mandatory SMS, </a:t>
            </a:r>
            <a:br>
              <a:rPr lang="en-US" sz="1800" dirty="0" smtClean="0"/>
            </a:br>
            <a:r>
              <a:rPr lang="en-US" sz="1800" dirty="0" smtClean="0"/>
              <a:t>the user could also enter directly*.</a:t>
            </a:r>
          </a:p>
          <a:p>
            <a:pPr lvl="1"/>
            <a:endParaRPr lang="en-US" sz="1800" dirty="0" smtClean="0"/>
          </a:p>
          <a:p>
            <a:pPr lvl="1"/>
            <a:r>
              <a:rPr lang="en-US" sz="1800" dirty="0" smtClean="0"/>
              <a:t>Based on User GUI flexibility</a:t>
            </a:r>
            <a:br>
              <a:rPr lang="en-US" sz="1800" dirty="0" smtClean="0"/>
            </a:br>
            <a:r>
              <a:rPr lang="en-US" sz="1800" dirty="0" smtClean="0"/>
              <a:t>Some clients might allow text to be displayed </a:t>
            </a:r>
            <a:br>
              <a:rPr lang="en-US" sz="1800" dirty="0" smtClean="0"/>
            </a:br>
            <a:r>
              <a:rPr lang="en-US" sz="1800" dirty="0" smtClean="0"/>
              <a:t>to the client</a:t>
            </a:r>
          </a:p>
          <a:p>
            <a:pPr lvl="2"/>
            <a:r>
              <a:rPr lang="en-US" sz="1800" dirty="0" smtClean="0"/>
              <a:t>User selects from a list?</a:t>
            </a:r>
          </a:p>
          <a:p>
            <a:pPr lvl="2"/>
            <a:endParaRPr lang="en-US" sz="1800" dirty="0" smtClean="0"/>
          </a:p>
          <a:p>
            <a:pPr lvl="2"/>
            <a:endParaRPr lang="en-US" sz="1800" dirty="0" smtClean="0"/>
          </a:p>
        </p:txBody>
      </p:sp>
      <p:pic>
        <p:nvPicPr>
          <p:cNvPr id="2" name="Picture 1"/>
          <p:cNvPicPr>
            <a:picLocks noChangeAspect="1"/>
          </p:cNvPicPr>
          <p:nvPr/>
        </p:nvPicPr>
        <p:blipFill>
          <a:blip r:embed="rId2"/>
          <a:stretch>
            <a:fillRect/>
          </a:stretch>
        </p:blipFill>
        <p:spPr>
          <a:xfrm>
            <a:off x="6148706" y="2816300"/>
            <a:ext cx="2887091" cy="2211784"/>
          </a:xfrm>
          <a:prstGeom prst="rect">
            <a:avLst/>
          </a:prstGeom>
        </p:spPr>
      </p:pic>
      <p:sp>
        <p:nvSpPr>
          <p:cNvPr id="5" name="Rectangle 4"/>
          <p:cNvSpPr/>
          <p:nvPr/>
        </p:nvSpPr>
        <p:spPr>
          <a:xfrm>
            <a:off x="6544645" y="114026"/>
            <a:ext cx="2016224" cy="830997"/>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a:t>
            </a:r>
          </a:p>
          <a:p>
            <a:r>
              <a:rPr lang="en-US" dirty="0">
                <a:solidFill>
                  <a:schemeClr val="bg1"/>
                </a:solidFill>
                <a:latin typeface="Courier New" charset="0"/>
                <a:ea typeface="Courier New" charset="0"/>
                <a:cs typeface="Courier New" charset="0"/>
              </a:rPr>
              <a:t>c</a:t>
            </a:r>
            <a:r>
              <a:rPr lang="en-US" dirty="0" smtClean="0">
                <a:solidFill>
                  <a:schemeClr val="bg1"/>
                </a:solidFill>
                <a:latin typeface="Courier New" charset="0"/>
                <a:ea typeface="Courier New" charset="0"/>
                <a:cs typeface="Courier New" charset="0"/>
              </a:rPr>
              <a:t>hallenge: verify</a:t>
            </a:r>
          </a:p>
          <a:p>
            <a:r>
              <a:rPr lang="en-US" dirty="0" smtClean="0">
                <a:solidFill>
                  <a:schemeClr val="bg1"/>
                </a:solidFill>
                <a:latin typeface="Courier New" charset="0"/>
                <a:ea typeface="Courier New" charset="0"/>
                <a:cs typeface="Courier New" charset="0"/>
              </a:rPr>
              <a:t>[Phone challenges] </a:t>
            </a:r>
            <a:endParaRPr lang="en-US" dirty="0">
              <a:solidFill>
                <a:schemeClr val="bg1"/>
              </a:solidFill>
              <a:latin typeface="Courier New" charset="0"/>
              <a:ea typeface="Courier New" charset="0"/>
              <a:cs typeface="Courier New" charset="0"/>
            </a:endParaRPr>
          </a:p>
        </p:txBody>
      </p:sp>
      <p:sp>
        <p:nvSpPr>
          <p:cNvPr id="7" name="TextBox 6"/>
          <p:cNvSpPr txBox="1"/>
          <p:nvPr/>
        </p:nvSpPr>
        <p:spPr>
          <a:xfrm>
            <a:off x="6549947" y="5045572"/>
            <a:ext cx="2084610" cy="369332"/>
          </a:xfrm>
          <a:prstGeom prst="rect">
            <a:avLst/>
          </a:prstGeom>
          <a:noFill/>
        </p:spPr>
        <p:txBody>
          <a:bodyPr wrap="none" lIns="0" tIns="0" rIns="0" bIns="0" rtlCol="0">
            <a:spAutoFit/>
          </a:bodyPr>
          <a:lstStyle/>
          <a:p>
            <a:r>
              <a:rPr lang="en-US" dirty="0" smtClean="0">
                <a:solidFill>
                  <a:srgbClr val="1D3649"/>
                </a:solidFill>
              </a:rPr>
              <a:t>Duo uses this UI flexibility</a:t>
            </a:r>
            <a:br>
              <a:rPr lang="en-US" dirty="0" smtClean="0">
                <a:solidFill>
                  <a:srgbClr val="1D3649"/>
                </a:solidFill>
              </a:rPr>
            </a:br>
            <a:r>
              <a:rPr lang="en-US" dirty="0" smtClean="0">
                <a:solidFill>
                  <a:srgbClr val="1D3649"/>
                </a:solidFill>
              </a:rPr>
              <a:t>in VMWare Horizon as follows:</a:t>
            </a:r>
          </a:p>
        </p:txBody>
      </p:sp>
      <p:sp>
        <p:nvSpPr>
          <p:cNvPr id="8" name="Rectangle 7"/>
          <p:cNvSpPr/>
          <p:nvPr/>
        </p:nvSpPr>
        <p:spPr>
          <a:xfrm>
            <a:off x="6544645" y="994391"/>
            <a:ext cx="2016224" cy="1015663"/>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a:t>
            </a:r>
          </a:p>
          <a:p>
            <a:r>
              <a:rPr lang="en-US" dirty="0">
                <a:solidFill>
                  <a:schemeClr val="bg1"/>
                </a:solidFill>
                <a:latin typeface="Courier New" charset="0"/>
                <a:ea typeface="Courier New" charset="0"/>
                <a:cs typeface="Courier New" charset="0"/>
              </a:rPr>
              <a:t>c</a:t>
            </a:r>
            <a:r>
              <a:rPr lang="en-US" dirty="0" smtClean="0">
                <a:solidFill>
                  <a:schemeClr val="bg1"/>
                </a:solidFill>
                <a:latin typeface="Courier New" charset="0"/>
                <a:ea typeface="Courier New" charset="0"/>
                <a:cs typeface="Courier New" charset="0"/>
              </a:rPr>
              <a:t>hallenge: </a:t>
            </a:r>
            <a:r>
              <a:rPr lang="en-US" dirty="0" err="1" smtClean="0">
                <a:solidFill>
                  <a:schemeClr val="bg1"/>
                </a:solidFill>
                <a:latin typeface="Courier New" charset="0"/>
                <a:ea typeface="Courier New" charset="0"/>
                <a:cs typeface="Courier New" charset="0"/>
              </a:rPr>
              <a:t>sms</a:t>
            </a:r>
            <a:endParaRPr lang="en-US" dirty="0" smtClean="0">
              <a:solidFill>
                <a:schemeClr val="bg1"/>
              </a:solidFill>
              <a:latin typeface="Courier New" charset="0"/>
              <a:ea typeface="Courier New" charset="0"/>
              <a:cs typeface="Courier New" charset="0"/>
            </a:endParaRPr>
          </a:p>
          <a:p>
            <a:r>
              <a:rPr lang="en-US" dirty="0" smtClean="0">
                <a:solidFill>
                  <a:schemeClr val="bg1"/>
                </a:solidFill>
                <a:latin typeface="Courier New" charset="0"/>
                <a:ea typeface="Courier New" charset="0"/>
                <a:cs typeface="Courier New" charset="0"/>
              </a:rPr>
              <a:t>[SMS Received]</a:t>
            </a:r>
          </a:p>
          <a:p>
            <a:r>
              <a:rPr lang="en-US" dirty="0">
                <a:solidFill>
                  <a:schemeClr val="bg1"/>
                </a:solidFill>
                <a:latin typeface="Courier New" charset="0"/>
                <a:ea typeface="Courier New" charset="0"/>
                <a:cs typeface="Courier New" charset="0"/>
              </a:rPr>
              <a:t>c</a:t>
            </a:r>
            <a:r>
              <a:rPr lang="en-US" dirty="0" smtClean="0">
                <a:solidFill>
                  <a:schemeClr val="bg1"/>
                </a:solidFill>
                <a:latin typeface="Courier New" charset="0"/>
                <a:ea typeface="Courier New" charset="0"/>
                <a:cs typeface="Courier New" charset="0"/>
              </a:rPr>
              <a:t>hallenge: 542324 </a:t>
            </a:r>
            <a:endParaRPr lang="en-US" dirty="0">
              <a:solidFill>
                <a:schemeClr val="bg1"/>
              </a:solidFill>
              <a:latin typeface="Courier New" charset="0"/>
              <a:ea typeface="Courier New" charset="0"/>
              <a:cs typeface="Courier New" charset="0"/>
            </a:endParaRPr>
          </a:p>
        </p:txBody>
      </p:sp>
      <p:sp>
        <p:nvSpPr>
          <p:cNvPr id="9" name="Rectangle 8"/>
          <p:cNvSpPr/>
          <p:nvPr/>
        </p:nvSpPr>
        <p:spPr>
          <a:xfrm>
            <a:off x="6544645" y="2059422"/>
            <a:ext cx="2016224" cy="646331"/>
          </a:xfrm>
          <a:prstGeom prst="rect">
            <a:avLst/>
          </a:prstGeom>
          <a:solidFill>
            <a:schemeClr val="tx1"/>
          </a:solidFill>
        </p:spPr>
        <p:txBody>
          <a:bodyPr wrap="square">
            <a:spAutoFit/>
          </a:bodyPr>
          <a:lstStyle/>
          <a:p>
            <a:r>
              <a:rPr lang="en-US" dirty="0">
                <a:solidFill>
                  <a:schemeClr val="bg1"/>
                </a:solidFill>
                <a:latin typeface="Courier New" charset="0"/>
                <a:ea typeface="Courier New" charset="0"/>
                <a:cs typeface="Courier New" charset="0"/>
              </a:rPr>
              <a:t>username: </a:t>
            </a:r>
            <a:r>
              <a:rPr lang="en-US" dirty="0" err="1" smtClean="0">
                <a:solidFill>
                  <a:schemeClr val="bg1"/>
                </a:solidFill>
                <a:latin typeface="Courier New" charset="0"/>
                <a:ea typeface="Courier New" charset="0"/>
                <a:cs typeface="Courier New" charset="0"/>
              </a:rPr>
              <a:t>ginni</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r>
            <a:br>
              <a:rPr lang="en-US" dirty="0" smtClean="0">
                <a:solidFill>
                  <a:schemeClr val="bg1"/>
                </a:solidFill>
                <a:latin typeface="Courier New" charset="0"/>
                <a:ea typeface="Courier New" charset="0"/>
                <a:cs typeface="Courier New" charset="0"/>
              </a:rPr>
            </a:br>
            <a:r>
              <a:rPr lang="en-US" dirty="0" smtClean="0">
                <a:solidFill>
                  <a:schemeClr val="bg1"/>
                </a:solidFill>
                <a:latin typeface="Courier New" charset="0"/>
                <a:ea typeface="Courier New" charset="0"/>
                <a:cs typeface="Courier New" charset="0"/>
              </a:rPr>
              <a:t>password</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hunter2</a:t>
            </a:r>
          </a:p>
          <a:p>
            <a:r>
              <a:rPr lang="en-US" dirty="0">
                <a:solidFill>
                  <a:schemeClr val="bg1"/>
                </a:solidFill>
                <a:latin typeface="Courier New" charset="0"/>
                <a:ea typeface="Courier New" charset="0"/>
                <a:cs typeface="Courier New" charset="0"/>
              </a:rPr>
              <a:t>c</a:t>
            </a:r>
            <a:r>
              <a:rPr lang="en-US" dirty="0" smtClean="0">
                <a:solidFill>
                  <a:schemeClr val="bg1"/>
                </a:solidFill>
                <a:latin typeface="Courier New" charset="0"/>
                <a:ea typeface="Courier New" charset="0"/>
                <a:cs typeface="Courier New" charset="0"/>
              </a:rPr>
              <a:t>hallenge: 987654</a:t>
            </a:r>
          </a:p>
        </p:txBody>
      </p:sp>
      <p:sp>
        <p:nvSpPr>
          <p:cNvPr id="10" name="TextBox 9"/>
          <p:cNvSpPr txBox="1"/>
          <p:nvPr/>
        </p:nvSpPr>
        <p:spPr>
          <a:xfrm>
            <a:off x="179512" y="5199460"/>
            <a:ext cx="5629746" cy="215444"/>
          </a:xfrm>
          <a:prstGeom prst="rect">
            <a:avLst/>
          </a:prstGeom>
          <a:noFill/>
        </p:spPr>
        <p:txBody>
          <a:bodyPr wrap="none" lIns="0" tIns="0" rIns="0" bIns="0" rtlCol="0">
            <a:spAutoFit/>
          </a:bodyPr>
          <a:lstStyle/>
          <a:p>
            <a:r>
              <a:rPr lang="en-US" sz="1400" dirty="0" smtClean="0">
                <a:solidFill>
                  <a:srgbClr val="1D3649"/>
                </a:solidFill>
              </a:rPr>
              <a:t>*SMS is less strategic in the long run based on </a:t>
            </a:r>
            <a:r>
              <a:rPr lang="en-US" sz="1400" smtClean="0">
                <a:solidFill>
                  <a:srgbClr val="1D3649"/>
                </a:solidFill>
              </a:rPr>
              <a:t>NIST recommendations</a:t>
            </a:r>
            <a:endParaRPr lang="en-US" sz="1400" dirty="0" smtClean="0">
              <a:solidFill>
                <a:srgbClr val="1D3649"/>
              </a:solidFill>
            </a:endParaRPr>
          </a:p>
        </p:txBody>
      </p:sp>
    </p:spTree>
    <p:extLst>
      <p:ext uri="{BB962C8B-B14F-4D97-AF65-F5344CB8AC3E}">
        <p14:creationId xmlns:p14="http://schemas.microsoft.com/office/powerpoint/2010/main" val="56469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lstStyle/>
          <a:p>
            <a:endParaRPr lang="en-US" dirty="0"/>
          </a:p>
        </p:txBody>
      </p:sp>
      <p:sp>
        <p:nvSpPr>
          <p:cNvPr id="12" name="Title 11"/>
          <p:cNvSpPr>
            <a:spLocks noGrp="1"/>
          </p:cNvSpPr>
          <p:nvPr>
            <p:ph type="title"/>
          </p:nvPr>
        </p:nvSpPr>
        <p:spPr/>
        <p:txBody>
          <a:bodyPr/>
          <a:lstStyle/>
          <a:p>
            <a:pPr lvl="0"/>
            <a:r>
              <a:rPr lang="en-US" dirty="0" smtClean="0"/>
              <a:t>JARED Will make it happen</a:t>
            </a:r>
            <a:endParaRPr lang="en-US" dirty="0"/>
          </a:p>
        </p:txBody>
      </p:sp>
      <p:sp>
        <p:nvSpPr>
          <p:cNvPr id="16" name="Text Placeholder 15"/>
          <p:cNvSpPr>
            <a:spLocks noGrp="1"/>
          </p:cNvSpPr>
          <p:nvPr>
            <p:ph type="body" sz="quarter" idx="11"/>
          </p:nvPr>
        </p:nvSpPr>
        <p:spPr/>
        <p:txBody>
          <a:bodyPr>
            <a:normAutofit lnSpcReduction="10000"/>
          </a:bodyPr>
          <a:lstStyle/>
          <a:p>
            <a:r>
              <a:rPr lang="en-US" dirty="0" err="1" smtClean="0"/>
              <a:t>PhiLIP</a:t>
            </a:r>
            <a:r>
              <a:rPr lang="en-US" dirty="0" smtClean="0"/>
              <a:t> NYE</a:t>
            </a:r>
            <a:endParaRPr lang="en-US" dirty="0"/>
          </a:p>
        </p:txBody>
      </p:sp>
    </p:spTree>
    <p:extLst>
      <p:ext uri="{BB962C8B-B14F-4D97-AF65-F5344CB8AC3E}">
        <p14:creationId xmlns:p14="http://schemas.microsoft.com/office/powerpoint/2010/main" val="144978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91037"/>
      </p:ext>
    </p:extLst>
  </p:cSld>
  <p:clrMapOvr>
    <a:masterClrMapping/>
  </p:clrMapOvr>
</p:sld>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Presentation5" id="{750631E7-F285-C443-910C-A1EFC5CE437A}" vid="{8E2F8B55-EA74-2040-9FFA-DCAA9E3571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2016Security16x10</Template>
  <TotalTime>0</TotalTime>
  <Words>242</Words>
  <Application>Microsoft Macintosh PowerPoint</Application>
  <PresentationFormat>On-screen Show (16:10)</PresentationFormat>
  <Paragraphs>115</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ＭＳ Ｐゴシック</vt:lpstr>
      <vt:lpstr>Tahoma</vt:lpstr>
      <vt:lpstr>IBM Security 16x10 Defualt Template</vt:lpstr>
      <vt:lpstr>ISAM based RADIUS Authentication</vt:lpstr>
      <vt:lpstr>Proposed Architecture</vt:lpstr>
      <vt:lpstr>HA Architecture</vt:lpstr>
      <vt:lpstr>Suitable Mechanisms for RADIUS Authentication</vt:lpstr>
      <vt:lpstr>RADIUS Authentication</vt:lpstr>
      <vt:lpstr>Single Step Challenge</vt:lpstr>
      <vt:lpstr>Multi Step Challenges</vt:lpstr>
      <vt:lpstr>JARED Will make it happen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keywords/>
  <cp:lastModifiedBy/>
  <cp:revision>1</cp:revision>
  <dcterms:created xsi:type="dcterms:W3CDTF">2017-05-29T03:32:27Z</dcterms:created>
  <dcterms:modified xsi:type="dcterms:W3CDTF">2017-06-13T09:26:34Z</dcterms:modified>
</cp:coreProperties>
</file>