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DEC923-25A4-436B-B7F2-08BDC99DD26D}">
  <a:tblStyle styleId="{C7DEC923-25A4-436B-B7F2-08BDC99DD2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recent example is Subprime Mortgage Crisis which borrowers could not make their payment and it caused worldwide financial crisis.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do smart way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longer you are working, the higher amount you borrow</a:t>
            </a:r>
            <a:r>
              <a:rPr lang="en-US"/>
              <a:t>.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As we see in the graph most of borrowers working 10 years or more than 10 years, so we can assume borrowers are older than 30 years(usually people start working after 20’s)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Fairly all status has similar amount, but paid late(16-30days) has highest amount loan.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As Lending club is young company, there are still on-going debts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 G borrows the loans the most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lower grade, the higher interest rate</a:t>
            </a:r>
          </a:p>
          <a:p>
            <a:pPr indent="-317500" lvl="0" marL="457200" marR="0" rtl="0" algn="l">
              <a:spcBef>
                <a:spcPts val="0"/>
              </a:spcBef>
              <a:buSzPts val="1400"/>
              <a:buChar char="-"/>
            </a:pPr>
            <a:r>
              <a:rPr lang="en-US"/>
              <a:t>With last two graphs, we can find out surpring facts. The lower your grade, you borrow more money. And they pay a lot of interest rate so that we can assume that it is difficult to pay back for people who have lower grade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/>
              <a:t>We also conducted correlation analysis and we barely see any noticable correlation between loan_status and other factors. So we conducted t-test with some columns with loand_status factor.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/>
              <a:t>As you see here, we set multiple null hypotheses.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/>
              <a:t>first null hypothese is there is no correlation between grade and loan_status and we got 0.000 p-value and it indicates that we need other analysis.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/>
              <a:t>Also interest rate and loan status have 0 p-value and it makes us do other analysis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decision tree algorithm and random forest algorithm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3484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3927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3927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4075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8" name="Shape 6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new template.jpg"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LendingClub Loan Analysis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0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Jay Ko and Richard Petrie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072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/>
              <a:t>Outstanding loans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Late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Current</a:t>
            </a:r>
          </a:p>
          <a:p>
            <a:pPr indent="-381000" lvl="0" marL="457200" marR="0" rtl="0" algn="l">
              <a:spcBef>
                <a:spcPts val="0"/>
              </a:spcBef>
              <a:buSzPts val="2400"/>
              <a:buChar char="•"/>
            </a:pPr>
            <a:r>
              <a:rPr lang="en-US" sz="2400"/>
              <a:t>Default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graphicFrame>
        <p:nvGraphicFramePr>
          <p:cNvPr id="153" name="Shape 153"/>
          <p:cNvGraphicFramePr/>
          <p:nvPr/>
        </p:nvGraphicFramePr>
        <p:xfrm>
          <a:off x="2162725" y="360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{C7DEC923-25A4-436B-B7F2-08BDC99DD26D}</a:tableStyleId>
              </a:tblPr>
              <a:tblGrid>
                <a:gridCol w="991400"/>
                <a:gridCol w="1118175"/>
                <a:gridCol w="1106675"/>
                <a:gridCol w="1210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Current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5,994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</a:rPr>
                        <a:t>7,954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Current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601,777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CC0000"/>
                          </a:solidFill>
                        </a:rPr>
                        <a:t>329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890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3484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core question: Who repays their loans?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find out?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Machine Learning &amp; o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 suggestion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3484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</a:t>
            </a:r>
            <a:r>
              <a:rPr lang="en-US"/>
              <a:t> we care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financial organizations fail to receive money back from their borrowers and it hurts not only </a:t>
            </a:r>
            <a:r>
              <a:rPr lang="en-US"/>
              <a:t>organization's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financial performance but also their existence and economy.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742" y="3400425"/>
            <a:ext cx="5094515" cy="246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3484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find out?</a:t>
            </a:r>
          </a:p>
        </p:txBody>
      </p:sp>
      <p:pic>
        <p:nvPicPr>
          <p:cNvPr id="111" name="Shape 1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2091553"/>
            <a:ext cx="302895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729038" y="2957512"/>
            <a:ext cx="578643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look for one by one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=&gt; Takes forever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882377"/>
            <a:ext cx="8229600" cy="216113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485775" y="3357563"/>
            <a:ext cx="8229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already collected data</a:t>
            </a:r>
          </a:p>
          <a:p>
            <a:pPr indent="-3810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from https://www.kaggle.com/wendykan/lending-club-loan-data</a:t>
            </a:r>
          </a:p>
          <a:p>
            <a:pPr indent="-285750" lvl="0" marL="285750" marR="0" rtl="0" algn="just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 factors(columns) including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status, grade, interest rate,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amount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85750" lvl="0" marL="285750" marR="0" rtl="0" algn="just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500063" y="952884"/>
            <a:ext cx="8229600" cy="522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Data Visualization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5850"/>
            <a:ext cx="4614863" cy="1937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2037" y="1575850"/>
            <a:ext cx="4071937" cy="199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063" y="3746391"/>
            <a:ext cx="3757613" cy="219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2037" y="4002279"/>
            <a:ext cx="4013124" cy="168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41400"/>
            <a:ext cx="9144000" cy="475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471487" y="828677"/>
            <a:ext cx="8229600" cy="771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Predicting the future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98" y="1736097"/>
            <a:ext cx="7658101" cy="368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013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000"/>
              <a:t>6 way multi-classification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Late 16-30 days, late 30-120 days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Charged off, in default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r>
              <a:rPr lang="en-US" sz="2400"/>
              <a:t>Current, fully paid off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Standard 70% train 30% test split: 64.3% accurate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r>
              <a:rPr lang="en-US" sz="2400"/>
              <a:t>One-sided Selection undersampling: 88.8% accurate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