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899E-C0DB-9741-8FC4-01320F283FF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3FD-BD24-ED48-AE57-422BEBD0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19" y="1122363"/>
            <a:ext cx="1071154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Rao-Blackwell Theorem to Variance Reduction in Markov Chain Monte Carlo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 Wang</a:t>
            </a:r>
          </a:p>
          <a:p>
            <a:r>
              <a:rPr lang="en-US" dirty="0" smtClean="0"/>
              <a:t>EN 660.664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954"/>
            <a:ext cx="10515600" cy="1071156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900" kern="1200" dirty="0">
                <a:solidFill>
                  <a:prstClr val="black"/>
                </a:solidFill>
                <a:latin typeface="Calibri Light" charset="0"/>
                <a:ea typeface="Calibri Light" charset="0"/>
                <a:cs typeface="Calibri Light" charset="0"/>
              </a:rPr>
              <a:t>G</a:t>
            </a:r>
            <a:r>
              <a:rPr kumimoji="0" lang="en-US" sz="4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ibbs</a:t>
            </a:r>
            <a:r>
              <a:rPr kumimoji="0" lang="en-US" sz="4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 Sampling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Standard Gibbs Sampling</a:t>
                </a:r>
              </a:p>
              <a:p>
                <a:pPr marL="457200" lvl="1" indent="0">
                  <a:buNone/>
                </a:pPr>
                <a:endParaRPr lang="en-US" i="1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/>
                  <a:t>-&gt;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-&gt;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  <a:p>
                <a:r>
                  <a:rPr lang="en-US" dirty="0" smtClean="0"/>
                  <a:t>Collapsed Gibbs Sampling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-&gt;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-&gt;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Block Gibbs Sampling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ffectLst/>
                  </a:rPr>
                  <a:t>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Partially Collapsed Gibbs Sampling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-&gt;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-&gt;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Left Arrow 3"/>
          <p:cNvSpPr/>
          <p:nvPr/>
        </p:nvSpPr>
        <p:spPr>
          <a:xfrm>
            <a:off x="7985342" y="3256769"/>
            <a:ext cx="989556" cy="1077238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264" y="3631962"/>
            <a:ext cx="2116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Rao-</a:t>
            </a:r>
            <a:r>
              <a:rPr lang="en-US" sz="2400" dirty="0" err="1" smtClean="0"/>
              <a:t>Blackwellised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17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 Block vs Collapsed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3195490"/>
                  </p:ext>
                </p:extLst>
              </p:nvPr>
            </p:nvGraphicFramePr>
            <p:xfrm>
              <a:off x="3006245" y="2592888"/>
              <a:ext cx="6363222" cy="25287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0466"/>
                    <a:gridCol w="1590466"/>
                    <a:gridCol w="1591145"/>
                    <a:gridCol w="1591145"/>
                  </a:tblGrid>
                  <a:tr h="5484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Standard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Block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Collapsed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6397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      </m:t>
                                  </m:r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Case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1.0920e-05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9.4915e-06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C00000"/>
                              </a:solidFill>
                              <a:effectLst/>
                            </a:rPr>
                            <a:t>1.2331e-05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6397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      </m:t>
                                  </m:r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Case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4.2727e-05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5.4143e-05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2.4865e-05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6397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      </m:t>
                                  </m:r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000">
                                      <a:effectLst/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Case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7.9752e-05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7.7695e-05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3.5266e-05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3195490"/>
                  </p:ext>
                </p:extLst>
              </p:nvPr>
            </p:nvGraphicFramePr>
            <p:xfrm>
              <a:off x="3006245" y="2592888"/>
              <a:ext cx="6363222" cy="25287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0466"/>
                    <a:gridCol w="1590466"/>
                    <a:gridCol w="1591145"/>
                    <a:gridCol w="1591145"/>
                  </a:tblGrid>
                  <a:tr h="6096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US" sz="12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Standard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Block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Collapsed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6397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83" t="-95283" r="-301916" b="-26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1.0920e-05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9.4915e-06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C00000"/>
                              </a:solidFill>
                              <a:effectLst/>
                            </a:rPr>
                            <a:t>1.2331e-05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6397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83" t="-197143" r="-301916" b="-16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4.2727e-05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5.4143e-05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2.4865e-05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6397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83" t="-297143" r="-301916" b="-6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7.9752e-05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7.7695e-05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3.5266e-05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:endParaRPr lang="en-US" sz="2000" dirty="0">
                            <a:effectLst/>
                            <a:latin typeface="Times New Roman" charset="0"/>
                            <a:ea typeface="宋体" charset="-122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964504" y="1791222"/>
            <a:ext cx="549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Implementation: Multivariate Normal Dist.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4571" y="5461679"/>
                <a:ext cx="7808612" cy="10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      </m:t>
                        </m:r>
                        <m:r>
                          <a:rPr lang="en-US" b="1" i="1">
                            <a:latin typeface="Cambria Math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charset="0"/>
                          </a:rPr>
                          <m:t>𝚺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charset="0"/>
                          </a:rPr>
                          <m:t>𝚺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0.9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71" y="5461679"/>
                <a:ext cx="7808612" cy="10711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8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8262"/>
            <a:ext cx="13198054" cy="2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3" y="985119"/>
            <a:ext cx="3238424" cy="229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157290"/>
            <a:ext cx="3221239" cy="22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009292" y="527920"/>
            <a:ext cx="13121319" cy="52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41" y="985120"/>
            <a:ext cx="3247050" cy="229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41" y="3157291"/>
            <a:ext cx="3217798" cy="22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256341" y="597269"/>
            <a:ext cx="15296479" cy="55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855846" y="597269"/>
            <a:ext cx="12773811" cy="57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94" y="985118"/>
            <a:ext cx="3249533" cy="229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94" y="3115528"/>
            <a:ext cx="3287934" cy="23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7062" y="5785338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1277" y="5785338"/>
            <a:ext cx="187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Partially collapsed</a:t>
            </a:r>
          </a:p>
          <a:p>
            <a:r>
              <a:rPr lang="en-US" dirty="0" smtClean="0"/>
              <a:t>Order 1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5335" y="5785338"/>
            <a:ext cx="187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Partially collapsed</a:t>
            </a:r>
          </a:p>
          <a:p>
            <a:r>
              <a:rPr lang="en-US" dirty="0" smtClean="0"/>
              <a:t>Order 2</a:t>
            </a:r>
            <a:endParaRPr lang="en-US" dirty="0"/>
          </a:p>
        </p:txBody>
      </p:sp>
      <p:sp>
        <p:nvSpPr>
          <p:cNvPr id="11" name="Curved Down Arrow 10"/>
          <p:cNvSpPr/>
          <p:nvPr/>
        </p:nvSpPr>
        <p:spPr>
          <a:xfrm>
            <a:off x="6815893" y="149851"/>
            <a:ext cx="1607138" cy="734481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2281" y="351827"/>
            <a:ext cx="165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Advantage: reduce variance</a:t>
            </a:r>
          </a:p>
          <a:p>
            <a:r>
              <a:rPr lang="en-US" dirty="0" smtClean="0"/>
              <a:t>Disadvantage: </a:t>
            </a:r>
            <a:r>
              <a:rPr lang="en-US" dirty="0"/>
              <a:t>computational complexity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Use Dynamic Programming or Data Structures to avoid repeated calculations</a:t>
            </a:r>
          </a:p>
          <a:p>
            <a:pPr lvl="1"/>
            <a:r>
              <a:rPr lang="en-US" dirty="0" smtClean="0"/>
              <a:t>Combine with other variance reduction methods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10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6"/>
          <p:cNvSpPr/>
          <p:nvPr/>
        </p:nvSpPr>
        <p:spPr>
          <a:xfrm>
            <a:off x="6350695" y="4722288"/>
            <a:ext cx="388307" cy="601249"/>
          </a:xfrm>
          <a:prstGeom prst="down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7233781" y="4722288"/>
            <a:ext cx="2580362" cy="613776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Rao-Blackwell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Definition. </a:t>
                </a:r>
                <a:r>
                  <a:rPr lang="en-US" dirty="0" smtClean="0"/>
                  <a:t>Averaging </a:t>
                </a:r>
                <a:r>
                  <a:rPr lang="en-US" dirty="0"/>
                  <a:t>with respect to a sufficient statistic does not cause increase of risk of an estimator with respect to an arbitrary continuous convex loss function (V. G. </a:t>
                </a:r>
                <a:r>
                  <a:rPr lang="en-US" dirty="0" err="1"/>
                  <a:t>Voinov</a:t>
                </a:r>
                <a:r>
                  <a:rPr lang="en-US" dirty="0"/>
                  <a:t>, M. S. </a:t>
                </a:r>
                <a:r>
                  <a:rPr lang="en-US" dirty="0" err="1"/>
                  <a:t>Nikulin</a:t>
                </a:r>
                <a:r>
                  <a:rPr lang="en-US" dirty="0"/>
                  <a:t>, 1989).</a:t>
                </a:r>
              </a:p>
              <a:p>
                <a:r>
                  <a:rPr lang="en-US" b="1" dirty="0" smtClean="0"/>
                  <a:t>Intuition. </a:t>
                </a:r>
              </a:p>
              <a:p>
                <a:endParaRPr lang="en-US" b="1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{</m:t>
                    </m:r>
                    <m:r>
                      <a:rPr lang="en-US" i="1">
                        <a:latin typeface="Cambria Math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65929" y="5336064"/>
            <a:ext cx="171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&gt;0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80055" y="5348565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sufficient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𝕏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is sufficient for a parameter </a:t>
                </a:r>
                <a:r>
                  <a:rPr lang="en-US" dirty="0">
                    <a:sym typeface="Symbol" charset="2"/>
                  </a:rPr>
                  <a:t></a:t>
                </a:r>
                <a:r>
                  <a:rPr lang="en-US" dirty="0"/>
                  <a:t> if the conditional distribution for any fixed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𝕏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/>
                  <a:t> of a random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𝕏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does not depend on </a:t>
                </a:r>
                <a:r>
                  <a:rPr lang="en-US" dirty="0">
                    <a:sym typeface="Symbol" charset="2"/>
                  </a:rPr>
                  <a:t>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8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Metropolis-Hastings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- Independence Sampler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Original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𝜏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Rao-</a:t>
                </a:r>
                <a:r>
                  <a:rPr lang="en-US" dirty="0" err="1" smtClean="0"/>
                  <a:t>Blackwellised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9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Metropolis-Hastings </a:t>
            </a:r>
            <a:r>
              <a:rPr lang="en-US" sz="4000" dirty="0"/>
              <a:t>models - Independence Sampler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Implementation:</a:t>
                </a:r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Target: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𝐺𝑎𝑚𝑚𝑎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2.0, 0.5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Proposal: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𝑁</m:t>
                    </m:r>
                    <m:r>
                      <a:rPr lang="en-US" i="1">
                        <a:latin typeface="Cambria Math" charset="0"/>
                      </a:rPr>
                      <m:t>(1.0, 0.5)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8641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7760" y="4907548"/>
                <a:ext cx="6781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smtClean="0"/>
                  <a:t>   M-H </a:t>
                </a:r>
                <a:r>
                  <a:rPr lang="en-US" sz="1600" dirty="0"/>
                  <a:t>sampling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𝐺𝑎𝑚𝑚𝑎</m:t>
                    </m:r>
                    <m:r>
                      <a:rPr lang="en-US" sz="1600" i="1">
                        <a:latin typeface="Cambria Math" charset="0"/>
                      </a:rPr>
                      <m:t>(2.0, 0.5)</m:t>
                    </m:r>
                  </m:oMath>
                </a14:m>
                <a:r>
                  <a:rPr lang="en-US" sz="1600" dirty="0"/>
                  <a:t> with </a:t>
                </a:r>
                <a:r>
                  <a:rPr lang="en-US" sz="1600" dirty="0" smtClean="0"/>
                  <a:t>normal proposal </a:t>
                </a:r>
                <a:r>
                  <a:rPr lang="en-US" sz="1600" dirty="0"/>
                  <a:t>distribution</a:t>
                </a:r>
                <a:r>
                  <a:rPr lang="en-US" sz="1600" dirty="0">
                    <a:effectLst/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4907548"/>
                <a:ext cx="67818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357" r="-3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28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Metropolis-Hastings models - Independence Sampler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464710"/>
              </p:ext>
            </p:extLst>
          </p:nvPr>
        </p:nvGraphicFramePr>
        <p:xfrm>
          <a:off x="2474231" y="1860231"/>
          <a:ext cx="646076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127"/>
                <a:gridCol w="2153818"/>
                <a:gridCol w="2153818"/>
              </a:tblGrid>
              <a:tr h="3008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Sample Mean (RB Metro)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Sample Mean(Metrop)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  <a:tr h="441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N=10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1.05074222067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1.00505328912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  <a:tr h="4413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N=15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1.11333643423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1.03013167617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42493"/>
              </p:ext>
            </p:extLst>
          </p:nvPr>
        </p:nvGraphicFramePr>
        <p:xfrm>
          <a:off x="2474232" y="4250458"/>
          <a:ext cx="646076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127"/>
                <a:gridCol w="2153818"/>
                <a:gridCol w="2153818"/>
              </a:tblGrid>
              <a:tr h="295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Sample Var (RB Metro)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Sample Var (Metrop)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  <a:tr h="432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N=10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0.220772540984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0.235231103452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  <a:tr h="432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N=15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0.179379932536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0.22260909921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2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Metropolis-Hastings models </a:t>
            </a:r>
            <a:r>
              <a:rPr lang="en-US" sz="3600" kern="1200" dirty="0" smtClean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– Random Walk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-&gt;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spherically symmetric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         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)/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                          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𝑜𝑡h𝑒𝑟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  <m:r>
                          <a:rPr lang="en-US" i="1">
                            <a:latin typeface="Cambria Math" charset="0"/>
                          </a:rPr>
                          <m:t>𝕀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 </m:t>
                        </m:r>
                        <m:r>
                          <a:rPr lang="en-US" i="1">
                            <a:latin typeface="Cambria Math" charset="0"/>
                          </a:rPr>
                          <m:t>𝛿</m:t>
                        </m:r>
                        <m:r>
                          <a:rPr lang="en-US" i="1">
                            <a:latin typeface="Cambria Math" charset="0"/>
                          </a:rPr>
                          <m:t>𝕀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 </m:t>
                        </m:r>
                        <m:r>
                          <a:rPr lang="en-US" i="1">
                            <a:latin typeface="Cambria Math" charset="0"/>
                          </a:rPr>
                          <m:t>𝛿</m:t>
                        </m:r>
                        <m:r>
                          <a:rPr lang="en-US" i="1">
                            <a:latin typeface="Cambria Math" charset="0"/>
                          </a:rPr>
                          <m:t>𝕀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50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Metropolis-Hastings models – Random Walk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Original: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𝜏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Rao-</a:t>
                </a:r>
                <a:r>
                  <a:rPr lang="en-US" dirty="0" err="1" smtClean="0"/>
                  <a:t>Blackwellised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τ</m:t>
                      </m:r>
                      <m:r>
                        <a:rPr lang="en-US" i="1">
                          <a:latin typeface="Cambria Math" charset="0"/>
                        </a:rPr>
                        <m:t>′</m:t>
                      </m:r>
                      <m:r>
                        <a:rPr lang="en-US">
                          <a:latin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𝑝𝑟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,..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𝑝𝑟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|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,..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}</m:t>
                    </m:r>
                    <m:r>
                      <a:rPr lang="en-US" i="1">
                        <a:latin typeface="Cambria Math" charset="0"/>
                      </a:rPr>
                      <m:t>={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charset="0"/>
                      </a:rPr>
                      <m:t>|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,..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Independent case: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𝛾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ent-Up Arrow 4"/>
          <p:cNvSpPr/>
          <p:nvPr/>
        </p:nvSpPr>
        <p:spPr>
          <a:xfrm>
            <a:off x="4997885" y="5574082"/>
            <a:ext cx="2141951" cy="425885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Metropolis-Hastings models – Random Walk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 case: complex!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𝑝𝑟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,..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𝐾</m:t>
                    </m:r>
                    <m:r>
                      <a:rPr lang="en-US" i="1">
                        <a:latin typeface="Cambria Math" charset="0"/>
                      </a:rPr>
                      <m:t>}=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+1,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 charset="0"/>
                              </a:rPr>
                              <m:t>{1−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en-US" i="1">
                            <a:latin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terms like this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𝑝𝑟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|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,..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!</a:t>
                </a:r>
              </a:p>
              <a:p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ranges </a:t>
                </a:r>
                <a:r>
                  <a:rPr lang="en-US" dirty="0" smtClean="0"/>
                  <a:t>from 0 </a:t>
                </a:r>
                <a:r>
                  <a:rPr lang="en-US" dirty="0"/>
                  <a:t>to </a:t>
                </a:r>
                <a:r>
                  <a:rPr lang="en-US" dirty="0" smtClean="0"/>
                  <a:t>n!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0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1074</Words>
  <Application>Microsoft Macintosh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Cambria Math</vt:lpstr>
      <vt:lpstr>Symbol</vt:lpstr>
      <vt:lpstr>Times New Roman</vt:lpstr>
      <vt:lpstr>宋体</vt:lpstr>
      <vt:lpstr>Arial</vt:lpstr>
      <vt:lpstr>Office Theme</vt:lpstr>
      <vt:lpstr>Application of Rao-Blackwell Theorem to Variance Reduction in Markov Chain Monte Carlo Simulation</vt:lpstr>
      <vt:lpstr>Rao-Blackwell Theorem</vt:lpstr>
      <vt:lpstr>Sufficiency</vt:lpstr>
      <vt:lpstr>Metropolis-Hastings models - Independence Sampler </vt:lpstr>
      <vt:lpstr> Metropolis-Hastings models - Independence Sampler </vt:lpstr>
      <vt:lpstr>Metropolis-Hastings models - Independence Sampler</vt:lpstr>
      <vt:lpstr>Metropolis-Hastings models – Random Walk </vt:lpstr>
      <vt:lpstr>Metropolis-Hastings models – Random Walk</vt:lpstr>
      <vt:lpstr>Metropolis-Hastings models – Random Walk</vt:lpstr>
      <vt:lpstr>Gibbs Sampling  </vt:lpstr>
      <vt:lpstr>Standard vs Block vs Collapsed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Wang</dc:creator>
  <cp:lastModifiedBy>Di Wang</cp:lastModifiedBy>
  <cp:revision>14</cp:revision>
  <dcterms:created xsi:type="dcterms:W3CDTF">2017-05-18T01:46:42Z</dcterms:created>
  <dcterms:modified xsi:type="dcterms:W3CDTF">2017-05-18T16:58:53Z</dcterms:modified>
</cp:coreProperties>
</file>