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56" r:id="rId5"/>
    <p:sldId id="259" r:id="rId6"/>
    <p:sldId id="276" r:id="rId7"/>
    <p:sldId id="279" r:id="rId8"/>
    <p:sldId id="257" r:id="rId9"/>
    <p:sldId id="278" r:id="rId10"/>
    <p:sldId id="277" r:id="rId11"/>
    <p:sldId id="281" r:id="rId12"/>
    <p:sldId id="282" r:id="rId13"/>
    <p:sldId id="283" r:id="rId14"/>
    <p:sldId id="284" r:id="rId15"/>
    <p:sldId id="285" r:id="rId16"/>
    <p:sldId id="287" r:id="rId17"/>
    <p:sldId id="288" r:id="rId18"/>
    <p:sldId id="261" r:id="rId19"/>
    <p:sldId id="273" r:id="rId20"/>
    <p:sldId id="267" r:id="rId21"/>
    <p:sldId id="275" r:id="rId22"/>
    <p:sldId id="266" r:id="rId23"/>
    <p:sldId id="271" r:id="rId24"/>
    <p:sldId id="270" r:id="rId25"/>
    <p:sldId id="269" r:id="rId26"/>
    <p:sldId id="260" r:id="rId27"/>
    <p:sldId id="265" r:id="rId28"/>
    <p:sldId id="258"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18"/>
  </p:normalViewPr>
  <p:slideViewPr>
    <p:cSldViewPr snapToGrid="0">
      <p:cViewPr varScale="1">
        <p:scale>
          <a:sx n="70" d="100"/>
          <a:sy n="70" d="100"/>
        </p:scale>
        <p:origin x="660" y="6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Sheet1!$C$2:$C$3</c:f>
              <c:numCache>
                <c:formatCode>General</c:formatCode>
                <c:ptCount val="2"/>
                <c:pt idx="0">
                  <c:v>4.4000000000000004</c:v>
                </c:pt>
                <c:pt idx="1">
                  <c:v>2.4</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Sheet1!$B$2:$B$3</c:f>
              <c:numCache>
                <c:formatCode>General</c:formatCode>
                <c:ptCount val="2"/>
                <c:pt idx="0">
                  <c:v>4.5</c:v>
                </c:pt>
                <c:pt idx="1">
                  <c:v>3.5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Sheet1!$C$2:$C$3</c:f>
              <c:numCache>
                <c:formatCode>General</c:formatCode>
                <c:ptCount val="2"/>
                <c:pt idx="0">
                  <c:v>2.8</c:v>
                </c:pt>
                <c:pt idx="1">
                  <c:v>1.8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Sheet1!$D$2:$D$3</c:f>
              <c:numCache>
                <c:formatCode>General</c:formatCode>
                <c:ptCount val="2"/>
                <c:pt idx="0">
                  <c:v>5</c:v>
                </c:pt>
                <c:pt idx="1">
                  <c:v>3</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Data Understanding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8A5FC383-21FB-49CD-B839-99CBEF9D1119}">
      <dgm:prSet phldr="0"/>
      <dgm:spPr>
        <a:solidFill>
          <a:schemeClr val="accent1"/>
        </a:solidFill>
        <a:ln>
          <a:noFill/>
        </a:ln>
      </dgm:spPr>
      <dgm:t>
        <a:bodyPr/>
        <a:lstStyle/>
        <a:p>
          <a:r>
            <a:rPr lang="en-US" dirty="0">
              <a:latin typeface="Tenorite" pitchFamily="2" charset="0"/>
            </a:rPr>
            <a:t>Launch</a:t>
          </a:r>
        </a:p>
      </dgm:t>
    </dgm:pt>
    <dgm:pt modelId="{C96D338C-DC1C-4779-9CBF-45B18CFF76AE}" type="parTrans" cxnId="{B5CB8A41-C54E-4B7C-B2DB-65752BEE8971}">
      <dgm:prSet/>
      <dgm:spPr/>
      <dgm:t>
        <a:bodyPr/>
        <a:lstStyle/>
        <a:p>
          <a:endParaRPr lang="en-US"/>
        </a:p>
      </dgm:t>
    </dgm:pt>
    <dgm:pt modelId="{4159BEDC-AD83-4DB5-9D31-D4B3BBF9954F}" type="sibTrans" cxnId="{B5CB8A41-C54E-4B7C-B2DB-65752BEE8971}">
      <dgm:prSet/>
      <dgm:spPr/>
      <dgm:t>
        <a:bodyPr/>
        <a:lstStyle/>
        <a:p>
          <a:endParaRPr lang="en-US"/>
        </a:p>
      </dgm:t>
    </dgm:pt>
    <dgm:pt modelId="{D6B9835D-CC3D-4C40-BE3E-702EC87DFBF6}">
      <dgm:prSet/>
      <dgm:spPr>
        <a:solidFill>
          <a:schemeClr val="accent1"/>
        </a:solidFill>
        <a:ln>
          <a:noFill/>
        </a:ln>
      </dgm:spPr>
      <dgm:t>
        <a:bodyPr lIns="182880" tIns="182880" rIns="182880" bIns="182880"/>
        <a:lstStyle/>
        <a:p>
          <a:pPr rtl="0">
            <a:buNone/>
          </a:pPr>
          <a:r>
            <a:rPr lang="en-US" dirty="0">
              <a:latin typeface="Tenorite" pitchFamily="2" charset="0"/>
            </a:rPr>
            <a:t>Deploy strategic networks with compelling e-business needs</a:t>
          </a:r>
        </a:p>
      </dgm:t>
    </dgm:pt>
    <dgm:pt modelId="{6255AED1-118C-4E6F-99E4-A40D152A6F7F}" type="parTrans" cxnId="{B1830816-3308-4134-BE9A-F765B1A046FF}">
      <dgm:prSet/>
      <dgm:spPr/>
      <dgm:t>
        <a:bodyPr/>
        <a:lstStyle/>
        <a:p>
          <a:endParaRPr lang="en-US"/>
        </a:p>
      </dgm:t>
    </dgm:pt>
    <dgm:pt modelId="{BA2381F0-D747-44E0-988F-90CF1CDD0B73}" type="sibTrans" cxnId="{B1830816-3308-4134-BE9A-F765B1A046FF}">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6" custLinFactNeighborX="-757"/>
      <dgm:spPr>
        <a:prstGeom prst="rect">
          <a:avLst/>
        </a:prstGeom>
      </dgm:spPr>
    </dgm:pt>
    <dgm:pt modelId="{7DA281F5-0265-2048-A63A-727E19796F79}" type="pres">
      <dgm:prSet presAssocID="{73D947E0-108F-4D20-A71E-3CF329F97212}" presName="nodeTx" presStyleLbl="node1" presStyleIdx="0" presStyleCnt="6">
        <dgm:presLayoutVars>
          <dgm:bulletEnabled val="1"/>
        </dgm:presLayoutVars>
      </dgm:prSet>
      <dgm:spPr/>
    </dgm:pt>
    <dgm:pt modelId="{79A13FEB-C61A-0346-824D-E0457CC5B4C9}" type="pres">
      <dgm:prSet presAssocID="{73D947E0-108F-4D20-A71E-3CF329F97212}" presName="invisiNode" presStyleLbl="node1" presStyleIdx="0" presStyleCnt="6"/>
      <dgm:spPr/>
    </dgm:pt>
    <dgm:pt modelId="{A126BA88-D0F9-AF4A-A7BA-0638E32B45F8}" type="pres">
      <dgm:prSet presAssocID="{73D947E0-108F-4D20-A71E-3CF329F97212}" presName="imagNode" presStyleLbl="fgImgPlace1" presStyleIdx="0" presStyleCnt="6"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6" custLinFactNeighborX="-129"/>
      <dgm:spPr>
        <a:prstGeom prst="rect">
          <a:avLst/>
        </a:prstGeom>
      </dgm:spPr>
    </dgm:pt>
    <dgm:pt modelId="{BA2077AD-A827-784F-87A6-E8E29A836D84}" type="pres">
      <dgm:prSet presAssocID="{B1AFA1AF-0FF8-45B3-A6D0-0E255A2F637D}" presName="nodeTx" presStyleLbl="node1" presStyleIdx="1" presStyleCnt="6">
        <dgm:presLayoutVars>
          <dgm:bulletEnabled val="1"/>
        </dgm:presLayoutVars>
      </dgm:prSet>
      <dgm:spPr/>
    </dgm:pt>
    <dgm:pt modelId="{47276A48-75DE-FE4F-B4C6-8B77CF2957C3}" type="pres">
      <dgm:prSet presAssocID="{B1AFA1AF-0FF8-45B3-A6D0-0E255A2F637D}" presName="invisiNode" presStyleLbl="node1" presStyleIdx="1" presStyleCnt="6"/>
      <dgm:spPr/>
    </dgm:pt>
    <dgm:pt modelId="{EFEB790C-BD5C-F54D-9993-F81422A8AD8E}" type="pres">
      <dgm:prSet presAssocID="{B1AFA1AF-0FF8-45B3-A6D0-0E255A2F637D}" presName="imagNode" presStyleLbl="fgImgPlace1" presStyleIdx="1" presStyleCnt="6"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6" custLinFactNeighborX="182"/>
      <dgm:spPr>
        <a:prstGeom prst="rect">
          <a:avLst/>
        </a:prstGeom>
      </dgm:spPr>
    </dgm:pt>
    <dgm:pt modelId="{BC636E4B-34B9-8543-A308-00E0D1B0D2F9}" type="pres">
      <dgm:prSet presAssocID="{E9682B4F-0217-4B50-923E-C104AA24290F}" presName="nodeTx" presStyleLbl="node1" presStyleIdx="2" presStyleCnt="6">
        <dgm:presLayoutVars>
          <dgm:bulletEnabled val="1"/>
        </dgm:presLayoutVars>
      </dgm:prSet>
      <dgm:spPr/>
    </dgm:pt>
    <dgm:pt modelId="{073A77BB-E8BD-4B4C-BFA2-7B530A2B3199}" type="pres">
      <dgm:prSet presAssocID="{E9682B4F-0217-4B50-923E-C104AA24290F}" presName="invisiNode" presStyleLbl="node1" presStyleIdx="2" presStyleCnt="6"/>
      <dgm:spPr/>
    </dgm:pt>
    <dgm:pt modelId="{CC076D56-4BB0-7246-9039-788AB439DAF0}" type="pres">
      <dgm:prSet presAssocID="{E9682B4F-0217-4B50-923E-C104AA24290F}" presName="imagNode" presStyleLbl="fgImgPlace1" presStyleIdx="2" presStyleCnt="6"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6" custLinFactNeighborX="0"/>
      <dgm:spPr>
        <a:prstGeom prst="rect">
          <a:avLst/>
        </a:prstGeom>
      </dgm:spPr>
    </dgm:pt>
    <dgm:pt modelId="{9312E8E2-BBD1-104A-9F74-B0103AF69816}" type="pres">
      <dgm:prSet presAssocID="{4F85505A-81B6-4FDA-A144-900B71DAD946}" presName="nodeTx" presStyleLbl="node1" presStyleIdx="3" presStyleCnt="6">
        <dgm:presLayoutVars>
          <dgm:bulletEnabled val="1"/>
        </dgm:presLayoutVars>
      </dgm:prSet>
      <dgm:spPr/>
    </dgm:pt>
    <dgm:pt modelId="{A0D6F489-540A-D44E-B596-6A182486B777}" type="pres">
      <dgm:prSet presAssocID="{4F85505A-81B6-4FDA-A144-900B71DAD946}" presName="invisiNode" presStyleLbl="node1" presStyleIdx="3" presStyleCnt="6"/>
      <dgm:spPr/>
    </dgm:pt>
    <dgm:pt modelId="{FDF2BC93-305C-D94B-A6C2-ED9CE7F40C2F}" type="pres">
      <dgm:prSet presAssocID="{4F85505A-81B6-4FDA-A144-900B71DAD946}" presName="imagNode" presStyleLbl="fgImgPlace1" presStyleIdx="3" presStyleCnt="6"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6" custLinFactNeighborX="757"/>
      <dgm:spPr>
        <a:prstGeom prst="rect">
          <a:avLst/>
        </a:prstGeom>
      </dgm:spPr>
    </dgm:pt>
    <dgm:pt modelId="{AF3E8B43-0466-2941-94BF-5E057B356E82}" type="pres">
      <dgm:prSet presAssocID="{A2322D3A-7AC2-4C5C-9D7E-EAB2313D47D4}" presName="nodeTx" presStyleLbl="node1" presStyleIdx="4" presStyleCnt="6">
        <dgm:presLayoutVars>
          <dgm:bulletEnabled val="1"/>
        </dgm:presLayoutVars>
      </dgm:prSet>
      <dgm:spPr/>
    </dgm:pt>
    <dgm:pt modelId="{D1AAA287-E1AF-9946-AA96-77AD6193B1DD}" type="pres">
      <dgm:prSet presAssocID="{A2322D3A-7AC2-4C5C-9D7E-EAB2313D47D4}" presName="invisiNode" presStyleLbl="node1" presStyleIdx="4" presStyleCnt="6"/>
      <dgm:spPr/>
    </dgm:pt>
    <dgm:pt modelId="{916140F0-4F43-9F45-8310-FCCA12DDE514}" type="pres">
      <dgm:prSet presAssocID="{A2322D3A-7AC2-4C5C-9D7E-EAB2313D47D4}" presName="imagNode" presStyleLbl="fgImgPlace1" presStyleIdx="4" presStyleCnt="6" custScaleX="63106" custScaleY="63106"/>
      <dgm:spPr>
        <a:solidFill>
          <a:schemeClr val="accent1">
            <a:lumMod val="60000"/>
            <a:lumOff val="40000"/>
          </a:schemeClr>
        </a:solidFill>
        <a:ln>
          <a:noFill/>
        </a:ln>
      </dgm:spPr>
    </dgm:pt>
    <dgm:pt modelId="{80137CF7-F059-4D74-A1C6-C675A9F3313A}" type="pres">
      <dgm:prSet presAssocID="{84DE1C3A-3FC7-4DB3-88ED-33F65A71557A}" presName="sibTrans" presStyleLbl="sibTrans2D1" presStyleIdx="0" presStyleCnt="0"/>
      <dgm:spPr/>
    </dgm:pt>
    <dgm:pt modelId="{13485E8A-D627-46B7-B901-4F51B5B39994}" type="pres">
      <dgm:prSet presAssocID="{8A5FC383-21FB-49CD-B839-99CBEF9D1119}" presName="compNode" presStyleCnt="0"/>
      <dgm:spPr/>
    </dgm:pt>
    <dgm:pt modelId="{A220A161-83B2-4F47-9FC1-1C634C41C7B7}" type="pres">
      <dgm:prSet presAssocID="{8A5FC383-21FB-49CD-B839-99CBEF9D1119}" presName="bkgdShape" presStyleLbl="node1" presStyleIdx="5" presStyleCnt="6" custLinFactNeighborX="757"/>
      <dgm:spPr>
        <a:prstGeom prst="rect">
          <a:avLst/>
        </a:prstGeom>
      </dgm:spPr>
    </dgm:pt>
    <dgm:pt modelId="{CD707815-CE3E-4BEB-8299-A4B0DC2A1404}" type="pres">
      <dgm:prSet presAssocID="{8A5FC383-21FB-49CD-B839-99CBEF9D1119}" presName="nodeTx" presStyleLbl="node1" presStyleIdx="5" presStyleCnt="6">
        <dgm:presLayoutVars>
          <dgm:bulletEnabled val="1"/>
        </dgm:presLayoutVars>
      </dgm:prSet>
      <dgm:spPr/>
    </dgm:pt>
    <dgm:pt modelId="{8409A72B-1F7B-4FD4-AE56-68F47BB9B966}" type="pres">
      <dgm:prSet presAssocID="{8A5FC383-21FB-49CD-B839-99CBEF9D1119}" presName="invisiNode" presStyleLbl="node1" presStyleIdx="5" presStyleCnt="6"/>
      <dgm:spPr/>
    </dgm:pt>
    <dgm:pt modelId="{783FBA54-4BF8-4FE1-B542-3E759E8737C3}" type="pres">
      <dgm:prSet presAssocID="{8A5FC383-21FB-49CD-B839-99CBEF9D1119}" presName="imagNode" presStyleLbl="fgImgPlace1" presStyleIdx="5" presStyleCnt="6"/>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B1830816-3308-4134-BE9A-F765B1A046FF}" srcId="{8A5FC383-21FB-49CD-B839-99CBEF9D1119}" destId="{D6B9835D-CC3D-4C40-BE3E-702EC87DFBF6}" srcOrd="0" destOrd="0" parTransId="{6255AED1-118C-4E6F-99E4-A40D152A6F7F}" sibTransId="{BA2381F0-D747-44E0-988F-90CF1CDD0B73}"/>
    <dgm:cxn modelId="{C499AF16-4A28-D448-9A77-B8BAAF4098DA}" srcId="{E9682B4F-0217-4B50-923E-C104AA24290F}" destId="{566CA0B6-95FF-3A46-BF54-8E3C5843F883}" srcOrd="1" destOrd="0" parTransId="{C117508E-3024-E449-BAAE-1987AA32AD71}" sibTransId="{0B3040D4-47C6-DA43-932A-AD2F185F5C5E}"/>
    <dgm:cxn modelId="{045CE61B-BFF8-4E9A-B375-801EB4526A2F}" type="presOf" srcId="{D6B9835D-CC3D-4C40-BE3E-702EC87DFBF6}" destId="{CD707815-CE3E-4BEB-8299-A4B0DC2A1404}" srcOrd="1" destOrd="1"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B5CB8A41-C54E-4B7C-B2DB-65752BEE8971}" srcId="{0DD8915E-DC14-41D6-9BB5-F49E1C265163}" destId="{8A5FC383-21FB-49CD-B839-99CBEF9D1119}" srcOrd="5" destOrd="0" parTransId="{C96D338C-DC1C-4779-9CBF-45B18CFF76AE}" sibTransId="{4159BEDC-AD83-4DB5-9D31-D4B3BBF9954F}"/>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C3B214AA-FC43-488A-A648-B2F29515C1BC}" type="presOf" srcId="{8A5FC383-21FB-49CD-B839-99CBEF9D1119}" destId="{CD707815-CE3E-4BEB-8299-A4B0DC2A1404}" srcOrd="1" destOrd="0" presId="urn:microsoft.com/office/officeart/2005/8/layout/hList7"/>
    <dgm:cxn modelId="{673DB9AC-A94E-4A86-AFBC-48C1321FEA59}" type="presOf" srcId="{D6B9835D-CC3D-4C40-BE3E-702EC87DFBF6}" destId="{A220A161-83B2-4F47-9FC1-1C634C41C7B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1EC1A6B4-8D54-444D-8AD4-722D597A82BE}" type="presOf" srcId="{84DE1C3A-3FC7-4DB3-88ED-33F65A71557A}" destId="{80137CF7-F059-4D74-A1C6-C675A9F3313A}" srcOrd="0"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A89A25D9-ED8B-4520-B347-28C78F514CB7}" type="presOf" srcId="{8A5FC383-21FB-49CD-B839-99CBEF9D1119}" destId="{A220A161-83B2-4F47-9FC1-1C634C41C7B7}"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 modelId="{27CE1FC2-104C-495D-BCA4-4207243E3153}" type="presParOf" srcId="{0955960D-7F7D-E54C-8843-B1DBEEBFB364}" destId="{80137CF7-F059-4D74-A1C6-C675A9F3313A}" srcOrd="9" destOrd="0" presId="urn:microsoft.com/office/officeart/2005/8/layout/hList7"/>
    <dgm:cxn modelId="{37C30473-5972-45B1-9B7C-2A873C4B8AD6}" type="presParOf" srcId="{0955960D-7F7D-E54C-8843-B1DBEEBFB364}" destId="{13485E8A-D627-46B7-B901-4F51B5B39994}" srcOrd="10" destOrd="0" presId="urn:microsoft.com/office/officeart/2005/8/layout/hList7"/>
    <dgm:cxn modelId="{DDC40851-7A8E-4794-8C79-9E77BCA2BDE1}" type="presParOf" srcId="{13485E8A-D627-46B7-B901-4F51B5B39994}" destId="{A220A161-83B2-4F47-9FC1-1C634C41C7B7}" srcOrd="0" destOrd="0" presId="urn:microsoft.com/office/officeart/2005/8/layout/hList7"/>
    <dgm:cxn modelId="{012B4732-0542-4FA4-9B40-F6E14F4BB839}" type="presParOf" srcId="{13485E8A-D627-46B7-B901-4F51B5B39994}" destId="{CD707815-CE3E-4BEB-8299-A4B0DC2A1404}" srcOrd="1" destOrd="0" presId="urn:microsoft.com/office/officeart/2005/8/layout/hList7"/>
    <dgm:cxn modelId="{83DEAE3F-1E2E-4966-83F9-9A38EEAE027F}" type="presParOf" srcId="{13485E8A-D627-46B7-B901-4F51B5B39994}" destId="{8409A72B-1F7B-4FD4-AE56-68F47BB9B966}" srcOrd="2" destOrd="0" presId="urn:microsoft.com/office/officeart/2005/8/layout/hList7"/>
    <dgm:cxn modelId="{DDCE2862-E87C-4D3E-9BD4-60DB0C67F528}" type="presParOf" srcId="{13485E8A-D627-46B7-B901-4F51B5B39994}" destId="{783FBA54-4BF8-4FE1-B542-3E759E8737C3}"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575469"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Data Understanding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575469" cy="1576348"/>
      </dsp:txXfrm>
    </dsp:sp>
    <dsp:sp modelId="{A126BA88-D0F9-AF4A-A7BA-0638E32B45F8}">
      <dsp:nvSpPr>
        <dsp:cNvPr id="0" name=""/>
        <dsp:cNvSpPr/>
      </dsp:nvSpPr>
      <dsp:spPr>
        <a:xfrm>
          <a:off x="373780"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620819" y="0"/>
          <a:ext cx="1575469"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620819" y="1576348"/>
        <a:ext cx="1575469" cy="1576348"/>
      </dsp:txXfrm>
    </dsp:sp>
    <dsp:sp modelId="{EFEB790C-BD5C-F54D-9993-F81422A8AD8E}">
      <dsp:nvSpPr>
        <dsp:cNvPr id="0" name=""/>
        <dsp:cNvSpPr/>
      </dsp:nvSpPr>
      <dsp:spPr>
        <a:xfrm>
          <a:off x="199651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248453" y="0"/>
          <a:ext cx="1575469"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248453" y="1576348"/>
        <a:ext cx="1575469" cy="1576348"/>
      </dsp:txXfrm>
    </dsp:sp>
    <dsp:sp modelId="{CC076D56-4BB0-7246-9039-788AB439DAF0}">
      <dsp:nvSpPr>
        <dsp:cNvPr id="0" name=""/>
        <dsp:cNvSpPr/>
      </dsp:nvSpPr>
      <dsp:spPr>
        <a:xfrm>
          <a:off x="3619247"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4868319" y="0"/>
          <a:ext cx="1575469"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4868319" y="1576348"/>
        <a:ext cx="1575469" cy="1576348"/>
      </dsp:txXfrm>
    </dsp:sp>
    <dsp:sp modelId="{FDF2BC93-305C-D94B-A6C2-ED9CE7F40C2F}">
      <dsp:nvSpPr>
        <dsp:cNvPr id="0" name=""/>
        <dsp:cNvSpPr/>
      </dsp:nvSpPr>
      <dsp:spPr>
        <a:xfrm>
          <a:off x="5241981"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6502979" y="0"/>
          <a:ext cx="1575469"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6502979" y="1576348"/>
        <a:ext cx="1575469" cy="1576348"/>
      </dsp:txXfrm>
    </dsp:sp>
    <dsp:sp modelId="{916140F0-4F43-9F45-8310-FCCA12DDE514}">
      <dsp:nvSpPr>
        <dsp:cNvPr id="0" name=""/>
        <dsp:cNvSpPr/>
      </dsp:nvSpPr>
      <dsp:spPr>
        <a:xfrm>
          <a:off x="6864715"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20A161-83B2-4F47-9FC1-1C634C41C7B7}">
      <dsp:nvSpPr>
        <dsp:cNvPr id="0" name=""/>
        <dsp:cNvSpPr/>
      </dsp:nvSpPr>
      <dsp:spPr>
        <a:xfrm>
          <a:off x="8113905" y="0"/>
          <a:ext cx="1575469"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kern="1200" dirty="0">
              <a:latin typeface="Tenorite" pitchFamily="2" charset="0"/>
            </a:rPr>
            <a:t>Launch</a:t>
          </a:r>
        </a:p>
        <a:p>
          <a:pPr marL="114300" lvl="1" indent="-114300" algn="l"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8113905" y="1576348"/>
        <a:ext cx="1575469" cy="1576348"/>
      </dsp:txXfrm>
    </dsp:sp>
    <dsp:sp modelId="{783FBA54-4BF8-4FE1-B542-3E759E8737C3}">
      <dsp:nvSpPr>
        <dsp:cNvPr id="0" name=""/>
        <dsp:cNvSpPr/>
      </dsp:nvSpPr>
      <dsp:spPr>
        <a:xfrm>
          <a:off x="8245367" y="236452"/>
          <a:ext cx="1312309" cy="1312309"/>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9/10/2023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9/10/2023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9/10/2023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9/10/2023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9/10/2023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9/10/2023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9/10/2023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9/10/2023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9/10/2023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9/10/2023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9/10/2023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 Id="rId5" Type="http://schemas.openxmlformats.org/officeDocument/2006/relationships/image" Target="../media/image7.jpeg"/><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9.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zindi.africa/competitions/income-prediction-challenge-for-azubia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9348107" cy="2387600"/>
          </a:xfrm>
        </p:spPr>
        <p:txBody>
          <a:bodyPr/>
          <a:lstStyle/>
          <a:p>
            <a:r>
              <a:rPr lang="en-US" dirty="0"/>
              <a:t>Income Prediction Challenge for </a:t>
            </a:r>
            <a:r>
              <a:rPr lang="en-US" dirty="0" err="1"/>
              <a:t>Azubian</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GROUP SYNDEY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pic>
        <p:nvPicPr>
          <p:cNvPr id="10" name="Content Placeholder 9" descr="A graph of a number of blue bars&#10;&#10;Description automatically generated">
            <a:extLst>
              <a:ext uri="{FF2B5EF4-FFF2-40B4-BE49-F238E27FC236}">
                <a16:creationId xmlns:a16="http://schemas.microsoft.com/office/drawing/2014/main" id="{7D43F46B-5CD4-9F7A-AF32-E7748D6E4F3C}"/>
              </a:ext>
            </a:extLst>
          </p:cNvPr>
          <p:cNvPicPr>
            <a:picLocks noGrp="1" noChangeAspect="1"/>
          </p:cNvPicPr>
          <p:nvPr>
            <p:ph idx="1"/>
          </p:nvPr>
        </p:nvPicPr>
        <p:blipFill>
          <a:blip r:embed="rId2"/>
          <a:stretch>
            <a:fillRect/>
          </a:stretch>
        </p:blipFill>
        <p:spPr>
          <a:xfrm>
            <a:off x="2717117" y="393056"/>
            <a:ext cx="6757766" cy="5206292"/>
          </a:xfrm>
        </p:spPr>
      </p:pic>
    </p:spTree>
    <p:extLst>
      <p:ext uri="{BB962C8B-B14F-4D97-AF65-F5344CB8AC3E}">
        <p14:creationId xmlns:p14="http://schemas.microsoft.com/office/powerpoint/2010/main" val="54641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965281"/>
            <a:ext cx="6245912" cy="2729551"/>
          </a:xfrm>
        </p:spPr>
        <p:txBody>
          <a:bodyPr/>
          <a:lstStyle/>
          <a:p>
            <a:pPr>
              <a:lnSpc>
                <a:spcPct val="100000"/>
              </a:lnSpc>
            </a:pPr>
            <a:r>
              <a:rPr lang="en-US" dirty="0"/>
              <a:t>MODELLING AND MODEL EVALUATION</a:t>
            </a:r>
          </a:p>
        </p:txBody>
      </p:sp>
    </p:spTree>
    <p:extLst>
      <p:ext uri="{BB962C8B-B14F-4D97-AF65-F5344CB8AC3E}">
        <p14:creationId xmlns:p14="http://schemas.microsoft.com/office/powerpoint/2010/main" val="2955001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518615"/>
            <a:ext cx="9779182" cy="5622878"/>
          </a:xfrm>
        </p:spPr>
        <p:txBody>
          <a:bodyPr vert="horz" lIns="91440" tIns="45720" rIns="91440" bIns="45720" rtlCol="0" anchor="t">
            <a:normAutofit/>
          </a:bodyPr>
          <a:lstStyle/>
          <a:p>
            <a:pPr>
              <a:lnSpc>
                <a:spcPct val="100000"/>
              </a:lnSpc>
              <a:spcBef>
                <a:spcPts val="0"/>
              </a:spcBef>
              <a:spcAft>
                <a:spcPts val="800"/>
              </a:spcAft>
            </a:pPr>
            <a:r>
              <a:rPr lang="en-US" sz="2400" b="1" dirty="0">
                <a:latin typeface="+mj-lt"/>
              </a:rPr>
              <a:t>Model Selection</a:t>
            </a:r>
          </a:p>
          <a:p>
            <a:pPr>
              <a:lnSpc>
                <a:spcPct val="100000"/>
              </a:lnSpc>
              <a:spcBef>
                <a:spcPts val="0"/>
              </a:spcBef>
              <a:spcAft>
                <a:spcPts val="800"/>
              </a:spcAft>
            </a:pPr>
            <a:r>
              <a:rPr lang="en-US" sz="2400" dirty="0">
                <a:latin typeface="+mj-lt"/>
              </a:rPr>
              <a:t>The heart of our project lies in choosing the right machine learning model to achieve our objective. For this purpose, we have opted for the CatBoostClassifier, a powerful algorithm well-suited for classification tasks.</a:t>
            </a:r>
          </a:p>
          <a:p>
            <a:pPr marL="342900" indent="-342900">
              <a:lnSpc>
                <a:spcPct val="100000"/>
              </a:lnSpc>
              <a:spcBef>
                <a:spcPts val="0"/>
              </a:spcBef>
              <a:spcAft>
                <a:spcPts val="800"/>
              </a:spcAft>
              <a:buFont typeface="Arial" panose="020B0604020202020204" pitchFamily="34" charset="0"/>
              <a:buChar char="•"/>
            </a:pPr>
            <a:r>
              <a:rPr lang="en-US" sz="2400" b="1" dirty="0">
                <a:latin typeface="+mj-lt"/>
              </a:rPr>
              <a:t>CatBoostClassifier </a:t>
            </a:r>
            <a:r>
              <a:rPr lang="en-US" sz="2400" dirty="0">
                <a:latin typeface="+mj-lt"/>
              </a:rPr>
              <a:t>: We selected this model due to its remarkable capabilities in handling categorical features, implicit handling of missing data (NaN values), and quick establishment of a baseline model with minimal preprocessing.</a:t>
            </a:r>
          </a:p>
          <a:p>
            <a:pPr marL="342900" indent="-342900">
              <a:lnSpc>
                <a:spcPct val="100000"/>
              </a:lnSpc>
              <a:spcBef>
                <a:spcPts val="0"/>
              </a:spcBef>
              <a:spcAft>
                <a:spcPts val="800"/>
              </a:spcAft>
              <a:buFont typeface="Arial" panose="020B0604020202020204" pitchFamily="34" charset="0"/>
              <a:buChar char="•"/>
            </a:pPr>
            <a:r>
              <a:rPr kumimoji="0" lang="en-US" altLang="en-US" sz="2400" b="1" i="0" u="none" strike="noStrike" cap="none" normalizeH="0" baseline="0" dirty="0">
                <a:ln>
                  <a:noFill/>
                </a:ln>
                <a:effectLst/>
                <a:latin typeface="+mj-lt"/>
              </a:rPr>
              <a:t>Parameter Tuning</a:t>
            </a:r>
            <a:r>
              <a:rPr kumimoji="0" lang="en-US" altLang="en-US" sz="2400" b="0" i="0" u="none" strike="noStrike" cap="none" normalizeH="0" baseline="0" dirty="0">
                <a:ln>
                  <a:noFill/>
                </a:ln>
                <a:effectLst/>
                <a:latin typeface="+mj-lt"/>
              </a:rPr>
              <a:t>: </a:t>
            </a:r>
            <a:r>
              <a:rPr kumimoji="0" lang="en-US" altLang="en-US" sz="2400" i="0" u="none" strike="noStrike" cap="none" normalizeH="0" baseline="0" dirty="0">
                <a:ln>
                  <a:noFill/>
                </a:ln>
                <a:effectLst/>
                <a:latin typeface="+mj-lt"/>
              </a:rPr>
              <a:t>While adopting </a:t>
            </a:r>
            <a:r>
              <a:rPr kumimoji="0" lang="en-US" altLang="en-US" sz="2400" i="0" u="none" strike="noStrike" cap="none" normalizeH="0" baseline="0" dirty="0" err="1">
                <a:ln>
                  <a:noFill/>
                </a:ln>
                <a:effectLst/>
                <a:latin typeface="+mj-lt"/>
              </a:rPr>
              <a:t>CatBoost</a:t>
            </a:r>
            <a:r>
              <a:rPr kumimoji="0" lang="en-US" altLang="en-US" sz="2400" i="0" u="none" strike="noStrike" cap="none" normalizeH="0" baseline="0" dirty="0">
                <a:ln>
                  <a:noFill/>
                </a:ln>
                <a:effectLst/>
                <a:latin typeface="+mj-lt"/>
              </a:rPr>
              <a:t>, we also paid close attention to parameter tuning. Key parameters such as ‘</a:t>
            </a:r>
            <a:r>
              <a:rPr kumimoji="0" lang="en-US" altLang="en-US" sz="2400" i="0" u="none" strike="noStrike" cap="none" normalizeH="0" baseline="0" dirty="0" err="1">
                <a:ln>
                  <a:noFill/>
                </a:ln>
                <a:effectLst/>
                <a:latin typeface="+mj-lt"/>
              </a:rPr>
              <a:t>n_estimators</a:t>
            </a:r>
            <a:r>
              <a:rPr kumimoji="0" lang="en-US" altLang="en-US" sz="2400" i="0" u="none" strike="noStrike" cap="none" normalizeH="0" baseline="0" dirty="0">
                <a:ln>
                  <a:noFill/>
                </a:ln>
                <a:effectLst/>
                <a:latin typeface="+mj-lt"/>
              </a:rPr>
              <a:t>’, ‘</a:t>
            </a:r>
            <a:r>
              <a:rPr kumimoji="0" lang="en-US" altLang="en-US" sz="2400" i="0" u="none" strike="noStrike" cap="none" normalizeH="0" baseline="0" dirty="0" err="1">
                <a:ln>
                  <a:noFill/>
                </a:ln>
                <a:effectLst/>
                <a:latin typeface="+mj-lt"/>
              </a:rPr>
              <a:t>max_depth</a:t>
            </a:r>
            <a:r>
              <a:rPr kumimoji="0" lang="en-US" altLang="en-US" sz="2400" i="0" u="none" strike="noStrike" cap="none" normalizeH="0" baseline="0" dirty="0">
                <a:ln>
                  <a:noFill/>
                </a:ln>
                <a:effectLst/>
                <a:latin typeface="+mj-lt"/>
              </a:rPr>
              <a:t>’, ‘</a:t>
            </a:r>
            <a:r>
              <a:rPr kumimoji="0" lang="en-US" altLang="en-US" sz="2400" i="0" u="none" strike="noStrike" cap="none" normalizeH="0" baseline="0" dirty="0" err="1">
                <a:ln>
                  <a:noFill/>
                </a:ln>
                <a:effectLst/>
                <a:latin typeface="+mj-lt"/>
              </a:rPr>
              <a:t>reg_lambda</a:t>
            </a:r>
            <a:r>
              <a:rPr kumimoji="0" lang="en-US" altLang="en-US" sz="2400" i="0" u="none" strike="noStrike" cap="none" normalizeH="0" baseline="0" dirty="0">
                <a:ln>
                  <a:noFill/>
                </a:ln>
                <a:effectLst/>
                <a:latin typeface="+mj-lt"/>
              </a:rPr>
              <a:t>’, ‘</a:t>
            </a:r>
            <a:r>
              <a:rPr kumimoji="0" lang="en-US" altLang="en-US" sz="2400" i="0" u="none" strike="noStrike" cap="none" normalizeH="0" baseline="0" dirty="0" err="1">
                <a:ln>
                  <a:noFill/>
                </a:ln>
                <a:effectLst/>
                <a:latin typeface="+mj-lt"/>
              </a:rPr>
              <a:t>reg_alpha</a:t>
            </a:r>
            <a:r>
              <a:rPr kumimoji="0" lang="en-US" altLang="en-US" sz="2400" i="0" u="none" strike="noStrike" cap="none" normalizeH="0" baseline="0" dirty="0">
                <a:ln>
                  <a:noFill/>
                </a:ln>
                <a:effectLst/>
                <a:latin typeface="+mj-lt"/>
              </a:rPr>
              <a:t>’, ‘</a:t>
            </a:r>
            <a:r>
              <a:rPr kumimoji="0" lang="en-US" altLang="en-US" sz="2400" i="0" u="none" strike="noStrike" cap="none" normalizeH="0" baseline="0" dirty="0" err="1">
                <a:ln>
                  <a:noFill/>
                </a:ln>
                <a:effectLst/>
                <a:latin typeface="+mj-lt"/>
              </a:rPr>
              <a:t>scale_pos_weight</a:t>
            </a:r>
            <a:r>
              <a:rPr kumimoji="0" lang="en-US" altLang="en-US" sz="2400" i="0" u="none" strike="noStrike" cap="none" normalizeH="0" baseline="0" dirty="0">
                <a:ln>
                  <a:noFill/>
                </a:ln>
                <a:effectLst/>
                <a:latin typeface="+mj-lt"/>
              </a:rPr>
              <a:t>’, and ‘</a:t>
            </a:r>
            <a:r>
              <a:rPr kumimoji="0" lang="en-US" altLang="en-US" sz="2400" i="0" u="none" strike="noStrike" cap="none" normalizeH="0" baseline="0" dirty="0" err="1">
                <a:ln>
                  <a:noFill/>
                </a:ln>
                <a:effectLst/>
                <a:latin typeface="+mj-lt"/>
              </a:rPr>
              <a:t>learning_rate</a:t>
            </a:r>
            <a:r>
              <a:rPr kumimoji="0" lang="en-US" altLang="en-US" sz="2400" i="0" u="none" strike="noStrike" cap="none" normalizeH="0" baseline="0" dirty="0">
                <a:ln>
                  <a:noFill/>
                </a:ln>
                <a:effectLst/>
                <a:latin typeface="+mj-lt"/>
              </a:rPr>
              <a:t>’ were thoughtfully adjusted to optimize model performance. </a:t>
            </a:r>
          </a:p>
          <a:p>
            <a:pPr marL="342900" indent="-342900">
              <a:lnSpc>
                <a:spcPct val="100000"/>
              </a:lnSpc>
              <a:spcBef>
                <a:spcPts val="0"/>
              </a:spcBef>
              <a:spcAft>
                <a:spcPts val="800"/>
              </a:spcAft>
              <a:buFont typeface="Arial" panose="020B0604020202020204" pitchFamily="34" charset="0"/>
              <a:buChar char="•"/>
            </a:pPr>
            <a:endParaRPr lang="en-US" sz="2400" dirty="0">
              <a:latin typeface="+mj-lt"/>
            </a:endParaRPr>
          </a:p>
          <a:p>
            <a:pPr marL="342900" indent="-342900">
              <a:lnSpc>
                <a:spcPct val="100000"/>
              </a:lnSpc>
              <a:spcBef>
                <a:spcPts val="0"/>
              </a:spcBef>
              <a:spcAft>
                <a:spcPts val="800"/>
              </a:spcAft>
              <a:buFont typeface="Arial" panose="020B0604020202020204" pitchFamily="34" charset="0"/>
              <a:buChar char="•"/>
            </a:pPr>
            <a:endParaRPr lang="en-US" sz="2400" dirty="0">
              <a:latin typeface="+mj-lt"/>
            </a:endParaRPr>
          </a:p>
          <a:p>
            <a:pPr marL="0" marR="0">
              <a:lnSpc>
                <a:spcPct val="100000"/>
              </a:lnSpc>
              <a:spcBef>
                <a:spcPts val="0"/>
              </a:spcBef>
              <a:spcAft>
                <a:spcPts val="800"/>
              </a:spcAft>
            </a:pPr>
            <a:endParaRPr lang="en-US" sz="2400" dirty="0">
              <a:latin typeface="+mj-lt"/>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832765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206409" y="703744"/>
            <a:ext cx="9779182" cy="5792590"/>
          </a:xfrm>
        </p:spPr>
        <p:txBody>
          <a:bodyPr vert="horz" lIns="91440" tIns="45720" rIns="91440" bIns="45720" rtlCol="0" anchor="t">
            <a:normAutofit fontScale="47500" lnSpcReduction="20000"/>
          </a:bodyPr>
          <a:lstStyle/>
          <a:p>
            <a:pPr marL="0" marR="0">
              <a:lnSpc>
                <a:spcPct val="107000"/>
              </a:lnSpc>
              <a:spcBef>
                <a:spcPts val="0"/>
              </a:spcBef>
              <a:spcAft>
                <a:spcPts val="800"/>
              </a:spcAft>
            </a:pPr>
            <a:r>
              <a:rPr lang="en-US" sz="5100" b="1" i="0" dirty="0">
                <a:effectLst/>
                <a:latin typeface="+mj-lt"/>
              </a:rPr>
              <a:t>Model Evaluation</a:t>
            </a:r>
          </a:p>
          <a:p>
            <a:pPr marL="0" marR="0">
              <a:lnSpc>
                <a:spcPct val="107000"/>
              </a:lnSpc>
              <a:spcBef>
                <a:spcPts val="0"/>
              </a:spcBef>
              <a:spcAft>
                <a:spcPts val="800"/>
              </a:spcAft>
            </a:pPr>
            <a:endParaRPr lang="en-US" sz="3800" dirty="0">
              <a:latin typeface="+mj-lt"/>
            </a:endParaRPr>
          </a:p>
          <a:p>
            <a:pPr marL="225425" marR="0" indent="-225425">
              <a:lnSpc>
                <a:spcPct val="120000"/>
              </a:lnSpc>
              <a:spcBef>
                <a:spcPts val="0"/>
              </a:spcBef>
              <a:spcAft>
                <a:spcPts val="800"/>
              </a:spcAft>
              <a:buFont typeface="Arial" panose="020B0604020202020204" pitchFamily="34" charset="0"/>
              <a:buChar char="•"/>
            </a:pPr>
            <a:r>
              <a:rPr lang="en-US" sz="5100" b="1" dirty="0">
                <a:latin typeface="+mj-lt"/>
              </a:rPr>
              <a:t>Evaluating Accuracy: </a:t>
            </a:r>
            <a:r>
              <a:rPr lang="en-US" sz="5100" dirty="0">
                <a:latin typeface="+mj-lt"/>
              </a:rPr>
              <a:t>Our evaluation process commences with the computation of our model's accuracy on a validation set. This initial assessment offers a fundamental gauge of how correctly our model performs overall.</a:t>
            </a:r>
          </a:p>
          <a:p>
            <a:pPr marL="0" marR="0">
              <a:lnSpc>
                <a:spcPct val="107000"/>
              </a:lnSpc>
              <a:spcBef>
                <a:spcPts val="0"/>
              </a:spcBef>
              <a:spcAft>
                <a:spcPts val="800"/>
              </a:spcAft>
            </a:pPr>
            <a:endParaRPr lang="en-US" sz="3800" dirty="0">
              <a:latin typeface="+mj-lt"/>
            </a:endParaRPr>
          </a:p>
          <a:p>
            <a:pPr marL="225425" marR="0" indent="-225425">
              <a:lnSpc>
                <a:spcPct val="120000"/>
              </a:lnSpc>
              <a:spcBef>
                <a:spcPts val="0"/>
              </a:spcBef>
              <a:spcAft>
                <a:spcPts val="800"/>
              </a:spcAft>
              <a:buFont typeface="Arial" panose="020B0604020202020204" pitchFamily="34" charset="0"/>
              <a:buChar char="•"/>
            </a:pPr>
            <a:r>
              <a:rPr lang="en-US" sz="5100" b="1" dirty="0">
                <a:latin typeface="+mj-lt"/>
              </a:rPr>
              <a:t>Classification Reports: </a:t>
            </a:r>
            <a:r>
              <a:rPr lang="en-US" sz="5100" dirty="0">
                <a:latin typeface="+mj-lt"/>
              </a:rPr>
              <a:t>To gain deeper insights into our model's effectiveness, we make use of classification reports. These comprehensive reports unveil vital performance metrics, including precision, recall, and the F1-score, for both the training and validation datasets. In situations marked by class imbalance, these metrics provide valuable insights into our model's capacity to accurately classify the minority class.</a:t>
            </a:r>
          </a:p>
          <a:p>
            <a:pPr marL="0" marR="0">
              <a:lnSpc>
                <a:spcPct val="107000"/>
              </a:lnSpc>
              <a:spcBef>
                <a:spcPts val="0"/>
              </a:spcBef>
              <a:spcAft>
                <a:spcPts val="800"/>
              </a:spcAft>
            </a:pPr>
            <a:endParaRPr lang="en-US" sz="3800" dirty="0">
              <a:latin typeface="+mj-lt"/>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68748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677333"/>
            <a:ext cx="9779182" cy="5113867"/>
          </a:xfrm>
        </p:spPr>
        <p:txBody>
          <a:bodyPr vert="horz" lIns="91440" tIns="45720" rIns="91440" bIns="45720" rtlCol="0" anchor="t">
            <a:normAutofit/>
          </a:bodyPr>
          <a:lstStyle/>
          <a:p>
            <a:pPr marL="0" marR="0">
              <a:lnSpc>
                <a:spcPct val="107000"/>
              </a:lnSpc>
              <a:spcBef>
                <a:spcPts val="0"/>
              </a:spcBef>
              <a:spcAft>
                <a:spcPts val="800"/>
              </a:spcAft>
            </a:pPr>
            <a:r>
              <a:rPr lang="en-US" sz="2400" dirty="0">
                <a:latin typeface="+mj-lt"/>
              </a:rPr>
              <a:t>Fine-Tuning Thresholds: Recognizing the complexities presented by imbalanced data, we adopt a distinctive strategy. We adjust the probability threshold, optimizing the F1-score—a metric of particular relevance to our project. This adjustment enables us to enhance our model's performance, particularly in accurately classifying the minority class.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025759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Quarterly performance</a:t>
            </a:r>
          </a:p>
        </p:txBody>
      </p:sp>
      <p:graphicFrame>
        <p:nvGraphicFramePr>
          <p:cNvPr id="6" name="Content Placeholder 5" descr="Chart">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484250899"/>
              </p:ext>
            </p:extLst>
          </p:nvPr>
        </p:nvGraphicFramePr>
        <p:xfrm>
          <a:off x="1258176" y="2360884"/>
          <a:ext cx="4765635" cy="27017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descr="Chart">
            <a:extLst>
              <a:ext uri="{FF2B5EF4-FFF2-40B4-BE49-F238E27FC236}">
                <a16:creationId xmlns:a16="http://schemas.microsoft.com/office/drawing/2014/main" id="{5A839DA0-FCCD-084E-87E3-CCD098AB7F71}"/>
              </a:ext>
            </a:extLst>
          </p:cNvPr>
          <p:cNvGraphicFramePr>
            <a:graphicFrameLocks/>
          </p:cNvGraphicFramePr>
          <p:nvPr>
            <p:extLst>
              <p:ext uri="{D42A27DB-BD31-4B8C-83A1-F6EECF244321}">
                <p14:modId xmlns:p14="http://schemas.microsoft.com/office/powerpoint/2010/main" val="669982935"/>
              </p:ext>
            </p:extLst>
          </p:nvPr>
        </p:nvGraphicFramePr>
        <p:xfrm>
          <a:off x="6697091" y="2360884"/>
          <a:ext cx="4765635" cy="2701770"/>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9/10/2023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9/10/2023</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9/10/2023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9/10/2023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2952206"/>
            <a:ext cx="6245912" cy="925869"/>
          </a:xfrm>
        </p:spPr>
        <p:txBody>
          <a:bodyPr/>
          <a:lstStyle/>
          <a:p>
            <a:r>
              <a:rPr lang="en-US" dirty="0"/>
              <a:t>INTRODUCTION</a:t>
            </a:r>
          </a:p>
        </p:txBody>
      </p:sp>
    </p:spTree>
    <p:extLst>
      <p:ext uri="{BB962C8B-B14F-4D97-AF65-F5344CB8AC3E}">
        <p14:creationId xmlns:p14="http://schemas.microsoft.com/office/powerpoint/2010/main" val="344679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9/10/2023</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423109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9/10/2023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21</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9/10/2023</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9/10/2023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9/10/2023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286000"/>
            <a:ext cx="9779183" cy="3803651"/>
          </a:xfrm>
        </p:spPr>
        <p:txBody>
          <a:bodyPr vert="horz" lIns="91440" tIns="45720" rIns="91440" bIns="45720" rtlCol="0" anchor="t">
            <a:normAutofit lnSpcReduction="10000"/>
          </a:bodyPr>
          <a:lstStyle/>
          <a:p>
            <a:r>
              <a:rPr lang="en-US" sz="2800" kern="0" dirty="0">
                <a:effectLst/>
                <a:latin typeface="+mj-lt"/>
                <a:ea typeface="Times New Roman" panose="02020603050405020304" pitchFamily="18" charset="0"/>
              </a:rPr>
              <a:t>Our objective is unequivocal: to create a machine learning model with the ability to forecast an individual's income status, be it surpassing or falling below a specified threshold. </a:t>
            </a:r>
            <a:r>
              <a:rPr lang="en-US" sz="2800" kern="0" dirty="0">
                <a:latin typeface="+mj-lt"/>
              </a:rPr>
              <a:t>This model will act as a guiding light, illuminating the path towards a future where we can address income inequality with precision and unwavering determination.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9/10/2023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Project Structure</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59467844"/>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1851741"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35382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113766"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6702976"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837493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9/10/2023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sp>
        <p:nvSpPr>
          <p:cNvPr id="5" name="Oval 4">
            <a:extLst>
              <a:ext uri="{FF2B5EF4-FFF2-40B4-BE49-F238E27FC236}">
                <a16:creationId xmlns:a16="http://schemas.microsoft.com/office/drawing/2014/main" id="{33A5F718-04A7-9D74-65DE-2E6E11B85629}"/>
              </a:ext>
            </a:extLst>
          </p:cNvPr>
          <p:cNvSpPr/>
          <p:nvPr/>
        </p:nvSpPr>
        <p:spPr>
          <a:xfrm>
            <a:off x="9739203" y="2576970"/>
            <a:ext cx="828146" cy="828146"/>
          </a:xfrm>
          <a:prstGeom prst="ellipse">
            <a:avLst/>
          </a:prstGeom>
          <a:solidFill>
            <a:schemeClr val="accent1">
              <a:lumMod val="60000"/>
              <a:lumOff val="40000"/>
            </a:schemeClr>
          </a:solidFill>
          <a:ln>
            <a:noFill/>
          </a:ln>
        </p:spPr>
        <p:style>
          <a:lnRef idx="2">
            <a:scrgbClr r="0" g="0" b="0"/>
          </a:lnRef>
          <a:fillRef idx="1">
            <a:scrgbClr r="0" g="0" b="0"/>
          </a:fillRef>
          <a:effectRef idx="0">
            <a:schemeClr val="accent6">
              <a:tint val="50000"/>
              <a:hueOff val="0"/>
              <a:satOff val="0"/>
              <a:lumOff val="0"/>
              <a:alphaOff val="0"/>
            </a:schemeClr>
          </a:effectRef>
          <a:fontRef idx="minor">
            <a:schemeClr val="lt1">
              <a:hueOff val="0"/>
              <a:satOff val="0"/>
              <a:lumOff val="0"/>
              <a:alphaOff val="0"/>
            </a:schemeClr>
          </a:fontRef>
        </p:style>
        <p:txBody>
          <a:bodyPr/>
          <a:lstStyle/>
          <a:p>
            <a:endParaRPr lang="en-US"/>
          </a:p>
        </p:txBody>
      </p:sp>
    </p:spTree>
    <p:extLst>
      <p:ext uri="{BB962C8B-B14F-4D97-AF65-F5344CB8AC3E}">
        <p14:creationId xmlns:p14="http://schemas.microsoft.com/office/powerpoint/2010/main" val="70020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6023-2459-39C7-4DD9-5EAA5AEBDDEB}"/>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F698ACF7-F8AC-324E-4864-76F24CEF6195}"/>
              </a:ext>
            </a:extLst>
          </p:cNvPr>
          <p:cNvSpPr>
            <a:spLocks noGrp="1"/>
          </p:cNvSpPr>
          <p:nvPr>
            <p:ph idx="1"/>
          </p:nvPr>
        </p:nvSpPr>
        <p:spPr/>
        <p:txBody>
          <a:bodyPr/>
          <a:lstStyle/>
          <a:p>
            <a:r>
              <a:rPr lang="en-US" dirty="0"/>
              <a:t>David Anifowoshie</a:t>
            </a:r>
          </a:p>
          <a:p>
            <a:r>
              <a:rPr lang="en-US" dirty="0"/>
              <a:t>Gideon Dadzie</a:t>
            </a:r>
          </a:p>
          <a:p>
            <a:r>
              <a:rPr lang="en-US" dirty="0"/>
              <a:t>Fredrick Kwabena Boateng</a:t>
            </a:r>
          </a:p>
          <a:p>
            <a:r>
              <a:rPr lang="en-US" dirty="0"/>
              <a:t>Williams Elikplim George</a:t>
            </a:r>
          </a:p>
          <a:p>
            <a:r>
              <a:rPr lang="en-US" dirty="0"/>
              <a:t>Efobi Godwin</a:t>
            </a:r>
          </a:p>
          <a:p>
            <a:endParaRPr lang="en-US" dirty="0"/>
          </a:p>
        </p:txBody>
      </p:sp>
      <p:sp>
        <p:nvSpPr>
          <p:cNvPr id="4" name="Date Placeholder 3">
            <a:extLst>
              <a:ext uri="{FF2B5EF4-FFF2-40B4-BE49-F238E27FC236}">
                <a16:creationId xmlns:a16="http://schemas.microsoft.com/office/drawing/2014/main" id="{A4B93242-259F-D5D8-FE6A-D5D8CAC5BC6D}"/>
              </a:ext>
            </a:extLst>
          </p:cNvPr>
          <p:cNvSpPr>
            <a:spLocks noGrp="1"/>
          </p:cNvSpPr>
          <p:nvPr>
            <p:ph type="dt" sz="half" idx="2"/>
          </p:nvPr>
        </p:nvSpPr>
        <p:spPr/>
        <p:txBody>
          <a:bodyPr/>
          <a:lstStyle/>
          <a:p>
            <a:fld id="{DD9C8446-696E-6942-B6C8-CC9CAD0B34E0}" type="datetime1">
              <a:rPr lang="en-US" smtClean="0"/>
              <a:pPr/>
              <a:t>9/10/2023</a:t>
            </a:fld>
            <a:endParaRPr lang="en-US" dirty="0"/>
          </a:p>
        </p:txBody>
      </p:sp>
      <p:sp>
        <p:nvSpPr>
          <p:cNvPr id="5" name="Footer Placeholder 4">
            <a:extLst>
              <a:ext uri="{FF2B5EF4-FFF2-40B4-BE49-F238E27FC236}">
                <a16:creationId xmlns:a16="http://schemas.microsoft.com/office/drawing/2014/main" id="{09D0637C-776F-9987-37F8-E284B24CF8C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DFBF055-1DB2-AC0E-97FF-DFE61210DB0F}"/>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68409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1397728"/>
            <a:ext cx="9779182" cy="4023360"/>
          </a:xfrm>
        </p:spPr>
        <p:txBody>
          <a:bodyPr vert="horz" lIns="91440" tIns="45720" rIns="91440" bIns="45720" rtlCol="0" anchor="t">
            <a:normAutofit/>
          </a:bodyPr>
          <a:lstStyle/>
          <a:p>
            <a:r>
              <a:rPr lang="en-US" sz="2400" kern="0" dirty="0">
                <a:solidFill>
                  <a:srgbClr val="000000"/>
                </a:solidFill>
                <a:effectLst/>
                <a:latin typeface="+mj-lt"/>
                <a:ea typeface="Times New Roman" panose="02020603050405020304" pitchFamily="18" charset="0"/>
                <a:cs typeface="Calibri" panose="020F0502020204030204" pitchFamily="34" charset="0"/>
              </a:rPr>
              <a:t>Within the context of developing nations, the stark imbalance in income distribution has assumed a prominent position, shrouding the future in a veil of ambiguity. Today, as we delve deeply into the core of this pivotal concern, we extend an invitation to you to join us on a voyage of discovery and pioneering solutions.</a:t>
            </a:r>
          </a:p>
          <a:p>
            <a:endParaRPr lang="en-US" sz="2400" kern="100" dirty="0">
              <a:effectLst/>
              <a:latin typeface="+mj-lt"/>
              <a:ea typeface="Calibri" panose="020F0502020204030204" pitchFamily="34" charset="0"/>
              <a:cs typeface="Times New Roman" panose="02020603050405020304" pitchFamily="18" charset="0"/>
            </a:endParaRPr>
          </a:p>
          <a:p>
            <a:r>
              <a:rPr lang="en-US" sz="2400" kern="0" dirty="0">
                <a:effectLst/>
                <a:latin typeface="+mj-lt"/>
                <a:ea typeface="Times New Roman" panose="02020603050405020304" pitchFamily="18" charset="0"/>
              </a:rPr>
              <a:t>Our objective is unequivocal: to create a machine learning model with the ability to forecast an individual's income status, be it surpassing or falling below a specified threshold. </a:t>
            </a:r>
            <a:r>
              <a:rPr lang="en-US" sz="2400" kern="0" dirty="0">
                <a:latin typeface="+mj-lt"/>
              </a:rPr>
              <a:t>This model will act as a guiding light, illuminating the path towards a future where we can address income inequality with precision and unwavering determination.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04416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Project Structure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pPr marL="514350" marR="0" indent="-514350" algn="just">
              <a:lnSpc>
                <a:spcPct val="107000"/>
              </a:lnSpc>
              <a:spcBef>
                <a:spcPts val="0"/>
              </a:spcBef>
              <a:spcAft>
                <a:spcPts val="800"/>
              </a:spcAft>
              <a:buAutoNum type="arabicPeriod"/>
            </a:pPr>
            <a:r>
              <a:rPr lang="en-US" kern="0" dirty="0">
                <a:solidFill>
                  <a:srgbClr val="000000"/>
                </a:solidFill>
                <a:effectLst/>
                <a:latin typeface="+mj-lt"/>
                <a:ea typeface="Times New Roman" panose="02020603050405020304" pitchFamily="18" charset="0"/>
                <a:cs typeface="Calibri" panose="020F0502020204030204" pitchFamily="34" charset="0"/>
              </a:rPr>
              <a:t>Business Understanding </a:t>
            </a:r>
          </a:p>
          <a:p>
            <a:pPr marL="514350" marR="0" indent="-514350" algn="just">
              <a:lnSpc>
                <a:spcPct val="107000"/>
              </a:lnSpc>
              <a:spcBef>
                <a:spcPts val="0"/>
              </a:spcBef>
              <a:spcAft>
                <a:spcPts val="800"/>
              </a:spcAft>
              <a:buAutoNum type="arabicPeriod"/>
            </a:pPr>
            <a:r>
              <a:rPr lang="en-US" kern="100" dirty="0">
                <a:effectLst/>
                <a:latin typeface="+mj-lt"/>
                <a:ea typeface="Calibri" panose="020F0502020204030204" pitchFamily="34" charset="0"/>
                <a:cs typeface="Times New Roman" panose="02020603050405020304" pitchFamily="18" charset="0"/>
              </a:rPr>
              <a:t>Data Understanding</a:t>
            </a:r>
          </a:p>
          <a:p>
            <a:pPr marL="514350" marR="0" indent="-514350" algn="just">
              <a:lnSpc>
                <a:spcPct val="107000"/>
              </a:lnSpc>
              <a:spcBef>
                <a:spcPts val="0"/>
              </a:spcBef>
              <a:spcAft>
                <a:spcPts val="800"/>
              </a:spcAft>
              <a:buAutoNum type="arabicPeriod"/>
            </a:pPr>
            <a:r>
              <a:rPr lang="en-US" kern="100" dirty="0">
                <a:effectLst/>
                <a:latin typeface="+mj-lt"/>
                <a:ea typeface="Calibri" panose="020F0502020204030204" pitchFamily="34" charset="0"/>
                <a:cs typeface="Times New Roman" panose="02020603050405020304" pitchFamily="18" charset="0"/>
              </a:rPr>
              <a:t>Data Preparation</a:t>
            </a:r>
          </a:p>
          <a:p>
            <a:pPr marL="514350" marR="0" indent="-514350" algn="just">
              <a:lnSpc>
                <a:spcPct val="107000"/>
              </a:lnSpc>
              <a:spcBef>
                <a:spcPts val="0"/>
              </a:spcBef>
              <a:spcAft>
                <a:spcPts val="800"/>
              </a:spcAft>
              <a:buAutoNum type="arabicPeriod"/>
            </a:pPr>
            <a:r>
              <a:rPr lang="en-US" kern="100" dirty="0">
                <a:effectLst/>
                <a:latin typeface="+mj-lt"/>
                <a:ea typeface="Calibri" panose="020F0502020204030204" pitchFamily="34" charset="0"/>
                <a:cs typeface="Times New Roman" panose="02020603050405020304" pitchFamily="18" charset="0"/>
              </a:rPr>
              <a:t>Modelling</a:t>
            </a:r>
          </a:p>
          <a:p>
            <a:pPr marL="514350" marR="0" indent="-514350" algn="just">
              <a:lnSpc>
                <a:spcPct val="107000"/>
              </a:lnSpc>
              <a:spcBef>
                <a:spcPts val="0"/>
              </a:spcBef>
              <a:spcAft>
                <a:spcPts val="800"/>
              </a:spcAft>
              <a:buAutoNum type="arabicPeriod"/>
            </a:pPr>
            <a:r>
              <a:rPr lang="en-US" kern="100" dirty="0">
                <a:effectLst/>
                <a:latin typeface="+mj-lt"/>
                <a:ea typeface="Calibri" panose="020F0502020204030204" pitchFamily="34" charset="0"/>
                <a:cs typeface="Times New Roman" panose="02020603050405020304" pitchFamily="18" charset="0"/>
              </a:rPr>
              <a:t>Evaluation</a:t>
            </a:r>
          </a:p>
          <a:p>
            <a:pPr marL="514350" marR="0" indent="-514350" algn="just">
              <a:lnSpc>
                <a:spcPct val="107000"/>
              </a:lnSpc>
              <a:spcBef>
                <a:spcPts val="0"/>
              </a:spcBef>
              <a:spcAft>
                <a:spcPts val="800"/>
              </a:spcAft>
              <a:buAutoNum type="arabicPeriod"/>
            </a:pPr>
            <a:r>
              <a:rPr lang="en-US" kern="100" dirty="0">
                <a:effectLst/>
                <a:latin typeface="+mj-lt"/>
                <a:ea typeface="Calibri" panose="020F0502020204030204" pitchFamily="34" charset="0"/>
                <a:cs typeface="Times New Roman" panose="02020603050405020304" pitchFamily="18" charset="0"/>
              </a:rPr>
              <a:t>Deployment (using </a:t>
            </a:r>
            <a:r>
              <a:rPr lang="en-US" kern="100" dirty="0" err="1">
                <a:effectLst/>
                <a:latin typeface="+mj-lt"/>
                <a:ea typeface="Calibri" panose="020F0502020204030204" pitchFamily="34" charset="0"/>
                <a:cs typeface="Times New Roman" panose="02020603050405020304" pitchFamily="18" charset="0"/>
              </a:rPr>
              <a:t>FastAPI</a:t>
            </a:r>
            <a:r>
              <a:rPr lang="en-US" kern="100" dirty="0">
                <a:effectLst/>
                <a:latin typeface="+mj-lt"/>
                <a:ea typeface="Calibri" panose="020F0502020204030204" pitchFamily="34" charset="0"/>
                <a:cs typeface="Times New Roman" panose="02020603050405020304" pitchFamily="18" charset="0"/>
              </a:rPr>
              <a:t>)</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2251882"/>
            <a:ext cx="6245912" cy="2454943"/>
          </a:xfrm>
        </p:spPr>
        <p:txBody>
          <a:bodyPr/>
          <a:lstStyle/>
          <a:p>
            <a:r>
              <a:rPr lang="en-US" dirty="0"/>
              <a:t>DATA LOADING &amp; DATA PREPROCESSING </a:t>
            </a:r>
          </a:p>
        </p:txBody>
      </p:sp>
    </p:spTree>
    <p:extLst>
      <p:ext uri="{BB962C8B-B14F-4D97-AF65-F5344CB8AC3E}">
        <p14:creationId xmlns:p14="http://schemas.microsoft.com/office/powerpoint/2010/main" val="264800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677333"/>
            <a:ext cx="9779182" cy="5113867"/>
          </a:xfrm>
        </p:spPr>
        <p:txBody>
          <a:bodyPr vert="horz" lIns="91440" tIns="45720" rIns="91440" bIns="45720" rtlCol="0" anchor="t">
            <a:normAutofit/>
          </a:bodyPr>
          <a:lstStyle/>
          <a:p>
            <a:pPr marL="0" marR="0">
              <a:lnSpc>
                <a:spcPct val="107000"/>
              </a:lnSpc>
              <a:spcBef>
                <a:spcPts val="0"/>
              </a:spcBef>
              <a:spcAft>
                <a:spcPts val="800"/>
              </a:spcAft>
            </a:pPr>
            <a:r>
              <a:rPr lang="en-US" sz="2400" b="0" i="0" dirty="0">
                <a:effectLst/>
                <a:latin typeface="+mj-lt"/>
              </a:rPr>
              <a:t>The two essential datasets (train and test dataset) for this project was acquired on </a:t>
            </a:r>
            <a:r>
              <a:rPr lang="en-US" sz="2400" b="0" i="0" dirty="0">
                <a:effectLst/>
                <a:latin typeface="+mj-lt"/>
                <a:hlinkClick r:id="rId2"/>
              </a:rPr>
              <a:t>https://zindi.africa/competitions/income-prediction-challenge-for-azubian</a:t>
            </a:r>
            <a:r>
              <a:rPr lang="en-US" sz="2400" b="0" i="0" dirty="0">
                <a:effectLst/>
                <a:latin typeface="+mj-lt"/>
              </a:rPr>
              <a:t>.</a:t>
            </a:r>
          </a:p>
          <a:p>
            <a:pPr marL="0" marR="0">
              <a:lnSpc>
                <a:spcPct val="107000"/>
              </a:lnSpc>
              <a:spcBef>
                <a:spcPts val="0"/>
              </a:spcBef>
              <a:spcAft>
                <a:spcPts val="800"/>
              </a:spcAft>
            </a:pPr>
            <a:endParaRPr lang="en-US" sz="2400" b="0" i="0" dirty="0">
              <a:effectLst/>
              <a:latin typeface="+mj-lt"/>
            </a:endParaRPr>
          </a:p>
          <a:p>
            <a:pPr marL="0" marR="0" algn="just">
              <a:lnSpc>
                <a:spcPct val="107000"/>
              </a:lnSpc>
              <a:spcBef>
                <a:spcPts val="0"/>
              </a:spcBef>
              <a:spcAft>
                <a:spcPts val="800"/>
              </a:spcAft>
            </a:pPr>
            <a:r>
              <a:rPr lang="en-US" sz="2400" dirty="0">
                <a:latin typeface="+mj-lt"/>
              </a:rPr>
              <a:t>We employ the relevant libraries such as Pandas to import the data into our machine learning environment. This facilitates data manipulation and exploration.</a:t>
            </a:r>
          </a:p>
          <a:p>
            <a:pPr marL="0" marR="0" algn="just">
              <a:lnSpc>
                <a:spcPct val="107000"/>
              </a:lnSpc>
              <a:spcBef>
                <a:spcPts val="0"/>
              </a:spcBef>
              <a:spcAft>
                <a:spcPts val="800"/>
              </a:spcAft>
            </a:pPr>
            <a:endParaRPr lang="en-US" sz="2400" dirty="0">
              <a:latin typeface="+mj-lt"/>
            </a:endParaRPr>
          </a:p>
          <a:p>
            <a:pPr algn="just">
              <a:lnSpc>
                <a:spcPct val="107000"/>
              </a:lnSpc>
              <a:spcBef>
                <a:spcPts val="0"/>
              </a:spcBef>
              <a:spcAft>
                <a:spcPts val="800"/>
              </a:spcAft>
            </a:pPr>
            <a:r>
              <a:rPr lang="en-US" sz="2400" dirty="0">
                <a:latin typeface="+mj-lt"/>
              </a:rPr>
              <a:t>To understand the data better, we also include a variable definitions dataset that provides insights into the meaning of each variable. It acts as a reference guide for data exploration and feature engineering.</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05460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677333"/>
            <a:ext cx="9779182" cy="5113867"/>
          </a:xfrm>
        </p:spPr>
        <p:txBody>
          <a:bodyPr vert="horz" lIns="91440" tIns="45720" rIns="91440" bIns="45720" rtlCol="0" anchor="t">
            <a:normAutofit/>
          </a:bodyPr>
          <a:lstStyle/>
          <a:p>
            <a:pPr marL="0" marR="0">
              <a:lnSpc>
                <a:spcPct val="110000"/>
              </a:lnSpc>
              <a:spcBef>
                <a:spcPts val="0"/>
              </a:spcBef>
              <a:spcAft>
                <a:spcPts val="800"/>
              </a:spcAft>
            </a:pPr>
            <a:r>
              <a:rPr lang="en-US" sz="2400" b="0" i="0" dirty="0">
                <a:effectLst/>
                <a:latin typeface="+mj-lt"/>
              </a:rPr>
              <a:t>Once the data is securely in our grasp, the next crucial step is data preprocessing. At this stage, the following activities were performed,</a:t>
            </a:r>
          </a:p>
          <a:p>
            <a:pPr marL="342900" marR="0" indent="-342900">
              <a:lnSpc>
                <a:spcPct val="110000"/>
              </a:lnSpc>
              <a:spcBef>
                <a:spcPts val="0"/>
              </a:spcBef>
              <a:spcAft>
                <a:spcPts val="800"/>
              </a:spcAft>
              <a:buFont typeface="Arial" panose="020B0604020202020204" pitchFamily="34" charset="0"/>
              <a:buChar char="•"/>
            </a:pPr>
            <a:r>
              <a:rPr lang="en-US" sz="2400" dirty="0">
                <a:latin typeface="+mj-lt"/>
              </a:rPr>
              <a:t>Handling Missing Values</a:t>
            </a:r>
          </a:p>
          <a:p>
            <a:pPr marL="342900" indent="-342900">
              <a:lnSpc>
                <a:spcPct val="110000"/>
              </a:lnSpc>
              <a:spcBef>
                <a:spcPts val="0"/>
              </a:spcBef>
              <a:spcAft>
                <a:spcPts val="800"/>
              </a:spcAft>
              <a:buFont typeface="Arial" panose="020B0604020202020204" pitchFamily="34" charset="0"/>
              <a:buChar char="•"/>
            </a:pPr>
            <a:r>
              <a:rPr lang="en-US" sz="2400" dirty="0">
                <a:latin typeface="+mj-lt"/>
              </a:rPr>
              <a:t>Feature Engineering</a:t>
            </a:r>
          </a:p>
          <a:p>
            <a:pPr marL="342900" indent="-342900">
              <a:lnSpc>
                <a:spcPct val="110000"/>
              </a:lnSpc>
              <a:spcBef>
                <a:spcPts val="0"/>
              </a:spcBef>
              <a:spcAft>
                <a:spcPts val="800"/>
              </a:spcAft>
              <a:buFont typeface="Arial" panose="020B0604020202020204" pitchFamily="34" charset="0"/>
              <a:buChar char="•"/>
            </a:pPr>
            <a:r>
              <a:rPr lang="en-US" sz="2400" dirty="0">
                <a:latin typeface="+mj-lt"/>
              </a:rPr>
              <a:t>Data Type Conversion</a:t>
            </a:r>
          </a:p>
          <a:p>
            <a:pPr marL="342900" indent="-342900">
              <a:lnSpc>
                <a:spcPct val="110000"/>
              </a:lnSpc>
              <a:spcBef>
                <a:spcPts val="0"/>
              </a:spcBef>
              <a:spcAft>
                <a:spcPts val="800"/>
              </a:spcAft>
              <a:buFont typeface="Arial" panose="020B0604020202020204" pitchFamily="34" charset="0"/>
              <a:buChar char="•"/>
            </a:pPr>
            <a:r>
              <a:rPr lang="en-US" sz="2400" dirty="0">
                <a:latin typeface="+mj-lt"/>
              </a:rPr>
              <a:t>Class Imbalance</a:t>
            </a:r>
          </a:p>
          <a:p>
            <a:pPr marL="342900" indent="-342900">
              <a:lnSpc>
                <a:spcPct val="110000"/>
              </a:lnSpc>
              <a:spcBef>
                <a:spcPts val="0"/>
              </a:spcBef>
              <a:spcAft>
                <a:spcPts val="800"/>
              </a:spcAft>
              <a:buFont typeface="Arial" panose="020B0604020202020204" pitchFamily="34" charset="0"/>
              <a:buChar char="•"/>
            </a:pPr>
            <a:r>
              <a:rPr lang="en-US" sz="2400" dirty="0">
                <a:latin typeface="+mj-lt"/>
              </a:rPr>
              <a:t>NaN Value Analysis</a:t>
            </a:r>
          </a:p>
          <a:p>
            <a:pPr marL="342900" indent="-342900">
              <a:lnSpc>
                <a:spcPct val="110000"/>
              </a:lnSpc>
              <a:spcBef>
                <a:spcPts val="0"/>
              </a:spcBef>
              <a:spcAft>
                <a:spcPts val="800"/>
              </a:spcAft>
              <a:buFont typeface="Arial" panose="020B0604020202020204" pitchFamily="34" charset="0"/>
              <a:buChar char="•"/>
            </a:pPr>
            <a:r>
              <a:rPr lang="en-US" sz="2400" dirty="0">
                <a:latin typeface="+mj-lt"/>
              </a:rPr>
              <a:t>Validation Split</a:t>
            </a:r>
          </a:p>
          <a:p>
            <a:pPr>
              <a:lnSpc>
                <a:spcPct val="107000"/>
              </a:lnSpc>
              <a:spcBef>
                <a:spcPts val="0"/>
              </a:spcBef>
              <a:spcAft>
                <a:spcPts val="800"/>
              </a:spcAft>
            </a:pPr>
            <a:r>
              <a:rPr lang="en-US" sz="2400" dirty="0">
                <a:latin typeface="+mj-lt"/>
              </a:rPr>
              <a:t>Data loading and preprocessing lay the foundation for our predictive machine learning journey. </a:t>
            </a:r>
          </a:p>
          <a:p>
            <a:pPr marL="342900" marR="0" indent="-342900">
              <a:lnSpc>
                <a:spcPct val="107000"/>
              </a:lnSpc>
              <a:spcBef>
                <a:spcPts val="0"/>
              </a:spcBef>
              <a:spcAft>
                <a:spcPts val="800"/>
              </a:spcAft>
              <a:buFont typeface="Arial" panose="020B0604020202020204" pitchFamily="34" charset="0"/>
              <a:buChar char="•"/>
            </a:pPr>
            <a:endParaRPr lang="en-US" sz="2400" dirty="0">
              <a:latin typeface="+mj-lt"/>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66915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een and red bar graph&#10;&#10;Description automatically generated">
            <a:extLst>
              <a:ext uri="{FF2B5EF4-FFF2-40B4-BE49-F238E27FC236}">
                <a16:creationId xmlns:a16="http://schemas.microsoft.com/office/drawing/2014/main" id="{49A07110-5FA7-6DFF-1887-81E12FE8DD6C}"/>
              </a:ext>
            </a:extLst>
          </p:cNvPr>
          <p:cNvPicPr>
            <a:picLocks noGrp="1" noChangeAspect="1"/>
          </p:cNvPicPr>
          <p:nvPr>
            <p:ph idx="1"/>
          </p:nvPr>
        </p:nvPicPr>
        <p:blipFill>
          <a:blip r:embed="rId2"/>
          <a:stretch>
            <a:fillRect/>
          </a:stretch>
        </p:blipFill>
        <p:spPr>
          <a:xfrm>
            <a:off x="6601460" y="1411098"/>
            <a:ext cx="4781727" cy="4035803"/>
          </a:xfrm>
        </p:spPr>
      </p:pic>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9/10/2023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9" name="Picture 8" descr="A screenshot of a graph&#10;&#10;Description automatically generated">
            <a:extLst>
              <a:ext uri="{FF2B5EF4-FFF2-40B4-BE49-F238E27FC236}">
                <a16:creationId xmlns:a16="http://schemas.microsoft.com/office/drawing/2014/main" id="{5862999D-DA27-BF36-0041-2AC9D3301D59}"/>
              </a:ext>
            </a:extLst>
          </p:cNvPr>
          <p:cNvPicPr>
            <a:picLocks noChangeAspect="1"/>
          </p:cNvPicPr>
          <p:nvPr/>
        </p:nvPicPr>
        <p:blipFill>
          <a:blip r:embed="rId3"/>
          <a:stretch>
            <a:fillRect/>
          </a:stretch>
        </p:blipFill>
        <p:spPr>
          <a:xfrm>
            <a:off x="385292" y="1023406"/>
            <a:ext cx="6051025" cy="5332944"/>
          </a:xfrm>
          <a:prstGeom prst="rect">
            <a:avLst/>
          </a:prstGeom>
        </p:spPr>
      </p:pic>
    </p:spTree>
    <p:extLst>
      <p:ext uri="{BB962C8B-B14F-4D97-AF65-F5344CB8AC3E}">
        <p14:creationId xmlns:p14="http://schemas.microsoft.com/office/powerpoint/2010/main" val="164723052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460</TotalTime>
  <Words>1085</Words>
  <Application>Microsoft Office PowerPoint</Application>
  <PresentationFormat>Widescreen</PresentationFormat>
  <Paragraphs>221</Paragraphs>
  <Slides>26</Slides>
  <Notes>0</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Tenorite</vt:lpstr>
      <vt:lpstr>Office Theme</vt:lpstr>
      <vt:lpstr>Income Prediction Challenge for Azubian</vt:lpstr>
      <vt:lpstr>INTRODUCTION</vt:lpstr>
      <vt:lpstr>Group Members</vt:lpstr>
      <vt:lpstr>PowerPoint Presentation</vt:lpstr>
      <vt:lpstr>Project Structure</vt:lpstr>
      <vt:lpstr>DATA LOADING &amp; DATA PREPROCESSING </vt:lpstr>
      <vt:lpstr>PowerPoint Presentation</vt:lpstr>
      <vt:lpstr>PowerPoint Presentation</vt:lpstr>
      <vt:lpstr>PowerPoint Presentation</vt:lpstr>
      <vt:lpstr>PowerPoint Presentation</vt:lpstr>
      <vt:lpstr>MODELLING AND MODEL EVALUATION</vt:lpstr>
      <vt:lpstr>PowerPoint Presentation</vt:lpstr>
      <vt:lpstr>PowerPoint Presentation</vt:lpstr>
      <vt:lpstr>PowerPoint Presentation</vt:lpstr>
      <vt:lpstr>Quarterly performance</vt:lpstr>
      <vt:lpstr>Business opportunities are like buses. There's always another one coming.</vt:lpstr>
      <vt:lpstr>Summary </vt:lpstr>
      <vt:lpstr>Thank you</vt:lpstr>
      <vt:lpstr>How we get there</vt:lpstr>
      <vt:lpstr>Meet our team</vt:lpstr>
      <vt:lpstr>Timeline </vt:lpstr>
      <vt:lpstr>The full team</vt:lpstr>
      <vt:lpstr>Areas of growth</vt:lpstr>
      <vt:lpstr>Areas of focus</vt:lpstr>
      <vt:lpstr>Introduction</vt:lpstr>
      <vt:lpstr>Project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Prediction Challenge for Azubian</dc:title>
  <dc:creator>Kwabena Boateng</dc:creator>
  <cp:lastModifiedBy>Kwabena Boateng</cp:lastModifiedBy>
  <cp:revision>10</cp:revision>
  <dcterms:created xsi:type="dcterms:W3CDTF">2023-09-10T07:57:23Z</dcterms:created>
  <dcterms:modified xsi:type="dcterms:W3CDTF">2023-09-10T15:37:34Z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