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81" r:id="rId4"/>
    <p:sldId id="265" r:id="rId5"/>
    <p:sldId id="266" r:id="rId6"/>
    <p:sldId id="269" r:id="rId7"/>
    <p:sldId id="275" r:id="rId8"/>
    <p:sldId id="268" r:id="rId9"/>
    <p:sldId id="267" r:id="rId10"/>
    <p:sldId id="264" r:id="rId11"/>
    <p:sldId id="274" r:id="rId12"/>
    <p:sldId id="276" r:id="rId13"/>
    <p:sldId id="277" r:id="rId14"/>
    <p:sldId id="279" r:id="rId15"/>
    <p:sldId id="263"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1" d="100"/>
          <a:sy n="91" d="100"/>
        </p:scale>
        <p:origin x="174"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1FF46F1-E871-43C6-A619-CA7DEA6C35B5}" type="datetimeFigureOut">
              <a:rPr lang="fr-FR" smtClean="0"/>
              <a:t>25/02/2022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6059DE8-9F1B-42F0-B385-8226672F6C65}" type="slidenum">
              <a:rPr lang="fr-FR" smtClean="0"/>
              <a:t>‹N°›</a:t>
            </a:fld>
            <a:endParaRPr lang="fr-FR"/>
          </a:p>
        </p:txBody>
      </p:sp>
    </p:spTree>
    <p:extLst>
      <p:ext uri="{BB962C8B-B14F-4D97-AF65-F5344CB8AC3E}">
        <p14:creationId xmlns:p14="http://schemas.microsoft.com/office/powerpoint/2010/main" val="3041651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FF46F1-E871-43C6-A619-CA7DEA6C35B5}" type="datetimeFigureOut">
              <a:rPr lang="fr-FR" smtClean="0"/>
              <a:t>25/02/2022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6059DE8-9F1B-42F0-B385-8226672F6C65}" type="slidenum">
              <a:rPr lang="fr-FR" smtClean="0"/>
              <a:t>‹N°›</a:t>
            </a:fld>
            <a:endParaRPr lang="fr-FR"/>
          </a:p>
        </p:txBody>
      </p:sp>
    </p:spTree>
    <p:extLst>
      <p:ext uri="{BB962C8B-B14F-4D97-AF65-F5344CB8AC3E}">
        <p14:creationId xmlns:p14="http://schemas.microsoft.com/office/powerpoint/2010/main" val="2834565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F46F1-E871-43C6-A619-CA7DEA6C35B5}" type="datetimeFigureOut">
              <a:rPr lang="fr-FR" smtClean="0"/>
              <a:t>25/02/2022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6059DE8-9F1B-42F0-B385-8226672F6C65}" type="slidenum">
              <a:rPr lang="fr-FR" smtClean="0"/>
              <a:t>‹N°›</a:t>
            </a:fld>
            <a:endParaRPr lang="fr-FR"/>
          </a:p>
        </p:txBody>
      </p:sp>
    </p:spTree>
    <p:extLst>
      <p:ext uri="{BB962C8B-B14F-4D97-AF65-F5344CB8AC3E}">
        <p14:creationId xmlns:p14="http://schemas.microsoft.com/office/powerpoint/2010/main" val="2379163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F46F1-E871-43C6-A619-CA7DEA6C35B5}" type="datetimeFigureOut">
              <a:rPr lang="fr-FR" smtClean="0"/>
              <a:t>25/02/2022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6059DE8-9F1B-42F0-B385-8226672F6C65}"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57499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F46F1-E871-43C6-A619-CA7DEA6C35B5}" type="datetimeFigureOut">
              <a:rPr lang="fr-FR" smtClean="0"/>
              <a:t>25/02/2022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6059DE8-9F1B-42F0-B385-8226672F6C65}" type="slidenum">
              <a:rPr lang="fr-FR" smtClean="0"/>
              <a:t>‹N°›</a:t>
            </a:fld>
            <a:endParaRPr lang="fr-FR"/>
          </a:p>
        </p:txBody>
      </p:sp>
    </p:spTree>
    <p:extLst>
      <p:ext uri="{BB962C8B-B14F-4D97-AF65-F5344CB8AC3E}">
        <p14:creationId xmlns:p14="http://schemas.microsoft.com/office/powerpoint/2010/main" val="767095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FF46F1-E871-43C6-A619-CA7DEA6C35B5}" type="datetimeFigureOut">
              <a:rPr lang="fr-FR" smtClean="0"/>
              <a:t>25/02/2022</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6059DE8-9F1B-42F0-B385-8226672F6C65}" type="slidenum">
              <a:rPr lang="fr-FR" smtClean="0"/>
              <a:t>‹N°›</a:t>
            </a:fld>
            <a:endParaRPr lang="fr-FR"/>
          </a:p>
        </p:txBody>
      </p:sp>
    </p:spTree>
    <p:extLst>
      <p:ext uri="{BB962C8B-B14F-4D97-AF65-F5344CB8AC3E}">
        <p14:creationId xmlns:p14="http://schemas.microsoft.com/office/powerpoint/2010/main" val="2581097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FF46F1-E871-43C6-A619-CA7DEA6C35B5}" type="datetimeFigureOut">
              <a:rPr lang="fr-FR" smtClean="0"/>
              <a:t>25/02/2022</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6059DE8-9F1B-42F0-B385-8226672F6C65}" type="slidenum">
              <a:rPr lang="fr-FR" smtClean="0"/>
              <a:t>‹N°›</a:t>
            </a:fld>
            <a:endParaRPr lang="fr-FR"/>
          </a:p>
        </p:txBody>
      </p:sp>
    </p:spTree>
    <p:extLst>
      <p:ext uri="{BB962C8B-B14F-4D97-AF65-F5344CB8AC3E}">
        <p14:creationId xmlns:p14="http://schemas.microsoft.com/office/powerpoint/2010/main" val="1566949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F46F1-E871-43C6-A619-CA7DEA6C35B5}" type="datetimeFigureOut">
              <a:rPr lang="fr-FR" smtClean="0"/>
              <a:t>25/02/2022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6059DE8-9F1B-42F0-B385-8226672F6C65}" type="slidenum">
              <a:rPr lang="fr-FR" smtClean="0"/>
              <a:t>‹N°›</a:t>
            </a:fld>
            <a:endParaRPr lang="fr-FR"/>
          </a:p>
        </p:txBody>
      </p:sp>
    </p:spTree>
    <p:extLst>
      <p:ext uri="{BB962C8B-B14F-4D97-AF65-F5344CB8AC3E}">
        <p14:creationId xmlns:p14="http://schemas.microsoft.com/office/powerpoint/2010/main" val="683738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F46F1-E871-43C6-A619-CA7DEA6C35B5}" type="datetimeFigureOut">
              <a:rPr lang="fr-FR" smtClean="0"/>
              <a:t>25/02/2022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6059DE8-9F1B-42F0-B385-8226672F6C65}" type="slidenum">
              <a:rPr lang="fr-FR" smtClean="0"/>
              <a:t>‹N°›</a:t>
            </a:fld>
            <a:endParaRPr lang="fr-FR"/>
          </a:p>
        </p:txBody>
      </p:sp>
    </p:spTree>
    <p:extLst>
      <p:ext uri="{BB962C8B-B14F-4D97-AF65-F5344CB8AC3E}">
        <p14:creationId xmlns:p14="http://schemas.microsoft.com/office/powerpoint/2010/main" val="319985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11FF46F1-E871-43C6-A619-CA7DEA6C35B5}" type="datetimeFigureOut">
              <a:rPr lang="fr-FR" smtClean="0"/>
              <a:t>25/02/2022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6059DE8-9F1B-42F0-B385-8226672F6C65}" type="slidenum">
              <a:rPr lang="fr-FR" smtClean="0"/>
              <a:t>‹N°›</a:t>
            </a:fld>
            <a:endParaRPr lang="fr-FR"/>
          </a:p>
        </p:txBody>
      </p:sp>
    </p:spTree>
    <p:extLst>
      <p:ext uri="{BB962C8B-B14F-4D97-AF65-F5344CB8AC3E}">
        <p14:creationId xmlns:p14="http://schemas.microsoft.com/office/powerpoint/2010/main" val="131505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F46F1-E871-43C6-A619-CA7DEA6C35B5}" type="datetimeFigureOut">
              <a:rPr lang="fr-FR" smtClean="0"/>
              <a:t>25/02/2022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6059DE8-9F1B-42F0-B385-8226672F6C65}" type="slidenum">
              <a:rPr lang="fr-FR" smtClean="0"/>
              <a:t>‹N°›</a:t>
            </a:fld>
            <a:endParaRPr lang="fr-FR"/>
          </a:p>
        </p:txBody>
      </p:sp>
    </p:spTree>
    <p:extLst>
      <p:ext uri="{BB962C8B-B14F-4D97-AF65-F5344CB8AC3E}">
        <p14:creationId xmlns:p14="http://schemas.microsoft.com/office/powerpoint/2010/main" val="37170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1FF46F1-E871-43C6-A619-CA7DEA6C35B5}" type="datetimeFigureOut">
              <a:rPr lang="fr-FR" smtClean="0"/>
              <a:t>25/02/2022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6059DE8-9F1B-42F0-B385-8226672F6C65}" type="slidenum">
              <a:rPr lang="fr-FR" smtClean="0"/>
              <a:t>‹N°›</a:t>
            </a:fld>
            <a:endParaRPr lang="fr-FR"/>
          </a:p>
        </p:txBody>
      </p:sp>
    </p:spTree>
    <p:extLst>
      <p:ext uri="{BB962C8B-B14F-4D97-AF65-F5344CB8AC3E}">
        <p14:creationId xmlns:p14="http://schemas.microsoft.com/office/powerpoint/2010/main" val="419492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1FF46F1-E871-43C6-A619-CA7DEA6C35B5}" type="datetimeFigureOut">
              <a:rPr lang="fr-FR" smtClean="0"/>
              <a:t>25/02/2022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6059DE8-9F1B-42F0-B385-8226672F6C65}" type="slidenum">
              <a:rPr lang="fr-FR" smtClean="0"/>
              <a:t>‹N°›</a:t>
            </a:fld>
            <a:endParaRPr lang="fr-FR"/>
          </a:p>
        </p:txBody>
      </p:sp>
    </p:spTree>
    <p:extLst>
      <p:ext uri="{BB962C8B-B14F-4D97-AF65-F5344CB8AC3E}">
        <p14:creationId xmlns:p14="http://schemas.microsoft.com/office/powerpoint/2010/main" val="3600770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11FF46F1-E871-43C6-A619-CA7DEA6C35B5}" type="datetimeFigureOut">
              <a:rPr lang="fr-FR" smtClean="0"/>
              <a:t>25/02/2022</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66059DE8-9F1B-42F0-B385-8226672F6C65}" type="slidenum">
              <a:rPr lang="fr-FR" smtClean="0"/>
              <a:t>‹N°›</a:t>
            </a:fld>
            <a:endParaRPr lang="fr-FR"/>
          </a:p>
        </p:txBody>
      </p:sp>
    </p:spTree>
    <p:extLst>
      <p:ext uri="{BB962C8B-B14F-4D97-AF65-F5344CB8AC3E}">
        <p14:creationId xmlns:p14="http://schemas.microsoft.com/office/powerpoint/2010/main" val="860988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1FF46F1-E871-43C6-A619-CA7DEA6C35B5}" type="datetimeFigureOut">
              <a:rPr lang="fr-FR" smtClean="0"/>
              <a:t>25/02/2022</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66059DE8-9F1B-42F0-B385-8226672F6C65}" type="slidenum">
              <a:rPr lang="fr-FR" smtClean="0"/>
              <a:t>‹N°›</a:t>
            </a:fld>
            <a:endParaRPr lang="fr-FR"/>
          </a:p>
        </p:txBody>
      </p:sp>
    </p:spTree>
    <p:extLst>
      <p:ext uri="{BB962C8B-B14F-4D97-AF65-F5344CB8AC3E}">
        <p14:creationId xmlns:p14="http://schemas.microsoft.com/office/powerpoint/2010/main" val="615938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11FF46F1-E871-43C6-A619-CA7DEA6C35B5}" type="datetimeFigureOut">
              <a:rPr lang="fr-FR" smtClean="0"/>
              <a:t>25/02/2022</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66059DE8-9F1B-42F0-B385-8226672F6C65}" type="slidenum">
              <a:rPr lang="fr-FR" smtClean="0"/>
              <a:t>‹N°›</a:t>
            </a:fld>
            <a:endParaRPr lang="fr-FR"/>
          </a:p>
        </p:txBody>
      </p:sp>
    </p:spTree>
    <p:extLst>
      <p:ext uri="{BB962C8B-B14F-4D97-AF65-F5344CB8AC3E}">
        <p14:creationId xmlns:p14="http://schemas.microsoft.com/office/powerpoint/2010/main" val="118143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FF46F1-E871-43C6-A619-CA7DEA6C35B5}" type="datetimeFigureOut">
              <a:rPr lang="fr-FR" smtClean="0"/>
              <a:t>25/02/2022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6059DE8-9F1B-42F0-B385-8226672F6C65}" type="slidenum">
              <a:rPr lang="fr-FR" smtClean="0"/>
              <a:t>‹N°›</a:t>
            </a:fld>
            <a:endParaRPr lang="fr-FR"/>
          </a:p>
        </p:txBody>
      </p:sp>
    </p:spTree>
    <p:extLst>
      <p:ext uri="{BB962C8B-B14F-4D97-AF65-F5344CB8AC3E}">
        <p14:creationId xmlns:p14="http://schemas.microsoft.com/office/powerpoint/2010/main" val="426370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1FF46F1-E871-43C6-A619-CA7DEA6C35B5}" type="datetimeFigureOut">
              <a:rPr lang="fr-FR" smtClean="0"/>
              <a:t>25/02/2022</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6059DE8-9F1B-42F0-B385-8226672F6C65}" type="slidenum">
              <a:rPr lang="fr-FR" smtClean="0"/>
              <a:t>‹N°›</a:t>
            </a:fld>
            <a:endParaRPr lang="fr-FR"/>
          </a:p>
        </p:txBody>
      </p:sp>
    </p:spTree>
    <p:extLst>
      <p:ext uri="{BB962C8B-B14F-4D97-AF65-F5344CB8AC3E}">
        <p14:creationId xmlns:p14="http://schemas.microsoft.com/office/powerpoint/2010/main" val="34741916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5A1AB3-6F58-42BC-A397-F628A629A87E}"/>
              </a:ext>
            </a:extLst>
          </p:cNvPr>
          <p:cNvSpPr>
            <a:spLocks noGrp="1"/>
          </p:cNvSpPr>
          <p:nvPr>
            <p:ph type="ctrTitle"/>
          </p:nvPr>
        </p:nvSpPr>
        <p:spPr>
          <a:xfrm>
            <a:off x="1096108" y="-1248961"/>
            <a:ext cx="8825658" cy="3329581"/>
          </a:xfrm>
        </p:spPr>
        <p:txBody>
          <a:bodyPr/>
          <a:lstStyle/>
          <a:p>
            <a:r>
              <a:rPr lang="fr-FR" dirty="0"/>
              <a:t>Projet S4</a:t>
            </a:r>
          </a:p>
        </p:txBody>
      </p:sp>
      <p:sp>
        <p:nvSpPr>
          <p:cNvPr id="3" name="Sous-titre 2">
            <a:extLst>
              <a:ext uri="{FF2B5EF4-FFF2-40B4-BE49-F238E27FC236}">
                <a16:creationId xmlns:a16="http://schemas.microsoft.com/office/drawing/2014/main" id="{C8BD3D27-F8BD-49A6-A429-99027F2F41D4}"/>
              </a:ext>
            </a:extLst>
          </p:cNvPr>
          <p:cNvSpPr>
            <a:spLocks noGrp="1"/>
          </p:cNvSpPr>
          <p:nvPr>
            <p:ph type="subTitle" idx="1"/>
          </p:nvPr>
        </p:nvSpPr>
        <p:spPr>
          <a:xfrm>
            <a:off x="1683171" y="2998290"/>
            <a:ext cx="8825658" cy="861420"/>
          </a:xfrm>
        </p:spPr>
        <p:txBody>
          <a:bodyPr>
            <a:normAutofit fontScale="92500" lnSpcReduction="20000"/>
          </a:bodyPr>
          <a:lstStyle/>
          <a:p>
            <a:r>
              <a:rPr lang="fr-FR" sz="3200" dirty="0" err="1"/>
              <a:t>Probleme</a:t>
            </a:r>
            <a:r>
              <a:rPr lang="fr-FR" sz="3200" dirty="0"/>
              <a:t> du voyageur de commerce</a:t>
            </a:r>
          </a:p>
          <a:p>
            <a:r>
              <a:rPr lang="fr-FR" sz="1900" dirty="0"/>
              <a:t>Hasan BASBUNAR – </a:t>
            </a:r>
            <a:r>
              <a:rPr lang="fr-FR" sz="1900" dirty="0" err="1"/>
              <a:t>nour</a:t>
            </a:r>
            <a:r>
              <a:rPr lang="fr-FR" sz="1900" dirty="0"/>
              <a:t> </a:t>
            </a:r>
            <a:r>
              <a:rPr lang="fr-FR" sz="1900" dirty="0" err="1"/>
              <a:t>jelassi</a:t>
            </a:r>
            <a:r>
              <a:rPr lang="fr-FR" sz="1900" dirty="0"/>
              <a:t> – ARNAUD DEPOYEN</a:t>
            </a:r>
          </a:p>
          <a:p>
            <a:endParaRPr lang="fr-FR" dirty="0"/>
          </a:p>
        </p:txBody>
      </p:sp>
    </p:spTree>
    <p:extLst>
      <p:ext uri="{BB962C8B-B14F-4D97-AF65-F5344CB8AC3E}">
        <p14:creationId xmlns:p14="http://schemas.microsoft.com/office/powerpoint/2010/main" val="1867509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3064823-1AD2-43F2-9E2E-3DE22E05E69E}"/>
              </a:ext>
            </a:extLst>
          </p:cNvPr>
          <p:cNvSpPr>
            <a:spLocks noGrp="1"/>
          </p:cNvSpPr>
          <p:nvPr>
            <p:ph type="title"/>
          </p:nvPr>
        </p:nvSpPr>
        <p:spPr>
          <a:xfrm>
            <a:off x="8079876" y="-656953"/>
            <a:ext cx="3543464" cy="3066507"/>
          </a:xfrm>
        </p:spPr>
        <p:txBody>
          <a:bodyPr vert="horz" lIns="91440" tIns="45720" rIns="91440" bIns="45720" rtlCol="0" anchor="b">
            <a:normAutofit/>
          </a:bodyPr>
          <a:lstStyle/>
          <a:p>
            <a:r>
              <a:rPr lang="en-US" sz="2800" dirty="0">
                <a:solidFill>
                  <a:srgbClr val="EBEBEB"/>
                </a:solidFill>
              </a:rPr>
              <a:t>Combiner les deux </a:t>
            </a:r>
            <a:r>
              <a:rPr lang="en-US" sz="2800" dirty="0" err="1">
                <a:solidFill>
                  <a:srgbClr val="EBEBEB"/>
                </a:solidFill>
              </a:rPr>
              <a:t>heuristiques</a:t>
            </a:r>
            <a:r>
              <a:rPr lang="en-US" sz="2800" dirty="0">
                <a:solidFill>
                  <a:srgbClr val="EBEBEB"/>
                </a:solidFill>
              </a:rPr>
              <a:t> </a:t>
            </a:r>
            <a:r>
              <a:rPr lang="en-US" sz="2800" dirty="0" err="1">
                <a:solidFill>
                  <a:srgbClr val="EBEBEB"/>
                </a:solidFill>
              </a:rPr>
              <a:t>d’amélioration</a:t>
            </a:r>
            <a:endParaRPr lang="en-US" sz="2800" dirty="0">
              <a:solidFill>
                <a:srgbClr val="EBEBEB"/>
              </a:solidFill>
            </a:endParaRPr>
          </a:p>
        </p:txBody>
      </p:sp>
      <p:sp>
        <p:nvSpPr>
          <p:cNvPr id="26"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Image 6" descr="Une image contenant texte, armoire, capture d’écran&#10;&#10;Description générée automatiquement">
            <a:extLst>
              <a:ext uri="{FF2B5EF4-FFF2-40B4-BE49-F238E27FC236}">
                <a16:creationId xmlns:a16="http://schemas.microsoft.com/office/drawing/2014/main" id="{804F11A6-5E46-4000-9C60-CBEC307A42A2}"/>
              </a:ext>
            </a:extLst>
          </p:cNvPr>
          <p:cNvPicPr>
            <a:picLocks noChangeAspect="1"/>
          </p:cNvPicPr>
          <p:nvPr/>
        </p:nvPicPr>
        <p:blipFill rotWithShape="1">
          <a:blip r:embed="rId7">
            <a:extLst>
              <a:ext uri="{28A0092B-C50C-407E-A947-70E740481C1C}">
                <a14:useLocalDpi xmlns:a14="http://schemas.microsoft.com/office/drawing/2010/main" val="0"/>
              </a:ext>
            </a:extLst>
          </a:blip>
          <a:srcRect r="32" b="2"/>
          <a:stretch/>
        </p:blipFill>
        <p:spPr>
          <a:xfrm>
            <a:off x="20" y="-10500"/>
            <a:ext cx="8065678"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28" name="Rectangle 27">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ZoneTexte 2">
            <a:extLst>
              <a:ext uri="{FF2B5EF4-FFF2-40B4-BE49-F238E27FC236}">
                <a16:creationId xmlns:a16="http://schemas.microsoft.com/office/drawing/2014/main" id="{192079DE-A16C-4303-81A0-8BD68EC8ECDC}"/>
              </a:ext>
            </a:extLst>
          </p:cNvPr>
          <p:cNvSpPr txBox="1"/>
          <p:nvPr/>
        </p:nvSpPr>
        <p:spPr>
          <a:xfrm>
            <a:off x="7999412" y="2817807"/>
            <a:ext cx="4124269" cy="3539430"/>
          </a:xfrm>
          <a:prstGeom prst="rect">
            <a:avLst/>
          </a:prstGeom>
          <a:noFill/>
        </p:spPr>
        <p:txBody>
          <a:bodyPr wrap="square" rtlCol="0">
            <a:spAutoFit/>
          </a:bodyPr>
          <a:lstStyle/>
          <a:p>
            <a:r>
              <a:rPr lang="fr-FR" sz="2800" dirty="0"/>
              <a:t>On constate qu’en appliquant d’abord l’heuristique de décroisement puis l’heuristique d’</a:t>
            </a:r>
            <a:r>
              <a:rPr lang="fr-FR" sz="2800" dirty="0" err="1"/>
              <a:t>éhanges</a:t>
            </a:r>
            <a:r>
              <a:rPr lang="fr-FR" sz="2800" dirty="0"/>
              <a:t> de deux sommets on obtient de meilleurs résultat </a:t>
            </a:r>
            <a:r>
              <a:rPr lang="fr-FR" dirty="0"/>
              <a:t>! </a:t>
            </a:r>
          </a:p>
        </p:txBody>
      </p:sp>
    </p:spTree>
    <p:extLst>
      <p:ext uri="{BB962C8B-B14F-4D97-AF65-F5344CB8AC3E}">
        <p14:creationId xmlns:p14="http://schemas.microsoft.com/office/powerpoint/2010/main" val="538023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0144D1-A683-41FF-8EFE-8AA4BF6CBE25}"/>
              </a:ext>
            </a:extLst>
          </p:cNvPr>
          <p:cNvSpPr>
            <a:spLocks noGrp="1"/>
          </p:cNvSpPr>
          <p:nvPr>
            <p:ph type="title"/>
          </p:nvPr>
        </p:nvSpPr>
        <p:spPr>
          <a:xfrm>
            <a:off x="784134" y="728763"/>
            <a:ext cx="9404723" cy="1400530"/>
          </a:xfrm>
        </p:spPr>
        <p:txBody>
          <a:bodyPr/>
          <a:lstStyle/>
          <a:p>
            <a:r>
              <a:rPr lang="fr-FR" dirty="0"/>
              <a:t>Force brute</a:t>
            </a:r>
          </a:p>
        </p:txBody>
      </p:sp>
      <p:sp>
        <p:nvSpPr>
          <p:cNvPr id="3" name="Espace réservé du contenu 2">
            <a:extLst>
              <a:ext uri="{FF2B5EF4-FFF2-40B4-BE49-F238E27FC236}">
                <a16:creationId xmlns:a16="http://schemas.microsoft.com/office/drawing/2014/main" id="{9723F21E-7B76-4F23-8E79-8FBD8D868037}"/>
              </a:ext>
            </a:extLst>
          </p:cNvPr>
          <p:cNvSpPr>
            <a:spLocks noGrp="1"/>
          </p:cNvSpPr>
          <p:nvPr>
            <p:ph idx="1"/>
          </p:nvPr>
        </p:nvSpPr>
        <p:spPr>
          <a:xfrm>
            <a:off x="1013224" y="1579953"/>
            <a:ext cx="8946541" cy="4195481"/>
          </a:xfrm>
        </p:spPr>
        <p:txBody>
          <a:bodyPr>
            <a:noAutofit/>
          </a:bodyPr>
          <a:lstStyle/>
          <a:p>
            <a:pPr>
              <a:buFont typeface="Wingdings" panose="05000000000000000000" pitchFamily="2" charset="2"/>
              <a:buChar char="Ø"/>
            </a:pPr>
            <a:r>
              <a:rPr lang="fr-FR" sz="1800" dirty="0"/>
              <a:t>On génère itérativement toutes les listes possibles puis on calcule pour chaque liste, le poids et on affiche le meilleur résultats à la fin de l’essai ! </a:t>
            </a:r>
          </a:p>
          <a:p>
            <a:pPr>
              <a:buFont typeface="Wingdings" panose="05000000000000000000" pitchFamily="2" charset="2"/>
              <a:buChar char="Ø"/>
            </a:pPr>
            <a:r>
              <a:rPr lang="en-US" sz="1800" dirty="0"/>
              <a:t>Pour 	10 &gt; 0,046 sec </a:t>
            </a:r>
          </a:p>
          <a:p>
            <a:pPr marL="0" indent="0">
              <a:buNone/>
            </a:pPr>
            <a:r>
              <a:rPr lang="en-US" sz="1800" dirty="0"/>
              <a:t>		11 &gt; 0,47 sec </a:t>
            </a:r>
          </a:p>
          <a:p>
            <a:pPr marL="0" indent="0">
              <a:buNone/>
            </a:pPr>
            <a:r>
              <a:rPr lang="en-US" sz="1800" dirty="0"/>
              <a:t>		12 &gt; 7 sec</a:t>
            </a:r>
            <a:br>
              <a:rPr lang="en-US" sz="1800" dirty="0"/>
            </a:br>
            <a:r>
              <a:rPr lang="en-US" sz="1800" dirty="0"/>
              <a:t>		13 &gt; 93 sec</a:t>
            </a:r>
            <a:br>
              <a:rPr lang="en-US" sz="1800" dirty="0"/>
            </a:br>
            <a:r>
              <a:rPr lang="en-US" sz="1800" dirty="0"/>
              <a:t>		14 &gt; ….</a:t>
            </a:r>
            <a:endParaRPr lang="fr-FR" sz="1800" dirty="0"/>
          </a:p>
          <a:p>
            <a:pPr marL="0" indent="0">
              <a:buNone/>
            </a:pPr>
            <a:r>
              <a:rPr lang="fr-FR" sz="1800" dirty="0"/>
              <a:t>Exemple : </a:t>
            </a:r>
          </a:p>
          <a:p>
            <a:pPr>
              <a:buFont typeface="Wingdings" panose="05000000000000000000" pitchFamily="2" charset="2"/>
              <a:buChar char="Ø"/>
            </a:pPr>
            <a:r>
              <a:rPr lang="fr-FR" sz="1800" dirty="0"/>
              <a:t>0,1,2,3,4,5,6,7,8,9</a:t>
            </a:r>
          </a:p>
          <a:p>
            <a:pPr>
              <a:buFont typeface="Wingdings" panose="05000000000000000000" pitchFamily="2" charset="2"/>
              <a:buChar char="Ø"/>
            </a:pPr>
            <a:r>
              <a:rPr lang="fr-FR" sz="1800" dirty="0"/>
              <a:t>0,1,2,3,4,5,6,7,9,8</a:t>
            </a:r>
          </a:p>
          <a:p>
            <a:pPr>
              <a:buFont typeface="Wingdings" panose="05000000000000000000" pitchFamily="2" charset="2"/>
              <a:buChar char="Ø"/>
            </a:pPr>
            <a:r>
              <a:rPr lang="fr-FR" sz="1800" dirty="0"/>
              <a:t>0,1,2,3,4,5,6,8,7,9</a:t>
            </a:r>
          </a:p>
          <a:p>
            <a:pPr>
              <a:buFont typeface="Wingdings" panose="05000000000000000000" pitchFamily="2" charset="2"/>
              <a:buChar char="Ø"/>
            </a:pPr>
            <a:r>
              <a:rPr lang="fr-FR" sz="1800" dirty="0"/>
              <a:t>0,1,2,3,4,5,6,8,9,7</a:t>
            </a:r>
          </a:p>
          <a:p>
            <a:pPr>
              <a:buFont typeface="Wingdings" panose="05000000000000000000" pitchFamily="2" charset="2"/>
              <a:buChar char="Ø"/>
            </a:pPr>
            <a:r>
              <a:rPr lang="fr-FR" sz="1800" dirty="0"/>
              <a:t>0,1,2,3,4,5,6,9,7,8</a:t>
            </a:r>
          </a:p>
          <a:p>
            <a:pPr>
              <a:buFont typeface="Wingdings" panose="05000000000000000000" pitchFamily="2" charset="2"/>
              <a:buChar char="Ø"/>
            </a:pPr>
            <a:r>
              <a:rPr lang="fr-FR" sz="1800" dirty="0"/>
              <a:t>0,1,2,3,4,5,6,9,8,7</a:t>
            </a:r>
          </a:p>
        </p:txBody>
      </p:sp>
      <p:sp>
        <p:nvSpPr>
          <p:cNvPr id="4" name="ZoneTexte 3">
            <a:extLst>
              <a:ext uri="{FF2B5EF4-FFF2-40B4-BE49-F238E27FC236}">
                <a16:creationId xmlns:a16="http://schemas.microsoft.com/office/drawing/2014/main" id="{A1D06BA9-F570-4CF5-87C5-6265849A927D}"/>
              </a:ext>
            </a:extLst>
          </p:cNvPr>
          <p:cNvSpPr txBox="1"/>
          <p:nvPr/>
        </p:nvSpPr>
        <p:spPr>
          <a:xfrm>
            <a:off x="4971393" y="2732690"/>
            <a:ext cx="4988372" cy="1200329"/>
          </a:xfrm>
          <a:prstGeom prst="rect">
            <a:avLst/>
          </a:prstGeom>
          <a:noFill/>
        </p:spPr>
        <p:txBody>
          <a:bodyPr wrap="square" rtlCol="0">
            <a:spAutoFit/>
          </a:bodyPr>
          <a:lstStyle/>
          <a:p>
            <a:r>
              <a:rPr lang="fr-FR" dirty="0"/>
              <a:t>Plus le nombre de villes est grand, plus le temps d’exécution augmente.</a:t>
            </a:r>
          </a:p>
          <a:p>
            <a:r>
              <a:rPr lang="fr-FR" dirty="0"/>
              <a:t>Pour 14 on prend 14 x plus de temps que pour 13.</a:t>
            </a:r>
          </a:p>
        </p:txBody>
      </p:sp>
    </p:spTree>
    <p:extLst>
      <p:ext uri="{BB962C8B-B14F-4D97-AF65-F5344CB8AC3E}">
        <p14:creationId xmlns:p14="http://schemas.microsoft.com/office/powerpoint/2010/main" val="3079079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65E107-CB69-48E3-80D4-1B5682B86BA0}"/>
              </a:ext>
            </a:extLst>
          </p:cNvPr>
          <p:cNvSpPr>
            <a:spLocks noGrp="1"/>
          </p:cNvSpPr>
          <p:nvPr>
            <p:ph type="title"/>
          </p:nvPr>
        </p:nvSpPr>
        <p:spPr/>
        <p:txBody>
          <a:bodyPr/>
          <a:lstStyle/>
          <a:p>
            <a:r>
              <a:rPr lang="fr-FR" dirty="0"/>
              <a:t>La proposition</a:t>
            </a:r>
          </a:p>
        </p:txBody>
      </p:sp>
      <p:sp>
        <p:nvSpPr>
          <p:cNvPr id="3" name="Espace réservé du contenu 2">
            <a:extLst>
              <a:ext uri="{FF2B5EF4-FFF2-40B4-BE49-F238E27FC236}">
                <a16:creationId xmlns:a16="http://schemas.microsoft.com/office/drawing/2014/main" id="{B4D84DE5-2D24-44B8-B47D-1F43D1405D9F}"/>
              </a:ext>
            </a:extLst>
          </p:cNvPr>
          <p:cNvSpPr>
            <a:spLocks noGrp="1"/>
          </p:cNvSpPr>
          <p:nvPr>
            <p:ph idx="1"/>
          </p:nvPr>
        </p:nvSpPr>
        <p:spPr>
          <a:xfrm>
            <a:off x="1103312" y="2052918"/>
            <a:ext cx="10037654" cy="1720295"/>
          </a:xfrm>
        </p:spPr>
        <p:txBody>
          <a:bodyPr/>
          <a:lstStyle/>
          <a:p>
            <a:r>
              <a:rPr lang="fr-FR" dirty="0"/>
              <a:t>Heuristique du Tabou</a:t>
            </a:r>
          </a:p>
          <a:p>
            <a:r>
              <a:rPr lang="fr-FR" dirty="0"/>
              <a:t>Algorithme de Bellman-</a:t>
            </a:r>
            <a:r>
              <a:rPr lang="fr-FR" dirty="0" err="1"/>
              <a:t>Held</a:t>
            </a:r>
            <a:r>
              <a:rPr lang="fr-FR" dirty="0"/>
              <a:t>-</a:t>
            </a:r>
            <a:r>
              <a:rPr lang="fr-FR" dirty="0" err="1"/>
              <a:t>Karp</a:t>
            </a:r>
            <a:endParaRPr lang="fr-FR" dirty="0"/>
          </a:p>
          <a:p>
            <a:r>
              <a:rPr lang="fr-FR" dirty="0"/>
              <a:t>Heuristique de la méthode des blocs </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964212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AE9FDE-DE3C-4F3E-832F-E54F921F18D0}"/>
              </a:ext>
            </a:extLst>
          </p:cNvPr>
          <p:cNvSpPr>
            <a:spLocks noGrp="1"/>
          </p:cNvSpPr>
          <p:nvPr>
            <p:ph type="title"/>
          </p:nvPr>
        </p:nvSpPr>
        <p:spPr>
          <a:xfrm>
            <a:off x="1103312" y="609601"/>
            <a:ext cx="8946541" cy="1400530"/>
          </a:xfrm>
        </p:spPr>
        <p:txBody>
          <a:bodyPr/>
          <a:lstStyle/>
          <a:p>
            <a:r>
              <a:rPr lang="fr-FR" dirty="0"/>
              <a:t>Algorithme de Bellman-</a:t>
            </a:r>
            <a:r>
              <a:rPr lang="fr-FR" dirty="0" err="1"/>
              <a:t>Held</a:t>
            </a:r>
            <a:r>
              <a:rPr lang="fr-FR" dirty="0"/>
              <a:t>-</a:t>
            </a:r>
            <a:r>
              <a:rPr lang="fr-FR" dirty="0" err="1"/>
              <a:t>Karp</a:t>
            </a:r>
            <a:endParaRPr lang="fr-FR" dirty="0"/>
          </a:p>
        </p:txBody>
      </p:sp>
      <p:sp>
        <p:nvSpPr>
          <p:cNvPr id="3" name="Espace réservé du contenu 2">
            <a:extLst>
              <a:ext uri="{FF2B5EF4-FFF2-40B4-BE49-F238E27FC236}">
                <a16:creationId xmlns:a16="http://schemas.microsoft.com/office/drawing/2014/main" id="{10AEFBA1-B81D-4DCF-9C7B-5588DBD5657F}"/>
              </a:ext>
            </a:extLst>
          </p:cNvPr>
          <p:cNvSpPr>
            <a:spLocks noGrp="1"/>
          </p:cNvSpPr>
          <p:nvPr>
            <p:ph idx="1"/>
          </p:nvPr>
        </p:nvSpPr>
        <p:spPr>
          <a:xfrm>
            <a:off x="1029740" y="2052918"/>
            <a:ext cx="8946541" cy="1216493"/>
          </a:xfrm>
        </p:spPr>
        <p:txBody>
          <a:bodyPr/>
          <a:lstStyle/>
          <a:p>
            <a:r>
              <a:rPr lang="fr-FR" dirty="0"/>
              <a:t>L’algorithme de Bellman-</a:t>
            </a:r>
            <a:r>
              <a:rPr lang="fr-FR" dirty="0" err="1"/>
              <a:t>Held</a:t>
            </a:r>
            <a:r>
              <a:rPr lang="fr-FR" dirty="0"/>
              <a:t>-</a:t>
            </a:r>
            <a:r>
              <a:rPr lang="fr-FR" dirty="0" err="1"/>
              <a:t>Karp</a:t>
            </a:r>
            <a:r>
              <a:rPr lang="fr-FR" dirty="0"/>
              <a:t> repose sur une optimisation niveau par niveau. Le cœur de la méthode peut être décrit par une </a:t>
            </a:r>
            <a:r>
              <a:rPr lang="fr-FR"/>
              <a:t>équation récursive</a:t>
            </a:r>
            <a:endParaRPr lang="fr-FR" dirty="0"/>
          </a:p>
        </p:txBody>
      </p:sp>
      <p:sp>
        <p:nvSpPr>
          <p:cNvPr id="4" name="Espace réservé du contenu 2">
            <a:extLst>
              <a:ext uri="{FF2B5EF4-FFF2-40B4-BE49-F238E27FC236}">
                <a16:creationId xmlns:a16="http://schemas.microsoft.com/office/drawing/2014/main" id="{115FB63A-E089-44D7-9F16-E5651BEECA4C}"/>
              </a:ext>
            </a:extLst>
          </p:cNvPr>
          <p:cNvSpPr txBox="1">
            <a:spLocks/>
          </p:cNvSpPr>
          <p:nvPr/>
        </p:nvSpPr>
        <p:spPr>
          <a:xfrm>
            <a:off x="7556662" y="3732602"/>
            <a:ext cx="8946541" cy="152257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sz="1600" dirty="0"/>
              <a:t>X : point de départ </a:t>
            </a:r>
          </a:p>
          <a:p>
            <a:r>
              <a:rPr lang="fr-FR" sz="1600" dirty="0" err="1"/>
              <a:t>Dist</a:t>
            </a:r>
            <a:r>
              <a:rPr lang="fr-FR" sz="1600" dirty="0"/>
              <a:t>(</a:t>
            </a:r>
            <a:r>
              <a:rPr lang="fr-FR" sz="1600" dirty="0" err="1"/>
              <a:t>i,j</a:t>
            </a:r>
            <a:r>
              <a:rPr lang="fr-FR" sz="1600" dirty="0"/>
              <a:t>) : le cout du trajet de i à j *</a:t>
            </a:r>
          </a:p>
          <a:p>
            <a:r>
              <a:rPr lang="fr-FR" sz="1600" dirty="0" err="1"/>
              <a:t>Opt</a:t>
            </a:r>
            <a:r>
              <a:rPr lang="fr-FR" sz="1600" dirty="0"/>
              <a:t>(</a:t>
            </a:r>
            <a:r>
              <a:rPr lang="fr-FR" sz="1600" dirty="0" err="1"/>
              <a:t>S,t</a:t>
            </a:r>
            <a:r>
              <a:rPr lang="fr-FR" sz="1600" dirty="0"/>
              <a:t>) : le cout minimum d’un chemin </a:t>
            </a:r>
          </a:p>
          <a:p>
            <a:r>
              <a:rPr lang="fr-FR" sz="1600" dirty="0"/>
              <a:t>commençant par x passant par tout </a:t>
            </a:r>
          </a:p>
          <a:p>
            <a:r>
              <a:rPr lang="fr-FR" sz="1600" dirty="0"/>
              <a:t>les point de S et se terminant par t </a:t>
            </a:r>
          </a:p>
        </p:txBody>
      </p:sp>
      <p:sp>
        <p:nvSpPr>
          <p:cNvPr id="5" name="Espace réservé du contenu 2">
            <a:extLst>
              <a:ext uri="{FF2B5EF4-FFF2-40B4-BE49-F238E27FC236}">
                <a16:creationId xmlns:a16="http://schemas.microsoft.com/office/drawing/2014/main" id="{D47608F0-35AD-409C-BC58-F9847CE09990}"/>
              </a:ext>
            </a:extLst>
          </p:cNvPr>
          <p:cNvSpPr txBox="1">
            <a:spLocks/>
          </p:cNvSpPr>
          <p:nvPr/>
        </p:nvSpPr>
        <p:spPr>
          <a:xfrm>
            <a:off x="162068" y="4383635"/>
            <a:ext cx="8946541" cy="12164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dirty="0" err="1"/>
              <a:t>opt</a:t>
            </a:r>
            <a:r>
              <a:rPr lang="fr-FR" dirty="0"/>
              <a:t>(</a:t>
            </a:r>
            <a:r>
              <a:rPr lang="fr-FR" dirty="0" err="1"/>
              <a:t>S,t</a:t>
            </a:r>
            <a:r>
              <a:rPr lang="fr-FR" dirty="0"/>
              <a:t>) = min ( </a:t>
            </a:r>
            <a:r>
              <a:rPr lang="fr-FR" dirty="0" err="1"/>
              <a:t>opt</a:t>
            </a:r>
            <a:r>
              <a:rPr lang="fr-FR" dirty="0"/>
              <a:t>(S\{t},q) + </a:t>
            </a:r>
            <a:r>
              <a:rPr lang="fr-FR" dirty="0" err="1"/>
              <a:t>dist</a:t>
            </a:r>
            <a:r>
              <a:rPr lang="fr-FR" dirty="0"/>
              <a:t>(</a:t>
            </a:r>
            <a:r>
              <a:rPr lang="fr-FR" dirty="0" err="1"/>
              <a:t>q,t</a:t>
            </a:r>
            <a:r>
              <a:rPr lang="fr-FR" dirty="0"/>
              <a:t>) : q appart S\&lt;{t})</a:t>
            </a:r>
          </a:p>
        </p:txBody>
      </p:sp>
      <p:sp>
        <p:nvSpPr>
          <p:cNvPr id="6" name="Espace réservé du contenu 2">
            <a:extLst>
              <a:ext uri="{FF2B5EF4-FFF2-40B4-BE49-F238E27FC236}">
                <a16:creationId xmlns:a16="http://schemas.microsoft.com/office/drawing/2014/main" id="{206FAA7F-46DC-442D-BBC5-03289DF940ED}"/>
              </a:ext>
            </a:extLst>
          </p:cNvPr>
          <p:cNvSpPr txBox="1">
            <a:spLocks/>
          </p:cNvSpPr>
          <p:nvPr/>
        </p:nvSpPr>
        <p:spPr>
          <a:xfrm>
            <a:off x="303958" y="5688313"/>
            <a:ext cx="8946541" cy="12164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fr-FR" dirty="0"/>
          </a:p>
        </p:txBody>
      </p:sp>
    </p:spTree>
    <p:extLst>
      <p:ext uri="{BB962C8B-B14F-4D97-AF65-F5344CB8AC3E}">
        <p14:creationId xmlns:p14="http://schemas.microsoft.com/office/powerpoint/2010/main" val="1685732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65E107-CB69-48E3-80D4-1B5682B86BA0}"/>
              </a:ext>
            </a:extLst>
          </p:cNvPr>
          <p:cNvSpPr>
            <a:spLocks noGrp="1"/>
          </p:cNvSpPr>
          <p:nvPr>
            <p:ph type="title"/>
          </p:nvPr>
        </p:nvSpPr>
        <p:spPr/>
        <p:txBody>
          <a:bodyPr/>
          <a:lstStyle/>
          <a:p>
            <a:r>
              <a:rPr lang="fr-FR" dirty="0"/>
              <a:t>Heuristique de la méthode des blocs :</a:t>
            </a:r>
          </a:p>
        </p:txBody>
      </p:sp>
      <p:sp>
        <p:nvSpPr>
          <p:cNvPr id="3" name="Espace réservé du contenu 2">
            <a:extLst>
              <a:ext uri="{FF2B5EF4-FFF2-40B4-BE49-F238E27FC236}">
                <a16:creationId xmlns:a16="http://schemas.microsoft.com/office/drawing/2014/main" id="{B4D84DE5-2D24-44B8-B47D-1F43D1405D9F}"/>
              </a:ext>
            </a:extLst>
          </p:cNvPr>
          <p:cNvSpPr>
            <a:spLocks noGrp="1"/>
          </p:cNvSpPr>
          <p:nvPr>
            <p:ph idx="1"/>
          </p:nvPr>
        </p:nvSpPr>
        <p:spPr>
          <a:xfrm>
            <a:off x="745960" y="1968835"/>
            <a:ext cx="8946541" cy="4195481"/>
          </a:xfrm>
        </p:spPr>
        <p:txBody>
          <a:bodyPr/>
          <a:lstStyle/>
          <a:p>
            <a:pPr marL="0" indent="0">
              <a:buNone/>
            </a:pPr>
            <a:endParaRPr lang="fr-FR" dirty="0"/>
          </a:p>
          <a:p>
            <a:pPr marL="0" indent="0">
              <a:buNone/>
            </a:pPr>
            <a:r>
              <a:rPr lang="fr-FR" sz="1800" dirty="0"/>
              <a:t>Division du pool de ville en blocs de même taille, par tirage aléatoire </a:t>
            </a:r>
          </a:p>
        </p:txBody>
      </p:sp>
      <p:cxnSp>
        <p:nvCxnSpPr>
          <p:cNvPr id="5" name="Connecteur droit avec flèche 4">
            <a:extLst>
              <a:ext uri="{FF2B5EF4-FFF2-40B4-BE49-F238E27FC236}">
                <a16:creationId xmlns:a16="http://schemas.microsoft.com/office/drawing/2014/main" id="{08009409-8A3F-42B0-AB1B-4DE72E4D8F61}"/>
              </a:ext>
            </a:extLst>
          </p:cNvPr>
          <p:cNvCxnSpPr>
            <a:cxnSpLocks/>
          </p:cNvCxnSpPr>
          <p:nvPr/>
        </p:nvCxnSpPr>
        <p:spPr>
          <a:xfrm>
            <a:off x="3666525" y="2921394"/>
            <a:ext cx="0" cy="50760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7" name="ZoneTexte 6">
            <a:extLst>
              <a:ext uri="{FF2B5EF4-FFF2-40B4-BE49-F238E27FC236}">
                <a16:creationId xmlns:a16="http://schemas.microsoft.com/office/drawing/2014/main" id="{9CE310BD-EAAB-4CF1-B40D-D6501DAFAD4D}"/>
              </a:ext>
            </a:extLst>
          </p:cNvPr>
          <p:cNvSpPr txBox="1"/>
          <p:nvPr/>
        </p:nvSpPr>
        <p:spPr>
          <a:xfrm>
            <a:off x="1187394" y="3544587"/>
            <a:ext cx="5690982" cy="369332"/>
          </a:xfrm>
          <a:prstGeom prst="rect">
            <a:avLst/>
          </a:prstGeom>
          <a:noFill/>
        </p:spPr>
        <p:txBody>
          <a:bodyPr wrap="none" rtlCol="0">
            <a:spAutoFit/>
          </a:bodyPr>
          <a:lstStyle/>
          <a:p>
            <a:r>
              <a:rPr lang="fr-FR" dirty="0"/>
              <a:t>Calcul de la meilleure tournée pour chaque bloc</a:t>
            </a:r>
          </a:p>
        </p:txBody>
      </p:sp>
      <p:cxnSp>
        <p:nvCxnSpPr>
          <p:cNvPr id="9" name="Connecteur droit avec flèche 8">
            <a:extLst>
              <a:ext uri="{FF2B5EF4-FFF2-40B4-BE49-F238E27FC236}">
                <a16:creationId xmlns:a16="http://schemas.microsoft.com/office/drawing/2014/main" id="{9542CBA2-2131-4536-B053-4B6121DF8BB4}"/>
              </a:ext>
            </a:extLst>
          </p:cNvPr>
          <p:cNvCxnSpPr/>
          <p:nvPr/>
        </p:nvCxnSpPr>
        <p:spPr>
          <a:xfrm>
            <a:off x="3676243" y="4151487"/>
            <a:ext cx="0" cy="50033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85F73A6E-359E-4C83-985E-D86C9AB25879}"/>
              </a:ext>
            </a:extLst>
          </p:cNvPr>
          <p:cNvSpPr txBox="1"/>
          <p:nvPr/>
        </p:nvSpPr>
        <p:spPr>
          <a:xfrm>
            <a:off x="1576277" y="4889387"/>
            <a:ext cx="4758034" cy="369332"/>
          </a:xfrm>
          <a:prstGeom prst="rect">
            <a:avLst/>
          </a:prstGeom>
          <a:noFill/>
        </p:spPr>
        <p:txBody>
          <a:bodyPr wrap="none" rtlCol="0">
            <a:spAutoFit/>
          </a:bodyPr>
          <a:lstStyle/>
          <a:p>
            <a:r>
              <a:rPr lang="fr-FR" dirty="0"/>
              <a:t>Addition des résultats de temps et de km</a:t>
            </a:r>
          </a:p>
        </p:txBody>
      </p:sp>
    </p:spTree>
    <p:extLst>
      <p:ext uri="{BB962C8B-B14F-4D97-AF65-F5344CB8AC3E}">
        <p14:creationId xmlns:p14="http://schemas.microsoft.com/office/powerpoint/2010/main" val="1475328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483CB9-CDAA-4BCA-B41B-0B9CA9993521}"/>
              </a:ext>
            </a:extLst>
          </p:cNvPr>
          <p:cNvSpPr>
            <a:spLocks noGrp="1"/>
          </p:cNvSpPr>
          <p:nvPr>
            <p:ph type="title"/>
          </p:nvPr>
        </p:nvSpPr>
        <p:spPr/>
        <p:txBody>
          <a:bodyPr/>
          <a:lstStyle/>
          <a:p>
            <a:r>
              <a:rPr lang="en-US" dirty="0" err="1"/>
              <a:t>Avancement</a:t>
            </a:r>
            <a:endParaRPr lang="en-US" dirty="0"/>
          </a:p>
        </p:txBody>
      </p:sp>
      <p:sp>
        <p:nvSpPr>
          <p:cNvPr id="3" name="Espace réservé du contenu 2">
            <a:extLst>
              <a:ext uri="{FF2B5EF4-FFF2-40B4-BE49-F238E27FC236}">
                <a16:creationId xmlns:a16="http://schemas.microsoft.com/office/drawing/2014/main" id="{3238847E-E61F-4DE4-9C39-D148AB4985EF}"/>
              </a:ext>
            </a:extLst>
          </p:cNvPr>
          <p:cNvSpPr>
            <a:spLocks noGrp="1"/>
          </p:cNvSpPr>
          <p:nvPr>
            <p:ph idx="1"/>
          </p:nvPr>
        </p:nvSpPr>
        <p:spPr/>
        <p:txBody>
          <a:bodyPr/>
          <a:lstStyle/>
          <a:p>
            <a:r>
              <a:rPr lang="en-US" dirty="0"/>
              <a:t>Heuristique </a:t>
            </a:r>
            <a:r>
              <a:rPr lang="en-US" dirty="0" err="1"/>
              <a:t>aléatoire</a:t>
            </a:r>
            <a:r>
              <a:rPr lang="en-US" dirty="0"/>
              <a:t> : </a:t>
            </a:r>
          </a:p>
          <a:p>
            <a:r>
              <a:rPr lang="en-US" dirty="0"/>
              <a:t>Heuristique du plus </a:t>
            </a:r>
            <a:r>
              <a:rPr lang="en-US" dirty="0" err="1"/>
              <a:t>proche</a:t>
            </a:r>
            <a:r>
              <a:rPr lang="en-US" dirty="0"/>
              <a:t> </a:t>
            </a:r>
            <a:r>
              <a:rPr lang="en-US" dirty="0" err="1"/>
              <a:t>voisin</a:t>
            </a:r>
            <a:r>
              <a:rPr lang="en-US" dirty="0"/>
              <a:t> : </a:t>
            </a:r>
          </a:p>
          <a:p>
            <a:r>
              <a:rPr lang="en-US" dirty="0"/>
              <a:t>Proposition : 										</a:t>
            </a:r>
          </a:p>
          <a:p>
            <a:r>
              <a:rPr lang="en-US" dirty="0"/>
              <a:t>Heuristique d’échange de deux sommets : </a:t>
            </a:r>
          </a:p>
          <a:p>
            <a:r>
              <a:rPr lang="fr-FR" dirty="0"/>
              <a:t>Heuristique</a:t>
            </a:r>
            <a:r>
              <a:rPr lang="en-US" dirty="0"/>
              <a:t> de (</a:t>
            </a:r>
            <a:r>
              <a:rPr lang="en-US" dirty="0" err="1"/>
              <a:t>dé</a:t>
            </a:r>
            <a:r>
              <a:rPr lang="en-US" dirty="0"/>
              <a:t>)</a:t>
            </a:r>
            <a:r>
              <a:rPr lang="en-US" dirty="0" err="1"/>
              <a:t>croisement</a:t>
            </a:r>
            <a:r>
              <a:rPr lang="en-US" dirty="0"/>
              <a:t> de deux </a:t>
            </a:r>
            <a:r>
              <a:rPr lang="en-US" dirty="0" err="1"/>
              <a:t>arrêtes</a:t>
            </a:r>
            <a:r>
              <a:rPr lang="en-US" dirty="0"/>
              <a:t> : </a:t>
            </a:r>
          </a:p>
          <a:p>
            <a:r>
              <a:rPr lang="en-US" dirty="0"/>
              <a:t>Brute force : 										</a:t>
            </a:r>
          </a:p>
        </p:txBody>
      </p:sp>
      <p:pic>
        <p:nvPicPr>
          <p:cNvPr id="6" name="Image 5">
            <a:extLst>
              <a:ext uri="{FF2B5EF4-FFF2-40B4-BE49-F238E27FC236}">
                <a16:creationId xmlns:a16="http://schemas.microsoft.com/office/drawing/2014/main" id="{42262A60-27B9-4023-8178-F9716FED6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0638" y="3173609"/>
            <a:ext cx="535547" cy="535547"/>
          </a:xfrm>
          <a:prstGeom prst="rect">
            <a:avLst/>
          </a:prstGeom>
        </p:spPr>
      </p:pic>
      <p:pic>
        <p:nvPicPr>
          <p:cNvPr id="10" name="Image 9">
            <a:extLst>
              <a:ext uri="{FF2B5EF4-FFF2-40B4-BE49-F238E27FC236}">
                <a16:creationId xmlns:a16="http://schemas.microsoft.com/office/drawing/2014/main" id="{E156A381-2B79-4346-8A9F-0B43F4916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0638" y="3620970"/>
            <a:ext cx="535547" cy="535547"/>
          </a:xfrm>
          <a:prstGeom prst="rect">
            <a:avLst/>
          </a:prstGeom>
        </p:spPr>
      </p:pic>
      <p:pic>
        <p:nvPicPr>
          <p:cNvPr id="11" name="Image 10">
            <a:extLst>
              <a:ext uri="{FF2B5EF4-FFF2-40B4-BE49-F238E27FC236}">
                <a16:creationId xmlns:a16="http://schemas.microsoft.com/office/drawing/2014/main" id="{D50CEDBE-AFD8-499F-91FB-D8D95C302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079" y="2316951"/>
            <a:ext cx="535547" cy="535547"/>
          </a:xfrm>
          <a:prstGeom prst="rect">
            <a:avLst/>
          </a:prstGeom>
        </p:spPr>
      </p:pic>
      <p:pic>
        <p:nvPicPr>
          <p:cNvPr id="12" name="Image 11">
            <a:extLst>
              <a:ext uri="{FF2B5EF4-FFF2-40B4-BE49-F238E27FC236}">
                <a16:creationId xmlns:a16="http://schemas.microsoft.com/office/drawing/2014/main" id="{6D898C56-D50D-41B2-938E-18B1B8558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0638" y="1794006"/>
            <a:ext cx="535547" cy="535547"/>
          </a:xfrm>
          <a:prstGeom prst="rect">
            <a:avLst/>
          </a:prstGeom>
        </p:spPr>
      </p:pic>
      <p:pic>
        <p:nvPicPr>
          <p:cNvPr id="14" name="Image 13" descr="Une image contenant table&#10;&#10;Description générée automatiquement">
            <a:extLst>
              <a:ext uri="{FF2B5EF4-FFF2-40B4-BE49-F238E27FC236}">
                <a16:creationId xmlns:a16="http://schemas.microsoft.com/office/drawing/2014/main" id="{4B597239-DE97-48C4-9E03-6CBC059F61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6781" y="2798934"/>
            <a:ext cx="506468" cy="506468"/>
          </a:xfrm>
          <a:prstGeom prst="rect">
            <a:avLst/>
          </a:prstGeom>
        </p:spPr>
      </p:pic>
      <p:pic>
        <p:nvPicPr>
          <p:cNvPr id="13" name="Image 12">
            <a:extLst>
              <a:ext uri="{FF2B5EF4-FFF2-40B4-BE49-F238E27FC236}">
                <a16:creationId xmlns:a16="http://schemas.microsoft.com/office/drawing/2014/main" id="{E75421B6-1139-4061-B465-66FBD7EF7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0638" y="4149458"/>
            <a:ext cx="535547" cy="535547"/>
          </a:xfrm>
          <a:prstGeom prst="rect">
            <a:avLst/>
          </a:prstGeom>
        </p:spPr>
      </p:pic>
    </p:spTree>
    <p:extLst>
      <p:ext uri="{BB962C8B-B14F-4D97-AF65-F5344CB8AC3E}">
        <p14:creationId xmlns:p14="http://schemas.microsoft.com/office/powerpoint/2010/main" val="639769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C2A44-3F77-400C-B237-FEA6AD491A34}"/>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0EC2EC2A-0993-41FF-989B-F0B977EAD41D}"/>
              </a:ext>
            </a:extLst>
          </p:cNvPr>
          <p:cNvSpPr>
            <a:spLocks noGrp="1"/>
          </p:cNvSpPr>
          <p:nvPr>
            <p:ph idx="1"/>
          </p:nvPr>
        </p:nvSpPr>
        <p:spPr/>
        <p:txBody>
          <a:bodyPr/>
          <a:lstStyle/>
          <a:p>
            <a:pPr marL="0" indent="0">
              <a:buNone/>
            </a:pPr>
            <a:r>
              <a:rPr lang="fr-FR" dirty="0"/>
              <a:t>Qu’est ce qu’on pourrait améliorer dans le futur : </a:t>
            </a:r>
          </a:p>
          <a:p>
            <a:pPr>
              <a:buFontTx/>
              <a:buChar char="-"/>
            </a:pPr>
            <a:r>
              <a:rPr lang="fr-FR" dirty="0"/>
              <a:t>Brute force : supprimer tout les doublons pour diminuer le nombre d’étapes </a:t>
            </a:r>
          </a:p>
          <a:p>
            <a:pPr marL="0" indent="0">
              <a:buNone/>
            </a:pPr>
            <a:r>
              <a:rPr lang="fr-FR" dirty="0"/>
              <a:t>           idée : Stocker en mémoire une partie de la liste qui va être     pareil pour les suivantes pour ne pas recalculer ce bout de chemin</a:t>
            </a:r>
          </a:p>
          <a:p>
            <a:pPr marL="0" indent="0">
              <a:buNone/>
            </a:pPr>
            <a:endParaRPr lang="fr-FR" dirty="0"/>
          </a:p>
          <a:p>
            <a:pPr>
              <a:buFontTx/>
              <a:buChar char="-"/>
            </a:pPr>
            <a:r>
              <a:rPr lang="fr-FR" dirty="0"/>
              <a:t>La proposition : Corriger les bugs pour les rendre fonctionnelles </a:t>
            </a:r>
          </a:p>
          <a:p>
            <a:pPr>
              <a:buFontTx/>
              <a:buChar char="-"/>
            </a:pPr>
            <a:endParaRPr lang="fr-FR" dirty="0"/>
          </a:p>
          <a:p>
            <a:pPr marL="0" indent="0">
              <a:buNone/>
            </a:pPr>
            <a:endParaRPr lang="fr-FR" dirty="0"/>
          </a:p>
        </p:txBody>
      </p:sp>
    </p:spTree>
    <p:extLst>
      <p:ext uri="{BB962C8B-B14F-4D97-AF65-F5344CB8AC3E}">
        <p14:creationId xmlns:p14="http://schemas.microsoft.com/office/powerpoint/2010/main" val="262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C2A44-3F77-400C-B237-FEA6AD491A34}"/>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0EC2EC2A-0993-41FF-989B-F0B977EAD41D}"/>
              </a:ext>
            </a:extLst>
          </p:cNvPr>
          <p:cNvSpPr>
            <a:spLocks noGrp="1"/>
          </p:cNvSpPr>
          <p:nvPr>
            <p:ph idx="1"/>
          </p:nvPr>
        </p:nvSpPr>
        <p:spPr/>
        <p:txBody>
          <a:bodyPr/>
          <a:lstStyle/>
          <a:p>
            <a:r>
              <a:rPr lang="fr-FR" dirty="0"/>
              <a:t>En quoi ça consiste ?</a:t>
            </a:r>
          </a:p>
          <a:p>
            <a:pPr marL="0" indent="0">
              <a:buNone/>
            </a:pPr>
            <a:r>
              <a:rPr lang="fr-FR" dirty="0"/>
              <a:t>Un voyageur de commerce doit visiter n villes. Il s’agit de déterminer la tournée la plus courte qui passe une et une seule fois par chacune des villes et se termine par la ville d’origine.</a:t>
            </a:r>
          </a:p>
          <a:p>
            <a:pPr>
              <a:buFont typeface="Wingdings" panose="05000000000000000000" pitchFamily="2" charset="2"/>
              <a:buChar char="Ø"/>
            </a:pPr>
            <a:r>
              <a:rPr lang="fr-FR" dirty="0"/>
              <a:t>But </a:t>
            </a:r>
          </a:p>
          <a:p>
            <a:pPr marL="0" indent="0">
              <a:buNone/>
            </a:pPr>
            <a:r>
              <a:rPr lang="fr-FR" dirty="0"/>
              <a:t>Déterminer un cycle Hamiltonien de poids minimum</a:t>
            </a:r>
          </a:p>
          <a:p>
            <a:pPr marL="0" indent="0">
              <a:buNone/>
            </a:pPr>
            <a:endParaRPr lang="fr-FR" dirty="0"/>
          </a:p>
          <a:p>
            <a:pPr marL="0" indent="0">
              <a:buNone/>
            </a:pPr>
            <a:r>
              <a:rPr lang="fr-FR" dirty="0"/>
              <a:t>Choix du Langage : C </a:t>
            </a:r>
          </a:p>
          <a:p>
            <a:pPr marL="0" indent="0">
              <a:buNone/>
            </a:pPr>
            <a:r>
              <a:rPr lang="fr-FR" dirty="0"/>
              <a:t>- Rapidité d’exécution par rapport au Python </a:t>
            </a:r>
          </a:p>
        </p:txBody>
      </p:sp>
    </p:spTree>
    <p:extLst>
      <p:ext uri="{BB962C8B-B14F-4D97-AF65-F5344CB8AC3E}">
        <p14:creationId xmlns:p14="http://schemas.microsoft.com/office/powerpoint/2010/main" val="3269561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C2A44-3F77-400C-B237-FEA6AD491A34}"/>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0EC2EC2A-0993-41FF-989B-F0B977EAD41D}"/>
              </a:ext>
            </a:extLst>
          </p:cNvPr>
          <p:cNvSpPr>
            <a:spLocks noGrp="1"/>
          </p:cNvSpPr>
          <p:nvPr>
            <p:ph idx="1"/>
          </p:nvPr>
        </p:nvSpPr>
        <p:spPr>
          <a:xfrm>
            <a:off x="1104293" y="1548421"/>
            <a:ext cx="8946541" cy="4195481"/>
          </a:xfrm>
        </p:spPr>
        <p:txBody>
          <a:bodyPr>
            <a:normAutofit/>
          </a:bodyPr>
          <a:lstStyle/>
          <a:p>
            <a:pPr lvl="1">
              <a:buFont typeface="Wingdings" panose="05000000000000000000" pitchFamily="2" charset="2"/>
              <a:buChar char="Ø"/>
            </a:pPr>
            <a:endParaRPr lang="fr-FR" dirty="0"/>
          </a:p>
          <a:p>
            <a:pPr lvl="1">
              <a:buFont typeface="Wingdings" panose="05000000000000000000" pitchFamily="2" charset="2"/>
              <a:buChar char="Ø"/>
            </a:pPr>
            <a:r>
              <a:rPr lang="fr-FR" dirty="0"/>
              <a:t>Heuristique aléatoires </a:t>
            </a:r>
          </a:p>
          <a:p>
            <a:pPr lvl="1">
              <a:buFont typeface="Wingdings" panose="05000000000000000000" pitchFamily="2" charset="2"/>
              <a:buChar char="Ø"/>
            </a:pPr>
            <a:r>
              <a:rPr lang="fr-FR" dirty="0"/>
              <a:t>Heuristique du plus proche voisin </a:t>
            </a:r>
          </a:p>
          <a:p>
            <a:pPr lvl="1">
              <a:buFont typeface="Wingdings" panose="05000000000000000000" pitchFamily="2" charset="2"/>
              <a:buChar char="Ø"/>
            </a:pPr>
            <a:r>
              <a:rPr lang="en-US" sz="1800" dirty="0" err="1"/>
              <a:t>Heuristiques</a:t>
            </a:r>
            <a:r>
              <a:rPr lang="en-US" sz="1800" dirty="0"/>
              <a:t> </a:t>
            </a:r>
            <a:r>
              <a:rPr lang="fr-FR" dirty="0"/>
              <a:t>d’amélioration : </a:t>
            </a:r>
          </a:p>
          <a:p>
            <a:pPr marL="457200" lvl="1" indent="0">
              <a:buNone/>
            </a:pPr>
            <a:r>
              <a:rPr lang="en-US" sz="1800" dirty="0"/>
              <a:t>               - Heuristique  de décroisement des deux arêtes</a:t>
            </a:r>
            <a:r>
              <a:rPr lang="fr-FR" sz="1800" dirty="0"/>
              <a:t> </a:t>
            </a:r>
          </a:p>
          <a:p>
            <a:pPr marL="457200" lvl="1" indent="0">
              <a:buNone/>
            </a:pPr>
            <a:r>
              <a:rPr lang="fr-FR" dirty="0"/>
              <a:t>               - </a:t>
            </a:r>
            <a:r>
              <a:rPr lang="en-US" sz="1800" dirty="0"/>
              <a:t>Heuristique d’échange de deux sommets</a:t>
            </a:r>
            <a:endParaRPr lang="fr-FR" sz="1800" dirty="0"/>
          </a:p>
          <a:p>
            <a:pPr lvl="1">
              <a:buFont typeface="Wingdings" panose="05000000000000000000" pitchFamily="2" charset="2"/>
              <a:buChar char="Ø"/>
            </a:pPr>
            <a:r>
              <a:rPr lang="en-US" sz="1800" dirty="0"/>
              <a:t>Force Brute</a:t>
            </a:r>
          </a:p>
          <a:p>
            <a:pPr lvl="1">
              <a:buFont typeface="Wingdings" panose="05000000000000000000" pitchFamily="2" charset="2"/>
              <a:buChar char="Ø"/>
            </a:pPr>
            <a:r>
              <a:rPr lang="en-US" sz="1800" dirty="0"/>
              <a:t>La proposition  </a:t>
            </a:r>
          </a:p>
          <a:p>
            <a:pPr lvl="1">
              <a:buFont typeface="Wingdings" panose="05000000000000000000" pitchFamily="2" charset="2"/>
              <a:buChar char="Ø"/>
            </a:pPr>
            <a:r>
              <a:rPr lang="en-US" sz="1800" dirty="0"/>
              <a:t>Conclusion</a:t>
            </a:r>
          </a:p>
          <a:p>
            <a:pPr lvl="1">
              <a:buFont typeface="Wingdings" panose="05000000000000000000" pitchFamily="2" charset="2"/>
              <a:buChar char="Ø"/>
            </a:pPr>
            <a:endParaRPr lang="fr-FR" sz="1800"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marL="0" indent="0">
              <a:buNone/>
            </a:pPr>
            <a:endParaRPr lang="fr-FR" dirty="0"/>
          </a:p>
        </p:txBody>
      </p:sp>
    </p:spTree>
    <p:extLst>
      <p:ext uri="{BB962C8B-B14F-4D97-AF65-F5344CB8AC3E}">
        <p14:creationId xmlns:p14="http://schemas.microsoft.com/office/powerpoint/2010/main" val="2034211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C8DD4D-D853-4319-9FEB-9CF282DC1894}"/>
              </a:ext>
            </a:extLst>
          </p:cNvPr>
          <p:cNvSpPr>
            <a:spLocks noGrp="1"/>
          </p:cNvSpPr>
          <p:nvPr>
            <p:ph type="title"/>
          </p:nvPr>
        </p:nvSpPr>
        <p:spPr>
          <a:xfrm>
            <a:off x="5224006" y="629266"/>
            <a:ext cx="4985469" cy="1469878"/>
          </a:xfrm>
        </p:spPr>
        <p:txBody>
          <a:bodyPr>
            <a:normAutofit/>
          </a:bodyPr>
          <a:lstStyle/>
          <a:p>
            <a:r>
              <a:rPr lang="en-US" dirty="0" err="1"/>
              <a:t>Heuristiques</a:t>
            </a:r>
            <a:r>
              <a:rPr lang="en-US" dirty="0"/>
              <a:t> </a:t>
            </a:r>
            <a:r>
              <a:rPr lang="en-US" dirty="0" err="1"/>
              <a:t>aléatoire</a:t>
            </a:r>
            <a:endParaRPr lang="en-US" dirty="0"/>
          </a:p>
        </p:txBody>
      </p:sp>
      <p:pic>
        <p:nvPicPr>
          <p:cNvPr id="5" name="Image 4" descr="Une image contenant table&#10;&#10;Description générée automatiquement">
            <a:extLst>
              <a:ext uri="{FF2B5EF4-FFF2-40B4-BE49-F238E27FC236}">
                <a16:creationId xmlns:a16="http://schemas.microsoft.com/office/drawing/2014/main" id="{4DA3FEA6-168A-45E8-9E99-D61FA18BD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3373" y="691763"/>
            <a:ext cx="2028171" cy="5556636"/>
          </a:xfrm>
          <a:prstGeom prst="rect">
            <a:avLst/>
          </a:prstGeom>
          <a:effectLst>
            <a:outerShdw blurRad="50800" dist="38100" dir="5400000" algn="t" rotWithShape="0">
              <a:prstClr val="black">
                <a:alpha val="43000"/>
              </a:prstClr>
            </a:outerShdw>
          </a:effectLst>
        </p:spPr>
      </p:pic>
      <p:sp>
        <p:nvSpPr>
          <p:cNvPr id="3" name="Espace réservé du contenu 2">
            <a:extLst>
              <a:ext uri="{FF2B5EF4-FFF2-40B4-BE49-F238E27FC236}">
                <a16:creationId xmlns:a16="http://schemas.microsoft.com/office/drawing/2014/main" id="{D4BEE0C8-389F-4372-8CDF-1115E9D57BB7}"/>
              </a:ext>
            </a:extLst>
          </p:cNvPr>
          <p:cNvSpPr>
            <a:spLocks noGrp="1"/>
          </p:cNvSpPr>
          <p:nvPr>
            <p:ph idx="1"/>
          </p:nvPr>
        </p:nvSpPr>
        <p:spPr>
          <a:xfrm>
            <a:off x="5224005" y="2337683"/>
            <a:ext cx="6642174" cy="3910716"/>
          </a:xfrm>
        </p:spPr>
        <p:txBody>
          <a:bodyPr>
            <a:normAutofit/>
          </a:bodyPr>
          <a:lstStyle/>
          <a:p>
            <a:pPr>
              <a:lnSpc>
                <a:spcPct val="90000"/>
              </a:lnSpc>
            </a:pPr>
            <a:r>
              <a:rPr lang="en-US" dirty="0"/>
              <a:t>1 – Heuristique </a:t>
            </a:r>
            <a:r>
              <a:rPr lang="en-US" dirty="0" err="1"/>
              <a:t>aléatoire</a:t>
            </a:r>
            <a:r>
              <a:rPr lang="en-US" dirty="0"/>
              <a:t> par permutation</a:t>
            </a:r>
          </a:p>
          <a:p>
            <a:pPr marL="0" indent="0">
              <a:lnSpc>
                <a:spcPct val="90000"/>
              </a:lnSpc>
              <a:buNone/>
            </a:pPr>
            <a:r>
              <a:rPr lang="en-US" dirty="0" err="1"/>
              <a:t>Permuter</a:t>
            </a:r>
            <a:r>
              <a:rPr lang="en-US" dirty="0"/>
              <a:t> </a:t>
            </a:r>
            <a:r>
              <a:rPr lang="en-US" dirty="0" err="1"/>
              <a:t>aléatoirement</a:t>
            </a:r>
            <a:r>
              <a:rPr lang="en-US" dirty="0"/>
              <a:t>  deux sommets </a:t>
            </a:r>
            <a:r>
              <a:rPr lang="en-US" dirty="0" err="1"/>
              <a:t>d’une</a:t>
            </a:r>
            <a:r>
              <a:rPr lang="en-US" dirty="0"/>
              <a:t> </a:t>
            </a:r>
            <a:r>
              <a:rPr lang="en-US" dirty="0" err="1"/>
              <a:t>liste</a:t>
            </a:r>
            <a:r>
              <a:rPr lang="en-US" dirty="0"/>
              <a:t> de depart qui </a:t>
            </a:r>
            <a:r>
              <a:rPr lang="en-US" dirty="0" err="1"/>
              <a:t>est</a:t>
            </a:r>
            <a:r>
              <a:rPr lang="en-US" dirty="0"/>
              <a:t> [0,1,2,3,4,5,6,7,8,9] pendant </a:t>
            </a:r>
            <a:r>
              <a:rPr lang="en-US" dirty="0" err="1"/>
              <a:t>une</a:t>
            </a:r>
            <a:r>
              <a:rPr lang="en-US" dirty="0"/>
              <a:t> durée </a:t>
            </a:r>
            <a:r>
              <a:rPr lang="en-US" dirty="0" err="1"/>
              <a:t>défini</a:t>
            </a:r>
            <a:r>
              <a:rPr lang="en-US" dirty="0"/>
              <a:t> par </a:t>
            </a:r>
            <a:r>
              <a:rPr lang="en-US" dirty="0" err="1"/>
              <a:t>l’utilisateur</a:t>
            </a:r>
            <a:r>
              <a:rPr lang="en-US" dirty="0"/>
              <a:t> et on </a:t>
            </a:r>
            <a:r>
              <a:rPr lang="en-US" dirty="0" err="1"/>
              <a:t>garde</a:t>
            </a:r>
            <a:r>
              <a:rPr lang="en-US" dirty="0"/>
              <a:t> le Meilleur </a:t>
            </a:r>
            <a:r>
              <a:rPr lang="en-US" dirty="0" err="1"/>
              <a:t>résultat</a:t>
            </a:r>
            <a:r>
              <a:rPr lang="en-US" dirty="0"/>
              <a:t> !</a:t>
            </a:r>
          </a:p>
          <a:p>
            <a:pPr>
              <a:lnSpc>
                <a:spcPct val="90000"/>
              </a:lnSpc>
            </a:pPr>
            <a:r>
              <a:rPr lang="en-US" dirty="0"/>
              <a:t>2 – Heuristique </a:t>
            </a:r>
            <a:r>
              <a:rPr lang="en-US" dirty="0" err="1"/>
              <a:t>générant</a:t>
            </a:r>
            <a:r>
              <a:rPr lang="en-US" dirty="0"/>
              <a:t> </a:t>
            </a:r>
            <a:r>
              <a:rPr lang="en-US" dirty="0" err="1"/>
              <a:t>aléatoirement</a:t>
            </a:r>
            <a:r>
              <a:rPr lang="en-US" dirty="0"/>
              <a:t> des </a:t>
            </a:r>
            <a:r>
              <a:rPr lang="en-US" dirty="0" err="1"/>
              <a:t>listes</a:t>
            </a:r>
            <a:r>
              <a:rPr lang="en-US" dirty="0"/>
              <a:t> de </a:t>
            </a:r>
            <a:r>
              <a:rPr lang="en-US" dirty="0" err="1"/>
              <a:t>visites</a:t>
            </a:r>
            <a:endParaRPr lang="en-US" dirty="0"/>
          </a:p>
          <a:p>
            <a:pPr marL="0" indent="0">
              <a:lnSpc>
                <a:spcPct val="90000"/>
              </a:lnSpc>
              <a:buNone/>
            </a:pPr>
            <a:r>
              <a:rPr lang="en-US" dirty="0"/>
              <a:t>Sans </a:t>
            </a:r>
            <a:r>
              <a:rPr lang="en-US" dirty="0" err="1"/>
              <a:t>liste</a:t>
            </a:r>
            <a:r>
              <a:rPr lang="en-US" dirty="0"/>
              <a:t> de depart </a:t>
            </a:r>
            <a:r>
              <a:rPr lang="en-US" dirty="0" err="1"/>
              <a:t>ni</a:t>
            </a:r>
            <a:r>
              <a:rPr lang="en-US" dirty="0"/>
              <a:t> sommets, </a:t>
            </a:r>
            <a:r>
              <a:rPr lang="en-US" dirty="0" err="1"/>
              <a:t>génère</a:t>
            </a:r>
            <a:r>
              <a:rPr lang="en-US" dirty="0"/>
              <a:t> </a:t>
            </a:r>
            <a:r>
              <a:rPr lang="en-US" dirty="0" err="1"/>
              <a:t>aléatoirement</a:t>
            </a:r>
            <a:r>
              <a:rPr lang="en-US" dirty="0"/>
              <a:t> pendant </a:t>
            </a:r>
            <a:r>
              <a:rPr lang="en-US" dirty="0" err="1"/>
              <a:t>une</a:t>
            </a:r>
            <a:r>
              <a:rPr lang="en-US" dirty="0"/>
              <a:t> durée </a:t>
            </a:r>
            <a:r>
              <a:rPr lang="en-US" dirty="0" err="1"/>
              <a:t>défini</a:t>
            </a:r>
            <a:r>
              <a:rPr lang="en-US" dirty="0"/>
              <a:t> par </a:t>
            </a:r>
            <a:r>
              <a:rPr lang="en-US" dirty="0" err="1"/>
              <a:t>l’utilisateur</a:t>
            </a:r>
            <a:r>
              <a:rPr lang="en-US" dirty="0"/>
              <a:t> des </a:t>
            </a:r>
            <a:r>
              <a:rPr lang="en-US" dirty="0" err="1"/>
              <a:t>listes</a:t>
            </a:r>
            <a:r>
              <a:rPr lang="en-US" dirty="0"/>
              <a:t> de </a:t>
            </a:r>
            <a:r>
              <a:rPr lang="en-US" dirty="0" err="1"/>
              <a:t>visites</a:t>
            </a:r>
            <a:r>
              <a:rPr lang="en-US" dirty="0"/>
              <a:t> et on </a:t>
            </a:r>
            <a:r>
              <a:rPr lang="en-US" dirty="0" err="1"/>
              <a:t>garde</a:t>
            </a:r>
            <a:r>
              <a:rPr lang="en-US" dirty="0"/>
              <a:t> le Meilleur </a:t>
            </a:r>
            <a:r>
              <a:rPr lang="en-US" dirty="0" err="1"/>
              <a:t>résultat</a:t>
            </a:r>
            <a:r>
              <a:rPr lang="en-US" dirty="0"/>
              <a:t> !</a:t>
            </a:r>
          </a:p>
          <a:p>
            <a:pPr>
              <a:lnSpc>
                <a:spcPct val="90000"/>
              </a:lnSpc>
            </a:pPr>
            <a:endParaRPr lang="en-US" sz="1900" dirty="0"/>
          </a:p>
        </p:txBody>
      </p:sp>
    </p:spTree>
    <p:extLst>
      <p:ext uri="{BB962C8B-B14F-4D97-AF65-F5344CB8AC3E}">
        <p14:creationId xmlns:p14="http://schemas.microsoft.com/office/powerpoint/2010/main" val="323933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18BD5A-E46F-41CA-BB82-3F05BAF900A9}"/>
              </a:ext>
            </a:extLst>
          </p:cNvPr>
          <p:cNvSpPr>
            <a:spLocks noGrp="1"/>
          </p:cNvSpPr>
          <p:nvPr>
            <p:ph type="title"/>
          </p:nvPr>
        </p:nvSpPr>
        <p:spPr>
          <a:xfrm>
            <a:off x="6742108" y="629266"/>
            <a:ext cx="3307744" cy="1641986"/>
          </a:xfrm>
        </p:spPr>
        <p:txBody>
          <a:bodyPr>
            <a:normAutofit/>
          </a:bodyPr>
          <a:lstStyle/>
          <a:p>
            <a:pPr>
              <a:lnSpc>
                <a:spcPct val="90000"/>
              </a:lnSpc>
            </a:pPr>
            <a:r>
              <a:rPr lang="en-US" sz="3600" dirty="0"/>
              <a:t>Heuristique du plus </a:t>
            </a:r>
            <a:r>
              <a:rPr lang="en-US" sz="3600" dirty="0" err="1"/>
              <a:t>proche</a:t>
            </a:r>
            <a:r>
              <a:rPr lang="en-US" sz="3600" dirty="0"/>
              <a:t> </a:t>
            </a:r>
            <a:r>
              <a:rPr lang="en-US" sz="3600" dirty="0" err="1"/>
              <a:t>voisin</a:t>
            </a:r>
            <a:endParaRPr lang="en-US" sz="3600" dirty="0"/>
          </a:p>
        </p:txBody>
      </p:sp>
      <p:pic>
        <p:nvPicPr>
          <p:cNvPr id="5" name="Espace réservé du contenu 4" descr="Une image contenant texte, capture d’écran, armoire&#10;&#10;Description générée automatiquement">
            <a:extLst>
              <a:ext uri="{FF2B5EF4-FFF2-40B4-BE49-F238E27FC236}">
                <a16:creationId xmlns:a16="http://schemas.microsoft.com/office/drawing/2014/main" id="{05F60EBD-B6AB-4CB6-BB1F-1478A796A552}"/>
              </a:ext>
            </a:extLst>
          </p:cNvPr>
          <p:cNvPicPr>
            <a:picLocks noChangeAspect="1"/>
          </p:cNvPicPr>
          <p:nvPr/>
        </p:nvPicPr>
        <p:blipFill rotWithShape="1">
          <a:blip r:embed="rId3">
            <a:extLst>
              <a:ext uri="{28A0092B-C50C-407E-A947-70E740481C1C}">
                <a14:useLocalDpi xmlns:a14="http://schemas.microsoft.com/office/drawing/2010/main" val="0"/>
              </a:ext>
            </a:extLst>
          </a:blip>
          <a:srcRect t="6577" r="2"/>
          <a:stretch/>
        </p:blipFill>
        <p:spPr>
          <a:xfrm>
            <a:off x="0" y="0"/>
            <a:ext cx="6094407" cy="6858000"/>
          </a:xfrm>
          <a:prstGeom prst="rect">
            <a:avLst/>
          </a:prstGeom>
        </p:spPr>
      </p:pic>
      <p:sp>
        <p:nvSpPr>
          <p:cNvPr id="9" name="Content Placeholder 8">
            <a:extLst>
              <a:ext uri="{FF2B5EF4-FFF2-40B4-BE49-F238E27FC236}">
                <a16:creationId xmlns:a16="http://schemas.microsoft.com/office/drawing/2014/main" id="{3A3A34B4-0761-486E-BA6D-97DCB878CE2F}"/>
              </a:ext>
            </a:extLst>
          </p:cNvPr>
          <p:cNvSpPr>
            <a:spLocks noGrp="1"/>
          </p:cNvSpPr>
          <p:nvPr>
            <p:ph idx="1"/>
          </p:nvPr>
        </p:nvSpPr>
        <p:spPr>
          <a:xfrm>
            <a:off x="6742107" y="2438400"/>
            <a:ext cx="4493451" cy="3809999"/>
          </a:xfrm>
        </p:spPr>
        <p:txBody>
          <a:bodyPr>
            <a:normAutofit/>
          </a:bodyPr>
          <a:lstStyle/>
          <a:p>
            <a:r>
              <a:rPr lang="fr-FR" sz="2400" dirty="0"/>
              <a:t>On demande à l’utilisateur un sommet de départ ensuite on trouve le plus proche sommet pour chaque sommet suivant et on revient au sommet de départ</a:t>
            </a:r>
          </a:p>
          <a:p>
            <a:endParaRPr lang="en-US" dirty="0"/>
          </a:p>
        </p:txBody>
      </p:sp>
    </p:spTree>
    <p:extLst>
      <p:ext uri="{BB962C8B-B14F-4D97-AF65-F5344CB8AC3E}">
        <p14:creationId xmlns:p14="http://schemas.microsoft.com/office/powerpoint/2010/main" val="824657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D51464-1C91-4A98-9E15-69AF1F83C9B2}"/>
              </a:ext>
            </a:extLst>
          </p:cNvPr>
          <p:cNvSpPr>
            <a:spLocks noGrp="1"/>
          </p:cNvSpPr>
          <p:nvPr>
            <p:ph type="title"/>
          </p:nvPr>
        </p:nvSpPr>
        <p:spPr>
          <a:xfrm>
            <a:off x="6742108" y="629266"/>
            <a:ext cx="3307744" cy="1641986"/>
          </a:xfrm>
        </p:spPr>
        <p:txBody>
          <a:bodyPr vert="horz" lIns="91440" tIns="45720" rIns="91440" bIns="45720" rtlCol="0" anchor="t">
            <a:normAutofit/>
          </a:bodyPr>
          <a:lstStyle/>
          <a:p>
            <a:pPr>
              <a:lnSpc>
                <a:spcPct val="90000"/>
              </a:lnSpc>
            </a:pPr>
            <a:r>
              <a:rPr lang="en-US" sz="2800" dirty="0" err="1"/>
              <a:t>Trouver</a:t>
            </a:r>
            <a:r>
              <a:rPr lang="en-US" sz="2800" dirty="0"/>
              <a:t> le </a:t>
            </a:r>
            <a:r>
              <a:rPr lang="en-US" sz="2800" dirty="0" err="1"/>
              <a:t>meilleur</a:t>
            </a:r>
            <a:r>
              <a:rPr lang="en-US" sz="2800" dirty="0"/>
              <a:t> </a:t>
            </a:r>
            <a:r>
              <a:rPr lang="en-US" sz="2800" dirty="0" err="1"/>
              <a:t>sommet</a:t>
            </a:r>
            <a:r>
              <a:rPr lang="en-US" sz="2800" dirty="0"/>
              <a:t> de </a:t>
            </a:r>
            <a:r>
              <a:rPr lang="en-US" sz="2800" dirty="0" err="1"/>
              <a:t>départ</a:t>
            </a:r>
            <a:r>
              <a:rPr lang="en-US" sz="2800" dirty="0"/>
              <a:t> possible</a:t>
            </a:r>
            <a:br>
              <a:rPr lang="en-US" sz="2600" dirty="0"/>
            </a:br>
            <a:endParaRPr lang="en-US" sz="2600" dirty="0"/>
          </a:p>
        </p:txBody>
      </p:sp>
      <p:pic>
        <p:nvPicPr>
          <p:cNvPr id="5" name="Espace réservé du contenu 4" descr="Une image contenant texte, armoire, capture d’écran&#10;&#10;Description générée automatiquement">
            <a:extLst>
              <a:ext uri="{FF2B5EF4-FFF2-40B4-BE49-F238E27FC236}">
                <a16:creationId xmlns:a16="http://schemas.microsoft.com/office/drawing/2014/main" id="{A8F1DB7A-BFC3-4D2F-8209-3D69C3894456}"/>
              </a:ext>
            </a:extLst>
          </p:cNvPr>
          <p:cNvPicPr>
            <a:picLocks noChangeAspect="1"/>
          </p:cNvPicPr>
          <p:nvPr/>
        </p:nvPicPr>
        <p:blipFill rotWithShape="1">
          <a:blip r:embed="rId3">
            <a:extLst>
              <a:ext uri="{28A0092B-C50C-407E-A947-70E740481C1C}">
                <a14:useLocalDpi xmlns:a14="http://schemas.microsoft.com/office/drawing/2010/main" val="0"/>
              </a:ext>
            </a:extLst>
          </a:blip>
          <a:srcRect t="5409" r="985"/>
          <a:stretch/>
        </p:blipFill>
        <p:spPr>
          <a:xfrm>
            <a:off x="1593" y="0"/>
            <a:ext cx="6094407" cy="6858000"/>
          </a:xfrm>
          <a:prstGeom prst="rect">
            <a:avLst/>
          </a:prstGeom>
        </p:spPr>
      </p:pic>
      <p:sp>
        <p:nvSpPr>
          <p:cNvPr id="6" name="ZoneTexte 5">
            <a:extLst>
              <a:ext uri="{FF2B5EF4-FFF2-40B4-BE49-F238E27FC236}">
                <a16:creationId xmlns:a16="http://schemas.microsoft.com/office/drawing/2014/main" id="{4ABC97DE-A321-4CC7-8CFD-5B949DFEFF53}"/>
              </a:ext>
            </a:extLst>
          </p:cNvPr>
          <p:cNvSpPr txBox="1"/>
          <p:nvPr/>
        </p:nvSpPr>
        <p:spPr>
          <a:xfrm>
            <a:off x="6742107" y="2438400"/>
            <a:ext cx="5229175" cy="380999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latin typeface="+mj-lt"/>
                <a:ea typeface="+mj-ea"/>
                <a:cs typeface="+mj-cs"/>
              </a:rPr>
              <a:t> </a:t>
            </a:r>
            <a:r>
              <a:rPr lang="en-US" sz="2800" dirty="0">
                <a:latin typeface="+mj-lt"/>
                <a:ea typeface="+mj-ea"/>
                <a:cs typeface="+mj-cs"/>
              </a:rPr>
              <a:t>On </a:t>
            </a:r>
            <a:r>
              <a:rPr lang="en-US" sz="2800" dirty="0" err="1">
                <a:latin typeface="+mj-lt"/>
                <a:ea typeface="+mj-ea"/>
                <a:cs typeface="+mj-cs"/>
              </a:rPr>
              <a:t>réalise</a:t>
            </a:r>
            <a:r>
              <a:rPr lang="en-US" sz="2800" dirty="0">
                <a:latin typeface="+mj-lt"/>
                <a:ea typeface="+mj-ea"/>
                <a:cs typeface="+mj-cs"/>
              </a:rPr>
              <a:t> </a:t>
            </a:r>
            <a:r>
              <a:rPr lang="en-US" sz="2800" dirty="0" err="1">
                <a:latin typeface="+mj-lt"/>
                <a:ea typeface="+mj-ea"/>
                <a:cs typeface="+mj-cs"/>
              </a:rPr>
              <a:t>l’heuristique</a:t>
            </a:r>
            <a:r>
              <a:rPr lang="en-US" sz="2800" dirty="0">
                <a:latin typeface="+mj-lt"/>
                <a:ea typeface="+mj-ea"/>
                <a:cs typeface="+mj-cs"/>
              </a:rPr>
              <a:t> du plus </a:t>
            </a:r>
            <a:r>
              <a:rPr lang="en-US" sz="2800" dirty="0" err="1">
                <a:latin typeface="+mj-lt"/>
                <a:ea typeface="+mj-ea"/>
                <a:cs typeface="+mj-cs"/>
              </a:rPr>
              <a:t>proche</a:t>
            </a:r>
            <a:r>
              <a:rPr lang="en-US" sz="2800" dirty="0">
                <a:latin typeface="+mj-lt"/>
                <a:ea typeface="+mj-ea"/>
                <a:cs typeface="+mj-cs"/>
              </a:rPr>
              <a:t> </a:t>
            </a:r>
            <a:r>
              <a:rPr lang="en-US" sz="2800" dirty="0" err="1">
                <a:latin typeface="+mj-lt"/>
                <a:ea typeface="+mj-ea"/>
                <a:cs typeface="+mj-cs"/>
              </a:rPr>
              <a:t>voisin</a:t>
            </a:r>
            <a:r>
              <a:rPr lang="en-US" sz="2800" dirty="0">
                <a:latin typeface="+mj-lt"/>
                <a:ea typeface="+mj-ea"/>
                <a:cs typeface="+mj-cs"/>
              </a:rPr>
              <a:t> avec </a:t>
            </a:r>
            <a:r>
              <a:rPr lang="en-US" sz="2800" dirty="0" err="1">
                <a:latin typeface="+mj-lt"/>
                <a:ea typeface="+mj-ea"/>
                <a:cs typeface="+mj-cs"/>
              </a:rPr>
              <a:t>tous</a:t>
            </a:r>
            <a:r>
              <a:rPr lang="en-US" sz="2800" dirty="0">
                <a:latin typeface="+mj-lt"/>
                <a:ea typeface="+mj-ea"/>
                <a:cs typeface="+mj-cs"/>
              </a:rPr>
              <a:t> les sommets de depart possible pour </a:t>
            </a:r>
            <a:r>
              <a:rPr lang="en-US" sz="2800" dirty="0" err="1">
                <a:latin typeface="+mj-lt"/>
                <a:ea typeface="+mj-ea"/>
                <a:cs typeface="+mj-cs"/>
              </a:rPr>
              <a:t>trouver</a:t>
            </a:r>
            <a:r>
              <a:rPr lang="en-US" sz="2800" dirty="0">
                <a:latin typeface="+mj-lt"/>
                <a:ea typeface="+mj-ea"/>
                <a:cs typeface="+mj-cs"/>
              </a:rPr>
              <a:t> le Meilleur </a:t>
            </a:r>
            <a:r>
              <a:rPr lang="en-US" sz="2800" dirty="0" err="1">
                <a:latin typeface="+mj-lt"/>
                <a:ea typeface="+mj-ea"/>
                <a:cs typeface="+mj-cs"/>
              </a:rPr>
              <a:t>sommet</a:t>
            </a:r>
            <a:r>
              <a:rPr lang="en-US" sz="2800" dirty="0">
                <a:latin typeface="+mj-lt"/>
                <a:ea typeface="+mj-ea"/>
                <a:cs typeface="+mj-cs"/>
              </a:rPr>
              <a:t> de </a:t>
            </a:r>
            <a:r>
              <a:rPr lang="en-US" sz="2800" dirty="0" err="1">
                <a:latin typeface="+mj-lt"/>
                <a:ea typeface="+mj-ea"/>
                <a:cs typeface="+mj-cs"/>
              </a:rPr>
              <a:t>départ</a:t>
            </a:r>
            <a:endParaRPr lang="en-US" sz="2800" dirty="0">
              <a:latin typeface="+mj-lt"/>
              <a:ea typeface="+mj-ea"/>
              <a:cs typeface="+mj-cs"/>
            </a:endParaRPr>
          </a:p>
        </p:txBody>
      </p:sp>
    </p:spTree>
    <p:extLst>
      <p:ext uri="{BB962C8B-B14F-4D97-AF65-F5344CB8AC3E}">
        <p14:creationId xmlns:p14="http://schemas.microsoft.com/office/powerpoint/2010/main" val="178562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6A58269A-07E9-4A56-BC8E-6657AEBCEB33}"/>
              </a:ext>
            </a:extLst>
          </p:cNvPr>
          <p:cNvSpPr txBox="1"/>
          <p:nvPr/>
        </p:nvSpPr>
        <p:spPr>
          <a:xfrm>
            <a:off x="276046" y="1406789"/>
            <a:ext cx="1699404" cy="830997"/>
          </a:xfrm>
          <a:prstGeom prst="rect">
            <a:avLst/>
          </a:prstGeom>
          <a:noFill/>
        </p:spPr>
        <p:txBody>
          <a:bodyPr wrap="square" rtlCol="0">
            <a:spAutoFit/>
          </a:bodyPr>
          <a:lstStyle/>
          <a:p>
            <a:r>
              <a:rPr lang="fr-FR" sz="1600" dirty="0"/>
              <a:t>Heuristique du</a:t>
            </a:r>
          </a:p>
          <a:p>
            <a:r>
              <a:rPr lang="fr-FR" sz="1600" dirty="0"/>
              <a:t>plus proche voisin</a:t>
            </a:r>
          </a:p>
        </p:txBody>
      </p:sp>
      <p:cxnSp>
        <p:nvCxnSpPr>
          <p:cNvPr id="9" name="Connecteur droit avec flèche 8">
            <a:extLst>
              <a:ext uri="{FF2B5EF4-FFF2-40B4-BE49-F238E27FC236}">
                <a16:creationId xmlns:a16="http://schemas.microsoft.com/office/drawing/2014/main" id="{4815D4D4-2743-4DBB-94F1-5C1D1BF3D0B4}"/>
              </a:ext>
            </a:extLst>
          </p:cNvPr>
          <p:cNvCxnSpPr>
            <a:cxnSpLocks/>
          </p:cNvCxnSpPr>
          <p:nvPr/>
        </p:nvCxnSpPr>
        <p:spPr>
          <a:xfrm flipV="1">
            <a:off x="1975450" y="1729954"/>
            <a:ext cx="1708029" cy="14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AFD6FA37-3504-4AC4-84EC-327FBE95A109}"/>
              </a:ext>
            </a:extLst>
          </p:cNvPr>
          <p:cNvSpPr txBox="1"/>
          <p:nvPr/>
        </p:nvSpPr>
        <p:spPr>
          <a:xfrm>
            <a:off x="3683479" y="1406788"/>
            <a:ext cx="1915065" cy="830997"/>
          </a:xfrm>
          <a:prstGeom prst="rect">
            <a:avLst/>
          </a:prstGeom>
          <a:noFill/>
        </p:spPr>
        <p:txBody>
          <a:bodyPr wrap="square" rtlCol="0">
            <a:spAutoFit/>
          </a:bodyPr>
          <a:lstStyle/>
          <a:p>
            <a:r>
              <a:rPr lang="fr-FR" sz="1600" dirty="0"/>
              <a:t>Trouver le meilleur sommet de départ</a:t>
            </a:r>
          </a:p>
        </p:txBody>
      </p:sp>
      <p:cxnSp>
        <p:nvCxnSpPr>
          <p:cNvPr id="12" name="Connecteur droit avec flèche 11">
            <a:extLst>
              <a:ext uri="{FF2B5EF4-FFF2-40B4-BE49-F238E27FC236}">
                <a16:creationId xmlns:a16="http://schemas.microsoft.com/office/drawing/2014/main" id="{F059755A-DAEF-4A52-821E-4B7DDC2436EF}"/>
              </a:ext>
            </a:extLst>
          </p:cNvPr>
          <p:cNvCxnSpPr/>
          <p:nvPr/>
        </p:nvCxnSpPr>
        <p:spPr>
          <a:xfrm flipV="1">
            <a:off x="5598544" y="1359019"/>
            <a:ext cx="1173192" cy="3921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DCDA2585-5B67-4EEF-9A71-D402094D4DCB}"/>
              </a:ext>
            </a:extLst>
          </p:cNvPr>
          <p:cNvCxnSpPr/>
          <p:nvPr/>
        </p:nvCxnSpPr>
        <p:spPr>
          <a:xfrm>
            <a:off x="5598544" y="1773086"/>
            <a:ext cx="1173192" cy="323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5D9F0CA9-0F0F-4FA2-9481-FCBE14723CF2}"/>
              </a:ext>
            </a:extLst>
          </p:cNvPr>
          <p:cNvSpPr txBox="1"/>
          <p:nvPr/>
        </p:nvSpPr>
        <p:spPr>
          <a:xfrm>
            <a:off x="6771736" y="1035853"/>
            <a:ext cx="1949570" cy="646331"/>
          </a:xfrm>
          <a:prstGeom prst="rect">
            <a:avLst/>
          </a:prstGeom>
          <a:noFill/>
        </p:spPr>
        <p:txBody>
          <a:bodyPr wrap="square" rtlCol="0">
            <a:spAutoFit/>
          </a:bodyPr>
          <a:lstStyle/>
          <a:p>
            <a:r>
              <a:rPr lang="fr-FR" dirty="0"/>
              <a:t>Echange de deux sommets</a:t>
            </a:r>
          </a:p>
        </p:txBody>
      </p:sp>
      <p:sp>
        <p:nvSpPr>
          <p:cNvPr id="20" name="ZoneTexte 19">
            <a:extLst>
              <a:ext uri="{FF2B5EF4-FFF2-40B4-BE49-F238E27FC236}">
                <a16:creationId xmlns:a16="http://schemas.microsoft.com/office/drawing/2014/main" id="{3D4D9446-5936-49E4-8DC1-5562A187DD31}"/>
              </a:ext>
            </a:extLst>
          </p:cNvPr>
          <p:cNvSpPr txBox="1"/>
          <p:nvPr/>
        </p:nvSpPr>
        <p:spPr>
          <a:xfrm>
            <a:off x="6771736" y="1714130"/>
            <a:ext cx="1699404" cy="923330"/>
          </a:xfrm>
          <a:prstGeom prst="rect">
            <a:avLst/>
          </a:prstGeom>
          <a:noFill/>
        </p:spPr>
        <p:txBody>
          <a:bodyPr wrap="square" rtlCol="0">
            <a:spAutoFit/>
          </a:bodyPr>
          <a:lstStyle/>
          <a:p>
            <a:r>
              <a:rPr lang="fr-FR" dirty="0"/>
              <a:t>(Dé)croisement de deux arrêtes</a:t>
            </a:r>
          </a:p>
        </p:txBody>
      </p:sp>
      <p:cxnSp>
        <p:nvCxnSpPr>
          <p:cNvPr id="24" name="Connecteur droit avec flèche 23">
            <a:extLst>
              <a:ext uri="{FF2B5EF4-FFF2-40B4-BE49-F238E27FC236}">
                <a16:creationId xmlns:a16="http://schemas.microsoft.com/office/drawing/2014/main" id="{0DC22F76-3E58-401C-BC6C-ECBE887C93C2}"/>
              </a:ext>
            </a:extLst>
          </p:cNvPr>
          <p:cNvCxnSpPr/>
          <p:nvPr/>
        </p:nvCxnSpPr>
        <p:spPr>
          <a:xfrm>
            <a:off x="8540151" y="1359018"/>
            <a:ext cx="7591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805E885E-22A1-4052-9EC5-135841895CC0}"/>
              </a:ext>
            </a:extLst>
          </p:cNvPr>
          <p:cNvCxnSpPr>
            <a:stCxn id="20" idx="3"/>
          </p:cNvCxnSpPr>
          <p:nvPr/>
        </p:nvCxnSpPr>
        <p:spPr>
          <a:xfrm>
            <a:off x="8471140" y="2175795"/>
            <a:ext cx="8281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E47DB7F2-1995-4EF8-8734-AC7DAD69BF11}"/>
              </a:ext>
            </a:extLst>
          </p:cNvPr>
          <p:cNvSpPr txBox="1"/>
          <p:nvPr/>
        </p:nvSpPr>
        <p:spPr>
          <a:xfrm>
            <a:off x="9420045" y="1126755"/>
            <a:ext cx="1949570" cy="646331"/>
          </a:xfrm>
          <a:prstGeom prst="rect">
            <a:avLst/>
          </a:prstGeom>
          <a:noFill/>
        </p:spPr>
        <p:txBody>
          <a:bodyPr wrap="square" rtlCol="0">
            <a:spAutoFit/>
          </a:bodyPr>
          <a:lstStyle/>
          <a:p>
            <a:r>
              <a:rPr lang="fr-FR" dirty="0"/>
              <a:t>(Dé)croisement de deux arrêtes</a:t>
            </a:r>
          </a:p>
        </p:txBody>
      </p:sp>
      <p:sp>
        <p:nvSpPr>
          <p:cNvPr id="28" name="ZoneTexte 27">
            <a:extLst>
              <a:ext uri="{FF2B5EF4-FFF2-40B4-BE49-F238E27FC236}">
                <a16:creationId xmlns:a16="http://schemas.microsoft.com/office/drawing/2014/main" id="{C5316B37-568B-405C-B394-91E70ACDE662}"/>
              </a:ext>
            </a:extLst>
          </p:cNvPr>
          <p:cNvSpPr txBox="1"/>
          <p:nvPr/>
        </p:nvSpPr>
        <p:spPr>
          <a:xfrm>
            <a:off x="9480431" y="1822286"/>
            <a:ext cx="1699404" cy="1200329"/>
          </a:xfrm>
          <a:prstGeom prst="rect">
            <a:avLst/>
          </a:prstGeom>
          <a:noFill/>
        </p:spPr>
        <p:txBody>
          <a:bodyPr wrap="square" rtlCol="0">
            <a:spAutoFit/>
          </a:bodyPr>
          <a:lstStyle/>
          <a:p>
            <a:r>
              <a:rPr lang="fr-FR" dirty="0"/>
              <a:t>Echange de deux sommets</a:t>
            </a:r>
          </a:p>
          <a:p>
            <a:endParaRPr lang="fr-FR" dirty="0"/>
          </a:p>
        </p:txBody>
      </p:sp>
      <p:sp>
        <p:nvSpPr>
          <p:cNvPr id="29" name="ZoneTexte 28">
            <a:extLst>
              <a:ext uri="{FF2B5EF4-FFF2-40B4-BE49-F238E27FC236}">
                <a16:creationId xmlns:a16="http://schemas.microsoft.com/office/drawing/2014/main" id="{0EFC60B9-F608-4F67-9E9A-CD58ABBC8A23}"/>
              </a:ext>
            </a:extLst>
          </p:cNvPr>
          <p:cNvSpPr txBox="1"/>
          <p:nvPr/>
        </p:nvSpPr>
        <p:spPr>
          <a:xfrm>
            <a:off x="342181" y="3104435"/>
            <a:ext cx="1699404" cy="830997"/>
          </a:xfrm>
          <a:prstGeom prst="rect">
            <a:avLst/>
          </a:prstGeom>
          <a:noFill/>
        </p:spPr>
        <p:txBody>
          <a:bodyPr wrap="square" rtlCol="0">
            <a:spAutoFit/>
          </a:bodyPr>
          <a:lstStyle/>
          <a:p>
            <a:r>
              <a:rPr lang="fr-FR" sz="1600" dirty="0"/>
              <a:t>Heuristique aléatoire par permutations</a:t>
            </a:r>
          </a:p>
        </p:txBody>
      </p:sp>
      <p:cxnSp>
        <p:nvCxnSpPr>
          <p:cNvPr id="32" name="Connecteur droit avec flèche 31">
            <a:extLst>
              <a:ext uri="{FF2B5EF4-FFF2-40B4-BE49-F238E27FC236}">
                <a16:creationId xmlns:a16="http://schemas.microsoft.com/office/drawing/2014/main" id="{B2F17494-9F61-4101-9212-DC3CF690D9F4}"/>
              </a:ext>
            </a:extLst>
          </p:cNvPr>
          <p:cNvCxnSpPr/>
          <p:nvPr/>
        </p:nvCxnSpPr>
        <p:spPr>
          <a:xfrm flipV="1">
            <a:off x="2055963" y="3215687"/>
            <a:ext cx="1173192" cy="3921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91080FDB-FCD5-433A-B7DC-92E53898A30C}"/>
              </a:ext>
            </a:extLst>
          </p:cNvPr>
          <p:cNvCxnSpPr/>
          <p:nvPr/>
        </p:nvCxnSpPr>
        <p:spPr>
          <a:xfrm>
            <a:off x="2031521" y="3607864"/>
            <a:ext cx="1173192" cy="323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1FE387E6-2032-4324-B200-56B261387D71}"/>
              </a:ext>
            </a:extLst>
          </p:cNvPr>
          <p:cNvSpPr txBox="1"/>
          <p:nvPr/>
        </p:nvSpPr>
        <p:spPr>
          <a:xfrm>
            <a:off x="3375804" y="2687057"/>
            <a:ext cx="1699404" cy="923330"/>
          </a:xfrm>
          <a:prstGeom prst="rect">
            <a:avLst/>
          </a:prstGeom>
          <a:noFill/>
        </p:spPr>
        <p:txBody>
          <a:bodyPr wrap="square" rtlCol="0">
            <a:spAutoFit/>
          </a:bodyPr>
          <a:lstStyle/>
          <a:p>
            <a:r>
              <a:rPr lang="fr-FR" dirty="0"/>
              <a:t>(Dé)croisement de deux arrêtes</a:t>
            </a:r>
          </a:p>
        </p:txBody>
      </p:sp>
      <p:cxnSp>
        <p:nvCxnSpPr>
          <p:cNvPr id="36" name="Connecteur droit avec flèche 35">
            <a:extLst>
              <a:ext uri="{FF2B5EF4-FFF2-40B4-BE49-F238E27FC236}">
                <a16:creationId xmlns:a16="http://schemas.microsoft.com/office/drawing/2014/main" id="{78937F25-C054-4A9C-8E83-9F2C3B863535}"/>
              </a:ext>
            </a:extLst>
          </p:cNvPr>
          <p:cNvCxnSpPr>
            <a:stCxn id="34" idx="3"/>
          </p:cNvCxnSpPr>
          <p:nvPr/>
        </p:nvCxnSpPr>
        <p:spPr>
          <a:xfrm>
            <a:off x="5075208" y="3148722"/>
            <a:ext cx="8281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0AE6A637-6DE3-42F1-8DA4-02EABA48EE64}"/>
              </a:ext>
            </a:extLst>
          </p:cNvPr>
          <p:cNvSpPr txBox="1"/>
          <p:nvPr/>
        </p:nvSpPr>
        <p:spPr>
          <a:xfrm>
            <a:off x="320615" y="4858861"/>
            <a:ext cx="1699404" cy="1077218"/>
          </a:xfrm>
          <a:prstGeom prst="rect">
            <a:avLst/>
          </a:prstGeom>
          <a:noFill/>
        </p:spPr>
        <p:txBody>
          <a:bodyPr wrap="square" rtlCol="0">
            <a:spAutoFit/>
          </a:bodyPr>
          <a:lstStyle/>
          <a:p>
            <a:r>
              <a:rPr lang="fr-FR" sz="1600" dirty="0"/>
              <a:t>Heuristique générant des listes aléatoirement</a:t>
            </a:r>
          </a:p>
        </p:txBody>
      </p:sp>
      <p:sp>
        <p:nvSpPr>
          <p:cNvPr id="41" name="ZoneTexte 40">
            <a:extLst>
              <a:ext uri="{FF2B5EF4-FFF2-40B4-BE49-F238E27FC236}">
                <a16:creationId xmlns:a16="http://schemas.microsoft.com/office/drawing/2014/main" id="{3D27AD42-E2FD-4D4C-8409-7FF055F94DBE}"/>
              </a:ext>
            </a:extLst>
          </p:cNvPr>
          <p:cNvSpPr txBox="1"/>
          <p:nvPr/>
        </p:nvSpPr>
        <p:spPr>
          <a:xfrm>
            <a:off x="3365740" y="3607864"/>
            <a:ext cx="1699404" cy="923330"/>
          </a:xfrm>
          <a:prstGeom prst="rect">
            <a:avLst/>
          </a:prstGeom>
          <a:noFill/>
        </p:spPr>
        <p:txBody>
          <a:bodyPr wrap="square" rtlCol="0">
            <a:spAutoFit/>
          </a:bodyPr>
          <a:lstStyle/>
          <a:p>
            <a:r>
              <a:rPr lang="fr-FR" dirty="0"/>
              <a:t>Echange de deux sommets</a:t>
            </a:r>
          </a:p>
        </p:txBody>
      </p:sp>
      <p:sp>
        <p:nvSpPr>
          <p:cNvPr id="42" name="ZoneTexte 41">
            <a:extLst>
              <a:ext uri="{FF2B5EF4-FFF2-40B4-BE49-F238E27FC236}">
                <a16:creationId xmlns:a16="http://schemas.microsoft.com/office/drawing/2014/main" id="{67CE8C53-0201-4683-A9BD-2F35D1319D65}"/>
              </a:ext>
            </a:extLst>
          </p:cNvPr>
          <p:cNvSpPr txBox="1"/>
          <p:nvPr/>
        </p:nvSpPr>
        <p:spPr>
          <a:xfrm>
            <a:off x="6028427" y="2684534"/>
            <a:ext cx="1699404" cy="923330"/>
          </a:xfrm>
          <a:prstGeom prst="rect">
            <a:avLst/>
          </a:prstGeom>
          <a:noFill/>
        </p:spPr>
        <p:txBody>
          <a:bodyPr wrap="square" rtlCol="0">
            <a:spAutoFit/>
          </a:bodyPr>
          <a:lstStyle/>
          <a:p>
            <a:r>
              <a:rPr lang="fr-FR" dirty="0"/>
              <a:t>Echange de deux sommets</a:t>
            </a:r>
          </a:p>
        </p:txBody>
      </p:sp>
      <p:cxnSp>
        <p:nvCxnSpPr>
          <p:cNvPr id="44" name="Connecteur droit avec flèche 43">
            <a:extLst>
              <a:ext uri="{FF2B5EF4-FFF2-40B4-BE49-F238E27FC236}">
                <a16:creationId xmlns:a16="http://schemas.microsoft.com/office/drawing/2014/main" id="{B5C7BDCF-D91C-4AD0-B686-3AFE906CA436}"/>
              </a:ext>
            </a:extLst>
          </p:cNvPr>
          <p:cNvCxnSpPr/>
          <p:nvPr/>
        </p:nvCxnSpPr>
        <p:spPr>
          <a:xfrm>
            <a:off x="5065144" y="3931029"/>
            <a:ext cx="8482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7B2C9716-A883-4215-91EF-8504677FAC9E}"/>
              </a:ext>
            </a:extLst>
          </p:cNvPr>
          <p:cNvSpPr txBox="1"/>
          <p:nvPr/>
        </p:nvSpPr>
        <p:spPr>
          <a:xfrm>
            <a:off x="6028427" y="3648304"/>
            <a:ext cx="1699404" cy="923330"/>
          </a:xfrm>
          <a:prstGeom prst="rect">
            <a:avLst/>
          </a:prstGeom>
          <a:noFill/>
        </p:spPr>
        <p:txBody>
          <a:bodyPr wrap="square" rtlCol="0">
            <a:spAutoFit/>
          </a:bodyPr>
          <a:lstStyle/>
          <a:p>
            <a:r>
              <a:rPr lang="fr-FR" dirty="0"/>
              <a:t>(Dé)croisement de deux arrêtes</a:t>
            </a:r>
          </a:p>
        </p:txBody>
      </p:sp>
      <p:cxnSp>
        <p:nvCxnSpPr>
          <p:cNvPr id="46" name="Connecteur droit avec flèche 45">
            <a:extLst>
              <a:ext uri="{FF2B5EF4-FFF2-40B4-BE49-F238E27FC236}">
                <a16:creationId xmlns:a16="http://schemas.microsoft.com/office/drawing/2014/main" id="{01A07C5B-6F52-4D8D-AA71-3CB4B99D0498}"/>
              </a:ext>
            </a:extLst>
          </p:cNvPr>
          <p:cNvCxnSpPr/>
          <p:nvPr/>
        </p:nvCxnSpPr>
        <p:spPr>
          <a:xfrm flipV="1">
            <a:off x="2178170" y="5126617"/>
            <a:ext cx="1173192" cy="3921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1EDAC742-C61C-46A6-8F66-4E47F58B5CCF}"/>
              </a:ext>
            </a:extLst>
          </p:cNvPr>
          <p:cNvCxnSpPr/>
          <p:nvPr/>
        </p:nvCxnSpPr>
        <p:spPr>
          <a:xfrm>
            <a:off x="2145102" y="5526122"/>
            <a:ext cx="1173192" cy="323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ZoneTexte 47">
            <a:extLst>
              <a:ext uri="{FF2B5EF4-FFF2-40B4-BE49-F238E27FC236}">
                <a16:creationId xmlns:a16="http://schemas.microsoft.com/office/drawing/2014/main" id="{6108D27C-1FD5-4ECA-9DD6-C9C097C7C623}"/>
              </a:ext>
            </a:extLst>
          </p:cNvPr>
          <p:cNvSpPr txBox="1"/>
          <p:nvPr/>
        </p:nvSpPr>
        <p:spPr>
          <a:xfrm>
            <a:off x="3443377" y="4680927"/>
            <a:ext cx="1699404" cy="923330"/>
          </a:xfrm>
          <a:prstGeom prst="rect">
            <a:avLst/>
          </a:prstGeom>
          <a:noFill/>
        </p:spPr>
        <p:txBody>
          <a:bodyPr wrap="square" rtlCol="0">
            <a:spAutoFit/>
          </a:bodyPr>
          <a:lstStyle/>
          <a:p>
            <a:r>
              <a:rPr lang="fr-FR" dirty="0"/>
              <a:t>(Dé)croisement de deux arrêtes</a:t>
            </a:r>
          </a:p>
        </p:txBody>
      </p:sp>
      <p:cxnSp>
        <p:nvCxnSpPr>
          <p:cNvPr id="49" name="Connecteur droit avec flèche 48">
            <a:extLst>
              <a:ext uri="{FF2B5EF4-FFF2-40B4-BE49-F238E27FC236}">
                <a16:creationId xmlns:a16="http://schemas.microsoft.com/office/drawing/2014/main" id="{CEE5D7A5-66D2-4F50-BEE0-AAA1553BF0FC}"/>
              </a:ext>
            </a:extLst>
          </p:cNvPr>
          <p:cNvCxnSpPr>
            <a:stCxn id="48" idx="3"/>
          </p:cNvCxnSpPr>
          <p:nvPr/>
        </p:nvCxnSpPr>
        <p:spPr>
          <a:xfrm>
            <a:off x="5142781" y="5142592"/>
            <a:ext cx="8281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ZoneTexte 49">
            <a:extLst>
              <a:ext uri="{FF2B5EF4-FFF2-40B4-BE49-F238E27FC236}">
                <a16:creationId xmlns:a16="http://schemas.microsoft.com/office/drawing/2014/main" id="{9C97FD77-8A9D-42A1-AF8F-66657225C671}"/>
              </a:ext>
            </a:extLst>
          </p:cNvPr>
          <p:cNvSpPr txBox="1"/>
          <p:nvPr/>
        </p:nvSpPr>
        <p:spPr>
          <a:xfrm>
            <a:off x="3454879" y="5647479"/>
            <a:ext cx="1699404" cy="923330"/>
          </a:xfrm>
          <a:prstGeom prst="rect">
            <a:avLst/>
          </a:prstGeom>
          <a:noFill/>
        </p:spPr>
        <p:txBody>
          <a:bodyPr wrap="square" rtlCol="0">
            <a:spAutoFit/>
          </a:bodyPr>
          <a:lstStyle/>
          <a:p>
            <a:r>
              <a:rPr lang="fr-FR" dirty="0"/>
              <a:t>Echange de deux sommets</a:t>
            </a:r>
          </a:p>
        </p:txBody>
      </p:sp>
      <p:sp>
        <p:nvSpPr>
          <p:cNvPr id="51" name="ZoneTexte 50">
            <a:extLst>
              <a:ext uri="{FF2B5EF4-FFF2-40B4-BE49-F238E27FC236}">
                <a16:creationId xmlns:a16="http://schemas.microsoft.com/office/drawing/2014/main" id="{72DA9442-9AD8-4F16-80EA-8F0091D12599}"/>
              </a:ext>
            </a:extLst>
          </p:cNvPr>
          <p:cNvSpPr txBox="1"/>
          <p:nvPr/>
        </p:nvSpPr>
        <p:spPr>
          <a:xfrm>
            <a:off x="6096000" y="4764374"/>
            <a:ext cx="1699404" cy="923330"/>
          </a:xfrm>
          <a:prstGeom prst="rect">
            <a:avLst/>
          </a:prstGeom>
          <a:noFill/>
        </p:spPr>
        <p:txBody>
          <a:bodyPr wrap="square" rtlCol="0">
            <a:spAutoFit/>
          </a:bodyPr>
          <a:lstStyle/>
          <a:p>
            <a:r>
              <a:rPr lang="fr-FR" dirty="0"/>
              <a:t>Echange de deux sommets</a:t>
            </a:r>
          </a:p>
        </p:txBody>
      </p:sp>
      <p:cxnSp>
        <p:nvCxnSpPr>
          <p:cNvPr id="52" name="Connecteur droit avec flèche 51">
            <a:extLst>
              <a:ext uri="{FF2B5EF4-FFF2-40B4-BE49-F238E27FC236}">
                <a16:creationId xmlns:a16="http://schemas.microsoft.com/office/drawing/2014/main" id="{19487C12-0344-49A7-BD2A-AC47035BA603}"/>
              </a:ext>
            </a:extLst>
          </p:cNvPr>
          <p:cNvCxnSpPr/>
          <p:nvPr/>
        </p:nvCxnSpPr>
        <p:spPr>
          <a:xfrm>
            <a:off x="5122654" y="6043056"/>
            <a:ext cx="8482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ZoneTexte 52">
            <a:extLst>
              <a:ext uri="{FF2B5EF4-FFF2-40B4-BE49-F238E27FC236}">
                <a16:creationId xmlns:a16="http://schemas.microsoft.com/office/drawing/2014/main" id="{55AC78A0-8E85-42E7-8B83-6FE90C579E6F}"/>
              </a:ext>
            </a:extLst>
          </p:cNvPr>
          <p:cNvSpPr txBox="1"/>
          <p:nvPr/>
        </p:nvSpPr>
        <p:spPr>
          <a:xfrm>
            <a:off x="6096000" y="5744510"/>
            <a:ext cx="1699404" cy="923330"/>
          </a:xfrm>
          <a:prstGeom prst="rect">
            <a:avLst/>
          </a:prstGeom>
          <a:noFill/>
        </p:spPr>
        <p:txBody>
          <a:bodyPr wrap="square" rtlCol="0">
            <a:spAutoFit/>
          </a:bodyPr>
          <a:lstStyle/>
          <a:p>
            <a:r>
              <a:rPr lang="fr-FR" dirty="0"/>
              <a:t>(Dé)croisement de deux arrêtes</a:t>
            </a:r>
          </a:p>
        </p:txBody>
      </p:sp>
      <p:sp>
        <p:nvSpPr>
          <p:cNvPr id="54" name="ZoneTexte 53">
            <a:extLst>
              <a:ext uri="{FF2B5EF4-FFF2-40B4-BE49-F238E27FC236}">
                <a16:creationId xmlns:a16="http://schemas.microsoft.com/office/drawing/2014/main" id="{A7C8753F-AFFE-400E-AC73-D53D887E7600}"/>
              </a:ext>
            </a:extLst>
          </p:cNvPr>
          <p:cNvSpPr txBox="1"/>
          <p:nvPr/>
        </p:nvSpPr>
        <p:spPr>
          <a:xfrm>
            <a:off x="320615" y="120770"/>
            <a:ext cx="5993921" cy="954107"/>
          </a:xfrm>
          <a:prstGeom prst="rect">
            <a:avLst/>
          </a:prstGeom>
          <a:noFill/>
        </p:spPr>
        <p:txBody>
          <a:bodyPr wrap="square" rtlCol="0">
            <a:spAutoFit/>
          </a:bodyPr>
          <a:lstStyle/>
          <a:p>
            <a:r>
              <a:rPr lang="fr-FR" sz="2800" dirty="0"/>
              <a:t>Utilisation des heuristiques</a:t>
            </a:r>
          </a:p>
          <a:p>
            <a:r>
              <a:rPr lang="fr-FR" sz="2800" dirty="0"/>
              <a:t>Combination</a:t>
            </a:r>
          </a:p>
        </p:txBody>
      </p:sp>
    </p:spTree>
    <p:extLst>
      <p:ext uri="{BB962C8B-B14F-4D97-AF65-F5344CB8AC3E}">
        <p14:creationId xmlns:p14="http://schemas.microsoft.com/office/powerpoint/2010/main" val="3570984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35">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3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4" name="Rectangle 43">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7D01862C-95D9-483E-9263-530755E594D7}"/>
              </a:ext>
            </a:extLst>
          </p:cNvPr>
          <p:cNvSpPr>
            <a:spLocks noGrp="1"/>
          </p:cNvSpPr>
          <p:nvPr>
            <p:ph type="title"/>
          </p:nvPr>
        </p:nvSpPr>
        <p:spPr>
          <a:xfrm>
            <a:off x="5282381" y="-865555"/>
            <a:ext cx="6261917" cy="3308840"/>
          </a:xfrm>
        </p:spPr>
        <p:txBody>
          <a:bodyPr vert="horz" lIns="91440" tIns="45720" rIns="91440" bIns="45720" rtlCol="0" anchor="b">
            <a:normAutofit/>
          </a:bodyPr>
          <a:lstStyle/>
          <a:p>
            <a:pPr>
              <a:lnSpc>
                <a:spcPct val="90000"/>
              </a:lnSpc>
            </a:pPr>
            <a:r>
              <a:rPr lang="en-US" sz="5600" dirty="0"/>
              <a:t>Heuristique de décroisement des deux </a:t>
            </a:r>
            <a:r>
              <a:rPr lang="en-US" sz="5600" dirty="0" err="1"/>
              <a:t>arrêtes</a:t>
            </a:r>
            <a:endParaRPr lang="en-US" sz="5600" dirty="0"/>
          </a:p>
        </p:txBody>
      </p:sp>
      <p:pic>
        <p:nvPicPr>
          <p:cNvPr id="9" name="Espace réservé du contenu 8" descr="Une image contenant texte, armoire, tableau de points&#10;&#10;Description générée automatiquement">
            <a:extLst>
              <a:ext uri="{FF2B5EF4-FFF2-40B4-BE49-F238E27FC236}">
                <a16:creationId xmlns:a16="http://schemas.microsoft.com/office/drawing/2014/main" id="{DA6F0226-3143-4B02-8202-F43AF93A5D47}"/>
              </a:ext>
            </a:extLst>
          </p:cNvPr>
          <p:cNvPicPr>
            <a:picLocks noChangeAspect="1"/>
          </p:cNvPicPr>
          <p:nvPr/>
        </p:nvPicPr>
        <p:blipFill rotWithShape="1">
          <a:blip r:embed="rId7">
            <a:extLst>
              <a:ext uri="{28A0092B-C50C-407E-A947-70E740481C1C}">
                <a14:useLocalDpi xmlns:a14="http://schemas.microsoft.com/office/drawing/2010/main" val="0"/>
              </a:ext>
            </a:extLst>
          </a:blip>
          <a:srcRect l="-176" r="-138"/>
          <a:stretch/>
        </p:blipFill>
        <p:spPr>
          <a:xfrm>
            <a:off x="-1" y="10"/>
            <a:ext cx="4987637" cy="6857990"/>
          </a:xfrm>
          <a:prstGeom prst="rect">
            <a:avLst/>
          </a:prstGeom>
        </p:spPr>
      </p:pic>
      <p:sp>
        <p:nvSpPr>
          <p:cNvPr id="5" name="ZoneTexte 4">
            <a:extLst>
              <a:ext uri="{FF2B5EF4-FFF2-40B4-BE49-F238E27FC236}">
                <a16:creationId xmlns:a16="http://schemas.microsoft.com/office/drawing/2014/main" id="{1EFFB064-0813-445D-AEFA-4E0096FBBB08}"/>
              </a:ext>
            </a:extLst>
          </p:cNvPr>
          <p:cNvSpPr txBox="1"/>
          <p:nvPr/>
        </p:nvSpPr>
        <p:spPr>
          <a:xfrm>
            <a:off x="5400136" y="2562045"/>
            <a:ext cx="6261917" cy="3108543"/>
          </a:xfrm>
          <a:prstGeom prst="rect">
            <a:avLst/>
          </a:prstGeom>
          <a:noFill/>
        </p:spPr>
        <p:txBody>
          <a:bodyPr wrap="square" rtlCol="0">
            <a:spAutoFit/>
          </a:bodyPr>
          <a:lstStyle/>
          <a:p>
            <a:r>
              <a:rPr lang="fr-FR" sz="2800" dirty="0"/>
              <a:t>Après avoir trouvé la liste avec le meilleur sommet de départ on applique l’heuristique de décroisement des deux arcs qui réalise toutes les décroisement possibles sur cette liste et on garde toujours le meilleur résultat !</a:t>
            </a:r>
          </a:p>
        </p:txBody>
      </p:sp>
    </p:spTree>
    <p:extLst>
      <p:ext uri="{BB962C8B-B14F-4D97-AF65-F5344CB8AC3E}">
        <p14:creationId xmlns:p14="http://schemas.microsoft.com/office/powerpoint/2010/main" val="788500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7A3F23-8DDD-4007-A74F-361544ED66EE}"/>
              </a:ext>
            </a:extLst>
          </p:cNvPr>
          <p:cNvSpPr>
            <a:spLocks noGrp="1"/>
          </p:cNvSpPr>
          <p:nvPr>
            <p:ph type="title"/>
          </p:nvPr>
        </p:nvSpPr>
        <p:spPr>
          <a:xfrm>
            <a:off x="5549800" y="223825"/>
            <a:ext cx="4767471" cy="1641986"/>
          </a:xfrm>
        </p:spPr>
        <p:txBody>
          <a:bodyPr>
            <a:normAutofit/>
          </a:bodyPr>
          <a:lstStyle/>
          <a:p>
            <a:pPr>
              <a:lnSpc>
                <a:spcPct val="90000"/>
              </a:lnSpc>
            </a:pPr>
            <a:r>
              <a:rPr lang="en-US" sz="3600" dirty="0"/>
              <a:t>Heuristique d’échange de deux sommets</a:t>
            </a:r>
          </a:p>
        </p:txBody>
      </p:sp>
      <p:pic>
        <p:nvPicPr>
          <p:cNvPr id="5" name="Espace réservé du contenu 4" descr="Une image contenant texte, armoire, tableau de points&#10;&#10;Description générée automatiquement">
            <a:extLst>
              <a:ext uri="{FF2B5EF4-FFF2-40B4-BE49-F238E27FC236}">
                <a16:creationId xmlns:a16="http://schemas.microsoft.com/office/drawing/2014/main" id="{B9491FED-3C53-4831-8570-D2DA4F1D0830}"/>
              </a:ext>
            </a:extLst>
          </p:cNvPr>
          <p:cNvPicPr>
            <a:picLocks noChangeAspect="1"/>
          </p:cNvPicPr>
          <p:nvPr/>
        </p:nvPicPr>
        <p:blipFill rotWithShape="1">
          <a:blip r:embed="rId3">
            <a:extLst>
              <a:ext uri="{28A0092B-C50C-407E-A947-70E740481C1C}">
                <a14:useLocalDpi xmlns:a14="http://schemas.microsoft.com/office/drawing/2010/main" val="0"/>
              </a:ext>
            </a:extLst>
          </a:blip>
          <a:srcRect r="558"/>
          <a:stretch/>
        </p:blipFill>
        <p:spPr>
          <a:xfrm>
            <a:off x="-2" y="10"/>
            <a:ext cx="4978401" cy="6857990"/>
          </a:xfrm>
          <a:prstGeom prst="rect">
            <a:avLst/>
          </a:prstGeom>
        </p:spPr>
      </p:pic>
      <p:sp>
        <p:nvSpPr>
          <p:cNvPr id="3" name="ZoneTexte 2">
            <a:extLst>
              <a:ext uri="{FF2B5EF4-FFF2-40B4-BE49-F238E27FC236}">
                <a16:creationId xmlns:a16="http://schemas.microsoft.com/office/drawing/2014/main" id="{B8DCDE87-1E15-4952-9CAE-9EE7362AE58C}"/>
              </a:ext>
            </a:extLst>
          </p:cNvPr>
          <p:cNvSpPr txBox="1"/>
          <p:nvPr/>
        </p:nvSpPr>
        <p:spPr>
          <a:xfrm>
            <a:off x="5549800" y="2061713"/>
            <a:ext cx="6328774" cy="3046988"/>
          </a:xfrm>
          <a:prstGeom prst="rect">
            <a:avLst/>
          </a:prstGeom>
          <a:noFill/>
        </p:spPr>
        <p:txBody>
          <a:bodyPr wrap="square" rtlCol="0">
            <a:spAutoFit/>
          </a:bodyPr>
          <a:lstStyle/>
          <a:p>
            <a:r>
              <a:rPr lang="fr-FR" sz="2400" dirty="0"/>
              <a:t>Après avoir obtenu la liste avec le </a:t>
            </a:r>
            <a:r>
              <a:rPr lang="fr-FR" sz="2400" dirty="0" err="1"/>
              <a:t>meileur</a:t>
            </a:r>
            <a:r>
              <a:rPr lang="fr-FR" sz="2400" dirty="0"/>
              <a:t> sommet de départ possible avec l’heuristique du plus proche voisin, on applique l’heuristique d’échange de deux sommets qui va effectuer toutes les possibilités de </a:t>
            </a:r>
            <a:r>
              <a:rPr lang="fr-FR" sz="2400" dirty="0" err="1"/>
              <a:t>permuatation</a:t>
            </a:r>
            <a:r>
              <a:rPr lang="fr-FR" sz="2400" dirty="0"/>
              <a:t> de deux sommets et on garde toujours le meilleur </a:t>
            </a:r>
            <a:r>
              <a:rPr lang="fr-FR" sz="2400" dirty="0" err="1"/>
              <a:t>résulat</a:t>
            </a:r>
            <a:r>
              <a:rPr lang="fr-FR" sz="2400" dirty="0"/>
              <a:t> !</a:t>
            </a:r>
          </a:p>
        </p:txBody>
      </p:sp>
    </p:spTree>
    <p:extLst>
      <p:ext uri="{BB962C8B-B14F-4D97-AF65-F5344CB8AC3E}">
        <p14:creationId xmlns:p14="http://schemas.microsoft.com/office/powerpoint/2010/main" val="19644731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488</TotalTime>
  <Words>807</Words>
  <Application>Microsoft Office PowerPoint</Application>
  <PresentationFormat>Grand écran</PresentationFormat>
  <Paragraphs>101</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Century Gothic</vt:lpstr>
      <vt:lpstr>Wingdings</vt:lpstr>
      <vt:lpstr>Wingdings 3</vt:lpstr>
      <vt:lpstr>Ion</vt:lpstr>
      <vt:lpstr>Projet S4</vt:lpstr>
      <vt:lpstr>Introduction</vt:lpstr>
      <vt:lpstr>Sommaire</vt:lpstr>
      <vt:lpstr>Heuristiques aléatoire</vt:lpstr>
      <vt:lpstr>Heuristique du plus proche voisin</vt:lpstr>
      <vt:lpstr>Trouver le meilleur sommet de départ possible </vt:lpstr>
      <vt:lpstr>Présentation PowerPoint</vt:lpstr>
      <vt:lpstr>Heuristique de décroisement des deux arrêtes</vt:lpstr>
      <vt:lpstr>Heuristique d’échange de deux sommets</vt:lpstr>
      <vt:lpstr>Combiner les deux heuristiques d’amélioration</vt:lpstr>
      <vt:lpstr>Force brute</vt:lpstr>
      <vt:lpstr>La proposition</vt:lpstr>
      <vt:lpstr>Algorithme de Bellman-Held-Karp</vt:lpstr>
      <vt:lpstr>Heuristique de la méthode des blocs :</vt:lpstr>
      <vt:lpstr>Avancement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tuteuré S4</dc:title>
  <dc:creator>Hasan Basbunar</dc:creator>
  <cp:lastModifiedBy>Hasan Basbunar</cp:lastModifiedBy>
  <cp:revision>91</cp:revision>
  <dcterms:created xsi:type="dcterms:W3CDTF">2022-02-22T07:33:31Z</dcterms:created>
  <dcterms:modified xsi:type="dcterms:W3CDTF">2022-02-25T14:43:46Z</dcterms:modified>
</cp:coreProperties>
</file>