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6" r:id="rId14"/>
    <p:sldId id="265" r:id="rId15"/>
    <p:sldId id="274"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sz="1600">
                <a:latin typeface="Times New Roman" panose="02020603050405020304" pitchFamily="18" charset="0"/>
                <a:cs typeface="Times New Roman" panose="02020603050405020304" pitchFamily="18" charset="0"/>
              </a:rPr>
              <a:t>EMPLOYEE PERFORMANCE ANALYSIS</a:t>
            </a:r>
            <a:endParaRPr sz="1600">
              <a:latin typeface="Times New Roman" panose="02020603050405020304" pitchFamily="18" charset="0"/>
              <a:cs typeface="Times New Roman" panose="02020603050405020304" pitchFamily="18" charset="0"/>
            </a:endParaRPr>
          </a:p>
        </c:rich>
      </c:tx>
      <c:layout>
        <c:manualLayout>
          <c:xMode val="edge"/>
          <c:yMode val="edge"/>
          <c:x val="0.305525342614749"/>
          <c:y val="0.00346020761245675"/>
        </c:manualLayout>
      </c:layout>
      <c:overlay val="0"/>
      <c:spPr>
        <a:noFill/>
        <a:ln>
          <a:noFill/>
        </a:ln>
        <a:effectLst/>
      </c:spPr>
    </c:title>
    <c:autoTitleDeleted val="0"/>
    <c:plotArea>
      <c:layout>
        <c:manualLayout>
          <c:layoutTarget val="inner"/>
          <c:xMode val="edge"/>
          <c:yMode val="edge"/>
          <c:x val="0.0447248205351316"/>
          <c:y val="0.0998269896193772"/>
          <c:w val="0.83751722137626"/>
          <c:h val="0.752402774337379"/>
        </c:manualLayout>
      </c:layout>
      <c:barChart>
        <c:barDir val="col"/>
        <c:grouping val="clustered"/>
        <c:varyColors val="0"/>
        <c:ser>
          <c:idx val="0"/>
          <c:order val="0"/>
          <c:tx>
            <c:strRef>
              <c:f>[employee_data.csv]Sheet1!$B$4:$B$5</c:f>
              <c:strCache>
                <c:ptCount val="1"/>
                <c:pt idx="0">
                  <c:v>HIGH</c:v>
                </c:pt>
              </c:strCache>
            </c:strRef>
          </c:tx>
          <c:spPr>
            <a:solidFill>
              <a:schemeClr val="accent1"/>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[employee_data.csv]Sheet1!$C$4:$C$5</c:f>
              <c:strCache>
                <c:ptCount val="1"/>
                <c:pt idx="0">
                  <c:v>LOW</c:v>
                </c:pt>
              </c:strCache>
            </c:strRef>
          </c:tx>
          <c:spPr>
            <a:solidFill>
              <a:schemeClr val="accent3"/>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[employee_data.csv]Sheet1!$D$4:$D$5</c:f>
              <c:strCache>
                <c:ptCount val="1"/>
                <c:pt idx="0">
                  <c:v>MED</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[employee_data.csv]Sheet1!$E$4:$E$5</c:f>
              <c:strCache>
                <c:ptCount val="1"/>
                <c:pt idx="0">
                  <c:v>VERY HIGH</c:v>
                </c:pt>
              </c:strCache>
            </c:strRef>
          </c:tx>
          <c:spPr>
            <a:solidFill>
              <a:schemeClr val="accent1">
                <a:lumMod val="60000"/>
              </a:schemeClr>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347099760"/>
        <c:axId val="341844134"/>
      </c:barChart>
      <c:catAx>
        <c:axId val="347099760"/>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ltLang="en-US" sz="1400" b="1">
                    <a:latin typeface="Times New Roman" panose="02020603050405020304" pitchFamily="18" charset="0"/>
                    <a:cs typeface="Times New Roman" panose="02020603050405020304" pitchFamily="18" charset="0"/>
                  </a:rPr>
                  <a:t>Business Unit</a:t>
                </a:r>
                <a:endParaRPr lang="en-IN" altLang="en-US" sz="1400" b="1">
                  <a:latin typeface="Times New Roman" panose="02020603050405020304" pitchFamily="18" charset="0"/>
                  <a:cs typeface="Times New Roman" panose="02020603050405020304" pitchFamily="18" charset="0"/>
                </a:endParaRPr>
              </a:p>
            </c:rich>
          </c:tx>
          <c:layout>
            <c:manualLayout>
              <c:xMode val="edge"/>
              <c:yMode val="edge"/>
              <c:x val="0.409353926473787"/>
              <c:y val="0.909623074222039"/>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crossAx val="341844134"/>
        <c:crosses val="autoZero"/>
        <c:auto val="1"/>
        <c:lblAlgn val="ctr"/>
        <c:lblOffset val="100"/>
        <c:noMultiLvlLbl val="0"/>
      </c:catAx>
      <c:valAx>
        <c:axId val="341844134"/>
        <c:scaling>
          <c:orientation val="minMax"/>
        </c:scaling>
        <c:delete val="0"/>
        <c:axPos val="l"/>
        <c:majorGridlines>
          <c:spPr>
            <a:ln w="9525" cap="flat" cmpd="sng" algn="ctr">
              <a:solidFill>
                <a:schemeClr val="lt1">
                  <a:lumMod val="90200"/>
                </a:schemeClr>
              </a:solidFill>
              <a:prstDash val="solid"/>
              <a:round/>
            </a:ln>
            <a:effectLst/>
          </c:spPr>
        </c:majorGridlines>
        <c:title>
          <c:layout/>
          <c:overlay val="0"/>
          <c:spPr>
            <a:noFill/>
            <a:ln>
              <a:noFill/>
            </a:ln>
            <a:effectLst/>
          </c:spPr>
          <c:tx>
            <c:rich>
              <a:bodyPr/>
              <a:lstStyle/>
              <a:p>
                <a:pPr>
                  <a:defRPr/>
                </a:pPr>
              </a:p>
            </c:rich>
          </c:tx>
        </c:title>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crossAx val="34709976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76275" y="3124200"/>
            <a:ext cx="9190990" cy="230695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STUDENT NAME</a:t>
            </a:r>
            <a:r>
              <a:rPr lang="en-IN" altLang="en-US" sz="2400">
                <a:latin typeface="Times New Roman" panose="02020603050405020304" pitchFamily="18" charset="0"/>
                <a:cs typeface="Times New Roman" panose="02020603050405020304" pitchFamily="18" charset="0"/>
              </a:rPr>
              <a:t>	: N. GNANADEEPA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312219285 / asunm1709312229285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endParaRPr lang="en-IN" altLang="en-US" sz="2400" dirty="0">
              <a:latin typeface="Times New Roman" panose="02020603050405020304" pitchFamily="18" charset="0"/>
              <a:cs typeface="Times New Roman" panose="02020603050405020304" pitchFamily="18" charset="0"/>
            </a:endParaRP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66800" y="968375"/>
            <a:ext cx="8730615" cy="5837555"/>
          </a:xfrm>
          <a:prstGeom prst="rect">
            <a:avLst/>
          </a:prstGeom>
          <a:noFill/>
        </p:spPr>
        <p:txBody>
          <a:bodyPr wrap="square" rtlCol="0">
            <a:noAutofit/>
          </a:bodyPr>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endParaRPr lang="en-IN" alt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endParaRPr lang="en-IN" altLang="en-US">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914400" y="232410"/>
            <a:ext cx="9149080" cy="6200140"/>
          </a:xfrm>
        </p:spPr>
        <p:txBody>
          <a:bodyPr>
            <a:noAutofit/>
          </a:bodyPr>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endParaRPr lang="en-IN" altLang="en-US">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endParaRPr lang="en-IN" altLang="en-US">
              <a:latin typeface="Times New Roman" panose="02020603050405020304" pitchFamily="18" charset="0"/>
              <a:cs typeface="Times New Roman" panose="02020603050405020304" pitchFamily="18" charset="0"/>
            </a:endParaRPr>
          </a:p>
          <a:p>
            <a:pPr>
              <a:lnSpc>
                <a:spcPct val="150000"/>
              </a:lnSpc>
            </a:pP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1" name="Chart 10"/>
          <p:cNvGraphicFramePr/>
          <p:nvPr/>
        </p:nvGraphicFramePr>
        <p:xfrm>
          <a:off x="838200" y="990600"/>
          <a:ext cx="8757285" cy="55054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Results</a:t>
            </a:r>
            <a:endParaRPr lang="en-IN" altLang="en-US"/>
          </a:p>
        </p:txBody>
      </p:sp>
      <p:sp>
        <p:nvSpPr>
          <p:cNvPr id="3" name="Text Box 2"/>
          <p:cNvSpPr txBox="1"/>
          <p:nvPr/>
        </p:nvSpPr>
        <p:spPr>
          <a:xfrm>
            <a:off x="1412875" y="2057400"/>
            <a:ext cx="7868285" cy="205803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endParaRPr lang="en-IN" altLang="en-US" sz="24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endParaRPr lang="en-IN" altLang="en-US" sz="2400">
              <a:latin typeface="Times New Roman" panose="02020603050405020304" pitchFamily="18" charset="0"/>
              <a:cs typeface="Times New Roman" panose="02020603050405020304" pitchFamily="18" charset="0"/>
            </a:endParaRPr>
          </a:p>
        </p:txBody>
      </p:sp>
      <p:pic>
        <p:nvPicPr>
          <p:cNvPr id="9" name="Picture 8" descr="WhatsApp Image 2024-08-26 at 7.06.25 PM"/>
          <p:cNvPicPr>
            <a:picLocks noChangeAspect="1"/>
          </p:cNvPicPr>
          <p:nvPr/>
        </p:nvPicPr>
        <p:blipFill>
          <a:blip r:embed="rId2"/>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p>
            <a:r>
              <a:rPr lang="en-IN" altLang="en-US" sz="2400" b="1">
                <a:latin typeface="Times New Roman" panose="02020603050405020304" pitchFamily="18" charset="0"/>
                <a:cs typeface="Times New Roman" panose="02020603050405020304" pitchFamily="18" charset="0"/>
              </a:rPr>
              <a:t>Techniques and its explanation</a:t>
            </a:r>
            <a:endParaRPr lang="en-IN" altLang="en-US" sz="2400" b="1">
              <a:latin typeface="Times New Roman" panose="02020603050405020304" pitchFamily="18" charset="0"/>
              <a:cs typeface="Times New Roman" panose="02020603050405020304" pitchFamily="18" charset="0"/>
            </a:endParaRP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635" y="1089025"/>
            <a:ext cx="9128125" cy="5720080"/>
          </a:xfrm>
          <a:prstGeom prst="rect">
            <a:avLst/>
          </a:prstGeom>
          <a:noFill/>
        </p:spPr>
        <p:txBody>
          <a:bodyPr wrap="square" rtlCol="0">
            <a:noAutofit/>
          </a:bodyPr>
          <a:p>
            <a:r>
              <a:rPr lang="en-IN" altLang="en-US" sz="2400">
                <a:latin typeface="Times New Roman" panose="02020603050405020304" pitchFamily="18" charset="0"/>
                <a:cs typeface="Times New Roman" panose="02020603050405020304" pitchFamily="18" charset="0"/>
              </a:rPr>
              <a:t>Employee data - Taken from the Edunet (from Kaggle)</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There are 26 features in that downloaded employee data.</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I took 9 features from that data.</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They are: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endParaRPr lang="en-IN" altLang="en-US" sz="2400">
              <a:latin typeface="Times New Roman" panose="02020603050405020304" pitchFamily="18" charset="0"/>
              <a:cs typeface="Times New Roman" panose="02020603050405020304" pitchFamily="18" charset="0"/>
            </a:endParaRP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3952</Words>
  <Application>WPS Presentation</Application>
  <PresentationFormat>Widescreen</PresentationFormat>
  <Paragraphs>130</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18</cp:revision>
  <dcterms:created xsi:type="dcterms:W3CDTF">2024-03-29T15:07:00Z</dcterms:created>
  <dcterms:modified xsi:type="dcterms:W3CDTF">2024-08-26T15:14:08Z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36A988E588634449AFF53EC43F5E24CE_13</vt:lpwstr>
  </property>
  <property fmtid="{D5CDD505-2E9C-101B-9397-08002B2CF9AE}" pid="5" name="KSOProductBuildVer">
    <vt:lpwstr>1033-12.2.0.17545</vt:lpwstr>
  </property>
</Properties>
</file>