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37865D-B6AC-5443-8197-AECE32F3956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4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4AF4C-7C25-4FCE-AF18-172561BC43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B23D2C-33D3-4635-9C39-B09AB336F7B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inventory systems relying on manual processes cause inefficiencies, errors and lack of real-time tracking making them unsuitable for modern demands (Grant, 2024).</a:t>
          </a:r>
        </a:p>
      </dgm:t>
    </dgm:pt>
    <dgm:pt modelId="{DC1EE45B-1F62-4882-A9DA-B6346AAE0E3D}" type="parTrans" cxnId="{3C8A777E-4BFB-4E3C-AE75-A318443B9D7D}">
      <dgm:prSet/>
      <dgm:spPr/>
      <dgm:t>
        <a:bodyPr/>
        <a:lstStyle/>
        <a:p>
          <a:endParaRPr lang="en-US"/>
        </a:p>
      </dgm:t>
    </dgm:pt>
    <dgm:pt modelId="{C7BF9C28-13E6-4F7D-A25B-039545F94847}" type="sibTrans" cxnId="{3C8A777E-4BFB-4E3C-AE75-A318443B9D7D}">
      <dgm:prSet/>
      <dgm:spPr/>
      <dgm:t>
        <a:bodyPr/>
        <a:lstStyle/>
        <a:p>
          <a:endParaRPr lang="en-US"/>
        </a:p>
      </dgm:t>
    </dgm:pt>
    <dgm:pt modelId="{170D922F-B38A-4415-9939-458A134B4E8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technologies including RFID and barcode scanning, enhance inventory accuracy, operational efficiency and real-time decision-making (Johnson, 2021).</a:t>
          </a:r>
        </a:p>
      </dgm:t>
    </dgm:pt>
    <dgm:pt modelId="{A04CB666-347A-414B-BC9C-14C52E1A7DA2}" type="parTrans" cxnId="{1018AF6D-087A-4EAD-B56F-3FC805C65FAF}">
      <dgm:prSet/>
      <dgm:spPr/>
      <dgm:t>
        <a:bodyPr/>
        <a:lstStyle/>
        <a:p>
          <a:endParaRPr lang="en-US"/>
        </a:p>
      </dgm:t>
    </dgm:pt>
    <dgm:pt modelId="{910C074F-9C8C-4664-A32E-1FAB660BAA4D}" type="sibTrans" cxnId="{1018AF6D-087A-4EAD-B56F-3FC805C65FAF}">
      <dgm:prSet/>
      <dgm:spPr/>
      <dgm:t>
        <a:bodyPr/>
        <a:lstStyle/>
        <a:p>
          <a:endParaRPr lang="en-US"/>
        </a:p>
      </dgm:t>
    </dgm:pt>
    <dgm:pt modelId="{460988ED-A01D-4799-AFD0-8E7950F1AB7B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Studies demonstrate a positive correlation between effective inventory management and improved financial performance (Ahmed et al., 2020).</a:t>
          </a:r>
        </a:p>
      </dgm:t>
    </dgm:pt>
    <dgm:pt modelId="{6F104C4B-3AC9-401E-A8DF-DAC73C7E7FBB}" type="parTrans" cxnId="{6CE086A0-1474-43A2-B78E-0C5DD10E8A39}">
      <dgm:prSet/>
      <dgm:spPr/>
      <dgm:t>
        <a:bodyPr/>
        <a:lstStyle/>
        <a:p>
          <a:endParaRPr lang="en-US"/>
        </a:p>
      </dgm:t>
    </dgm:pt>
    <dgm:pt modelId="{ADE1FE8A-90F2-443A-9CED-369CBDAA57B5}" type="sibTrans" cxnId="{6CE086A0-1474-43A2-B78E-0C5DD10E8A39}">
      <dgm:prSet/>
      <dgm:spPr/>
      <dgm:t>
        <a:bodyPr/>
        <a:lstStyle/>
        <a:p>
          <a:endParaRPr lang="en-US"/>
        </a:p>
      </dgm:t>
    </dgm:pt>
    <dgm:pt modelId="{DA94246B-90BD-4010-B186-9BB954D36DB4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Implementing "perfect order" systems helps ensure timely, accurate deliveries, significantly boosting customer satisfaction and loyalty (Zhang et al., 2018).</a:t>
          </a:r>
        </a:p>
      </dgm:t>
    </dgm:pt>
    <dgm:pt modelId="{D33EB59A-699C-407E-88A6-73FF2F027CEF}" type="parTrans" cxnId="{0233D6AB-EFA7-4B76-ADDC-E927AE5F47EA}">
      <dgm:prSet/>
      <dgm:spPr/>
      <dgm:t>
        <a:bodyPr/>
        <a:lstStyle/>
        <a:p>
          <a:endParaRPr lang="en-US"/>
        </a:p>
      </dgm:t>
    </dgm:pt>
    <dgm:pt modelId="{6115C356-6986-4BA9-B7C2-066476FE6512}" type="sibTrans" cxnId="{0233D6AB-EFA7-4B76-ADDC-E927AE5F47EA}">
      <dgm:prSet/>
      <dgm:spPr/>
      <dgm:t>
        <a:bodyPr/>
        <a:lstStyle/>
        <a:p>
          <a:endParaRPr lang="en-US"/>
        </a:p>
      </dgm:t>
    </dgm:pt>
    <dgm:pt modelId="{A08CEEEE-9BE3-4DF8-A928-43A2F89B8A4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Smart warehouse technologies like real-time tracking and space optimization streamline operations and provide actionable insights for future planning (Peterson, 2024).</a:t>
          </a:r>
        </a:p>
      </dgm:t>
    </dgm:pt>
    <dgm:pt modelId="{A2543D48-1D37-4978-A16C-E084EF9508A5}" type="parTrans" cxnId="{6C8CEA76-8CCF-42F6-814B-FA9F05600612}">
      <dgm:prSet/>
      <dgm:spPr/>
      <dgm:t>
        <a:bodyPr/>
        <a:lstStyle/>
        <a:p>
          <a:endParaRPr lang="en-US"/>
        </a:p>
      </dgm:t>
    </dgm:pt>
    <dgm:pt modelId="{5C98BF80-5813-4B6D-8839-1CD1E2A16948}" type="sibTrans" cxnId="{6C8CEA76-8CCF-42F6-814B-FA9F05600612}">
      <dgm:prSet/>
      <dgm:spPr/>
      <dgm:t>
        <a:bodyPr/>
        <a:lstStyle/>
        <a:p>
          <a:endParaRPr lang="en-US"/>
        </a:p>
      </dgm:t>
    </dgm:pt>
    <dgm:pt modelId="{0A6C3561-6A82-A74E-82CA-852DA08A2074}" type="pres">
      <dgm:prSet presAssocID="{9E34AF4C-7C25-4FCE-AF18-172561BC43FA}" presName="linear" presStyleCnt="0">
        <dgm:presLayoutVars>
          <dgm:animLvl val="lvl"/>
          <dgm:resizeHandles val="exact"/>
        </dgm:presLayoutVars>
      </dgm:prSet>
      <dgm:spPr/>
    </dgm:pt>
    <dgm:pt modelId="{C72ADC25-FF76-C04C-B9B9-9F2C211F6B81}" type="pres">
      <dgm:prSet presAssocID="{A8B23D2C-33D3-4635-9C39-B09AB336F7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5A32B9-8A6D-8B40-9812-9B5F522DA263}" type="pres">
      <dgm:prSet presAssocID="{C7BF9C28-13E6-4F7D-A25B-039545F94847}" presName="spacer" presStyleCnt="0"/>
      <dgm:spPr/>
    </dgm:pt>
    <dgm:pt modelId="{D89539F4-D8DA-C240-8355-0A4983B07787}" type="pres">
      <dgm:prSet presAssocID="{170D922F-B38A-4415-9939-458A134B4E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296FB8-B1CA-6A48-8FD1-BA4722B2828D}" type="pres">
      <dgm:prSet presAssocID="{910C074F-9C8C-4664-A32E-1FAB660BAA4D}" presName="spacer" presStyleCnt="0"/>
      <dgm:spPr/>
    </dgm:pt>
    <dgm:pt modelId="{6BC0FFFB-553E-634D-A816-AF1C87BCF14B}" type="pres">
      <dgm:prSet presAssocID="{460988ED-A01D-4799-AFD0-8E7950F1AB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07482C-4361-BB4C-8E8D-4D83F6F4AABF}" type="pres">
      <dgm:prSet presAssocID="{ADE1FE8A-90F2-443A-9CED-369CBDAA57B5}" presName="spacer" presStyleCnt="0"/>
      <dgm:spPr/>
    </dgm:pt>
    <dgm:pt modelId="{1CB68DE2-4693-6244-ADCA-BC0590D142D4}" type="pres">
      <dgm:prSet presAssocID="{DA94246B-90BD-4010-B186-9BB954D36D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0070A1C-FBF5-304F-895E-7D301B1EF0C5}" type="pres">
      <dgm:prSet presAssocID="{6115C356-6986-4BA9-B7C2-066476FE6512}" presName="spacer" presStyleCnt="0"/>
      <dgm:spPr/>
    </dgm:pt>
    <dgm:pt modelId="{8C5A8EC4-2E80-E749-875F-7C532F2AA78E}" type="pres">
      <dgm:prSet presAssocID="{A08CEEEE-9BE3-4DF8-A928-43A2F89B8A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5CB11D-5CCA-8F4D-AE07-F8CD971CEBE9}" type="presOf" srcId="{9E34AF4C-7C25-4FCE-AF18-172561BC43FA}" destId="{0A6C3561-6A82-A74E-82CA-852DA08A2074}" srcOrd="0" destOrd="0" presId="urn:microsoft.com/office/officeart/2005/8/layout/vList2"/>
    <dgm:cxn modelId="{3FE00558-6E16-E343-8A59-7E08C40FF95C}" type="presOf" srcId="{460988ED-A01D-4799-AFD0-8E7950F1AB7B}" destId="{6BC0FFFB-553E-634D-A816-AF1C87BCF14B}" srcOrd="0" destOrd="0" presId="urn:microsoft.com/office/officeart/2005/8/layout/vList2"/>
    <dgm:cxn modelId="{4E29EE60-5E12-3A4D-ABC6-AF4C0CA5576C}" type="presOf" srcId="{170D922F-B38A-4415-9939-458A134B4E85}" destId="{D89539F4-D8DA-C240-8355-0A4983B07787}" srcOrd="0" destOrd="0" presId="urn:microsoft.com/office/officeart/2005/8/layout/vList2"/>
    <dgm:cxn modelId="{1018AF6D-087A-4EAD-B56F-3FC805C65FAF}" srcId="{9E34AF4C-7C25-4FCE-AF18-172561BC43FA}" destId="{170D922F-B38A-4415-9939-458A134B4E85}" srcOrd="1" destOrd="0" parTransId="{A04CB666-347A-414B-BC9C-14C52E1A7DA2}" sibTransId="{910C074F-9C8C-4664-A32E-1FAB660BAA4D}"/>
    <dgm:cxn modelId="{6C8CEA76-8CCF-42F6-814B-FA9F05600612}" srcId="{9E34AF4C-7C25-4FCE-AF18-172561BC43FA}" destId="{A08CEEEE-9BE3-4DF8-A928-43A2F89B8A42}" srcOrd="4" destOrd="0" parTransId="{A2543D48-1D37-4978-A16C-E084EF9508A5}" sibTransId="{5C98BF80-5813-4B6D-8839-1CD1E2A16948}"/>
    <dgm:cxn modelId="{3C8A777E-4BFB-4E3C-AE75-A318443B9D7D}" srcId="{9E34AF4C-7C25-4FCE-AF18-172561BC43FA}" destId="{A8B23D2C-33D3-4635-9C39-B09AB336F7B2}" srcOrd="0" destOrd="0" parTransId="{DC1EE45B-1F62-4882-A9DA-B6346AAE0E3D}" sibTransId="{C7BF9C28-13E6-4F7D-A25B-039545F94847}"/>
    <dgm:cxn modelId="{6CE086A0-1474-43A2-B78E-0C5DD10E8A39}" srcId="{9E34AF4C-7C25-4FCE-AF18-172561BC43FA}" destId="{460988ED-A01D-4799-AFD0-8E7950F1AB7B}" srcOrd="2" destOrd="0" parTransId="{6F104C4B-3AC9-401E-A8DF-DAC73C7E7FBB}" sibTransId="{ADE1FE8A-90F2-443A-9CED-369CBDAA57B5}"/>
    <dgm:cxn modelId="{0233D6AB-EFA7-4B76-ADDC-E927AE5F47EA}" srcId="{9E34AF4C-7C25-4FCE-AF18-172561BC43FA}" destId="{DA94246B-90BD-4010-B186-9BB954D36DB4}" srcOrd="3" destOrd="0" parTransId="{D33EB59A-699C-407E-88A6-73FF2F027CEF}" sibTransId="{6115C356-6986-4BA9-B7C2-066476FE6512}"/>
    <dgm:cxn modelId="{3B2900BA-17D4-3145-ABEA-43BC2E146C2A}" type="presOf" srcId="{A8B23D2C-33D3-4635-9C39-B09AB336F7B2}" destId="{C72ADC25-FF76-C04C-B9B9-9F2C211F6B81}" srcOrd="0" destOrd="0" presId="urn:microsoft.com/office/officeart/2005/8/layout/vList2"/>
    <dgm:cxn modelId="{4B933BF3-E5E0-9D48-B362-1003C57A6B12}" type="presOf" srcId="{A08CEEEE-9BE3-4DF8-A928-43A2F89B8A42}" destId="{8C5A8EC4-2E80-E749-875F-7C532F2AA78E}" srcOrd="0" destOrd="0" presId="urn:microsoft.com/office/officeart/2005/8/layout/vList2"/>
    <dgm:cxn modelId="{26DFA8F5-7573-FB4C-A216-04705A2717F6}" type="presOf" srcId="{DA94246B-90BD-4010-B186-9BB954D36DB4}" destId="{1CB68DE2-4693-6244-ADCA-BC0590D142D4}" srcOrd="0" destOrd="0" presId="urn:microsoft.com/office/officeart/2005/8/layout/vList2"/>
    <dgm:cxn modelId="{3049AE43-99ED-9746-B666-EC77C75B0F35}" type="presParOf" srcId="{0A6C3561-6A82-A74E-82CA-852DA08A2074}" destId="{C72ADC25-FF76-C04C-B9B9-9F2C211F6B81}" srcOrd="0" destOrd="0" presId="urn:microsoft.com/office/officeart/2005/8/layout/vList2"/>
    <dgm:cxn modelId="{0DE48274-FC69-4D41-BD6D-1DDFE49B0F50}" type="presParOf" srcId="{0A6C3561-6A82-A74E-82CA-852DA08A2074}" destId="{BB5A32B9-8A6D-8B40-9812-9B5F522DA263}" srcOrd="1" destOrd="0" presId="urn:microsoft.com/office/officeart/2005/8/layout/vList2"/>
    <dgm:cxn modelId="{85CC739A-75F9-9340-A6BA-08D2C47F58C4}" type="presParOf" srcId="{0A6C3561-6A82-A74E-82CA-852DA08A2074}" destId="{D89539F4-D8DA-C240-8355-0A4983B07787}" srcOrd="2" destOrd="0" presId="urn:microsoft.com/office/officeart/2005/8/layout/vList2"/>
    <dgm:cxn modelId="{684BF566-84AB-F845-AE5F-799A75C09CDD}" type="presParOf" srcId="{0A6C3561-6A82-A74E-82CA-852DA08A2074}" destId="{C4296FB8-B1CA-6A48-8FD1-BA4722B2828D}" srcOrd="3" destOrd="0" presId="urn:microsoft.com/office/officeart/2005/8/layout/vList2"/>
    <dgm:cxn modelId="{8F7E0391-8A2F-8542-8BFF-D9482B3C36D7}" type="presParOf" srcId="{0A6C3561-6A82-A74E-82CA-852DA08A2074}" destId="{6BC0FFFB-553E-634D-A816-AF1C87BCF14B}" srcOrd="4" destOrd="0" presId="urn:microsoft.com/office/officeart/2005/8/layout/vList2"/>
    <dgm:cxn modelId="{EA6E36F6-636D-DE4F-973D-CFBAB54B1030}" type="presParOf" srcId="{0A6C3561-6A82-A74E-82CA-852DA08A2074}" destId="{8307482C-4361-BB4C-8E8D-4D83F6F4AABF}" srcOrd="5" destOrd="0" presId="urn:microsoft.com/office/officeart/2005/8/layout/vList2"/>
    <dgm:cxn modelId="{752F2BD7-E77E-4B4C-A18F-A8EC1E738201}" type="presParOf" srcId="{0A6C3561-6A82-A74E-82CA-852DA08A2074}" destId="{1CB68DE2-4693-6244-ADCA-BC0590D142D4}" srcOrd="6" destOrd="0" presId="urn:microsoft.com/office/officeart/2005/8/layout/vList2"/>
    <dgm:cxn modelId="{10DF68F5-65DE-A94D-82A3-A46FB4E2E488}" type="presParOf" srcId="{0A6C3561-6A82-A74E-82CA-852DA08A2074}" destId="{A0070A1C-FBF5-304F-895E-7D301B1EF0C5}" srcOrd="7" destOrd="0" presId="urn:microsoft.com/office/officeart/2005/8/layout/vList2"/>
    <dgm:cxn modelId="{E494076F-77AA-2F46-B40D-D9F45D5D0001}" type="presParOf" srcId="{0A6C3561-6A82-A74E-82CA-852DA08A2074}" destId="{8C5A8EC4-2E80-E749-875F-7C532F2AA78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9A4158-1AB3-4DAF-BB71-F6563142F3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563453-49DA-4B5B-B0E6-A34D5DD315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Analytical approach combining statistical techniques, machine learning models and time series forecasting (ARIMA).</a:t>
          </a:r>
        </a:p>
      </dgm:t>
    </dgm:pt>
    <dgm:pt modelId="{91B32C4D-F2CF-41E6-A467-1756913568EC}" type="parTrans" cxnId="{105567DA-E29D-42CD-9432-FF80B9A8F034}">
      <dgm:prSet/>
      <dgm:spPr/>
      <dgm:t>
        <a:bodyPr/>
        <a:lstStyle/>
        <a:p>
          <a:endParaRPr lang="en-US"/>
        </a:p>
      </dgm:t>
    </dgm:pt>
    <dgm:pt modelId="{D6255841-7BE1-4EE5-A74B-5B932F9F0D8B}" type="sibTrans" cxnId="{105567DA-E29D-42CD-9432-FF80B9A8F034}">
      <dgm:prSet/>
      <dgm:spPr/>
      <dgm:t>
        <a:bodyPr/>
        <a:lstStyle/>
        <a:p>
          <a:endParaRPr lang="en-US"/>
        </a:p>
      </dgm:t>
    </dgm:pt>
    <dgm:pt modelId="{04060CD9-6D4C-4B43-86FD-4C5D9D76E2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Real-time dataset from Zoho Inventory (2015–2024) covering 28,179 rows and 26 columns including variables like stock levels, order priorities and customer satisfaction ratings.</a:t>
          </a:r>
        </a:p>
      </dgm:t>
    </dgm:pt>
    <dgm:pt modelId="{246403E3-4E6E-48C5-8894-7AA7A6A34F8B}" type="parTrans" cxnId="{88E2DC94-1834-489E-BA09-FAAF44F8DF12}">
      <dgm:prSet/>
      <dgm:spPr/>
      <dgm:t>
        <a:bodyPr/>
        <a:lstStyle/>
        <a:p>
          <a:endParaRPr lang="en-US"/>
        </a:p>
      </dgm:t>
    </dgm:pt>
    <dgm:pt modelId="{9FE9C16E-ED50-4B16-9F12-561350971A19}" type="sibTrans" cxnId="{88E2DC94-1834-489E-BA09-FAAF44F8DF12}">
      <dgm:prSet/>
      <dgm:spPr/>
      <dgm:t>
        <a:bodyPr/>
        <a:lstStyle/>
        <a:p>
          <a:endParaRPr lang="en-US"/>
        </a:p>
      </dgm:t>
    </dgm:pt>
    <dgm:pt modelId="{C8E3DA51-89B7-4E88-9A08-41465371B2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Handled missing values systematically, removed duplicate rows and imputed data based on trends (e.g., median grouping by purchase channel).</a:t>
          </a:r>
        </a:p>
      </dgm:t>
    </dgm:pt>
    <dgm:pt modelId="{0456BE40-A463-4A58-B59A-F105EFE95D79}" type="parTrans" cxnId="{696C9C4D-01C6-459E-9EA1-FC16DEBE0F9C}">
      <dgm:prSet/>
      <dgm:spPr/>
      <dgm:t>
        <a:bodyPr/>
        <a:lstStyle/>
        <a:p>
          <a:endParaRPr lang="en-US"/>
        </a:p>
      </dgm:t>
    </dgm:pt>
    <dgm:pt modelId="{B146E8D5-B840-4CB6-9CEA-F136959106F8}" type="sibTrans" cxnId="{696C9C4D-01C6-459E-9EA1-FC16DEBE0F9C}">
      <dgm:prSet/>
      <dgm:spPr/>
      <dgm:t>
        <a:bodyPr/>
        <a:lstStyle/>
        <a:p>
          <a:endParaRPr lang="en-US"/>
        </a:p>
      </dgm:t>
    </dgm:pt>
    <dgm:pt modelId="{6F569AAD-E93F-4D00-81A8-92B7884664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Identified trends, outliers and variable distributions using EDA and visualizations like scatter plots, box plots and correlation matrices.</a:t>
          </a:r>
        </a:p>
      </dgm:t>
    </dgm:pt>
    <dgm:pt modelId="{C469B920-1FCE-4F80-858F-E9743D8E73A0}" type="parTrans" cxnId="{D3853BD9-34B8-4669-B9E9-E0C8A1D27826}">
      <dgm:prSet/>
      <dgm:spPr/>
      <dgm:t>
        <a:bodyPr/>
        <a:lstStyle/>
        <a:p>
          <a:endParaRPr lang="en-US"/>
        </a:p>
      </dgm:t>
    </dgm:pt>
    <dgm:pt modelId="{1728E984-A285-4F07-9EC8-D265B7A3002A}" type="sibTrans" cxnId="{D3853BD9-34B8-4669-B9E9-E0C8A1D27826}">
      <dgm:prSet/>
      <dgm:spPr/>
      <dgm:t>
        <a:bodyPr/>
        <a:lstStyle/>
        <a:p>
          <a:endParaRPr lang="en-US"/>
        </a:p>
      </dgm:t>
    </dgm:pt>
    <dgm:pt modelId="{4E8104AD-1D3E-47DF-9F7C-D602781CB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ARIMA Model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Used to forecast inventory demand based on historical trends, applying ADF, ACF and PACF tests to confirm stationarity and fit parameters.</a:t>
          </a:r>
        </a:p>
      </dgm:t>
    </dgm:pt>
    <dgm:pt modelId="{E5A2D169-3DCB-4C99-8B0D-9A7CE55A32E4}" type="parTrans" cxnId="{277ADB57-D658-4767-94C8-A8C27D864F16}">
      <dgm:prSet/>
      <dgm:spPr/>
      <dgm:t>
        <a:bodyPr/>
        <a:lstStyle/>
        <a:p>
          <a:endParaRPr lang="en-US"/>
        </a:p>
      </dgm:t>
    </dgm:pt>
    <dgm:pt modelId="{6A3713EB-FB15-4531-95F1-4A687E40D6A3}" type="sibTrans" cxnId="{277ADB57-D658-4767-94C8-A8C27D864F16}">
      <dgm:prSet/>
      <dgm:spPr/>
      <dgm:t>
        <a:bodyPr/>
        <a:lstStyle/>
        <a:p>
          <a:endParaRPr lang="en-US"/>
        </a:p>
      </dgm:t>
    </dgm:pt>
    <dgm:pt modelId="{CE6DF7E0-B792-47A5-B42A-A57D2B284C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Models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Logistic Regression, Decision Tree and Random Forest applied to predict customer satisfaction and evaluate feature importance.</a:t>
          </a:r>
        </a:p>
      </dgm:t>
    </dgm:pt>
    <dgm:pt modelId="{A59F5384-2DB8-4AB7-AE7E-4DBC1B907EAD}" type="parTrans" cxnId="{6542BD50-1EB4-442A-A599-0348E48AE018}">
      <dgm:prSet/>
      <dgm:spPr/>
      <dgm:t>
        <a:bodyPr/>
        <a:lstStyle/>
        <a:p>
          <a:endParaRPr lang="en-US"/>
        </a:p>
      </dgm:t>
    </dgm:pt>
    <dgm:pt modelId="{F5D4DF1A-A9A5-42E5-B060-C1A424B16029}" type="sibTrans" cxnId="{6542BD50-1EB4-442A-A599-0348E48AE018}">
      <dgm:prSet/>
      <dgm:spPr/>
      <dgm:t>
        <a:bodyPr/>
        <a:lstStyle/>
        <a:p>
          <a:endParaRPr lang="en-US"/>
        </a:p>
      </dgm:t>
    </dgm:pt>
    <dgm:pt modelId="{1C488EE4-E66F-4CB1-A7E0-44E377F10A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: Accuracy, precision, recall and F1-score assessed model performance with Random Forest achieving the highest accuracy (~70%).</a:t>
          </a:r>
        </a:p>
      </dgm:t>
    </dgm:pt>
    <dgm:pt modelId="{2561190E-41DE-4E30-B910-3248AAE70D69}" type="parTrans" cxnId="{90E8F482-D443-4D9E-8EC4-DA6ECC54CA20}">
      <dgm:prSet/>
      <dgm:spPr/>
      <dgm:t>
        <a:bodyPr/>
        <a:lstStyle/>
        <a:p>
          <a:endParaRPr lang="en-US"/>
        </a:p>
      </dgm:t>
    </dgm:pt>
    <dgm:pt modelId="{AC1FC2A2-2F03-4D13-8EB2-6746935AE275}" type="sibTrans" cxnId="{90E8F482-D443-4D9E-8EC4-DA6ECC54CA20}">
      <dgm:prSet/>
      <dgm:spPr/>
      <dgm:t>
        <a:bodyPr/>
        <a:lstStyle/>
        <a:p>
          <a:endParaRPr lang="en-US"/>
        </a:p>
      </dgm:t>
    </dgm:pt>
    <dgm:pt modelId="{31E499BB-5644-47C8-8AB1-713DD4223B74}" type="pres">
      <dgm:prSet presAssocID="{B29A4158-1AB3-4DAF-BB71-F6563142F320}" presName="root" presStyleCnt="0">
        <dgm:presLayoutVars>
          <dgm:dir/>
          <dgm:resizeHandles val="exact"/>
        </dgm:presLayoutVars>
      </dgm:prSet>
      <dgm:spPr/>
    </dgm:pt>
    <dgm:pt modelId="{CFF7F460-1AFF-4E1B-9420-17AD15D187C2}" type="pres">
      <dgm:prSet presAssocID="{45563453-49DA-4B5B-B0E6-A34D5DD315BE}" presName="compNode" presStyleCnt="0"/>
      <dgm:spPr/>
    </dgm:pt>
    <dgm:pt modelId="{DC4FF658-40E6-4A37-8749-217A0C0637EB}" type="pres">
      <dgm:prSet presAssocID="{45563453-49DA-4B5B-B0E6-A34D5DD315BE}" presName="bgRect" presStyleLbl="bgShp" presStyleIdx="0" presStyleCnt="7" custScaleY="130701"/>
      <dgm:spPr/>
    </dgm:pt>
    <dgm:pt modelId="{8C1E3BF1-599E-45EA-8A20-48924244EF18}" type="pres">
      <dgm:prSet presAssocID="{45563453-49DA-4B5B-B0E6-A34D5DD315B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6D3537B0-F46D-4501-B651-8D47C65BCFE6}" type="pres">
      <dgm:prSet presAssocID="{45563453-49DA-4B5B-B0E6-A34D5DD315BE}" presName="spaceRect" presStyleCnt="0"/>
      <dgm:spPr/>
    </dgm:pt>
    <dgm:pt modelId="{93C822DA-430F-4EDF-A1F4-4E5BE3EC5B12}" type="pres">
      <dgm:prSet presAssocID="{45563453-49DA-4B5B-B0E6-A34D5DD315BE}" presName="parTx" presStyleLbl="revTx" presStyleIdx="0" presStyleCnt="7">
        <dgm:presLayoutVars>
          <dgm:chMax val="0"/>
          <dgm:chPref val="0"/>
        </dgm:presLayoutVars>
      </dgm:prSet>
      <dgm:spPr/>
    </dgm:pt>
    <dgm:pt modelId="{C3C609C6-0223-4883-A985-2E56F3AA7E39}" type="pres">
      <dgm:prSet presAssocID="{D6255841-7BE1-4EE5-A74B-5B932F9F0D8B}" presName="sibTrans" presStyleCnt="0"/>
      <dgm:spPr/>
    </dgm:pt>
    <dgm:pt modelId="{B467D30B-DE1D-415C-9422-1E68810AA22D}" type="pres">
      <dgm:prSet presAssocID="{04060CD9-6D4C-4B43-86FD-4C5D9D76E26A}" presName="compNode" presStyleCnt="0"/>
      <dgm:spPr/>
    </dgm:pt>
    <dgm:pt modelId="{6BBC7123-ACC5-4EDB-A69E-08EDC4F22F9C}" type="pres">
      <dgm:prSet presAssocID="{04060CD9-6D4C-4B43-86FD-4C5D9D76E26A}" presName="bgRect" presStyleLbl="bgShp" presStyleIdx="1" presStyleCnt="7" custScaleY="136396" custLinFactNeighborX="-144" custLinFactNeighborY="-2717"/>
      <dgm:spPr/>
    </dgm:pt>
    <dgm:pt modelId="{44A8DEBE-BF41-4275-9899-00F4968DB29F}" type="pres">
      <dgm:prSet presAssocID="{04060CD9-6D4C-4B43-86FD-4C5D9D76E26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44DE72-DE36-46D4-8AA2-F83FB2F28F28}" type="pres">
      <dgm:prSet presAssocID="{04060CD9-6D4C-4B43-86FD-4C5D9D76E26A}" presName="spaceRect" presStyleCnt="0"/>
      <dgm:spPr/>
    </dgm:pt>
    <dgm:pt modelId="{C58FF100-016F-49E3-8ECB-75D322112D79}" type="pres">
      <dgm:prSet presAssocID="{04060CD9-6D4C-4B43-86FD-4C5D9D76E26A}" presName="parTx" presStyleLbl="revTx" presStyleIdx="1" presStyleCnt="7" custLinFactNeighborX="-157" custLinFactNeighborY="-12345">
        <dgm:presLayoutVars>
          <dgm:chMax val="0"/>
          <dgm:chPref val="0"/>
        </dgm:presLayoutVars>
      </dgm:prSet>
      <dgm:spPr/>
    </dgm:pt>
    <dgm:pt modelId="{70E25301-7970-4CA1-89E6-BDD3AE91A2B3}" type="pres">
      <dgm:prSet presAssocID="{9FE9C16E-ED50-4B16-9F12-561350971A19}" presName="sibTrans" presStyleCnt="0"/>
      <dgm:spPr/>
    </dgm:pt>
    <dgm:pt modelId="{60DE8DF3-3F21-4441-9F02-0DAD8272A310}" type="pres">
      <dgm:prSet presAssocID="{C8E3DA51-89B7-4E88-9A08-41465371B202}" presName="compNode" presStyleCnt="0"/>
      <dgm:spPr/>
    </dgm:pt>
    <dgm:pt modelId="{A96BA734-D61B-44C5-AAA3-CDE2A71DB99F}" type="pres">
      <dgm:prSet presAssocID="{C8E3DA51-89B7-4E88-9A08-41465371B202}" presName="bgRect" presStyleLbl="bgShp" presStyleIdx="2" presStyleCnt="7"/>
      <dgm:spPr/>
    </dgm:pt>
    <dgm:pt modelId="{289C4C78-8FA8-4959-B98F-79C7507C6CAF}" type="pres">
      <dgm:prSet presAssocID="{C8E3DA51-89B7-4E88-9A08-41465371B20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004C26-BD21-4AD4-AB87-367885EC2F95}" type="pres">
      <dgm:prSet presAssocID="{C8E3DA51-89B7-4E88-9A08-41465371B202}" presName="spaceRect" presStyleCnt="0"/>
      <dgm:spPr/>
    </dgm:pt>
    <dgm:pt modelId="{560D0ED1-538D-4332-ACC4-60A058FAC841}" type="pres">
      <dgm:prSet presAssocID="{C8E3DA51-89B7-4E88-9A08-41465371B202}" presName="parTx" presStyleLbl="revTx" presStyleIdx="2" presStyleCnt="7" custScaleY="116155" custLinFactNeighborX="-626" custLinFactNeighborY="-8880">
        <dgm:presLayoutVars>
          <dgm:chMax val="0"/>
          <dgm:chPref val="0"/>
        </dgm:presLayoutVars>
      </dgm:prSet>
      <dgm:spPr/>
    </dgm:pt>
    <dgm:pt modelId="{BBA2FFE4-5465-4636-BE08-90FAA4856B26}" type="pres">
      <dgm:prSet presAssocID="{B146E8D5-B840-4CB6-9CEA-F136959106F8}" presName="sibTrans" presStyleCnt="0"/>
      <dgm:spPr/>
    </dgm:pt>
    <dgm:pt modelId="{44858C38-82BC-460B-A24D-E36D248075EC}" type="pres">
      <dgm:prSet presAssocID="{6F569AAD-E93F-4D00-81A8-92B7884664AA}" presName="compNode" presStyleCnt="0"/>
      <dgm:spPr/>
    </dgm:pt>
    <dgm:pt modelId="{9208F997-A64B-4D9D-B096-D38D004E0507}" type="pres">
      <dgm:prSet presAssocID="{6F569AAD-E93F-4D00-81A8-92B7884664AA}" presName="bgRect" presStyleLbl="bgShp" presStyleIdx="3" presStyleCnt="7" custScaleY="142742"/>
      <dgm:spPr/>
    </dgm:pt>
    <dgm:pt modelId="{945BFEB4-C2EA-4958-84ED-802969808F3B}" type="pres">
      <dgm:prSet presAssocID="{6F569AAD-E93F-4D00-81A8-92B7884664A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9A1124C-CFB4-48BA-B005-E7E7EC461BC1}" type="pres">
      <dgm:prSet presAssocID="{6F569AAD-E93F-4D00-81A8-92B7884664AA}" presName="spaceRect" presStyleCnt="0"/>
      <dgm:spPr/>
    </dgm:pt>
    <dgm:pt modelId="{4AD4694F-3C2B-45B8-80F7-4D267CE1D5F7}" type="pres">
      <dgm:prSet presAssocID="{6F569AAD-E93F-4D00-81A8-92B7884664AA}" presName="parTx" presStyleLbl="revTx" presStyleIdx="3" presStyleCnt="7" custLinFactNeighborX="-157" custLinFactNeighborY="-15544">
        <dgm:presLayoutVars>
          <dgm:chMax val="0"/>
          <dgm:chPref val="0"/>
        </dgm:presLayoutVars>
      </dgm:prSet>
      <dgm:spPr/>
    </dgm:pt>
    <dgm:pt modelId="{F1B33935-EA7E-4983-AA98-9F7C5CC7991A}" type="pres">
      <dgm:prSet presAssocID="{1728E984-A285-4F07-9EC8-D265B7A3002A}" presName="sibTrans" presStyleCnt="0"/>
      <dgm:spPr/>
    </dgm:pt>
    <dgm:pt modelId="{3ED91E5E-A265-4956-B268-CFF9536F7FD4}" type="pres">
      <dgm:prSet presAssocID="{4E8104AD-1D3E-47DF-9F7C-D602781CB8EF}" presName="compNode" presStyleCnt="0"/>
      <dgm:spPr/>
    </dgm:pt>
    <dgm:pt modelId="{4C430997-050F-4A91-A2F1-1F7217A468F1}" type="pres">
      <dgm:prSet presAssocID="{4E8104AD-1D3E-47DF-9F7C-D602781CB8EF}" presName="bgRect" presStyleLbl="bgShp" presStyleIdx="4" presStyleCnt="7"/>
      <dgm:spPr/>
    </dgm:pt>
    <dgm:pt modelId="{D8BC976E-DB80-4230-BE3E-82FF07F7D13F}" type="pres">
      <dgm:prSet presAssocID="{4E8104AD-1D3E-47DF-9F7C-D602781CB8E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24D7930-FE92-44C1-89F1-B75490E630B6}" type="pres">
      <dgm:prSet presAssocID="{4E8104AD-1D3E-47DF-9F7C-D602781CB8EF}" presName="spaceRect" presStyleCnt="0"/>
      <dgm:spPr/>
    </dgm:pt>
    <dgm:pt modelId="{00A11151-9533-4B98-8F13-6235A2BA3E0D}" type="pres">
      <dgm:prSet presAssocID="{4E8104AD-1D3E-47DF-9F7C-D602781CB8EF}" presName="parTx" presStyleLbl="revTx" presStyleIdx="4" presStyleCnt="7" custLinFactNeighborY="-12432">
        <dgm:presLayoutVars>
          <dgm:chMax val="0"/>
          <dgm:chPref val="0"/>
        </dgm:presLayoutVars>
      </dgm:prSet>
      <dgm:spPr/>
    </dgm:pt>
    <dgm:pt modelId="{8A44095B-6A88-4EA0-8F10-C5E1F9F84C9E}" type="pres">
      <dgm:prSet presAssocID="{6A3713EB-FB15-4531-95F1-4A687E40D6A3}" presName="sibTrans" presStyleCnt="0"/>
      <dgm:spPr/>
    </dgm:pt>
    <dgm:pt modelId="{B66932D4-E9BE-4380-893D-90FA14966C6B}" type="pres">
      <dgm:prSet presAssocID="{CE6DF7E0-B792-47A5-B42A-A57D2B284C91}" presName="compNode" presStyleCnt="0"/>
      <dgm:spPr/>
    </dgm:pt>
    <dgm:pt modelId="{44E20C81-4D7F-4B5C-BD01-0A13D9D035A8}" type="pres">
      <dgm:prSet presAssocID="{CE6DF7E0-B792-47A5-B42A-A57D2B284C91}" presName="bgRect" presStyleLbl="bgShp" presStyleIdx="5" presStyleCnt="7"/>
      <dgm:spPr/>
    </dgm:pt>
    <dgm:pt modelId="{F548F0FA-31F1-4F0C-8C01-A3E4D78A252A}" type="pres">
      <dgm:prSet presAssocID="{CE6DF7E0-B792-47A5-B42A-A57D2B284C9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9D30AA7-B036-434E-9C4D-561D8066F2BF}" type="pres">
      <dgm:prSet presAssocID="{CE6DF7E0-B792-47A5-B42A-A57D2B284C91}" presName="spaceRect" presStyleCnt="0"/>
      <dgm:spPr/>
    </dgm:pt>
    <dgm:pt modelId="{B7A0D3B1-F8EE-4D1E-BA7D-7559ACF2D78B}" type="pres">
      <dgm:prSet presAssocID="{CE6DF7E0-B792-47A5-B42A-A57D2B284C91}" presName="parTx" presStyleLbl="revTx" presStyleIdx="5" presStyleCnt="7" custLinFactNeighborY="-10694">
        <dgm:presLayoutVars>
          <dgm:chMax val="0"/>
          <dgm:chPref val="0"/>
        </dgm:presLayoutVars>
      </dgm:prSet>
      <dgm:spPr/>
    </dgm:pt>
    <dgm:pt modelId="{6A2CD270-D3BD-4AD8-8F4D-DAE3D96672F8}" type="pres">
      <dgm:prSet presAssocID="{F5D4DF1A-A9A5-42E5-B060-C1A424B16029}" presName="sibTrans" presStyleCnt="0"/>
      <dgm:spPr/>
    </dgm:pt>
    <dgm:pt modelId="{2EB4B3F8-1514-43CB-BEC4-619E728B65E4}" type="pres">
      <dgm:prSet presAssocID="{1C488EE4-E66F-4CB1-A7E0-44E377F10A09}" presName="compNode" presStyleCnt="0"/>
      <dgm:spPr/>
    </dgm:pt>
    <dgm:pt modelId="{D9BA560D-4660-43BF-B3C6-4ABFFABB0F9A}" type="pres">
      <dgm:prSet presAssocID="{1C488EE4-E66F-4CB1-A7E0-44E377F10A09}" presName="bgRect" presStyleLbl="bgShp" presStyleIdx="6" presStyleCnt="7" custScaleY="126276"/>
      <dgm:spPr/>
    </dgm:pt>
    <dgm:pt modelId="{321E9525-2041-43EF-AF99-1B695503AEA2}" type="pres">
      <dgm:prSet presAssocID="{1C488EE4-E66F-4CB1-A7E0-44E377F10A0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9A8B19F-0BCC-47A2-B352-2CE51CA95FFC}" type="pres">
      <dgm:prSet presAssocID="{1C488EE4-E66F-4CB1-A7E0-44E377F10A09}" presName="spaceRect" presStyleCnt="0"/>
      <dgm:spPr/>
    </dgm:pt>
    <dgm:pt modelId="{CAC1FCED-4BF3-41C9-B128-AD643C231242}" type="pres">
      <dgm:prSet presAssocID="{1C488EE4-E66F-4CB1-A7E0-44E377F10A09}" presName="parTx" presStyleLbl="revTx" presStyleIdx="6" presStyleCnt="7" custLinFactNeighborY="-8880">
        <dgm:presLayoutVars>
          <dgm:chMax val="0"/>
          <dgm:chPref val="0"/>
        </dgm:presLayoutVars>
      </dgm:prSet>
      <dgm:spPr/>
    </dgm:pt>
  </dgm:ptLst>
  <dgm:cxnLst>
    <dgm:cxn modelId="{CC67E53D-723B-7247-A35F-BA9D34B3E10A}" type="presOf" srcId="{CE6DF7E0-B792-47A5-B42A-A57D2B284C91}" destId="{B7A0D3B1-F8EE-4D1E-BA7D-7559ACF2D78B}" srcOrd="0" destOrd="0" presId="urn:microsoft.com/office/officeart/2018/2/layout/IconVerticalSolidList"/>
    <dgm:cxn modelId="{1F80E33F-4C72-324C-AC09-EFD64E4C38BE}" type="presOf" srcId="{04060CD9-6D4C-4B43-86FD-4C5D9D76E26A}" destId="{C58FF100-016F-49E3-8ECB-75D322112D79}" srcOrd="0" destOrd="0" presId="urn:microsoft.com/office/officeart/2018/2/layout/IconVerticalSolidList"/>
    <dgm:cxn modelId="{696C9C4D-01C6-459E-9EA1-FC16DEBE0F9C}" srcId="{B29A4158-1AB3-4DAF-BB71-F6563142F320}" destId="{C8E3DA51-89B7-4E88-9A08-41465371B202}" srcOrd="2" destOrd="0" parTransId="{0456BE40-A463-4A58-B59A-F105EFE95D79}" sibTransId="{B146E8D5-B840-4CB6-9CEA-F136959106F8}"/>
    <dgm:cxn modelId="{6542BD50-1EB4-442A-A599-0348E48AE018}" srcId="{B29A4158-1AB3-4DAF-BB71-F6563142F320}" destId="{CE6DF7E0-B792-47A5-B42A-A57D2B284C91}" srcOrd="5" destOrd="0" parTransId="{A59F5384-2DB8-4AB7-AE7E-4DBC1B907EAD}" sibTransId="{F5D4DF1A-A9A5-42E5-B060-C1A424B16029}"/>
    <dgm:cxn modelId="{277ADB57-D658-4767-94C8-A8C27D864F16}" srcId="{B29A4158-1AB3-4DAF-BB71-F6563142F320}" destId="{4E8104AD-1D3E-47DF-9F7C-D602781CB8EF}" srcOrd="4" destOrd="0" parTransId="{E5A2D169-3DCB-4C99-8B0D-9A7CE55A32E4}" sibTransId="{6A3713EB-FB15-4531-95F1-4A687E40D6A3}"/>
    <dgm:cxn modelId="{8D984660-94FA-E540-98A8-709944B5F0F7}" type="presOf" srcId="{C8E3DA51-89B7-4E88-9A08-41465371B202}" destId="{560D0ED1-538D-4332-ACC4-60A058FAC841}" srcOrd="0" destOrd="0" presId="urn:microsoft.com/office/officeart/2018/2/layout/IconVerticalSolidList"/>
    <dgm:cxn modelId="{90E8F482-D443-4D9E-8EC4-DA6ECC54CA20}" srcId="{B29A4158-1AB3-4DAF-BB71-F6563142F320}" destId="{1C488EE4-E66F-4CB1-A7E0-44E377F10A09}" srcOrd="6" destOrd="0" parTransId="{2561190E-41DE-4E30-B910-3248AAE70D69}" sibTransId="{AC1FC2A2-2F03-4D13-8EB2-6746935AE275}"/>
    <dgm:cxn modelId="{88E2DC94-1834-489E-BA09-FAAF44F8DF12}" srcId="{B29A4158-1AB3-4DAF-BB71-F6563142F320}" destId="{04060CD9-6D4C-4B43-86FD-4C5D9D76E26A}" srcOrd="1" destOrd="0" parTransId="{246403E3-4E6E-48C5-8894-7AA7A6A34F8B}" sibTransId="{9FE9C16E-ED50-4B16-9F12-561350971A19}"/>
    <dgm:cxn modelId="{E5E30098-6757-C549-AF9E-7A017FCB6033}" type="presOf" srcId="{1C488EE4-E66F-4CB1-A7E0-44E377F10A09}" destId="{CAC1FCED-4BF3-41C9-B128-AD643C231242}" srcOrd="0" destOrd="0" presId="urn:microsoft.com/office/officeart/2018/2/layout/IconVerticalSolidList"/>
    <dgm:cxn modelId="{23BF93A6-7528-F345-9D0F-4B0235F67096}" type="presOf" srcId="{B29A4158-1AB3-4DAF-BB71-F6563142F320}" destId="{31E499BB-5644-47C8-8AB1-713DD4223B74}" srcOrd="0" destOrd="0" presId="urn:microsoft.com/office/officeart/2018/2/layout/IconVerticalSolidList"/>
    <dgm:cxn modelId="{899552BD-8BC2-4E4A-B1C4-AE6CC57D22C3}" type="presOf" srcId="{45563453-49DA-4B5B-B0E6-A34D5DD315BE}" destId="{93C822DA-430F-4EDF-A1F4-4E5BE3EC5B12}" srcOrd="0" destOrd="0" presId="urn:microsoft.com/office/officeart/2018/2/layout/IconVerticalSolidList"/>
    <dgm:cxn modelId="{48D373C1-2F53-514D-B397-A08333C19AAF}" type="presOf" srcId="{4E8104AD-1D3E-47DF-9F7C-D602781CB8EF}" destId="{00A11151-9533-4B98-8F13-6235A2BA3E0D}" srcOrd="0" destOrd="0" presId="urn:microsoft.com/office/officeart/2018/2/layout/IconVerticalSolidList"/>
    <dgm:cxn modelId="{D3853BD9-34B8-4669-B9E9-E0C8A1D27826}" srcId="{B29A4158-1AB3-4DAF-BB71-F6563142F320}" destId="{6F569AAD-E93F-4D00-81A8-92B7884664AA}" srcOrd="3" destOrd="0" parTransId="{C469B920-1FCE-4F80-858F-E9743D8E73A0}" sibTransId="{1728E984-A285-4F07-9EC8-D265B7A3002A}"/>
    <dgm:cxn modelId="{105567DA-E29D-42CD-9432-FF80B9A8F034}" srcId="{B29A4158-1AB3-4DAF-BB71-F6563142F320}" destId="{45563453-49DA-4B5B-B0E6-A34D5DD315BE}" srcOrd="0" destOrd="0" parTransId="{91B32C4D-F2CF-41E6-A467-1756913568EC}" sibTransId="{D6255841-7BE1-4EE5-A74B-5B932F9F0D8B}"/>
    <dgm:cxn modelId="{5C9ECCF3-7AEC-064D-8753-C706FFBA2007}" type="presOf" srcId="{6F569AAD-E93F-4D00-81A8-92B7884664AA}" destId="{4AD4694F-3C2B-45B8-80F7-4D267CE1D5F7}" srcOrd="0" destOrd="0" presId="urn:microsoft.com/office/officeart/2018/2/layout/IconVerticalSolidList"/>
    <dgm:cxn modelId="{6D70EC92-6B78-4D4D-85D8-09939EADEC25}" type="presParOf" srcId="{31E499BB-5644-47C8-8AB1-713DD4223B74}" destId="{CFF7F460-1AFF-4E1B-9420-17AD15D187C2}" srcOrd="0" destOrd="0" presId="urn:microsoft.com/office/officeart/2018/2/layout/IconVerticalSolidList"/>
    <dgm:cxn modelId="{B967BA4F-7A9B-B248-87DB-57459A0C3386}" type="presParOf" srcId="{CFF7F460-1AFF-4E1B-9420-17AD15D187C2}" destId="{DC4FF658-40E6-4A37-8749-217A0C0637EB}" srcOrd="0" destOrd="0" presId="urn:microsoft.com/office/officeart/2018/2/layout/IconVerticalSolidList"/>
    <dgm:cxn modelId="{40B529A3-8204-EB4A-A039-7154C6EAE6D8}" type="presParOf" srcId="{CFF7F460-1AFF-4E1B-9420-17AD15D187C2}" destId="{8C1E3BF1-599E-45EA-8A20-48924244EF18}" srcOrd="1" destOrd="0" presId="urn:microsoft.com/office/officeart/2018/2/layout/IconVerticalSolidList"/>
    <dgm:cxn modelId="{4786BB95-B223-EE41-8B37-8DED68A00091}" type="presParOf" srcId="{CFF7F460-1AFF-4E1B-9420-17AD15D187C2}" destId="{6D3537B0-F46D-4501-B651-8D47C65BCFE6}" srcOrd="2" destOrd="0" presId="urn:microsoft.com/office/officeart/2018/2/layout/IconVerticalSolidList"/>
    <dgm:cxn modelId="{DD7A0C15-AFE5-5D43-885E-7AB7010CA348}" type="presParOf" srcId="{CFF7F460-1AFF-4E1B-9420-17AD15D187C2}" destId="{93C822DA-430F-4EDF-A1F4-4E5BE3EC5B12}" srcOrd="3" destOrd="0" presId="urn:microsoft.com/office/officeart/2018/2/layout/IconVerticalSolidList"/>
    <dgm:cxn modelId="{0A8902F2-0171-D34F-86B7-005CE6E8B988}" type="presParOf" srcId="{31E499BB-5644-47C8-8AB1-713DD4223B74}" destId="{C3C609C6-0223-4883-A985-2E56F3AA7E39}" srcOrd="1" destOrd="0" presId="urn:microsoft.com/office/officeart/2018/2/layout/IconVerticalSolidList"/>
    <dgm:cxn modelId="{58451AAC-0DE4-BA43-833C-C24F4E1A1C9A}" type="presParOf" srcId="{31E499BB-5644-47C8-8AB1-713DD4223B74}" destId="{B467D30B-DE1D-415C-9422-1E68810AA22D}" srcOrd="2" destOrd="0" presId="urn:microsoft.com/office/officeart/2018/2/layout/IconVerticalSolidList"/>
    <dgm:cxn modelId="{7F0FA50C-0F3C-4046-8137-8E150664D06E}" type="presParOf" srcId="{B467D30B-DE1D-415C-9422-1E68810AA22D}" destId="{6BBC7123-ACC5-4EDB-A69E-08EDC4F22F9C}" srcOrd="0" destOrd="0" presId="urn:microsoft.com/office/officeart/2018/2/layout/IconVerticalSolidList"/>
    <dgm:cxn modelId="{068DD6F8-FF52-9947-9510-C2F357D4BD33}" type="presParOf" srcId="{B467D30B-DE1D-415C-9422-1E68810AA22D}" destId="{44A8DEBE-BF41-4275-9899-00F4968DB29F}" srcOrd="1" destOrd="0" presId="urn:microsoft.com/office/officeart/2018/2/layout/IconVerticalSolidList"/>
    <dgm:cxn modelId="{04D6D58A-BC5B-2741-A58B-FD7D7F74158C}" type="presParOf" srcId="{B467D30B-DE1D-415C-9422-1E68810AA22D}" destId="{0244DE72-DE36-46D4-8AA2-F83FB2F28F28}" srcOrd="2" destOrd="0" presId="urn:microsoft.com/office/officeart/2018/2/layout/IconVerticalSolidList"/>
    <dgm:cxn modelId="{E87783EE-D97B-A74A-8404-5E6AEDB4DAC4}" type="presParOf" srcId="{B467D30B-DE1D-415C-9422-1E68810AA22D}" destId="{C58FF100-016F-49E3-8ECB-75D322112D79}" srcOrd="3" destOrd="0" presId="urn:microsoft.com/office/officeart/2018/2/layout/IconVerticalSolidList"/>
    <dgm:cxn modelId="{50992C4A-AB03-1F49-9AE7-1F7D2D680E03}" type="presParOf" srcId="{31E499BB-5644-47C8-8AB1-713DD4223B74}" destId="{70E25301-7970-4CA1-89E6-BDD3AE91A2B3}" srcOrd="3" destOrd="0" presId="urn:microsoft.com/office/officeart/2018/2/layout/IconVerticalSolidList"/>
    <dgm:cxn modelId="{7FBE9CCE-8CE1-3A4E-805F-78CFCC17BAE6}" type="presParOf" srcId="{31E499BB-5644-47C8-8AB1-713DD4223B74}" destId="{60DE8DF3-3F21-4441-9F02-0DAD8272A310}" srcOrd="4" destOrd="0" presId="urn:microsoft.com/office/officeart/2018/2/layout/IconVerticalSolidList"/>
    <dgm:cxn modelId="{8E925469-261B-C04A-8B9D-999801866FDB}" type="presParOf" srcId="{60DE8DF3-3F21-4441-9F02-0DAD8272A310}" destId="{A96BA734-D61B-44C5-AAA3-CDE2A71DB99F}" srcOrd="0" destOrd="0" presId="urn:microsoft.com/office/officeart/2018/2/layout/IconVerticalSolidList"/>
    <dgm:cxn modelId="{B52E6AE8-FC61-464B-9F82-7B4907533708}" type="presParOf" srcId="{60DE8DF3-3F21-4441-9F02-0DAD8272A310}" destId="{289C4C78-8FA8-4959-B98F-79C7507C6CAF}" srcOrd="1" destOrd="0" presId="urn:microsoft.com/office/officeart/2018/2/layout/IconVerticalSolidList"/>
    <dgm:cxn modelId="{079BCB19-DA3B-ED48-AE3F-B2AB84EFEB4F}" type="presParOf" srcId="{60DE8DF3-3F21-4441-9F02-0DAD8272A310}" destId="{89004C26-BD21-4AD4-AB87-367885EC2F95}" srcOrd="2" destOrd="0" presId="urn:microsoft.com/office/officeart/2018/2/layout/IconVerticalSolidList"/>
    <dgm:cxn modelId="{57038967-62C3-7F47-9CCD-D7F2BF16E283}" type="presParOf" srcId="{60DE8DF3-3F21-4441-9F02-0DAD8272A310}" destId="{560D0ED1-538D-4332-ACC4-60A058FAC841}" srcOrd="3" destOrd="0" presId="urn:microsoft.com/office/officeart/2018/2/layout/IconVerticalSolidList"/>
    <dgm:cxn modelId="{265D1551-0B9E-9F40-9F3A-0722BFA5D133}" type="presParOf" srcId="{31E499BB-5644-47C8-8AB1-713DD4223B74}" destId="{BBA2FFE4-5465-4636-BE08-90FAA4856B26}" srcOrd="5" destOrd="0" presId="urn:microsoft.com/office/officeart/2018/2/layout/IconVerticalSolidList"/>
    <dgm:cxn modelId="{84D6E368-5FF4-F84B-B5D5-F26795555AA0}" type="presParOf" srcId="{31E499BB-5644-47C8-8AB1-713DD4223B74}" destId="{44858C38-82BC-460B-A24D-E36D248075EC}" srcOrd="6" destOrd="0" presId="urn:microsoft.com/office/officeart/2018/2/layout/IconVerticalSolidList"/>
    <dgm:cxn modelId="{F1849065-4F92-D44F-8900-860184949649}" type="presParOf" srcId="{44858C38-82BC-460B-A24D-E36D248075EC}" destId="{9208F997-A64B-4D9D-B096-D38D004E0507}" srcOrd="0" destOrd="0" presId="urn:microsoft.com/office/officeart/2018/2/layout/IconVerticalSolidList"/>
    <dgm:cxn modelId="{1D664FB1-70A6-EE4E-9FBC-A5B4E2B721FF}" type="presParOf" srcId="{44858C38-82BC-460B-A24D-E36D248075EC}" destId="{945BFEB4-C2EA-4958-84ED-802969808F3B}" srcOrd="1" destOrd="0" presId="urn:microsoft.com/office/officeart/2018/2/layout/IconVerticalSolidList"/>
    <dgm:cxn modelId="{48709B2D-D0D6-1944-AC2B-CBE60DF9131F}" type="presParOf" srcId="{44858C38-82BC-460B-A24D-E36D248075EC}" destId="{49A1124C-CFB4-48BA-B005-E7E7EC461BC1}" srcOrd="2" destOrd="0" presId="urn:microsoft.com/office/officeart/2018/2/layout/IconVerticalSolidList"/>
    <dgm:cxn modelId="{0890771A-7B26-4F40-8598-01437F6B08B5}" type="presParOf" srcId="{44858C38-82BC-460B-A24D-E36D248075EC}" destId="{4AD4694F-3C2B-45B8-80F7-4D267CE1D5F7}" srcOrd="3" destOrd="0" presId="urn:microsoft.com/office/officeart/2018/2/layout/IconVerticalSolidList"/>
    <dgm:cxn modelId="{30CB5D84-0918-1B43-9BB4-A140EEC1B743}" type="presParOf" srcId="{31E499BB-5644-47C8-8AB1-713DD4223B74}" destId="{F1B33935-EA7E-4983-AA98-9F7C5CC7991A}" srcOrd="7" destOrd="0" presId="urn:microsoft.com/office/officeart/2018/2/layout/IconVerticalSolidList"/>
    <dgm:cxn modelId="{7D46C161-1797-A04E-A965-BD1A8D259154}" type="presParOf" srcId="{31E499BB-5644-47C8-8AB1-713DD4223B74}" destId="{3ED91E5E-A265-4956-B268-CFF9536F7FD4}" srcOrd="8" destOrd="0" presId="urn:microsoft.com/office/officeart/2018/2/layout/IconVerticalSolidList"/>
    <dgm:cxn modelId="{39F9494A-2306-3F4E-933B-D39703E1E33A}" type="presParOf" srcId="{3ED91E5E-A265-4956-B268-CFF9536F7FD4}" destId="{4C430997-050F-4A91-A2F1-1F7217A468F1}" srcOrd="0" destOrd="0" presId="urn:microsoft.com/office/officeart/2018/2/layout/IconVerticalSolidList"/>
    <dgm:cxn modelId="{7D103F31-B0D1-D349-A179-C2EDED32E7A3}" type="presParOf" srcId="{3ED91E5E-A265-4956-B268-CFF9536F7FD4}" destId="{D8BC976E-DB80-4230-BE3E-82FF07F7D13F}" srcOrd="1" destOrd="0" presId="urn:microsoft.com/office/officeart/2018/2/layout/IconVerticalSolidList"/>
    <dgm:cxn modelId="{5E8F034E-4C65-6748-814F-60AC7FA4F4F5}" type="presParOf" srcId="{3ED91E5E-A265-4956-B268-CFF9536F7FD4}" destId="{224D7930-FE92-44C1-89F1-B75490E630B6}" srcOrd="2" destOrd="0" presId="urn:microsoft.com/office/officeart/2018/2/layout/IconVerticalSolidList"/>
    <dgm:cxn modelId="{0B33BD19-15D9-1B4B-88E9-0F55C6E7C963}" type="presParOf" srcId="{3ED91E5E-A265-4956-B268-CFF9536F7FD4}" destId="{00A11151-9533-4B98-8F13-6235A2BA3E0D}" srcOrd="3" destOrd="0" presId="urn:microsoft.com/office/officeart/2018/2/layout/IconVerticalSolidList"/>
    <dgm:cxn modelId="{144ECD40-0763-6447-8B7F-AC0BB68F3833}" type="presParOf" srcId="{31E499BB-5644-47C8-8AB1-713DD4223B74}" destId="{8A44095B-6A88-4EA0-8F10-C5E1F9F84C9E}" srcOrd="9" destOrd="0" presId="urn:microsoft.com/office/officeart/2018/2/layout/IconVerticalSolidList"/>
    <dgm:cxn modelId="{8E008245-A021-CB47-804D-95BAF46B8764}" type="presParOf" srcId="{31E499BB-5644-47C8-8AB1-713DD4223B74}" destId="{B66932D4-E9BE-4380-893D-90FA14966C6B}" srcOrd="10" destOrd="0" presId="urn:microsoft.com/office/officeart/2018/2/layout/IconVerticalSolidList"/>
    <dgm:cxn modelId="{9B022FDE-4169-3640-BC9A-1DF8E5DC27A6}" type="presParOf" srcId="{B66932D4-E9BE-4380-893D-90FA14966C6B}" destId="{44E20C81-4D7F-4B5C-BD01-0A13D9D035A8}" srcOrd="0" destOrd="0" presId="urn:microsoft.com/office/officeart/2018/2/layout/IconVerticalSolidList"/>
    <dgm:cxn modelId="{2D8D0C03-CAB6-444D-A9A3-11027EAC3BEA}" type="presParOf" srcId="{B66932D4-E9BE-4380-893D-90FA14966C6B}" destId="{F548F0FA-31F1-4F0C-8C01-A3E4D78A252A}" srcOrd="1" destOrd="0" presId="urn:microsoft.com/office/officeart/2018/2/layout/IconVerticalSolidList"/>
    <dgm:cxn modelId="{DB2EBD84-7CE8-7447-B4CD-F06EA3759335}" type="presParOf" srcId="{B66932D4-E9BE-4380-893D-90FA14966C6B}" destId="{89D30AA7-B036-434E-9C4D-561D8066F2BF}" srcOrd="2" destOrd="0" presId="urn:microsoft.com/office/officeart/2018/2/layout/IconVerticalSolidList"/>
    <dgm:cxn modelId="{1B95A644-9BEE-A84B-B25E-1C423C94C91E}" type="presParOf" srcId="{B66932D4-E9BE-4380-893D-90FA14966C6B}" destId="{B7A0D3B1-F8EE-4D1E-BA7D-7559ACF2D78B}" srcOrd="3" destOrd="0" presId="urn:microsoft.com/office/officeart/2018/2/layout/IconVerticalSolidList"/>
    <dgm:cxn modelId="{29AEBFDF-4076-8E4B-BE11-25FF55D7FC1C}" type="presParOf" srcId="{31E499BB-5644-47C8-8AB1-713DD4223B74}" destId="{6A2CD270-D3BD-4AD8-8F4D-DAE3D96672F8}" srcOrd="11" destOrd="0" presId="urn:microsoft.com/office/officeart/2018/2/layout/IconVerticalSolidList"/>
    <dgm:cxn modelId="{7D9DD0EB-C2F5-F74C-B99E-81526925E8D5}" type="presParOf" srcId="{31E499BB-5644-47C8-8AB1-713DD4223B74}" destId="{2EB4B3F8-1514-43CB-BEC4-619E728B65E4}" srcOrd="12" destOrd="0" presId="urn:microsoft.com/office/officeart/2018/2/layout/IconVerticalSolidList"/>
    <dgm:cxn modelId="{1B8546C9-9BD4-914C-8F1A-3A5F30AB7921}" type="presParOf" srcId="{2EB4B3F8-1514-43CB-BEC4-619E728B65E4}" destId="{D9BA560D-4660-43BF-B3C6-4ABFFABB0F9A}" srcOrd="0" destOrd="0" presId="urn:microsoft.com/office/officeart/2018/2/layout/IconVerticalSolidList"/>
    <dgm:cxn modelId="{9F6A7DAF-4FB1-1741-BCA2-87910FD96039}" type="presParOf" srcId="{2EB4B3F8-1514-43CB-BEC4-619E728B65E4}" destId="{321E9525-2041-43EF-AF99-1B695503AEA2}" srcOrd="1" destOrd="0" presId="urn:microsoft.com/office/officeart/2018/2/layout/IconVerticalSolidList"/>
    <dgm:cxn modelId="{D2CA7092-8216-1C4D-ADF8-921BA0251E4A}" type="presParOf" srcId="{2EB4B3F8-1514-43CB-BEC4-619E728B65E4}" destId="{B9A8B19F-0BCC-47A2-B352-2CE51CA95FFC}" srcOrd="2" destOrd="0" presId="urn:microsoft.com/office/officeart/2018/2/layout/IconVerticalSolidList"/>
    <dgm:cxn modelId="{6AFF0DEE-3B03-C748-BDD7-BA0295DE67C9}" type="presParOf" srcId="{2EB4B3F8-1514-43CB-BEC4-619E728B65E4}" destId="{CAC1FCED-4BF3-41C9-B128-AD643C2312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ADC25-FF76-C04C-B9B9-9F2C211F6B81}">
      <dsp:nvSpPr>
        <dsp:cNvPr id="0" name=""/>
        <dsp:cNvSpPr/>
      </dsp:nvSpPr>
      <dsp:spPr>
        <a:xfrm>
          <a:off x="0" y="47872"/>
          <a:ext cx="8038407" cy="1048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inventory systems relying on manual processes cause inefficiencies, errors and lack of real-time tracking making them unsuitable for modern demands (Grant, 2024).</a:t>
          </a:r>
        </a:p>
      </dsp:txBody>
      <dsp:txXfrm>
        <a:off x="51175" y="99047"/>
        <a:ext cx="7936057" cy="945970"/>
      </dsp:txXfrm>
    </dsp:sp>
    <dsp:sp modelId="{D89539F4-D8DA-C240-8355-0A4983B07787}">
      <dsp:nvSpPr>
        <dsp:cNvPr id="0" name=""/>
        <dsp:cNvSpPr/>
      </dsp:nvSpPr>
      <dsp:spPr>
        <a:xfrm>
          <a:off x="0" y="1257472"/>
          <a:ext cx="8038407" cy="1048320"/>
        </a:xfrm>
        <a:prstGeom prst="roundRect">
          <a:avLst/>
        </a:prstGeom>
        <a:solidFill>
          <a:schemeClr val="accent5">
            <a:hueOff val="3846542"/>
            <a:satOff val="1663"/>
            <a:lumOff val="11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technologies including RFID and barcode scanning, enhance inventory accuracy, operational efficiency and real-time decision-making (Johnson, 2021).</a:t>
          </a:r>
        </a:p>
      </dsp:txBody>
      <dsp:txXfrm>
        <a:off x="51175" y="1308647"/>
        <a:ext cx="7936057" cy="945970"/>
      </dsp:txXfrm>
    </dsp:sp>
    <dsp:sp modelId="{6BC0FFFB-553E-634D-A816-AF1C87BCF14B}">
      <dsp:nvSpPr>
        <dsp:cNvPr id="0" name=""/>
        <dsp:cNvSpPr/>
      </dsp:nvSpPr>
      <dsp:spPr>
        <a:xfrm>
          <a:off x="0" y="2467072"/>
          <a:ext cx="8038407" cy="1048320"/>
        </a:xfrm>
        <a:prstGeom prst="round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Studies demonstrate a positive correlation between effective inventory management and improved financial performance (Ahmed et al., 2020).</a:t>
          </a:r>
        </a:p>
      </dsp:txBody>
      <dsp:txXfrm>
        <a:off x="51175" y="2518247"/>
        <a:ext cx="7936057" cy="945970"/>
      </dsp:txXfrm>
    </dsp:sp>
    <dsp:sp modelId="{1CB68DE2-4693-6244-ADCA-BC0590D142D4}">
      <dsp:nvSpPr>
        <dsp:cNvPr id="0" name=""/>
        <dsp:cNvSpPr/>
      </dsp:nvSpPr>
      <dsp:spPr>
        <a:xfrm>
          <a:off x="0" y="3676672"/>
          <a:ext cx="8038407" cy="1048320"/>
        </a:xfrm>
        <a:prstGeom prst="roundRect">
          <a:avLst/>
        </a:prstGeom>
        <a:solidFill>
          <a:schemeClr val="accent5">
            <a:hueOff val="11539625"/>
            <a:satOff val="4990"/>
            <a:lumOff val="3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Implementing "perfect order" systems helps ensure timely, accurate deliveries, significantly boosting customer satisfaction and loyalty (Zhang et al., 2018).</a:t>
          </a:r>
        </a:p>
      </dsp:txBody>
      <dsp:txXfrm>
        <a:off x="51175" y="3727847"/>
        <a:ext cx="7936057" cy="945970"/>
      </dsp:txXfrm>
    </dsp:sp>
    <dsp:sp modelId="{8C5A8EC4-2E80-E749-875F-7C532F2AA78E}">
      <dsp:nvSpPr>
        <dsp:cNvPr id="0" name=""/>
        <dsp:cNvSpPr/>
      </dsp:nvSpPr>
      <dsp:spPr>
        <a:xfrm>
          <a:off x="0" y="4886272"/>
          <a:ext cx="8038407" cy="104832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 warehouse technologies like real-time tracking and space optimization streamline operations and provide actionable insights for future planning (Peterson, 2024).</a:t>
          </a:r>
        </a:p>
      </dsp:txBody>
      <dsp:txXfrm>
        <a:off x="51175" y="4937447"/>
        <a:ext cx="7936057" cy="945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FF658-40E6-4A37-8749-217A0C0637EB}">
      <dsp:nvSpPr>
        <dsp:cNvPr id="0" name=""/>
        <dsp:cNvSpPr/>
      </dsp:nvSpPr>
      <dsp:spPr>
        <a:xfrm>
          <a:off x="0" y="278754"/>
          <a:ext cx="7943850" cy="625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E3BF1-599E-45EA-8A20-48924244EF18}">
      <dsp:nvSpPr>
        <dsp:cNvPr id="0" name=""/>
        <dsp:cNvSpPr/>
      </dsp:nvSpPr>
      <dsp:spPr>
        <a:xfrm>
          <a:off x="144882" y="460039"/>
          <a:ext cx="263680" cy="263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22DA-430F-4EDF-A1F4-4E5BE3EC5B12}">
      <dsp:nvSpPr>
        <dsp:cNvPr id="0" name=""/>
        <dsp:cNvSpPr/>
      </dsp:nvSpPr>
      <dsp:spPr>
        <a:xfrm>
          <a:off x="553444" y="352275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Analytical approach combining statistical techniques, machine learning models and time series forecasting (ARIMA).</a:t>
          </a:r>
        </a:p>
      </dsp:txBody>
      <dsp:txXfrm>
        <a:off x="553444" y="352275"/>
        <a:ext cx="7299481" cy="643589"/>
      </dsp:txXfrm>
    </dsp:sp>
    <dsp:sp modelId="{6BBC7123-ACC5-4EDB-A69E-08EDC4F22F9C}">
      <dsp:nvSpPr>
        <dsp:cNvPr id="0" name=""/>
        <dsp:cNvSpPr/>
      </dsp:nvSpPr>
      <dsp:spPr>
        <a:xfrm>
          <a:off x="0" y="1143748"/>
          <a:ext cx="7943850" cy="6532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8DEBE-BF41-4275-9899-00F4968DB29F}">
      <dsp:nvSpPr>
        <dsp:cNvPr id="0" name=""/>
        <dsp:cNvSpPr/>
      </dsp:nvSpPr>
      <dsp:spPr>
        <a:xfrm>
          <a:off x="144882" y="1351685"/>
          <a:ext cx="263680" cy="263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FF100-016F-49E3-8ECB-75D322112D79}">
      <dsp:nvSpPr>
        <dsp:cNvPr id="0" name=""/>
        <dsp:cNvSpPr/>
      </dsp:nvSpPr>
      <dsp:spPr>
        <a:xfrm>
          <a:off x="541984" y="1164470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Real-time dataset from Zoho Inventory (2015–2024) covering 28,179 rows and 26 columns including variables like stock levels, order priorities and customer satisfaction ratings.</a:t>
          </a:r>
        </a:p>
      </dsp:txBody>
      <dsp:txXfrm>
        <a:off x="541984" y="1164470"/>
        <a:ext cx="7299481" cy="643589"/>
      </dsp:txXfrm>
    </dsp:sp>
    <dsp:sp modelId="{A96BA734-D61B-44C5-AAA3-CDE2A71DB99F}">
      <dsp:nvSpPr>
        <dsp:cNvPr id="0" name=""/>
        <dsp:cNvSpPr/>
      </dsp:nvSpPr>
      <dsp:spPr>
        <a:xfrm>
          <a:off x="0" y="2100393"/>
          <a:ext cx="7943850" cy="478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C4C78-8FA8-4959-B98F-79C7507C6CAF}">
      <dsp:nvSpPr>
        <dsp:cNvPr id="0" name=""/>
        <dsp:cNvSpPr/>
      </dsp:nvSpPr>
      <dsp:spPr>
        <a:xfrm>
          <a:off x="144882" y="2208157"/>
          <a:ext cx="263680" cy="263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D0ED1-538D-4332-ACC4-60A058FAC841}">
      <dsp:nvSpPr>
        <dsp:cNvPr id="0" name=""/>
        <dsp:cNvSpPr/>
      </dsp:nvSpPr>
      <dsp:spPr>
        <a:xfrm>
          <a:off x="507750" y="1991257"/>
          <a:ext cx="7299481" cy="74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Cleaning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Handled missing values systematically, removed duplicate rows and imputed data based on trends (e.g., median grouping by purchase channel).</a:t>
          </a:r>
        </a:p>
      </dsp:txBody>
      <dsp:txXfrm>
        <a:off x="507750" y="1991257"/>
        <a:ext cx="7299481" cy="747561"/>
      </dsp:txXfrm>
    </dsp:sp>
    <dsp:sp modelId="{9208F997-A64B-4D9D-B096-D38D004E0507}">
      <dsp:nvSpPr>
        <dsp:cNvPr id="0" name=""/>
        <dsp:cNvSpPr/>
      </dsp:nvSpPr>
      <dsp:spPr>
        <a:xfrm>
          <a:off x="0" y="2956866"/>
          <a:ext cx="7943850" cy="6836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BFEB4-C2EA-4958-84ED-802969808F3B}">
      <dsp:nvSpPr>
        <dsp:cNvPr id="0" name=""/>
        <dsp:cNvSpPr/>
      </dsp:nvSpPr>
      <dsp:spPr>
        <a:xfrm>
          <a:off x="144882" y="3166986"/>
          <a:ext cx="263680" cy="263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4694F-3C2B-45B8-80F7-4D267CE1D5F7}">
      <dsp:nvSpPr>
        <dsp:cNvPr id="0" name=""/>
        <dsp:cNvSpPr/>
      </dsp:nvSpPr>
      <dsp:spPr>
        <a:xfrm>
          <a:off x="541984" y="2959183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Identified trends, outliers and variable distributions using EDA and visualizations like scatter plots, box plots and correlation matrices.</a:t>
          </a:r>
        </a:p>
      </dsp:txBody>
      <dsp:txXfrm>
        <a:off x="541984" y="2959183"/>
        <a:ext cx="7299481" cy="643589"/>
      </dsp:txXfrm>
    </dsp:sp>
    <dsp:sp modelId="{4C430997-050F-4A91-A2F1-1F7217A468F1}">
      <dsp:nvSpPr>
        <dsp:cNvPr id="0" name=""/>
        <dsp:cNvSpPr/>
      </dsp:nvSpPr>
      <dsp:spPr>
        <a:xfrm>
          <a:off x="0" y="3863709"/>
          <a:ext cx="7943850" cy="478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C976E-DB80-4230-BE3E-82FF07F7D13F}">
      <dsp:nvSpPr>
        <dsp:cNvPr id="0" name=""/>
        <dsp:cNvSpPr/>
      </dsp:nvSpPr>
      <dsp:spPr>
        <a:xfrm>
          <a:off x="144882" y="3971472"/>
          <a:ext cx="263680" cy="263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11151-9533-4B98-8F13-6235A2BA3E0D}">
      <dsp:nvSpPr>
        <dsp:cNvPr id="0" name=""/>
        <dsp:cNvSpPr/>
      </dsp:nvSpPr>
      <dsp:spPr>
        <a:xfrm>
          <a:off x="553444" y="3783698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ARIMA Model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Used to forecast inventory demand based on historical trends, applying ADF, ACF and PACF tests to confirm stationarity and fit parameters.</a:t>
          </a:r>
        </a:p>
      </dsp:txBody>
      <dsp:txXfrm>
        <a:off x="553444" y="3783698"/>
        <a:ext cx="7299481" cy="643589"/>
      </dsp:txXfrm>
    </dsp:sp>
    <dsp:sp modelId="{44E20C81-4D7F-4B5C-BD01-0A13D9D035A8}">
      <dsp:nvSpPr>
        <dsp:cNvPr id="0" name=""/>
        <dsp:cNvSpPr/>
      </dsp:nvSpPr>
      <dsp:spPr>
        <a:xfrm>
          <a:off x="0" y="4668195"/>
          <a:ext cx="7943850" cy="4789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8F0FA-31F1-4F0C-8C01-A3E4D78A252A}">
      <dsp:nvSpPr>
        <dsp:cNvPr id="0" name=""/>
        <dsp:cNvSpPr/>
      </dsp:nvSpPr>
      <dsp:spPr>
        <a:xfrm>
          <a:off x="144882" y="4775959"/>
          <a:ext cx="263680" cy="2634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0D3B1-F8EE-4D1E-BA7D-7559ACF2D78B}">
      <dsp:nvSpPr>
        <dsp:cNvPr id="0" name=""/>
        <dsp:cNvSpPr/>
      </dsp:nvSpPr>
      <dsp:spPr>
        <a:xfrm>
          <a:off x="553444" y="4599370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Classification Models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Logistic Regression, Decision Tree and Random Forest applied to predict customer satisfaction and evaluate feature importance.</a:t>
          </a:r>
        </a:p>
      </dsp:txBody>
      <dsp:txXfrm>
        <a:off x="553444" y="4599370"/>
        <a:ext cx="7299481" cy="643589"/>
      </dsp:txXfrm>
    </dsp:sp>
    <dsp:sp modelId="{D9BA560D-4660-43BF-B3C6-4ABFFABB0F9A}">
      <dsp:nvSpPr>
        <dsp:cNvPr id="0" name=""/>
        <dsp:cNvSpPr/>
      </dsp:nvSpPr>
      <dsp:spPr>
        <a:xfrm>
          <a:off x="0" y="5472682"/>
          <a:ext cx="7943850" cy="604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E9525-2041-43EF-AF99-1B695503AEA2}">
      <dsp:nvSpPr>
        <dsp:cNvPr id="0" name=""/>
        <dsp:cNvSpPr/>
      </dsp:nvSpPr>
      <dsp:spPr>
        <a:xfrm>
          <a:off x="144882" y="5643370"/>
          <a:ext cx="263680" cy="26342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1FCED-4BF3-41C9-B128-AD643C231242}">
      <dsp:nvSpPr>
        <dsp:cNvPr id="0" name=""/>
        <dsp:cNvSpPr/>
      </dsp:nvSpPr>
      <dsp:spPr>
        <a:xfrm>
          <a:off x="553444" y="5478455"/>
          <a:ext cx="7299481" cy="643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113" tIns="68113" rIns="68113" bIns="6811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Metrics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Accuracy, precision, recall and F1-score assessed model performance with Random Forest achieving the highest accuracy (~70%).</a:t>
          </a:r>
        </a:p>
      </dsp:txBody>
      <dsp:txXfrm>
        <a:off x="553444" y="5478455"/>
        <a:ext cx="7299481" cy="643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6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8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3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75" r:id="rId7"/>
    <p:sldLayoutId id="2147483676" r:id="rId8"/>
    <p:sldLayoutId id="2147483677" r:id="rId9"/>
    <p:sldLayoutId id="2147483678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0D1BA-34CE-36B9-83FB-BFCA3464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8" y="914400"/>
            <a:ext cx="5334000" cy="201611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/>
              <a:t>ENHANCING INVENTORY &amp; EXECUTION: MAXIMIZING PROFITABILITY, CUSTOMER SATISFACTION &amp;  WAREHOUSE PRODUCTIVITY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C5F39-9847-108F-1A88-DECFBA1CD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3159110"/>
            <a:ext cx="5333999" cy="2555890"/>
          </a:xfrm>
        </p:spPr>
        <p:txBody>
          <a:bodyPr anchor="t">
            <a:normAutofit fontScale="92500" lnSpcReduction="10000"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Group 1:</a:t>
            </a:r>
          </a:p>
          <a:p>
            <a:pPr marL="4572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Yeshwanth Kumar Adapala</a:t>
            </a:r>
          </a:p>
          <a:p>
            <a:pPr marL="4572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Deepti Sree Boonapalli</a:t>
            </a:r>
          </a:p>
          <a:p>
            <a:pPr marL="4572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Deeksha Jampulu</a:t>
            </a:r>
          </a:p>
          <a:p>
            <a:pPr marL="4572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Hrushi Kumar Manchi</a:t>
            </a:r>
          </a:p>
          <a:p>
            <a:pPr marL="4572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Sri Valli Paturi</a:t>
            </a:r>
          </a:p>
          <a:p>
            <a:pPr algn="l"/>
            <a:endParaRPr lang="en-US" sz="2200" dirty="0"/>
          </a:p>
        </p:txBody>
      </p:sp>
      <p:pic>
        <p:nvPicPr>
          <p:cNvPr id="1026" name="Picture 2" descr="Denton Warehouses For Rent &amp; Lease | LoopNet">
            <a:extLst>
              <a:ext uri="{FF2B5EF4-FFF2-40B4-BE49-F238E27FC236}">
                <a16:creationId xmlns:a16="http://schemas.microsoft.com/office/drawing/2014/main" id="{8D8E41E0-114F-BC34-6E23-6EB73CAE7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3" r="27576"/>
          <a:stretch/>
        </p:blipFill>
        <p:spPr bwMode="auto">
          <a:xfrm>
            <a:off x="6783320" y="685800"/>
            <a:ext cx="4741941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7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102" name="Group 2101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2103" name="Picture 2102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104" name="Picture 2103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E5968-C2F2-A53B-849F-A1E568C4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858000" cy="68580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enhances financial performance, customer satisfaction, and warehouse productivity.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face inefficiencies, inaccuracies and lack real-time monitoring.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systems with analytics improve accuracy, space use and decision-making.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optimizing inventory for efficiency, availability and cost-effectiveness.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product categories, what stock levels provide the ideal mix of cost-effectiveness and availability?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measure how seasonal patterns, and external shocks affect the amount of inventory needed?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more precisely predict future stock needs by using predictive analytics tools?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impact of packaging and delivery ratings on customer satisfaction and, consequently, the likelihood of making more purchases?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variables correlate with one another?</a:t>
            </a:r>
          </a:p>
          <a:p>
            <a:pPr>
              <a:lnSpc>
                <a:spcPct val="100000"/>
              </a:lnSpc>
            </a:pPr>
            <a:endParaRPr lang="en-US" sz="700" dirty="0"/>
          </a:p>
        </p:txBody>
      </p:sp>
      <p:pic>
        <p:nvPicPr>
          <p:cNvPr id="2056" name="Picture 8" descr="Top 8 Benefits of a Warehouse Management System">
            <a:extLst>
              <a:ext uri="{FF2B5EF4-FFF2-40B4-BE49-F238E27FC236}">
                <a16:creationId xmlns:a16="http://schemas.microsoft.com/office/drawing/2014/main" id="{FFA1C4BC-CB2D-2EA9-E827-0022BB59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r="10729"/>
          <a:stretch/>
        </p:blipFill>
        <p:spPr bwMode="auto">
          <a:xfrm>
            <a:off x="6861048" y="1"/>
            <a:ext cx="5330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5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9F5E30-0D49-8FF7-4DB2-C3498161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640033"/>
            <a:ext cx="3352799" cy="55779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Literature Review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FD810C4-2DDE-B3DE-5A73-C47C0B99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690294"/>
              </p:ext>
            </p:extLst>
          </p:nvPr>
        </p:nvGraphicFramePr>
        <p:xfrm>
          <a:off x="3931919" y="640032"/>
          <a:ext cx="8038407" cy="5982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4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F9A3F9-ECC9-9608-019D-3F0651BD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56" y="600029"/>
            <a:ext cx="3352799" cy="557793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3571E8-D6B2-0408-3E80-16191FF73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825885"/>
              </p:ext>
            </p:extLst>
          </p:nvPr>
        </p:nvGraphicFramePr>
        <p:xfrm>
          <a:off x="4057650" y="160021"/>
          <a:ext cx="7943850" cy="645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976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464D-5A9F-79DD-8A8F-8CCF2544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19" y="914400"/>
            <a:ext cx="3470246" cy="510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7B3B-2E03-F9A5-8142-1A1046E9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590" y="914400"/>
            <a:ext cx="6404611" cy="5105400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answers: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levels ensured high product availability but resulted in overstocking for some items like "Chocolates/Biscuits" increasing holding costs. A balanced approach is required to optimize inventory.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 were evident in profit margins especially during the COVID-19 pandemic, where clothing category sales surged. ARIMA models effectively captured these seasonal patterns.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especially ARIMA models, provided accurate forecasts aligning closely with observed demand trends. However external shocks influenced prediction deviations.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and delivery ratings were key drivers of customer satisfaction. Random Forest confirmed their influence with high satisfaction leading to increased purchase likelihood.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correlations were identified such as between total money on hold and cost price (r = 0.759). Correlation matrices revealed financial and operational dependencies among variables.</a:t>
            </a:r>
          </a:p>
        </p:txBody>
      </p:sp>
    </p:spTree>
    <p:extLst>
      <p:ext uri="{BB962C8B-B14F-4D97-AF65-F5344CB8AC3E}">
        <p14:creationId xmlns:p14="http://schemas.microsoft.com/office/powerpoint/2010/main" val="57801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62BFBC-0E19-4E6F-B0C7-CD5C519BC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C2A007-4AE9-49C4-B364-5FDF34596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078F960-6916-4F42-8EF7-539F7BCF6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DD393C-0974-429B-BE40-48457E19E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3CD98-5EBE-426D-A4AC-FA5518B0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3545A-B2D3-41EE-A91C-DBF43402D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7BF5-35D8-6532-D506-976E37D4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4" y="914400"/>
            <a:ext cx="10141528" cy="51054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 and visualizations uncovered hidden patterns, correlations and insights into inventory trends.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 models effectively identified seasonal patterns and external shocks but faced challenges in precise demand forecasting.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emerged as the most accurate model for predicting customer satisfaction outperforming other classifiers.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correlations such as between cost price and total money on hold highlighted financial dependencies in inventory management.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539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9102-1534-F00F-C88A-4B66394E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2" y="499268"/>
            <a:ext cx="11424696" cy="58594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demonstrated the value of integrating machine learning models and ARIMA for addressing complex inventory management challenges, ensuring accurate demand forecasting and better operational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predictive analytics and statistical techniques, the research highlighted practical strategies for enhancing customer satisfaction, optimizing stock levels, and driving financial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reinforced the critical role of data-driven decision-making in modern corporate strategies, emphasizing its importance for long-term operational and strategic success.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factors like transportation delays and economic conditions were not included, limiting the scope of analysis.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and autocorrelation in variables may have impacted the accuracy of predictive models.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qualitative data, such as customer reviews, restricted deeper insights into customer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7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308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90" name="Picture 308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74" name="Picture 2" descr="Thank You Slides">
            <a:extLst>
              <a:ext uri="{FF2B5EF4-FFF2-40B4-BE49-F238E27FC236}">
                <a16:creationId xmlns:a16="http://schemas.microsoft.com/office/drawing/2014/main" id="{6DAE00E6-64EE-2A98-F4F9-FB7E21BA8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"/>
          <a:stretch/>
        </p:blipFill>
        <p:spPr bwMode="auto">
          <a:xfrm>
            <a:off x="20" y="10"/>
            <a:ext cx="12191980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5919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800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Sabon Next LT</vt:lpstr>
      <vt:lpstr>Times New Roman</vt:lpstr>
      <vt:lpstr>DappledVTI</vt:lpstr>
      <vt:lpstr>ENHANCING INVENTORY &amp; EXECUTION: MAXIMIZING PROFITABILITY, CUSTOMER SATISFACTION &amp;  WAREHOUSE PRODUCTIVITY </vt:lpstr>
      <vt:lpstr>PowerPoint Presentation</vt:lpstr>
      <vt:lpstr>Literature Review</vt:lpstr>
      <vt:lpstr>Methodology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Valli Paturi</dc:creator>
  <cp:lastModifiedBy>Sri Valli Paturi</cp:lastModifiedBy>
  <cp:revision>3</cp:revision>
  <dcterms:created xsi:type="dcterms:W3CDTF">2024-12-04T00:01:34Z</dcterms:created>
  <dcterms:modified xsi:type="dcterms:W3CDTF">2024-12-04T01:27:38Z</dcterms:modified>
</cp:coreProperties>
</file>