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1" r:id="rId4"/>
    <p:sldId id="259" r:id="rId5"/>
    <p:sldId id="260" r:id="rId6"/>
    <p:sldId id="258" r:id="rId7"/>
    <p:sldId id="257" r:id="rId8"/>
    <p:sldId id="264" r:id="rId9"/>
    <p:sldId id="266" r:id="rId10"/>
    <p:sldId id="267" r:id="rId11"/>
    <p:sldId id="268" r:id="rId12"/>
    <p:sldId id="270" r:id="rId13"/>
    <p:sldId id="269" r:id="rId14"/>
    <p:sldId id="271" r:id="rId15"/>
    <p:sldId id="272" r:id="rId16"/>
    <p:sldId id="262" r:id="rId17"/>
    <p:sldId id="276"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46C117F-5CCF-4837-BE5F-2B92066CAFA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84EB90BD-B6CE-46B7-997F-7313B992CC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CDB9D11F-B188-461D-B23F-39381795C052}"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endParaRPr lang="en-US" sz="720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endParaRPr lang="en-US" sz="72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52E6D8D9-55A2-4063-B0F3-121F44549695}"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D4B24536-994D-4021-A283-9F449C0DB509}"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3CBBBB78-C96F-47B7-AB17-D852CA960AC9}"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30578ACC-22D6-47C1-A373-4FD133E34F3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E331444B-B92B-4E27-8C94-BB93EAF5CB1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363EFA5E-FA76-400D-B3DC-F0BA90E6D10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8">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Spotify Users Analysis</a:t>
            </a:r>
            <a:endParaRPr lang="en-IN" dirty="0"/>
          </a:p>
        </p:txBody>
      </p:sp>
      <p:sp>
        <p:nvSpPr>
          <p:cNvPr id="3" name="Subtitle 2"/>
          <p:cNvSpPr>
            <a:spLocks noGrp="1"/>
          </p:cNvSpPr>
          <p:nvPr>
            <p:ph type="subTitle" idx="1"/>
          </p:nvPr>
        </p:nvSpPr>
        <p:spPr/>
        <p:txBody>
          <a:bodyPr/>
          <a:lstStyle/>
          <a:p>
            <a:r>
              <a:rPr lang="en-IN" dirty="0" smtClean="0"/>
              <a:t>-Presented By </a:t>
            </a:r>
            <a:endParaRPr lang="en-IN" dirty="0" smtClean="0"/>
          </a:p>
          <a:p>
            <a:r>
              <a:rPr lang="en-IN" dirty="0" smtClean="0"/>
              <a:t>DEEKSHA R</a:t>
            </a:r>
            <a:endParaRPr lang="en-IN" dirty="0"/>
          </a:p>
        </p:txBody>
      </p:sp>
      <p:pic>
        <p:nvPicPr>
          <p:cNvPr id="1026" name="Picture 2" descr="https://www.patrickhawes.com/wp-content/uploads/2021/02/spotify-logo-png-file-spotify-badge-large-png-1280-300x110.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38029" y="2896368"/>
            <a:ext cx="2857500" cy="1047751"/>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File:Spotify App Logo.svg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0" y="886819"/>
            <a:ext cx="9613861" cy="1080938"/>
          </a:xfrm>
        </p:spPr>
        <p:txBody>
          <a:bodyPr>
            <a:normAutofit fontScale="90000"/>
          </a:bodyPr>
          <a:lstStyle/>
          <a:p>
            <a:r>
              <a:rPr lang="en-US" b="1" dirty="0"/>
              <a:t>What is the distribution of user preferences for specific music genres?</a:t>
            </a:r>
            <a:br>
              <a:rPr lang="en-IN" dirty="0"/>
            </a:br>
            <a:endParaRPr lang="en-IN" dirty="0"/>
          </a:p>
        </p:txBody>
      </p:sp>
      <p:sp>
        <p:nvSpPr>
          <p:cNvPr id="4" name="AutoShape 2" descr="data:image/png;base64,iVBORw0KGgoAAAANSUhEUgAAApYAAAHFCAYAAABIALnOAAAAOXRFWHRTb2Z0d2FyZQBNYXRwbG90bGliIHZlcnNpb24zLjcuMCwgaHR0cHM6Ly9tYXRwbG90bGliLm9yZy88F64QAAAACXBIWXMAAA9hAAAPYQGoP6dpAABEo0lEQVR4nO3deXRN997H8c8hyUlkIoIkhEjNM031ohUxzzxuW6otofSi3Bo60F5CtUVabqst7tMSpYq0NV1apYjqNTRKDBVDEdFrKkrUkCC/54+unKdHEhK2ROL9Wuus1bP3b+/93b+z0/Px28OxGWOMAAAAgDtUJL8LAAAAQOFAsAQAAIAlCJYAAACwBMESAAAAliBYAgAAwBIESwAAAFiCYAkAAABLECwBAABgCYIlAAAALEGwBAq52bNny2azyWazKS4uLtN8Y4wqVaokm82mZs2a3ZUajh07prFjxyohISFH7ePi4hw122w2FS1aVGXKlNHjjz+uxMTEu1Jjbo0dO1Y2my1PtnUvfIaS1KxZM8vXv3z5cnXp0kVBQUFyc3OTt7e36tevr6ioKCUnJ1u6rfvVli1b9D//8z8qX7687Ha7ypQpo0aNGmnEiBF3dbuXLl3S2LFjszxmM47ppKQkp+n/+Mc/VL58ebm4uKh48eJ3tT7cHQRL4D7h7e2tmTNnZpq+fv16HTx4UN7e3ndt28eOHdO4ceNyHCwzvPXWW9q0aZPWrVunV155RatXr1aTJk303//+9+4Ueo/Lz89QkqZNm6Zp06ZZsq709HT17t1bnTp10tWrVzVhwgStXr1an3/+ubp166a5c+eqSZMmlmzrfrZixQo1btxYKSkpio6O1qpVq/Tee++pSZMmWrhw4V3d9qVLlzRu3Lgsg2WHDh20adMmBQYGOqYtXbpUb775pnr16qX169fr22+/vav14e5wye8CAOSN7t27a968efrwww/l4+PjmD5z5kw1atRIKSkp+Vhd1ipXrqy//OUvkqSmTZuqePHievbZZzV79my99tpr+VydtS5duqRixYrdtE1+f4Y1atSwbF2TJk3SnDlzNGHCBI0cOdJpXtu2bTVq1Cj961//smx7OXX9+nVdu3ZNdrs9z7d9N0RHR6tixYr65ptv5OLy/1/5PXr0UHR0dL7VVapUKZUqVcpp2u7duyVJf//731W6dOn8KAsWYMQSuE88+eSTkqT58+c7pp0/f15ffvml+vbtm+UyZ8+e1aBBg1S2bFm5ubkpNDRUr732mlJTU53aff7553r44Yfl6+urYsWKKTQ01LHOuLg4PfTQQ5KkPn36OE7pjh07Ntf7kBEyjxw5IumPUa/o6GhVq1ZNdrtdpUuXVq9evfTLL784LdesWTPVqlVLGzZs0F/+8hd5eHiobNmyGj16tK5fv+5ol3EK/sYRlqSkJNlsNs2ePfum9S1cuFCtW7dWYGCgPDw8VL16dY0cOVIXL150ahcZGSkvLy/t2rVLrVu3lre3t1q0aHHL/c/tZ5ib/Tl06JB69OihoKAgx+nSFi1aOI0yZ3UqPDU1Va+//rqqV68ud3d3lSxZUhEREdq4cWO2+5GWlqbo6GjVqlUrU6jM4OLioueffz7T9IULF6pRo0by9PSUl5eX2rRpo+3btzu1yejfn3/+We3bt5eXl5eCg4M1YsQIp2M3ox+io6P1xhtvqGLFirLb7Vq3bp0kaevWrercubP8/Pzk7u6u+vXrKzY21mlbly5d0osvvqiKFSvK3d1dfn5+CgsLc/qMsrN792516dJFJUqUkLu7u+rVq6dPPvnEqU3GZzh//ny99tprCgoKko+Pj1q2bKl9+/bdchtnzpyRv7+/U6jMUKSIcwQICQlRx44dtXjxYtWpU0fu7u4KDQ3V1KlTMy2bnJysp59+WqVLl5bdblf16tU1efJkpaenS/qjbzOC47hx4xx/95GRkZIynwoPCQnRP/7xD0lSmTJlZLPZFBUVpcqVK6tNmzaZtv/777/L19c3y2ME+YtgCdwnfHx89Nhjj2nWrFmOafPnz1eRIkXUvXv3TO2vXLmiiIgIzZkzR8OHD9eKFSv09NNPKzo6Wt26dXO027Rpk7p3767Q0FAtWLBAK1as0JgxY3Tt2jVJUoMGDRQTEyPpj+unNm3apE2bNqlfv3653oeff/5ZkhxfWAMHDtQrr7yiVq1aadmyZRo/frxWrlypxo0b6/Tp007LnjhxQj169NBTTz2lpUuX6rHHHtMbb7yhF154Idd1ZOfAgQNq3769Zs6cqZUrV2ro0KGKjY1Vp06dMrVNS0tT586d1bx5cy1dulTjxo275fpz+xnmRvv27fXjjz8qOjpaq1ev1vTp01W/fn2dO3cu22WuXbumdu3aafz48Y5AMnv2bDVu3Pim10du3bpV586dy7Jfbuatt97Sk08+qRo1aig2NlZz587VhQsX9Oijj2rPnj1Oba9evarOnTurRYsWWrp0qfr27at//vOfmjRpUqb1Tp06VWvXrtU777yjr7/+WtWqVdO6devUpEkTnTt3TjNmzNDSpUtVr149de/e3SmQDx8+XNOnT9ff//53rVy5UnPnztXjjz+uM2fO3HRf9u3bp8aNG+unn37S1KlTtWjRItWoUUORkZFZjiS++uqrOnLkiD7++GP97//+rw4cOKBOnTo5/cMoK40aNdKWLVv097//XVu2bNHVq1dv2j4hIUFDhw7VsGHDtHjxYjVu3FgvvPCC3nnnHUebX3/9VY0bN9aqVas0fvx4LVu2TC1bttSLL76owYMHS5ICAwO1cuVKSdKzzz7r+LsfPXp0lttdvHixnn32WUnSypUrtWnTJvXv319DhgzR6tWrdeDAAaf2c+bMUUpKCsHyXmQAFGoxMTFGkomPjzfr1q0zkszu3buNMcY89NBDJjIy0hhjTM2aNU14eLhjuRkzZhhJJjY21ml9kyZNMpLMqlWrjDHGvPPOO0aSOXfuXLY1xMfHG0kmJiYmRzVn1Llw4UJz9epVc+nSJfPdd9+ZSpUqmaJFi5odO3aYxMREI8kMGjTIadktW7YYSebVV191TAsPDzeSzNKlS53a9u/f3xQpUsQcOXLEabvr1q1zanf48OFM9UdFRZmb/S80PT3dXL161axfv95IMjt27HDM6927t5FkZs2alaP+uN3PMKf7c/r0aSPJvPvuuzetIzw83Gn9c+bMMZLMRx99lKP9yLBgwQIjycyYMSPTvKtXrzq9MiQnJxsXFxczZMgQp/YXLlwwAQEB5oknnnBMy+jfG4/d9u3bm6pVqzreZ/TDAw88YNLS0pzaVqtWzdSvX9+pBmOM6dixowkMDDTXr183xhhTq1Yt07Vr11ztvzHG9OjRw9jtdpOcnOw0vV27dqZYsWKOv6eMz7B9+/ZO7WJjY40ks2nTpptu5/Tp0+aRRx4xkowk4+rqaho3bmwmTJhgLly44NS2QoUKxmazmYSEBKfprVq1Mj4+PubixYvGGGNGjhxpJJktW7Y4tRs4cKCx2Wxm3759xhhjfv31VyPJREVFZaor45g+fPiwY1rG39Svv/7qmJaSkmK8vb3NCy+84LR8jRo1TERExE33HfmDEUvgPhIeHq4HHnhAs2bN0q5duxQfH5/tafC1a9fK09NTjz32mNP0jFNZa9askSTHae4nnnhCsbGxlt5Y0717d7m6uqpYsWJq2rSprl+/ri+++EJ16tRxnK7MqCdDw4YNVb16dUd9Gby9vdW5c2enaT179lR6erq+++47S+o9dOiQevbsqYCAABUtWlSurq4KDw+XpCzvZv/rX/+a623k5jPMKT8/Pz3wwAN6++23NWXKFG3fvt1xSvNmvv76a7m7u9/x9jOcO3dOrq6uTq+tW7dKkr755htdu3ZNvXr10rVr1xwvd3d3hYeHZzrdb7PZMo2I1qlTx3EZxZ917txZrq6ujvc///yz9u7dq6eeekqSnLbXvn17HT9+3HEaumHDhvr66681cuRIxcXF6fLlyzna17Vr16pFixYKDg52mh4ZGalLly5p06ZNmWq8cV8kZbk/f1ayZElt2LBB8fHxmjhxorp06aL9+/dr1KhRql27dqaR/Zo1a6pu3bpO03r27KmUlBRt27bNUXuNGjXUsGHDTLUbY7R27dpb7H3OeXt7q0+fPpo9e7bjkpK1a9dqz549jtFR3FsIlsB9xGazqU+fPvr00081Y8YMValSRY8++miWbc+cOaOAgIBMj9QpXbq0XFxcHKf6mjZtqiVLlji+9MuVK6datWrl6BqzW5k0aZLi4+O1bds2JScn69ChQ+rataujPklOd5VmCAoKynQqskyZMpnaBQQEOK3rTvz+++969NFHtWXLFr3xxhuKi4tTfHy8Fi1aJEmZAkexYsWcbsDJqdx8hrlZ55o1a9SmTRtFR0erQYMGKlWqlP7+97/rwoUL2S7366+/KigoKNO1erdSvnx5SZlDkbe3t+Lj4xUfH6+oqCineSdPnpT0xz9kbgyfCxcuzBSQihUrJnd3d6dpdrtdV65cyVTPjcdQxrZefPHFTNsaNGiQJDm2N3XqVL3yyitasmSJIiIi5Ofnp65du2Y6dXujM2fOZHvsZsz/s5IlS2baFynzcZWdsLAwvfLKK/r888917NgxDRs2TElJSZlOu2f8TWQ1LaOm3NZ+p4YMGaILFy5o3rx5kqQPPvhA5cqVU5cuXSzdDqxBsATuM5GRkTp9+rRmzJihPn36ZNuuZMmSOnnypIwxTtNPnTqla9euyd/f3zGtS5cuWrNmjc6fP6+4uDiVK1dOPXv2zDTqkluhoaEKCwtT/fr1M43sZHzRHj9+PNNyx44dc6pP+v+w8GcnTpxwWldGELnx5qQbQ0tW1q5dq2PHjmnWrFnq16+fmjZtqrCwsGwfAXQnz8DM6WeYm/2pUKGCZs6cqRMnTmjfvn0aNmyYpk2bppdeeinb9ZcqVUrHjh3L0ejmnz344IMqUaKE/v3vfztNL1q0qMLCwhQWFqaQkBCneRmf5xdffOEIn39+bdmyJVc1/NmNn0XGtkaNGpXltuLj41WvXj1Jkqenp8aNG6e9e/fqxIkTmj59ujZv3nzL60dLliyZ7bH75xruBldXV0dwz7gTO0PG30RW0zL+TvK69kqVKqldu3b68MMPdfToUS1btkwDBgxQ0aJFLd0OrEGwBO4zZcuW1UsvvaROnTqpd+/e2bZr0aKFfv/9dy1ZssRp+pw5cxzzb2S32xUeHu64QSLjbt3cjq7kRPPmzSVJn376qdP0+Ph4JSYmZqrvwoULWrZsmdO0zz77TEWKFFHTpk0lyRFmdu7c6dTuxuWykhFObnxMzd14ZE5OP8Pb3Z8qVaroH//4h2rXru04/ZmVdu3a6cqVK7e8W/5Gbm5ueumll7R79+4sb6bJSps2beTi4qKDBw86wueNL6tUrVpVlStX1o4dO7LdVlb/YChTpowiIyP15JNPat++fbp06VK222jRooXjHyN/NmfOHBUrVszxBIQ7lVUAlP7/0oyMUcYMP/30k3bs2OE07bPPPpO3t7caNGjgqH3Pnj2Zjo05c+bIZrMpIiJCkrV/9y+88IJ27typ3r17q2jRourfv/8drxN3B8+xBO5DEydOvGWbXr166cMPP1Tv3r2VlJSk2rVr6/vvv9dbb72l9u3bq2XLlpKkMWPG6JdfflGLFi1Urlw5nTt3Tu+9957T9YUPPPCAPDw8NG/ePFWvXl1eXl4KCgrK9KWWG1WrVtVzzz2n999/X0WKFFG7du2UlJSk0aNHKzg4WMOGDXNqX7JkSQ0cOFDJycmqUqWKvvrqK3300UcaOHCg49RsQECAWrZsqQkTJqhEiRKqUKGC1qxZ4zidfTONGzdWiRIlNGDAAEVFRcnV1VXz5s3L9CVtlZx8hjndn507d2rw4MF6/PHHVblyZbm5uWnt2rXauXNnto8Dkv54/FFMTIwGDBigffv2KSIiQunp6dqyZYuqV6+uHj16ZLvsK6+8or1792rkyJH67rvv1L17d4WEhCg1NVWHDh3Sxx9/rKJFizqe7RkSEqLXX39dr732mg4dOqS2bduqRIkSOnnypH744QfHyKFV/vWvf6ldu3Zq06aNIiMjVbZsWZ09e1aJiYnatm2bPv/8c0nSww8/rI4dO6pOnToqUaKEEhMTNXfuXDVq1OimzyWNiorS8uXLFRERoTFjxsjPz0/z5s3TihUrFB0dLV9fX0v2o02bNipXrpw6deqkatWqKT09XQkJCZo8ebK8vLwyPRUhKChInTt31tixYxUYGKhPP/1Uq1ev1qRJkxz7M2zYMM2ZM0cdOnTQ66+/rgoVKmjFihWaNm2aBg4cqCpVqkj649KGChUqaOnSpWrRooX8/Pzk7++faTQ6J1q1aqUaNWpo3bp1jscc4R6V33cPAbi7/nxH8c3ceEexMcacOXPGDBgwwAQGBhoXFxdToUIFM2rUKHPlyhVHm+XLl5t27dqZsmXLGjc3N1O6dGnTvn17s2HDBqd1zZ8/31SrVs24urpme6dohow7YT///POb1nz9+nUzadIkU6VKFePq6mr8/f3N008/bY4ePerULjw83NSsWdPExcWZsLAwY7fbTWBgoHn11Vcz3fV7/Phx89hjjxk/Pz/j6+trnn76abN169Yc3RW+ceNG06hRI1OsWDFTqlQp069fP7Nt27ZMy/bu3dt4enredN/+7E4+w5zsz8mTJ01kZKSpVq2a8fT0NF5eXqZOnTrmn//8p7l27ZpTP964/suXL5sxY8aYypUrGzc3N1OyZEnTvHlzs3Hjxhzt27Jly0ynTp1MmTJljIuLi/H29jb16tUzI0aMMHv37s3UfsmSJSYiIsL4+PgYu91uKlSoYB577DHz7bffOtpk1783fmYZd4W//fbbWda2Y8cO88QTT5jSpUsbV1dXExAQYJo3b+50N/vIkSNNWFiYKVGihLHb7SY0NNQMGzbMnD59+pb7vmvXLtOpUyfj6+tr3NzcTN26dTM9OSG7v4WsnlSQlYULF5qePXuaypUrGy8vL+Pq6mrKly9vnnnmGbNnzx6nthUqVDAdOnQwX3zxhalZs6Zxc3MzISEhZsqUKZnWe+TIEdOzZ09TsmRJ4+rqaqpWrWrefvttx93yGb799ltTv359Y7fbjSTTu3dvY0zO7wr/s7FjxxpJZvPmzTfdZ+QvmzE3XEAFAIVMs2bNdPr06UzXkwH4fyEhIapVq5aWL1+e36VkKSwsTDabTfHx8fldCm6CU+EAAOCelJKSot27d2v58uX68ccftXjx4vwuCbdAsAQAAPekbdu2KSIiQiVLllRUVJTjcWO4d3EqHAAAAJbgcUMAAACwBMESAAAAliBYAgAAwBLcvIM8lZ6ermPHjsnb2/uOftIOAADkHWOMLly4oKCgIBUpkv24JMESeerYsWOZfvMZAAAUDEePHlW5cuWynU+wRJ7K+H3do0ePysfHJ5+rAQAAOZGSkqLg4GDH93h2CJbIUxmnv318fAiWAAAUMLe6jI2bdwAAAGAJgiUAAAAsQbAEAACAJQiWAAAAsATBEgAAAJYgWAIAAMASBEsAAABYgmAJAAAASxAsAQAAYAmCJQAAACxBsAQAAIAlCJYAAACwBMESAAAAliBYAgAAwBIESwAAAFiCYAkAAABLuOR3Abg/TdlxRu5eaXm2vZH1/fNsWwAA3K8YsQQAAIAlCJYAAACwBMESAAAAliBYAgAAwBIESwAAAFiCYAkAAABLECwBAABgCYIlAAAALEGwBAAAgCUIlgAAALAEwRIAAACWIFgCAADAEvd0sLTZbFqyZEl+l3HbmjVrpqFDh+Z3GQAAAHkiX4NlZGSkbDZbplfbtm3vyvbyOqguWrRI48ePz9UyR44ckd1uV0pKisaOHevoExcXF/n7+6tp06Z69913lZqaepeqBgAAuD0u+V1A27ZtFRMT4zTNbrfnUzXS1atX5erqasm6/Pz8cr3M0qVL1axZM/n4+EiSatasqW+//Vbp6ek6c+aM4uLi9MYbb2ju3LmKi4uTt7e3JbUCAADcqXw/FW632xUQEOD0KlGiRJZt//vf/6p79+4qUaKESpYsqS5duigpKcmpzaxZs1SzZk3Z7XYFBgZq8ODBkqSQkBBJ0v/8z//IZrM53o8dO1b16tXTrFmzFBoaKrvdLmOMkpOT1aVLF3l5ecnHx0dPPPGETp486dhOxnJz585VSEiIfH191aNHD124cMHR5sZT4ampqXr55ZcVHBwsu92uypUra+bMmU71L126VJ07d3a8d3FxUUBAgIKCglS7dm0NGTJE69ev1+7duzVp0iRHu08//VRhYWHy9vZWQECAevbsqVOnTjnmx8XFyWazac2aNQoLC1OxYsXUuHFj7du3z2n7y5YtU1hYmNzd3eXv769u3bo55qWlpenll19W2bJl5enpqYcfflhxcXFZflYAAOD+k+/BMqcuXbqkiIgIeXl56bvvvtP3338vLy8vtW3bVmlpaZKk6dOn6/nnn9dzzz2nXbt2admyZapUqZIkKT4+XpIUExOj48ePO95L0s8//6zY2Fh9+eWXSkhIkCR17dpVZ8+e1fr167V69WodPHhQ3bt3d6rp4MGDWrJkiZYvX67ly5dr/fr1mjhxYrb70KtXLy1YsEBTp05VYmKiZsyYIS8vL8f8c+fOacOGDU7BMivVqlVTu3bttGjRIse0tLQ0jR8/Xjt27NCSJUt0+PBhRUZGZlr2tdde0+TJk7V161a5uLiob9++jnkrVqxQt27d1KFDB23fvt0RQjP06dNH//nPf7RgwQLt3LlTjz/+uNq2basDBw5kW2tqaqpSUlKcXgAAoHDK91Phy5cvdwpXkvTKK69o9OjRTtMWLFigIkWK6OOPP5bNZpP0R0gsXry44uLi1Lp1a73xxhsaMWKEXnjhBcdyDz30kCSpVKlSkqTixYsrICDAad1paWmaO3euo83q1au1c+dOHT58WMHBwZKkuXPnqmbNmoqPj3esMz09XbNnz3acjn7mmWe0Zs0avfnmm5n2c//+/YqNjdXq1avVsmVLSVJoaKhTm6+++kq1a9d2bPNmqlWrplWrVjne/zkghoaGaurUqWrYsKF+//13p/598803FR4eLkkaOXKkOnTooCtXrsjd3V1vvvmmevTooXHjxjna161bV9IfIXr+/Pn65ZdfFBQUJEl68cUXtXLlSsXExOitt97Kss4JEyY4rQ8AABRe+R4sIyIiNH36dKdpWV2b+OOPP+rnn3/OdE3hlStXdPDgQZ06dUrHjh1TixYtcl1DhQoVHKFSkhITExUcHOwU8GrUqKHixYsrMTHRESxDQkKc6gkMDHQ6/fxnCQkJKlq0qCPUZeXG0+A3Y4xxBGxJ2r59u8aOHauEhASdPXtW6enpkqTk5GTVqFHD0a5OnTpO9UrSqVOnVL58eSUkJKh///5Zbm/btm0yxqhKlSpO01NTU1WyZMls6xw1apSGDx/ueJ+SkpKj4AwAAAqefA+Wnp6ejtPVN5Oenq4HH3xQ8+bNyzSvVKlSKlLk9s/qe3p6Or2/MbRlN/3Gm3xsNpsj0N3Iw8PjpjVcvXpVK1eu1KhRo3JUc2JioipWrChJunjxolq3bq3WrVvr008/ValSpZScnKw2bdo4LhPIquaMfcmo+WY1pqenq2jRovrxxx9VtGhRp3k3jjj/md1uz9ebsQAAQN4pMNdYNmjQQAcOHFDp0qVVqVIlp5evr6+8vb0VEhKiNWvWZLsOV1dXXb9+/ZbbqlGjhpKTk3X06FHHtD179uj8+fOqXr36bdVfu3Ztpaena/369VnOX7dunYoXL6569erdcl179+7VypUr9de//tXx/vTp05o4caIeffRRVatWLduR05upU6dOtv1Xv359Xb9+XadOncrU/zdeWgAAAO5P+R4sU1NTdeLECafX6dOnM7V76qmn5O/vry5dumjDhg06fPiw1q9frxdeeEG//PKLpD/u1J48ebKmTp2qAwcOaNu2bXr//fcd68gInidOnNBvv/2WbU0tW7ZUnTp19NRTT2nbtm364Ycf1KtXL4WHhzvdzJIbISEh6t27t/r27eu4uSYuLk6xsbGS/rgbO6vT4NeuXdOJEyd07Ngx7dq1S++//77Cw8NVr149vfTSS5Kk8uXLy83NTe+//74OHTqkZcuW5fr5mZIUFRWl+fPnKyoqSomJidq1a5eio6MlSVWqVNFTTz2lXr16adGiRTp8+LDi4+M1adIkffXVV7fVJwAAoHDJ92C5cuVKBQYGOr0eeeSRTO2KFSum7777TuXLl1e3bt1UvXp19e3bV5cvX3Y887F379569913NW3aNNWsWVMdO3Z0umN58uTJWr16tYKDg1W/fv1sa8p4kHqJEiXUtGlTtWzZUqGhoVq4cOEd7ev06dP12GOPadCgQapWrZr69++vixcvSvojWHbp0iXTMj/99JMCAwNVvnx5NWvWTLGxsRo1apQ2bNjgOAVdqlQpzZ49W59//rlq1KihiRMn6p133sl1fc2aNdPnn3+uZcuWqV69emrevLm2bNnimB8TE6NevXppxIgRqlq1qjp37qwtW7ZwzSQAAJAk2YwxJr+LuN9t27ZNzZs316+//mrZw9nvVSkpKfL19VXUd4fk7pV3D3cfWd8/z7YFAEBhk/H9ff78eceAXlbyfcQSf5zufv/99wt9qAQAAIVbvt8VDqlhw4Zq2LBhfpcBAABwRxixBAAAgCUIlgAAALAEwRIAAACWIFgCAADAEgRLAAAAWIJgCQAAAEsQLAEAAGAJgiUAAAAsQbAEAACAJQiWAAAAsAQ/6Yh8MbxuyZv+iD0AACh4GLEEAACAJQiWAAAAsATBEgAAAJYgWAIAAMASBEsAAABYgmAJAAAASxAsAQAAYAmCJQAAACxBsAQAAIAlCJYAAACwBMESAAAAliBYAgAAwBIESwAAAFiCYAkAAABLECwBAABgCYIlAAAALEGwBAAAgCUIlgAAALAEwRIAAACWIFgCAADAEgRLAAAAWIJgCQAAAEsQLAEAAGAJgiUAAAAsQbAEAACAJQiWAAAAsATBEgAAAJYgWAIAAMASBEsAAABYgmAJAAAASxAsAQAAYAmCJQAAACxBsAQAAIAlCJYAAACwBMESAAAAliBYAgAAwBIu+V0A7k9TdpyRu1dafpcBSSPr++d3CQCAQoIRSwAAAFiCYAkAAABLECwBAABgCYIlAAAALEGwBAAAgCUIlgAAALAEwRIAAACWIFgCAADAEgRLAAAAWIJgCQAAAEsQLAEAAGAJgiUAAAAsQbAEAACAJQiW94HIyEjZbDbZbDa5uLiofPnyGjhwoH777bf8Lg0AABQiBMv7RNu2bXX8+HElJSXp448/1r///W8NGjQov8sCAACFCMHyPmG32xUQEKBy5cqpdevW6t69u1atWiVJun79up599llVrFhRHh4eqlq1qt577z2n5SMjI9W1a1eNGzdOpUuXlo+Pj/72t78pLS0tP3YHAADcg1zyuwDkvUOHDmnlypVydXWVJKWnp6tcuXKKjY2Vv7+/Nm7cqOeee06BgYF64oknHMutWbNG7u7uWrdunZKSktSnTx/5+/vrzTffzHZbqampSk1NdbxPSUm5ezsGAADyFcHyPrF8+XJ5eXnp+vXrunLliiRpypQpkiRXV1eNGzfO0bZixYrauHGjYmNjnYKlm5ubZs2apWLFiqlmzZp6/fXX9dJLL2n8+PEqUiTrwe8JEyY4rRsAABRenAq/T0RERCghIUFbtmzRkCFD1KZNGw0ZMsQxf8aMGQoLC1OpUqXk5eWljz76SMnJyU7rqFu3rooVK+Z436hRI/3+++86evRottsdNWqUzp8/73jdrC0AACjYCJb3CU9PT1WqVEl16tTR1KlTlZqa6hhJjI2N1bBhw9S3b1+tWrVKCQkJ6tOnT46vn7TZbNnOs9vt8vHxcXoBAIDCiVPh96moqCi1a9dOAwcO1IYNG9S4cWOnu8QPHjyYaZkdO3bo8uXL8vDwkCRt3rxZXl5eKleuXJ7VDQAA7l2MWN6nmjVrppo1a+qtt95SpUqVtHXrVn3zzTfav3+/Ro8erfj4+EzLpKWl6dlnn9WePXv09ddfKyoqSoMHD872+koAAHB/YcTyPjZ8+HD16dNH+/fvV0JCgrp37y6bzaYnn3xSgwYN0tdff+3UvkWLFqpcubKaNm2q1NRU9ejRQ2PHjs2f4gEAwD3HZowx+V0E7n2RkZE6d+6clixZckfrSUlJka+vr6K+OyR3L29risMdGVnfP79LAADc4zK+v8+fP3/T+yU4hwkAAABLECwBAABgCa6xRI7Mnj07v0sAAAD3OEYsAQAAYAmCJQAAACxBsAQAAIAlCJYAAACwBMESAAAAliBYAgAAwBIESwAAAFiCYAkAAABL8IB05IvhdUve9LdGAQBAwcOIJQAAACxBsAQAAIAlCJYAAACwBMESAAAAliBYAgAAwBIESwAAAFiCYAkAAABLECwBAABgCYIlAAAALEGwBAAAgCUIlgAAALAEwRIAAACWIFgCAADAEgRLAAAAWIJgCQAAAEsQLAEAAGAJgiUAAAAsQbAEAACAJQiWAAAAsATBEgAAAJYgWAIAAMASBEsAAABYgmAJAAAASxAsAQAAYAmCJQAAACxBsAQAAIAlCJYAAACwBMESAAAAliBYAgAAwBIESwAAAFiCYAkAAABLECwBAABgCYIlAAAALEGwBAAAgCUIlgAAALAEwRIAAACWcLmThX/++WcdPHhQTZs2lYeHh4wxstlsVtWGQmzKjjNy90rL7zJQyI2s75/fJQDAfeW2RizPnDmjli1bqkqVKmrfvr2OHz8uSerXr59GjBhhaYEAAAAoGG4rWA4bNkwuLi5KTk5WsWLFHNO7d++ulStXWlYcAAAACo7bOhW+atUqffPNNypXrpzT9MqVK+vIkSOWFAYAAICC5bZGLC9evOg0Upnh9OnTstvtd1wUAAAACp7bCpZNmzbVnDlzHO9tNpvS09P19ttvKyIiwrLiAAAAUHDc1qnwt99+W82aNdPWrVuVlpaml19+WT/99JPOnj2r//znP1bXCAAAgALgtkYsa9SooZ07d6phw4Zq1aqVLl68qG7dumn79u164IEHrK4RAAAABUCuRyyvXr2q1q1b61//+pfGjRt3N2oCAABAAZTrEUtXV1ft3r2bB6EDAADAyW2dCu/Vq5dmzpxpdS0AAAAowG7r5p20tDR9/PHHWr16tcLCwuTp6ek0f8qUKZYUBwAAgILjtoLl7t271aBBA0nS/v37neZxihwAAOD+dFvBct26dVbXAQAAgALutq6xBAAAAG502z/pOHr0aDVu3FiVKlVSaGio0wv3psjISNlsNtlsNrm6uio0NFQvvviiLl68mN+lAQCAQuC2ToX369dP69ev1zPPPKPAwECuqyxA2rZtq5iYGF29elUbNmxQv379dPHiRU2fPj2/SwMAAAXcbQXLr7/+WitWrFCTJk2srgd3md1uV0BAgCSpZ8+eWrdunZYsWaJ3331XL730khYsWKCUlBSFhYXpn//8px566CFJUlxcnCIiIrR8+XK9+uqr2rdvn+rWrauPP/5YtWvXzs9dAgAA94jbOhVeokQJ+fn5WV0L8oGHh4euXr2ql19+WV9++aU++eQTbdu2TZUqVVKbNm109uxZp/YvvfSS3nnnHcXHx6t06dLq3Lmzrl69mu36U1NTlZKS4vQCAACF020Fy/Hjx2vMmDG6dOmS1fUgD/3www/67LPPFBERoenTp+vtt99Wu3btVKNGDX300Ufy8PDI9CD8qKgotWrVSrVr19Ynn3yikydPavHixdluY8KECfL19XW8goOD7/ZuAQCAfHJbp8InT56sgwcPqkyZMgoJCZGrq6vT/G3btllSHKy3fPlyeXl56dq1a7p69aq6dOmiIUOG6IsvvnC6tMHV1VUNGzZUYmKi0/KNGjVy/Lefn5+qVq2aqc2fjRo1SsOHD3e8T0lJIVwCAFBI3Vaw7Nq1q8VlIK9kjE66uroqKChIrq6u2rFjh6TMD7c3xuToxqybtbHb7bLb7XdWNAAAKBBuK1hGRUVZXQfyiKenpypVquQ0rVKlSnJzc9P333+vnj17SpKuXr2qrVu3aujQoU5tN2/erPLly0uSfvvtN+3fv1/VqlXLk9oBAMC97baCpSSdO3dOX3zxhQ4ePKiXXnpJfn5+2rZtm8qUKaOyZctaWSPuMk9PTw0cONDxOZYvX17R0dG6dOmSnn32Wae2r7/+ukqWLKkyZcrotddek7+/PyPYAABA0m0Gy507d6ply5by9fVVUlKS+vfvLz8/Py1evFhHjhzRnDlzrK4Td9nEiROVnp6uZ555RhcuXFBYWJi++eYblShRIlO7F154QQcOHFDdunW1bNkyubm55VPVAADgXmIzxpjcLtSyZUs1aNBA0dHR8vb21o4dOxQaGqqNGzeqZ8+eSkpKugulIj9lPMfyt99+U/HixW97PSkpKfL19VXUd4fk7uVtXYFAFkbW98/vEgCgUMj4/j5//rx8fHyybXdbjxuKj4/X3/72t0zTy5YtqxMnTtzOKgEAAFDA3VawdHd3z/JB1/v27VOpUqXuuCgAAAAUPLcVLLt06aLXX3/d8YsrNptNycnJGjlypP76179aWiDuDc2aNZMx5o5OgwMAgMLttoLlO++8o19//VWlS5fW5cuXFR4erkqVKsnLy0tvvvmm1TUCAACgALitu8J9fHz0/fffa926dfrxxx+Vnp6uBg0aqGXLllbXBwAAgAIiVyOWly9f1vLlyx3vV61apWPHjunEiRP66quv9PLLL+vKlSuWFwkAAIB7X65GLOfMmaPly5erY8eOkqQPPvhANWvWlIeHhyRp7969CgwM1LBhw6yvFAAAAPe0XI1Yzps3T3379nWa9tlnn2ndunVat26d3n77bcXGxlpaIAAAAAqGXAXL/fv3q0qVKo737u7uKlLk/1fRsGFD7dmzx7rqAAAAUGDk6lT4+fPn5eLy/4v8+uuvTvPT09OVmppqTWUAAAAoUHI1YlmuXDnt3r072/k7d+5UuXLl7rgoAAAAFDy5GrFs3769xowZow4dOsjd3d1p3uXLlzVu3Dh16NDB0gJROA2vW/KmvzUKAAAKHpsxxuS08cmTJ1WvXj25ublp8ODBqlKlimw2m/bu3asPPvhA165d0/bt21WmTJm7WTMKsJz+iD0AALh35PT7O1cjlmXKlNHGjRs1cOBAjRw5UhmZ1GazqVWrVpo2bRqhEgAA4D6V61/eqVixolauXKmzZ8/q559/liRVqlRJfn5+lhcHAACAguO2ftJRkvz8/NSwYUMrawEAAEABlqu7wgEAAIDsECwBAABgCYIlAAAALEGwBAAAgCUIlgAAALAEwRIAAACWIFgCAADAEgRLAAAAWIJgCQAAAEsQLAEAAGAJgiUAAAAsQbAEAACAJQiWAAAAsATBEgAAAJYgWAIAAMASBEsAAABYgmAJAAAASxAsAQAAYAmCJQAAACxBsAQAAIAlCJYAAACwBMESAAAAliBYAgAAwBIESwAAAFiCYAkAAABLECwBAABgCYIlAAAALEGwBAAAgCUIlgAAALAEwRIAAACWIFgCAADAEgRLAAAAWMIlvwvA/WnKjjNy90rL7zJwnxlZ3z+/SwCAQo0RSwAAAFiCYAkAAABLECwBAABgCYIlAAAALEGwBAAAgCUIlgAAALAEwRIAAACWIFgCAADAEgRLAAAAWIJgCQAAAEsQLAEAAGAJgiUAAAAsQbAEAACAJQiW+SwpKUk2m00JCQl3fVuzZ89W8eLFLVtfXFycbDabzp07Z9k6AQBAwUWwvI90795d+/fvz+8yAABAIeWS3wUg73h4eMjDwyO/ywAAAIUUI5Z5JD09XZMmTVKlSpVkt9tVvnx5vfnmm5naXb9+Xc8++6wqVqwoDw8PVa1aVe+9955Tm7i4ODVs2FCenp4qXry4mjRpoiNHjkiSduzYoYiICHl7e8vHx0cPPvigtm7dKinrU+HLli1TWFiY3N3d5e/vr27dujnmffrppwoLC5O3t7cCAgLUs2dPnTp1yuKeAQAAhQUjlnlk1KhR+uijj/TPf/5TjzzyiI4fP669e/dmapeenq5y5copNjZW/v7+2rhxo5577jkFBgbqiSee0LVr19S1a1f1799f8+fPV1pamn744QfZbDZJ0lNPPaX69etr+vTpKlq0qBISEuTq6pplTStWrFC3bt302muvae7cuUpLS9OKFSsc89PS0jR+/HhVrVpVp06d0rBhwxQZGamvvvoqx/udmpqq1NRUx/uUlJQcLwsAAAoWmzHG5HcRhd2FCxdUqlQpffDBB+rXr5/TvKSkJFWsWFHbt29XvXr1slz++eef18mTJ/XFF1/o7NmzKlmypOLi4hQeHp6prY+Pj95//3317t0707zZs2dr6NChjpttGjdurNDQUH366ac52o/4+Hg1bNhQFy5ckJeXl+Li4hQREaHffvst25uCxo4dq3HjxmWaHvXdIbl7eedou4BVRtb3z+8SAKBASklJka+vr86fPy8fH59s23EqPA8kJiYqNTVVLVq0yFH7GTNmKCwsTKVKlZKXl5c++ugjJScnS5L8/PwUGRmpNm3aqFOnTnrvvfd0/Phxx7LDhw9Xv3791LJlS02cOFEHDx7MdjsJCQk3rWn79u3q0qWLKlSoIG9vbzVr1kySHLXkxKhRo3T+/HnH6+jRozleFgAAFCwEyzyQmxtmYmNjNWzYMPXt21erVq1SQkKC+vTpo7S0NEebmJgYbdq0SY0bN9bChQtVpUoVbd68WdIfI4Q//fSTOnTooLVr16pGjRpavHhxruu6ePGiWrduLS8vL3366aeKj493rOfPtdyK3W6Xj4+P0wsAABROBMs8ULlyZXl4eGjNmjW3bLthwwY1btxYgwYNUv369VWpUqUsRx3r16+vUaNGaePGjapVq5Y+++wzx7wqVapo2LBhWrVqlbp166aYmJgst1WnTp1sa9q7d69Onz6tiRMn6tFHH1W1atW4cQcAANwUwTIPuLu765VXXtHLL7+sOXPm6ODBg9q8ebNmzpyZqW2lSpW0detWffPNN9q/f79Gjx6t+Ph4x/zDhw9r1KhR2rRpk44cOaJVq1Zp//79ql69ui5fvqzBgwcrLi5OR44c0X/+8x/Fx8erevXqWdYVFRWl+fPnKyoqSomJidq1a5eio6MlSeXLl5ebm5vef/99HTp0SMuWLdP48ePvTgcBAIBCgbvC88jo0aPl4uKiMWPG6NixYwoMDNSAAQMytRswYIASEhLUvXt32Ww2Pfnkkxo0aJC+/vprSVKxYsW0d+9effLJJzpz5owCAwM1ePBg/e1vf9O1a9d05swZ9erVSydPnnQ8Piirm2ckqVmzZvr88881fvx4TZw4UT4+PmratKkkqVSpUpo9e7ZeffVVTZ06VQ0aNNA777yjzp07371OAgAABRp3hSNPZdxVxl3hyA/cFQ4At4e7wgEAAJCnCJYAAACwBMESAAAAliBYAgAAwBIESwAAAFiCYAkAAABLECwBAABgCYIlAAAALEGwBAAAgCUIlgAAALAEwRIAAACWcMnvAnB/Gl635E1/axQAABQ8jFgCAADAEgRLAAAAWIJgCQAAAEsQLAEAAGAJgiUAAAAsQbAEAACAJQiWAAAAsATBEgAAAJYgWAIAAMASBEsAAABYgmAJAAAASxAsAQAAYAmCJQAAACxBsAQAAIAlCJYAAACwBMESAAAAliBYAgAAwBIESwAAAFiCYAkAAABLECwBAABgCYIlAAAALEGwBAAAgCUIlgAAALAEwRIAAACWIFgCAADAEgRLAAAAWIJgCQAAAEsQLAEAAGAJgiUAAAAsQbAEAACAJQiWAAAAsATBEgAAAJYgWAIAAMASBEsAAABYgmAJAAAASxAsAQAAYAmX/C4A96cpO87I3Sstv8sAAKDQGFnfP79LYMQSAAAA1iBYAgAAwBIESwAAAFiCYAkAAABLECwBAABgCYIlAAAALEGwBAAAgCUIlgAAALAEwRIAAACWIFgCAADAEgRLAAAAWIJgCQAAAEsQLAuhuLg42Ww2nTt37o7WExISonfffdeSmgAAQOFHsLxHREZGymazacCAAZnmDRo0SDabTZGRkXlfGAAAQA4RLO8hwcHBWrBggS5fvuyYduXKFc2fP1/ly5fPx8oAAABujWB5D2nQoIHKly+vRYsWOaYtWrRIwcHBql+/vmOaMUbR0dEKDQ2Vh4eH6tatqy+++OKm6/7yyy9Vs2ZN2e12hYSEaPLkyU7zT506pU6dOsnDw0MVK1bUvHnznOb37dtXHTt2dJp27do1BQQEaNasWbe7ywAAoBAhWN5j+vTpo5iYGMf7WbNmqW/fvk5t/vGPfygmJkbTp0/XTz/9pGHDhunpp5/W+vXrs1znjz/+qCeeeEI9evTQrl27NHbsWI0ePVqzZ892tImMjFRSUpLWrl2rL774QtOmTdOpU6cc8/v166eVK1fq+PHjjmlfffWVfv/9dz3xxBMW7T0AACjIXPK7ADh75plnNGrUKCUlJclms+k///mPFixYoLi4OEnSxYsXNWXKFK1du1aNGjWSJIWGhur777/Xv/71L4WHh2da55QpU9SiRQuNHj1aklSlShXt2bNHb7/9tiIjI7V//359/fXX2rx5sx5++GFJ0syZM1W9enXHOho3bqyqVatq7ty5evnllyVJMTExevzxx+Xl5ZXt/qSmpio1NdXxPiUl5c46CAAA3LMYsbzH+Pv7q0OHDvrkk08UExOjDh06yN/f3zF/z549unLlilq1aiUvLy/Ha86cOTp48GCW60xMTFSTJk2cpjVp0kQHDhzQ9evXlZiYKBcXF4WFhTnmV6tWTcWLF3dapl+/fo7R1FOnTmnFihWZRlNvNGHCBPn6+jpewcHBuekOAABQgDBieQ/q27evBg8eLEn68MMPnealp6dLklasWKGyZcs6zbPb7Vmuzxgjm82WadqN/31jmxv16tVLI0eO1KZNm7Rp0yaFhITo0Ucfvekyo0aN0vDhwx3vU1JSCJcAABRSBMt7UNu2bZWWliZJatOmjdO8GjVqyG63Kzk5OcvT3lmpUaOGvv/+e6dpGzduVJUqVVS0aFFVr15d165d09atW9WwYUNJ0r59+zI9B7NkyZLq2rWrYmJitGnTJvXp0+eW27bb7dkGXgAAULgQLO9BRYsWVWJiouO//8zb21svvviihg0bpvT0dD3yyCNKSUnRxo0b5eXlpd69e2da34gRI/TQQw9p/Pjx6t69uzZt2qQPPvhA06ZNkyRVrVpVbdu2Vf/+/fW///u/cnFx0dChQ+Xh4ZFpXf369VPHjh11/fr1LLcFAADuX1xjeY/y8fGRj49PlvPGjx+vMWPGaMKECapevbratGmjf//736pYsWKW7Rs0aKDY2FgtWLBAtWrV0pgxY/T66687PXA9JiZGwcHBCg8PV7du3fTcc8+pdOnSmdbVsmVLBQYGqk2bNgoKCrJkXwEAQOFgM3++2A64hUuXLikoKEizZs1St27dcr18SkqKfH19FfXdIbl7ed+FCgEAuD+NrO9/60a3KeP7+/z589kOfEmcCkcOpaen68SJE5o8ebJ8fX3VuXPn/C4JAADcYwiWyJHk5GRVrFhR5cqV0+zZs+XiwqEDAACckQ6QIyEhIeKqCQAAcDPcvAMAAABLECwBAABgCYIlAAAALEGwBAAAgCUIlgAAALAEwRIAAACWIFgCAADAEgRLAAAAWIJgCQAAAEvwyzvIF8Prlrzpj9gDAICChxFLAAAAWIJgCQAAAEsQLAEAAGAJgiUAAAAsQbAEAACAJQiWAAAAsATBEgAAAJYgWAIAAMASBEsAAABYgmAJAAAASxAsAQAAYAmCJQAAACxBsAQAAIAlCJYAAACwBMESAAAAliBYAgAAwBIESwAAAFjCJb8LwP3FGCNJSklJyedKAABATmV8b2d8j2eHYIk8debMGUlScHBwPlcCAABy68KFC/L19c12PsESecrPz0+SlJycfNMDE3cuJSVFwcHBOnr0qHx8fPK7nEKP/s479HXeor/zzr3c18YYXbhwQUFBQTdtR7BEnipS5I/Len19fe+5P5rCysfHh77OQ/R33qGv8xb9nXfu1b7OyYAQN+8AAADAEgRLAAAAWIJgiTxlt9sVFRUlu92e36UUevR13qK/8w59nbfo77xTGPraZm513zgAAACQA4xYAgAAwBIESwAAAFiCYAkAAABLECwBAABgCYIl8sy0adNUsWJFubu768EHH9SGDRvyu6QCb+zYsbLZbE6vgIAAx3xjjMaOHaugoCB5eHioWbNm+umnn/Kx4oLlu+++U6dOnRQUFCSbzaYlS5Y4zc9J/6ampmrIkCHy9/eXp6enOnfurF9++SUP96LguFV/R0ZGZjre//KXvzi1ob9zZsKECXrooYfk7e2t0qVLq2vXrtq3b59TG45va+SkrwvTsU2wRJ5YuHChhg4dqtdee03bt2/Xo48+qnbt2ik5OTm/SyvwatasqePHjzteu3btcsyLjo7WlClT9MEHHyg+Pl4BAQFq1aqVLly4kI8VFxwXL15U3bp19cEHH2Q5Pyf9O3ToUC1evFgLFizQ999/r99//10dO3bU9evX82o3Coxb9bcktW3b1ul4/+qrr5zm0985s379ej3//PPavHmzVq9erWvXrql169a6ePGiow3HtzVy0tdSITq2DZAHGjZsaAYMGOA0rVq1ambkyJH5VFHhEBUVZerWrZvlvPT0dBMQEGAmTpzomHblyhXj6+trZsyYkUcVFh6SzOLFix3vc9K/586dM66urmbBggWONv/9739NkSJFzMqVK/Os9oLoxv42xpjevXubLl26ZLsM/X37Tp06ZSSZ9evXG2M4vu+mG/vamMJ1bDNiibsuLS1NP/74o1q3bu00vXXr1tq4cWM+VVV4HDhwQEFBQapYsaJ69OihQ4cOSZIOHz6sEydOOPW73W5XeHg4/W6BnPTvjz/+qKtXrzq1CQoKUq1atfgMblNcXJxKly6tKlWqqH///jp16pRjHv19+86fPy9J8vPzk8TxfTfd2NcZCsuxTbDEXXf69Gldv35dZcqUcZpepkwZnThxIp+qKhwefvhhzZkzR998840++ugjnThxQo0bN9aZM2ccfUu/3x056d8TJ07Izc1NJUqUyLYNcq5du3aaN2+e1q5dq8mTJys+Pl7NmzdXamqqJPr7dhljNHz4cD3yyCOqVauWJI7vuyWrvpYK17Htkt8F4P5hs9mc3htjMk1D7rRr187x37Vr11ajRo30wAMP6JNPPnFc+E2/31230798Brene/fujv+uVauWwsLCVKFCBa1YsULdunXLdjn6++YGDx6snTt36vvvv880j+PbWtn1dWE6thmxxF3n7++vokWLZvpX1alTpzL9axh3xtPTU7Vr19aBAwccd4fT73dHTvo3ICBAaWlp+u2337Jtg9sXGBioChUq6MCBA5Lo79sxZMgQLVu2TOvWrVO5cuUc0zm+rZddX2elIB/bBEvcdW5ubnrwwQe1evVqp+mrV69W48aN86mqwik1NVWJiYkKDAxUxYoVFRAQ4NTvaWlpWr9+Pf1ugZz074MPPihXV1enNsePH9fu3bv5DCxw5swZHT16VIGBgZLo79wwxmjw4MFatGiR1q5dq4oVKzrN5/i2zq36OisF+tjOn3uGcL9ZsGCBcXV1NTNnzjR79uwxQ4cONZ6eniYpKSm/SyvQRowYYeLi4syhQ4fM5s2bTceOHY23t7ejXydOnGh8fX3NokWLzK5du8yTTz5pAgMDTUpKSj5XXjBcuHDBbN++3Wzfvt1IMlOmTDHbt283R44cMcbkrH8HDBhgypUrZ7799luzbds207x5c1O3bl1z7dq1/Nqte9bN+vvChQtmxIgRZuPGjebw4cNm3bp1plGjRqZs2bL0920YOHCg8fX1NXFxceb48eOO16VLlxxtOL6tcau+LmzHNsESeebDDz80FSpUMG5ubqZBgwZOj1rA7enevbsJDAw0rq6uJigoyHTr1s389NNPjvnp6ekmKirKBAQEGLvdbpo2bWp27dqVjxUXLOvWrTOSMr169+5tjMlZ/16+fNkMHjzY+Pn5GQ8PD9OxY0eTnJycD3tz77tZf1+6dMm0bt3alCpVyri6upry5cub3r17Z+pL+jtnsupnSSYmJsbRhuPbGrfq68J2bNuMMSbvxkcBAABQWHGNJQAAACxBsAQAAIAlCJYAAACwBMESAAAAliBYAgAAwBIESwAAAFiCYAkAAABLECwBAABgCYIlAEAnTpzQkCFDFBoaKrvdruDgYHXq1Elr1qzJ0zpsNpuWLFmSp9sEYB2X/C4AAJC/kpKS1KRJExUvXlzR0dGqU6eOrl69qm+++UbPP/+89u7dm98lAigg+ElHALjPtW/fXjt37tS+ffvk6enpNO/cuXMqXry4kpOTNWTIEK1Zs0ZFihRR27Zt9f7776tMmTKSpMjISJ07d85ptHHo0KFKSEhQXFycJKlZs2aqU6eO3N3d9fHHH8vNzU0DBgzQ2LFjJUkhISE6cuSIY/kKFSooKSnpbu46AItxKhwA7mNnz57VypUr9fzzz2cKlZJUvHhxGWPUtWtXnT17VuvXr9fq1at18OBBde/ePdfb++STT+Tp6aktW7YoOjpar7/+ulavXi1Jio+PlyTFxMTo+PHjjvcACg5OhQPAfeznn3+WMUbVqlXLts23336rnTt36vDhwwoODpYkzZ07VzVr1lR8fLweeuihHG+vTp06ioqKkiRVrlxZH3zwgdasWaNWrVqpVKlSkv4IswEBAXewVwDyCyOWAHAfy7gaymazZdsmMTFRwcHBjlApSTVq1FDx4sWVmJiYq+3VqVPH6X1gYKBOnTqVq3UAuHcRLAHgPla5cmXZbLabBkRjTJbB88/TixQpohsv2b969WqmZVxdXZ3e22w2paen307pAO5BBEsAuI/5+fmpTZs2+vDDD3Xx4sVM88+dO6caNWooOTlZR48edUzfs2ePzp8/r+rVq0uSSpUqpePHjzstm5CQkOt6XF1ddf369VwvB+DeQLAEgPvctGnTdP36dTVs2FBffvmlDhw4oMTERE2dOlWNGjVSy5YtVadOHT311FPatm2bfvjhB/Xq1Uvh4eEKCwuTJDVv3lxbt27VnDlzdODAAUVFRWn37t25riUkJERr1qzRiRMn9Ntvv1m9qwDuMoIlANznKlasqG3btikiIkIjRoxQrVq11KpVK61Zs0bTp093PLS8RIkSatq0qVq2bKnQ0FAtXLjQsY42bdpo9OjRevnll/XQQw/pwoUL6tWrV65rmTx5slavXq3g4GDVr1/fyt0EkAd4jiUAAAAswYglAAAALEGwBAAAgCUIlgAAALAEwRIAAACWIFgCAADAEgRLAAAAWIJgCQAAAEsQLAEAAGAJgiUAAAAsQbAEAACAJQiWAAAAsATBEgAAAJb4P4qGm6gj+hpq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5" name="Picture 4"/>
          <p:cNvPicPr>
            <a:picLocks noChangeAspect="1"/>
          </p:cNvPicPr>
          <p:nvPr/>
        </p:nvPicPr>
        <p:blipFill>
          <a:blip r:embed="rId1"/>
          <a:stretch>
            <a:fillRect/>
          </a:stretch>
        </p:blipFill>
        <p:spPr>
          <a:xfrm>
            <a:off x="2656355" y="2309079"/>
            <a:ext cx="5863875" cy="40125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Which podcast formats are more popular among users?</a:t>
            </a:r>
            <a:endParaRPr lang="en-IN" dirty="0"/>
          </a:p>
        </p:txBody>
      </p:sp>
      <p:pic>
        <p:nvPicPr>
          <p:cNvPr id="7" name="Content Placeholder 6"/>
          <p:cNvPicPr>
            <a:picLocks noGrp="1" noChangeAspect="1"/>
          </p:cNvPicPr>
          <p:nvPr>
            <p:ph idx="1"/>
          </p:nvPr>
        </p:nvPicPr>
        <p:blipFill>
          <a:blip r:embed="rId1"/>
          <a:stretch>
            <a:fillRect/>
          </a:stretch>
        </p:blipFill>
        <p:spPr>
          <a:xfrm>
            <a:off x="3402623" y="2134578"/>
            <a:ext cx="4844562" cy="44145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Which category of people use Spotify the most?</a:t>
            </a:r>
            <a:endParaRPr lang="en-IN" dirty="0"/>
          </a:p>
        </p:txBody>
      </p:sp>
      <p:pic>
        <p:nvPicPr>
          <p:cNvPr id="5" name="Content Placeholder 4"/>
          <p:cNvPicPr>
            <a:picLocks noGrp="1" noChangeAspect="1"/>
          </p:cNvPicPr>
          <p:nvPr>
            <p:ph idx="1"/>
          </p:nvPr>
        </p:nvPicPr>
        <p:blipFill>
          <a:blip r:embed="rId1"/>
          <a:stretch>
            <a:fillRect/>
          </a:stretch>
        </p:blipFill>
        <p:spPr>
          <a:xfrm>
            <a:off x="3358661" y="2310425"/>
            <a:ext cx="3990235" cy="4195389"/>
          </a:xfrm>
          <a:prstGeom prst="rect">
            <a:avLst/>
          </a:prstGeom>
        </p:spPr>
      </p:pic>
      <p:sp>
        <p:nvSpPr>
          <p:cNvPr id="4" name="AutoShape 2" descr="data:image/png;base64,iVBORw0KGgoAAAANSUhEUgAAAYUAAAGZCAYAAABmNy2oAAAAOXRFWHRTb2Z0d2FyZQBNYXRwbG90bGliIHZlcnNpb24zLjcuMCwgaHR0cHM6Ly9tYXRwbG90bGliLm9yZy88F64QAAAACXBIWXMAAA9hAAAPYQGoP6dpAABKb0lEQVR4nO3dd3gU1f4G8He2peym90BIJSGQ0EGa0jsoAoINQUTUCyp69adeG3ZR7EoRFbgiRRG8KghKt4DSOwkQEgJJSO9ty/z+iFlZUkjZZHZn38/z7AOZnZ397iaz786Zc84IoiiKICIiAqCQugAiIrIdDAUiIjJjKBARkRlDgYiIzBgKRERkxlAgIiIzhgIREZkxFIiIyIyhQEREZgyFJlqxYgUEQTDfnJ2dERgYiMGDB+ONN95AZmZmjcfMnz8fgiA06nlKS0sxf/587Nq1q1GPq+25wsLCMG7cuEZt53pWr16N999/v9b7BEHA/Pnzrfp81rZ9+3b07NkTWq0WgiDgu+++q3Pd1NRU/Otf/0J0dDRcXFzg7e2N+Ph43H///UhNTW3ROhctWoQVK1bUWJ6cnAxBEGrct27dOnTq1AkuLi4QBAFHjhxp1vMPGjQIcXFxtd6XnZ1tF79rahiV1AXYu+XLl6NDhw7Q6/XIzMzEb7/9hgULFmDhwoVYt24dhg0bZl531qxZGDVqVKO2X1paipdeeglA1Y7ZUE15rqZYvXo1Tpw4gXnz5tW4b+/evWjbtm2L19BUoihiypQpiI6Oxvfffw+tVouYmJha17106RK6d+8OT09P/Pvf/0ZMTAwKCgpw6tQpfP3110hKSkJISEiL1bpo0SL4+vpixowZFsuDgoKwd+9eREZGmpdlZWVh2rRpGDVqFBYtWgQnJydER0e3WG0kLwyFZoqLi0PPnj3NP0+aNAmPPfYYBgwYgIkTJ+Ls2bMICAgAALRt27bFPyRLS0vh6uraKs91PX369JH0+a8nLS0Nubm5uPXWWzF06NB61122bBmys7Px119/ITw83Lx8woQJ+M9//gOTydTS5dbKycmpxvucmJgIvV6Pu+++GwMHDpSkrpZW/XdO1sfmoxbQrl07vPPOOygqKsLSpUvNy2tr0tmxYwcGDRoEHx8fuLi4oF27dpg0aRJKS0uRnJwMPz8/AMBLL71kbqqq/rZYvb1Dhw5h8uTJ8PLyMn9jrK+pauPGjejcuTOcnZ0RERGBDz/80OL+6qax5ORki+W7du2CIAjmpqxBgwZh06ZNSElJsWhKq1Zbk8KJEydwyy23wMvLC87OzujatStWrlxZ6/OsWbMGzz77LIKDg+Hu7o5hw4YhISGh7jf+Kr/99huGDh0KNzc3uLq6ol+/fti0aZP5/vnz55tD86mnnoIgCAgLC6tzezk5OVAoFPD396/1foXin11pxowZ0Ol0OHnyJIYOHQqtVgs/Pz/MnTsXpaWlFo8rLy/HM888g/DwcGg0GrRp0wZz5sxBfn6+eZ2wsDCcPHkSu3fvNr/H1bVe23w0Y8YMDBgwAAAwdepUCIKAQYMG4b777oO3t3eN5weAIUOGoFOnTnW+9qbIysrC7NmzERISAicnJ/j5+aF///7Ytm2bxXrbtm3D0KFD4e7uDldXV/Tv3x/bt2+3WKe+v/OkpCTcfvvtCA4OhpOTEwICAjB06NBmN5c5MoZCCxkzZgyUSiX27NlT5zrJyckYO3YsNBoNvvjiC2zZsgVvvvkmtFotKisrERQUhC1btgAA7rvvPuzduxd79+7F888/b7GdiRMnIioqCt988w2WLFlSb11HjhzBvHnz8Nhjj2Hjxo3o168fHn30USxcuLDRr3HRokXo378/AgMDzbXt3bu3zvUTEhLQr18/nDx5Eh9++CE2bNiAjh07YsaMGXjrrbdqrP+f//wHKSkp+Oyzz/Dpp5/i7NmzGD9+PIxGY7117d69G0OGDEFBQQE+//xzrFmzBm5ubhg/fjzWrVsHoKp5bcOGDQCAhx9+GHv37sXGjRvr3Gbfvn1hMpkwceJEbN26FYWFhfXWoNfrMWbMGAwdOhTfffcd5s6di6VLl2Lq1KnmdURRxIQJE7Bw4UJMmzYNmzZtwuOPP46VK1diyJAhqKioAFAV4hEREejWrZv5Pa6r1ueffx6ffPIJAOD111/H3r17sWjRIjz66KPIy8vD6tWrLdY/deoUdu7ciTlz5tT7ehpr2rRp+O677/DCCy/g559/xmeffYZhw4YhJyfHvM6qVaswYsQIuLu7Y+XKlfj666/h7e2NkSNH1ggGoPa/8zFjxuDgwYN466238Msvv2Dx4sXo1q2bRahSI4nUJMuXLxcBiPv3769znYCAADE2Ntb884svvihe/ZavX79eBCAeOXKkzm1kZWWJAMQXX3yxxn3V23vhhRfqvO9qoaGhoiAINZ5v+PDhoru7u1hSUmLx2i5cuGCx3s6dO0UA4s6dO83Lxo4dK4aGhtZa+7V133777aKTk5N48eJFi/VGjx4turq6ivn5+RbPM2bMGIv1vv76axGAuHfv3lqfr1qfPn1Ef39/saioyLzMYDCIcXFxYtu2bUWTySSKoiheuHBBBCC+/fbb9W5PFEXRZDKJDzzwgKhQKEQAoiAIYmxsrPjYY4/VeJ+mT58uAhA/+OADi+WvvfaaCED87bffRFEUxS1btogAxLfeestivXXr1okAxE8//dS8rFOnTuLAgQNr1FX9GpYvX25eVv3+ffPNNxbrDhw4UOzatavFsoceekh0d3e3eK9qM3DgQLFTp0613lfb36hOpxPnzZtX5/ZKSkpEb29vcfz48RbLjUaj2KVLF7F3797mZXX9nWdnZ4sAxPfff7/e2qlxeKTQgsTrXKqia9eu0Gg0mD17NlauXImkpKQmPc+kSZMavG6nTp3QpUsXi2V33nknCgsLcejQoSY9f0Pt2LEDQ4cOrXFCdsaMGSgtLa1xlHHzzTdb/Ny5c2cAQEpKSp3PUVJSgj///BOTJ0+GTqczL1cqlZg2bRouXbrU4CaoqwmCgCVLliApKQmLFi3CvffeC71ej/feew+dOnXC7t27azzmrrvusvj5zjvvBADs3LkTQNX7AaDGyePbbrsNWq221m/LzfHoo4/iyJEj+P333wEAhYWF+PLLLzF9+nSL98oaevfujRUrVuDVV1/Fvn37oNfrLe7/448/kJubi+nTp8NgMJhvJpMJo0aNwv79+1FSUmLxmGv/zr29vREZGYm3334b7777Lg4fPizZuR05YSi0kJKSEuTk5CA4OLjOdSIjI7Ft2zb4+/tjzpw5iIyMRGRkJD744INGPVdQUFCD1w0MDKxz2dWH9i0hJyen1lqr36Nrn9/Hx8fiZycnJwBAWVlZnc+Rl5cHURQb9TyNERoaioceegiff/45zp49i3Xr1qG8vBxPPvmkxXoqlapG/de+zzk5OVCpVObzRtUEQUBgYKDVfx+33HILwsLCzM1LK1asQElJSYOajlQqVZ3NdgaDAQCgVqvNy9atW4fp06fjs88+Q9++feHt7Y177rkHGRkZAIArV64AACZPngy1Wm1xW7BgAURRRG5ursXzXPs7FQQB27dvx8iRI/HWW2+he/fu8PPzwyOPPIKioqIGvit0LYZCC9m0aROMRuN1u5HeeOON+OGHH1BQUIB9+/ahb9++mDdvHtauXdvg52rM2IfqnbK2ZdUfYs7OzgBgbtOulp2d3eDnqY2Pjw/S09NrLE9LSwMA+Pr6Nmv7AODl5QWFQtHiz1NtypQp6Ny5M06cOGGx3GAw1PhQv/Z99vHxgcFgQFZWlsV6oigiIyPDqnUCVSfD58yZg/Xr1yM9PR2LFi3C0KFD6+yGe7WAgACkpaXVevR7+fJl8zrVfH198f777yM5ORkpKSl44403sGHDBvNRUfVr++ijj7B///5ab1dvD6j97zw0NBSff/45MjIykJCQgMceewyLFi2qEdLUcAyFFnDx4kU88cQT8PDwwAMPPNCgxyiVStxwww3mb3HVTTkN+XbcGCdPnsTRo0ctlq1evRpubm7o3r07AJh7thw7dsxive+//77G9pycnBpc29ChQ7Fjxw7zh3O1//73v3B1dbVKF1atVosbbrgBGzZssKjLZDJh1apVaNu2bZP67NcWMgBQXFyM1NTUWo8Iv/rqK4ufq0/yVn9RqO4Gu2rVKov1vv32W5SUlFh0k23M+1yfWbNmQaPR4K677kJCQgLmzp3boMcNGzYMhYWF5o4PV/v666+hUCgwZMiQWh/brl07zJ07F8OHDzf/Xffv3x+enp44deoUevbsWetNo9E06rVFR0fjueeeQ3x8fIs3hcoZxyk004kTJ8ztoZmZmfj111+xfPlyKJVKbNy4sUbTwNWWLFmCHTt2YOzYsWjXrh3Ky8vxxRdfAIB50JubmxtCQ0Pxv//9D0OHDoW3tzd8fX3r7T5Zn+DgYNx8882YP38+goKCsGrVKvzyyy9YsGCBud93r169EBMTgyeeeAIGgwFeXl7YuHEjfvvttxrbi4+Px4YNG7B48WL06NEDCoXCYtzG1V588UX8+OOPGDx4MF544QV4e3vjq6++wqZNm/DWW2/Bw8OjSa/pWm+88QaGDx+OwYMH44knnoBGo8GiRYtw4sQJrFmzptGjygHgtddew++//46pU6eia9eucHFxwYULF/Dxxx8jJycHb7/9tsX6Go0G77zzDoqLi9GrVy/88ccfePXVVzF69Ghzl9Hhw4dj5MiReOqpp1BYWIj+/fvj2LFjePHFF9GtWzdMmzbNvL34+HisXbsW69atQ0REBJydnREfH9/o1+Hp6Yl77rkHixcvRmhoKMaPH9+gx911111YtGgRpkyZgqeffhq9evVCWVkZNm/ejGXLluHhhx9GREQEAKCgoACDBw/GnXfeiQ4dOsDNzQ379+/Hli1bMHHiRACATqfDRx99hOnTpyM3NxeTJ0+Gv78/srKycPToUWRlZWHx4sX11nTs2DHMnTsXt912G9q3bw+NRoMdO3bg2LFjePrppxv93tDfJD3Nbceqe+hU3zQajejv7y8OHDhQfP3118XMzMwaj7m2R9DevXvFW2+9VQwNDRWdnJxEHx8fceDAgeL3339v8bht27aJ3bp1E52cnEQA4vTp0y22l5WVdd3nEsWq3kdjx44V169fL3bq1EnUaDRiWFiY+O6779Z4fGJiojhixAjR3d1d9PPzEx9++GFx06ZNNXof5ebmipMnTxY9PT1FQRAsnhO19Jo6fvy4OH78eNHDw0PUaDRily5dLHrOiGLdvWdq62lTl19//VUcMmSIqNVqRRcXF7FPnz7iDz/8UOv2GtL7aN++feKcOXPELl26iN7e3qJSqRT9/PzEUaNGiZs3b7ZYd/r06aJWqxWPHTsmDho0SHRxcRG9vb3Fhx56SCwuLrZYt6ysTHzqqafE0NBQUa1Wi0FBQeJDDz0k5uXlWayXnJwsjhgxQnRzcxMBmHt8Nab3UbVdu3aJAMQ333zzuq/7aoWFheL//d//ie3btxc1Go3o6uoq9uzZU1yyZIm5R5coimJ5ebn44IMPip07dxbd3d1FFxcXMSYmRnzxxRfNPdyq7d69Wxw7dqzo7e0tqtVqsU2bNuLYsWMtaq/r7/zKlSvijBkzxA4dOoharVbU6XRi586dxffee080GAyNem30D0EUr9NFhogaZcaMGVi/fj2Ki4ulLqVW//73v7F48WKkpqbWOBlOxOYjIgexb98+JCYmYtGiRXjggQcYCFQrhgKRg+jbty9cXV0xbtw4vPrqq1KXQzaKzUdERGTGLqlERGTGUCAiIjOGAhERmTEUiIjIjKFARERmDAUiIjJjKBARkRlDgYiIzBgKRERkxlAgIiIzhgIREZkxFIiIyIyhQEREZgwFIiIyYygQEZEZQ4GIiMwYCkREZMZQICIiM4YCERGZMRSIiMiMoUBERGYMBSIiMmMoEBGRGUOBiIjMGApERGTGUCAiIjOGAhERmTEUiIjIjKFARERmDAUiIjJjKBARkRlDgYiIzBgKRERkxlAgIiIzhgIREZkxFIiIyIyhQEREZgwFIiIyYygQEZEZQ4GIiMxUUhdAZG0FZXoUlOpRXGFASaUBxeUGFFdU3UoqDCgqr/q3pNKA0kojFIIAtVKASqmARqmASiFArVJArRCgViqgUiqgVgpwUivh7aqBt1YDH50GPloNvFw1UCgEqV8ykdUwFMjuFJXrkZpbhtS8UlzKK8OlvFKk5lb9ezmvDEUVhlarRSEAPjonBHk4I8Dd2fxviLcr2vvrEOmng0bFA3KyH4IoiqLURRDVJru4AifTCnEyrQCn04uQlFWMS3llKCjTS11ag6kUAkJ9XBET6IboADfEBLihfYAbwn21UPIIg2wQQ4FsQkGpHkcu5ePIxXwcvZSPE5cLkFlUIXVZLUajUiDST4eYAB06t/XEDRHeiA10Z1MUSY6hQJLILCzHrsQs7EvKwZGL+biQUwJH/0v0cFGjV5g3+kR444ZwH3QKZkhQ62MoUKvQG03Yn5yL3YlZ2J2QhTMZRVKXZPPcnFUWIRHXxoNNTtTiGArUYlJzS7ErIRO7E7Ow93wOSiqNUpdk19ycVRjawR+j44MwMNoPzmql1CWRDDEUyKqOXyrA/45cxvYzmbiQXSJ1ObKl1SgxqIM/xsQFYUgHf7hoGBBkHQwFarbL+WX47vBlbDx8Gecyi6Uux+G4qJUYGO2H0fGBGBobAJ0Te5pT0zEUqEkKy/X46Xg6Nhy6jL+Scx3+JLGt0KgUuKm9H27t1gYjOgVAreQYCWochgI1mN5owu6ELGw8fBnbTl9BhcEkdUlUD1+dBpN6tMUdvdohzFcrdTlkJxgKdF3ZxRX4794UrP4zBdnFlVKXQ40kCECfcB9M6xuKER0DoOLRA9WDoUB1OpdZhM9+vYCNhy/zqEAmgjyccXefUNzeKwQ+OiepyyEbxFCgGn4/l41lvyZhd2IWzxXIlEalwPjOwZh9UwRiAt2kLodsCEOBAFSdL/j+SBo+++0CTqcXSl0OtRJBAEbHBeLRodEMBwLAUHB4pZUG/HdvCpb/fgFXCuU71xDVj+FA1RgKDqrSYMJXf6bgk53nkV3MMKAqDAdiKDgYo0nE+oOp+HD7OVzOL5O6HLJRggCMiQvCo8PaIzqA4eBIGAoO5JdTV/DmT6dxPovTT1DDCAIwJj4IT4/qgBBvV6nLoVbAUHAAJy4X4LVNp7E3KUfqUshOOakUeHBgJB4aFMmJ+GSOoSBjGQXlWLDlDL47cpldS8kqQrxd8MK4ThjeMUDqUqiFMBRkSBRFrNqXgre2JLTq9YrJcQyO8cOL4ztx+gwZYijIzLnMIjz97XEcSMmTuhSSOY1Kgdk3RmDO4ChO3S0jDAWZqDSYsGjXOSzaeR6VRk5JQa2njacLnh8Xi1FxQVKXQlbAUJCBgym5ePrb4zjLaxmQhIbFBmDBpHjOqWTnGAp2rLjCgAU/ncGqP1N4Iplsgq/OCW9NjseQDjwRba8YCnZqV0ImntlwHOkF5VKXQlTDXTe0w3NjO/Jcgx1iKNgZg9GEt7cm4NNfk3h0QDYtwleL92/vis5tPaUuhRqBoWBH0vLL8PCawzjInkVkJ1QKAY8ObY9/DY6CUiFIXQ41AEPBTmw/fQX//uYo8kv1UpdC1Gg9Qr3w3pSuaOfDqTJsHUPBxhmMJizYcgaf/XaBzUVk13ROKrw+MR43dwmWuhSqB0PBhl3OL8PDqw/h0MV8qUshsppZA8LxzJhYNifZKIaCjdp26gqeWM/mIpKn/lE++OiO7vDWaqQuha7BULBB729LxPvbzkpdBlGLauPpgqXTeiCujYfUpdBVGAo2RG804elvj+PbQ5ekLoWoVbiolXhvaleMiguUuhT6G0PBRhSW6/Hglwfxx3le84AciyAAT4yIwZzBUVKXQmAo2ITL+WW4d/lfSLzCuYvIcU3s3gZvTuwMjUohdSkOjaEgsROXCzBzxX5kFlVIXQqR5HqHeePzGT3h5qyWuhSHxVCQ0I4zVzB39WGUVhqlLoXIZsS38cB/Z/aGF3smSYKhIJEv96Vg/vcnYTTx7Se6VnSADqtm3QB/N2epS3E4DAUJvPNzAj7acU7qMohsWpiPK1bNugFtvTg1RmtiKLSyN386gyW7z0tdBpFdCPZwxqpZNyDCTyd1KQ6DodCKXtt0Cst+vSB1GUR2xVfnhC/v643YIHepS3EIDIVW8tIPJ7H892SpyyCySx4uaqy4txe6tfOSuhTZYyi0gpd/OIUvfucRAlFzaDVKfD6jF/pE+EhdiqxxlEgLe/OnMwwEIisoqTRi1soDOH6pQOpSZI2h0ILe35bIk8pEVlRcYcC9K/5CcnaJ1KXIFkOhhSzedZ4znRK1gOziSkz74k9kFpVLXYosMRRawNf7U7FgyxmpyyCSrdTcMkz/Yj+Kynm9EWtjKFjZH+ey8ex3x6Uug0j2TqcX4v7/HkCFgdPEWBNDwYrOZRbjwVUHoTeyQxdRa9iXlItH1xyBidPFWA1DwUpyiiswc8V+FJYbpC6FyKFsOZmB5/53QuoyZIOhYAUVBiNmf3kQF3NLpS6FyCGt/vMi3v0lUeoyZIGh0EyiKOLJb47hYEqe1KUQObQPt5/FpmPpUpdh9xgKzfTeL4n4/mia1GUQEYD/W38U5zKLpC7DrjEUmuHbg5fwIafAJrIZJZVVTbnFFTy311QMhSY6fDEPz2xg11MiW5OUVYInvj4qdRl2i6HQBIXlejy85jAqjSapSyGiWmw5mcEpZpqIodAET397DJfyyqQug4jq8fbWBPxxLlvqMuwOQ6GRvvozBZuPZ0hdBhFdh9Ek4uE1h5FewC9wjcFQaISEjCK88uMpqcsgogbKKanEQ6sOodLApt6GYig0UFmlEXNXH0K5nn9cRPbkSGo+XtvEL3MNxVBooJd+OImzmcVSl0FETbBybwr2JGZJXYZdYCg0wA9H07B2f6rUZRBRM/zf+mMoKOVU29fDULiO1NxS/IfjEYjsXkZhOZ7nxHnXxVCohyiKePzrIyji6EgiWfj+aBp+PMZpaerDUKjH2v2p2J/Mie6I5OSF/51ETnGF1GXYLIZCHbKKKvDmT7ykJpHc5JZU4sXvT0pdhs1iKNThlR9PoaCMJ6WI5OjHY+n45dQVqcuwSQyFWuxJzOJ02EQy99x3x1FYzi9+12IoXKNcb8Rz37GHApHcXSmswBubT0tdhs1hKFzjg+1neVlNIgexbn8qTqYVSF2GTWEoXCUhowif/ZokdRlE1EpMIjif2TUYCn8TRRH/2XgceqModSlE1Ir2JeVi60nOfFyNofC3rw+k4mAKxyQQOaI3Np/mTKp/YyigagbUd35OlLoMIpJIck4pVv6RLHUZNoGhAOCzX5OQWcQRjkSO7MMdZ5FbUil1GZJz+FDIKa7A0j08uUzk6IrKDXj3lwSpy5Ccw4fCRzvOoZgT3hERgDV/pSLxSpHUZUjKoUMhNbcUX/2ZInUZRGQjjCYRr25y7AFtDh0KH24/yy6oRGRhT2IW/rqQK3UZklFJXYBULmSXYMPhy1KX0SyXFs+EsTCzxnJdt7HwGfEQsje9h5IT2y3u0wTFIOied+rcZmVWCgp++woVGedgLMyE15D74d7rFot1ik/uRP7ulRD15dB1HgGvwTPN9xkKruDKuucRNP19KJxcm/kKiaTxyc5z6B3eW+oyJOGwofDBtkQYTfZ9lBA0/T3A9E/f6srsFGSuew7aDv3Ny5zDe8B3zLx/HqSs/1cuGiqg8gyEa0x/5O34rMb9xtIC5G75CD5j5kHlGYjM9S/BqV08XCN7AQByti6C18AZDASya7sTs3DicgHi2nhIXUqrc8jmo7NXimQxC6rS1QNKnZf5VnbuL6g8g+AUEm9eR1CpLdZRurjVu02noGh4DZ4JbceBgFJd435DfgYEJ1doY2+CU1A0nNt1hj77IgCg5NQuCEoVXGP6WfeFEklg8e7zUpcgCYcMhcW7z8PODxJqEI16lJzaBV3n4RAEwby8/OJxpH50Fy5/Ohs5P30IY0l+s55H5d0Gor4ClVfOw1hWhMr0RGj8wmAsK0L+r1/Be/iDzXwlRLbhp+PpuJBdInUZrc7hmo+yiirw49F0qcuwutLEfTCVF0MbN9S8zCWiB1w7DIDK3Q+GgivI/3UVrqz9D4KmfwBBVfMooCGUzjr4jn0M2T++C9FQCW3cELhE9ED25vfh1mMcDAVXkPntK4DJAI/+d0LbYYC1XiJRqzKJwJJd57FgcmepS2lVDhcKX+5LQaVRfnOcFB/7GS4RPaBy8zEv08beZP6/xi8MmsD2uLx4JsrO729WE49rdD+4Rv/z+PKLx6DPSoH38AeR9uls+I5/EkqtF9L/+zicQ+Kg1Ho2+bmIpLTx8GU8NjwagR7OUpfSahyq+ajCYMRqGY5LMBRkojzlKHRdRta7nkrnDZWHH/R51jufIhr0yP15MbxHzoEhLx2iyQjndvFQ+7SF2rsNKtI5QpTsV6XRhE8dbMYDhwqF/x1JQ3ax/OY2KT7+C5SuHnD5uwdQXYxlhTAUZkOp87Lac+f/sRbOET3gFBgFiCbAZDTfJ5oMFr2jiOzR2v0XkedAcyI5VCgs/z1Z6hKsThRNKD6+Ddq4oRAUSvNyU2UZ8nZ8jorLp2EouILyi8eQtf5lKF3c4dq+r3m97B/fQd7uFf9sz6hH5ZUkVF5JAkwGGItzUHklqdaji8qsFJSe2QPPAXcDAFTebQFBgaKjP6P0/H7ocy5BE9S+5V48USsorTRiuQPNoOow5xT+OJ+N0+mFUpdhdeXJR2AszIKu83DLOwQFKrOSUXxyB0zlJVDqvODcrjN8b3nKYgyBoTALEP75bmAszkX6ikfMPxf+tQGFf22AU0gcAu9807xcFEXkbv0YXkPuh0JT1d6qUDvBZ8w85P6yGKJRD+/hD0Ll5ttCr5yo9az+8yIeGRIFlVL+36MFURRl1jmzdrNWHsC201ekLoOI7NSn03pgRKdAqctocfKPPQApOSXYcYaBQERN9/WBVKlLaBUOEQor/kiW3WA1ImpdOxOykFlYLnUZLU72oVBpMOHbg5ekLoOI7JzRJGL9Ifl/lsg+FHYmZKKwnBfRIaLm++YAQ8HufX/E/ie+IyLbcCG7BH8m5UhdRouSdSgUVxiwnSeYiciK1sn8hLOsQ2HriQyU6zmilois56fjGSgq10tdRouRdSj8TwbXTCAi21KmN8rieix1kW0oZBdX4Pdz2VKXQUQy9D8Zn6uUbSj8eDTN7i+3SUS26UByLnKKK6Quo0XINhTYdERELcUkQrbT5sgyFFJzS3H4Yr7UZRCRjG05kSF1CS1ClqGw+bj8LrdJRLbl9/M5KK6Q38BYWYbCnrNZUpdARDJXaTBhd4L8PmtkFwrleiP2J+dJXQYROYAdZzKlLsHqZBcKf13IRaWBA9aIqOXtTsyC3C5JI7tQ+I1jE4iolWQXV+D45QKpy7Aq2YXCnkT5tfERke2SWxOSrEIhq6gCCVeKpC6DiByI3L6IyioUfj+XDZk17xGRjTtxuRDleqPUZViNrEKBXVGJqLVVGk2yOq8gq1DgBHhEJIVDKfLpBi+bUEi8UoQrhfKcoIqIbNtBhoLtkdMvhYjsyyEZzbUmm1A4dilf6hKIyEFlF1fgYk6p1GVYhWxC4WiqfE70EJH9OXgxV+oSrEIWoVCuNyKR4xOISEKHUvKlLsEqZBEKp9ILYeBV1ohIQnI5rymLUDgpoz7CRGSfEq4UoUQG11eQRSicSmfTERFJy2gScSajUOoymk0WoSCHXwQR2b+krBKpS2g2uw8FURSRkMEjBSKS3oVshoLkUnJKUVopn8moiMh+MRRsAKfKJiJbwVCwAam58hhFSET2LzmnxO4vz2n3oZCWXy51CUREAIByvQlpBfb9mSSDUCiTugQiIrOkrGKpS2gW+w+FAoYCEdkOez+vYP+hwCMFIrIh9j5Wwa5DoVxvRE5JpdRlEBGZJecwFCSTXlAOOz/RT0QyY+9XgLTrULicx6YjIrIt+aX23Xph16HA8wlEZGvyGArSucxQICIbU643oVxvv1Pv2HUoZBbZ9yARIpInez5asOtQKKmw3zQmIvnKK9FLXUKT2XUocHZUIrJF9nyy2a5DoUxv/5e+IyL5ySvlkYIkeKRARLaI5xQkUsZQICIbxOYjifBIgYhsUT6bj6TBUCAiW1RpNEldQpPZdSiUVfJEMxHZHoPJfidls+9QsONRg0QkXyaGQusr1xthx+87EcmY0Y4/nOw2FOy5zY6I5M1ox3P6q6QuoKk0SrvNM7JBA33y8IzfBpxy80OCRo3zYhkyDQUQYb87N0nHL+hGAF2lLqNJ7DYUnFQMBbIeN4URHZK3o8NVywpdPJDoH4UEd18kqlVIMBbjXEkaKoz2fREVanldAzpKXUKT2W0oCIIAjVLBZiSyitq6LLiXFaBnykH0vHo9QYkUvwgkeLdBgosWCdAjsTwLmeU5rVUq2QGloJS6hCaz21AAqo4WGApkDUZRaNB6StGIiMyziMg8i9FXLc/T+iDBPxIJbj5IVCmQYCjE+ZLLMJjk020668csFB4sREV6BQS1ANcoVwROCYRTkFO9j8vZloPc7bmozK6E2kcNv/F+8OrvZb6/+EQx0r5Mg6HQAPfu7gi+NxiKv1sCjKVGnH/pPML+LwwaH02Lvj5rYihIRKNSADySJyswiM1rjvQqyUGfCznoc9UyvUKNJP8oJHoFIcHZFQmoQGLZFeRW5DfruaRScqYE3kO84RLhAtEoIvPbTCQvTEb719tD4VT7+5ezIwdX1l9Bm3vbwCXcBaVJpUhbkQalqxLu3dwhmkSkLk2F31g/6OJ1SP04FXm78uAzzAcAkPF1BrwHe9tVIACAUsFQkATPK5C1GFvgfLLapEdMxmnEZJzG+KuWZ7kHIsEvHAlaTySoBCTq85Fckg6jaNvjbsKeCLP4uc19bXDmkTMoSy6DNkZb62Py/8iH9yBveNzgAQDQ+GtQdr4M2Zuz4d7NHcZiI4xFRngP8YZCo4BbNzdUpFV90ys5W4Ky5DIE3xPcoq+rJfBIQSJOavt948m2GBrYfGQNfoUZ8CvMwICrllWonHHOPwqJnoFIcHJGgliGhNJ0FOmLW62uxjKWVYWYUlv3fijqRQhqy/dW0AgoSyqDaBChdFNC5alC8cli6DrpUJJYAq/+XjAZTEhbmYa297WFoGi93421qBT2+9Fqv5WDRwpkPc1tPmouJ0M5OqWdQKe0ExbL071CkOATigStOxKUIhIr83CxJF3yrrKiKCJjTQZco13h3Na5zvV08Trk7cmDew93OIc6ozy5HHm/5kE0ijAUG6D2VCPkXyHIWJOB9K/S4dbZDV43eiFrUxZ0HXUQNAKSXk2CodgAn2E+5mYlW+eqdpW6hCZjKBABMJhs89toUF4qgvJSMeiqZaUaLc4GRCHB3R+JThokGEuRWJqOUkNpq9WV/mU6ylPLEfFsRL3r+d/sD0OBAedfOQ+IgMpdBa8BXsjenG0+AtBGaxH5YqT5MRUZFcj/Ix+RL0XiwhsX4DPCB27xbjj77FloY7RwDqk7hGyFl5PX9VeyUXYdChqGAlmJPfVhc60sQZfUo+hy1TIRAi75hCLBJwQJru5IUBiRWJGDy6VXrP78aV+mofBIISKeiYDaW13vugqNAm3va4s209vAUGiAylOF3F25UDgroNTVbHYSRRGXl19G4O2BgAiUp5TDo6cHFE4KaGO0KDlTYheh4OnkKXUJTWbXoaBzsuvyyYZI3XzUXAJEhOQkIyQnGcOuWl7k/PcAPA/LAXjlTRiAJ4oi0lelo/BgIcKfDofGr+E9ggSVYA6Qgj8L4NbVrdZzBXl78qDSqapOQpdUnbMQ/+4FIBpFiHYyp5CHk4fUJTSZXX+q+urq7x9N1FD6VjzR3JrcygvQ4+JB9LhqWdUAvHAkerVFgqsWCTAgoTwLmeXZ9W4r/ct05O/NR+ijoVA4K6DPr7qQjNJVCYWmKlQzvsmAIc+AtrPbAqhqCipLKoNLhAuMpUbkbMlBxaUKtJ3Vtsb2DYUGZH2fhYjnqpqklFolnIKdkPNzDnRxOpScLoHfeD8rvCstz8uZzUeS8HNjKJB12MkXUKuoGoB3DhGZ5zDqquX5rt5ICIhEgs4HCWolEg2FOF+SBr2p6sM/d0cuAODCmxcsttfmvjbwurHqQ9CQb0Blzj+XohRNIrK3ZKMiowKCUoC2gxYRz0XUepSR/lU6fEf7Qu31T5NUm1ltcHnZZeT8kgPf0b5wjbCPE7j23HwkiKL9Tue3/PcLeOmHU1KXQTIQ4VqOHaaZUpdhc/QKNS74RSLBOxiJfw/ASyjLRG5FntSl2bT9d+2Hs8r2z33Uxq6PFNh8RNait6czza1IbdIj+soZRF85Y7E82y2gagCezuvvAXgFSC5Jh0GUz7QeTeWmcbPbQADsPBT82XxEVmKEPM8ptBTfoivwLbqC/lctq1A547x/JBI8g5Do7IwEUxkSyjJQWFkkWZ1SCHANkLqEZrHrUAjycJG6BJIJoyiAudA8ToZydEw7iY5pJy2WZ3i2RYJvKBK0Hv8MwCvNgEmU5+EZQ0FCgR7OUAiOdZKQWoaBodBiAvMvITD/EgZetaxUo8U5/ygkePgjwUmDRFMZEkvSUNKKA/Bair+rv9QlNItdh4JGpYCvzgmZRZwqlZpHbxLs+OK09se1sgSdLx1F50v/LKsagNcOid7tqqb1UBiRUJGNy6WZ0hXaBAwFiQV7ujAUqNkaej0FajlVA/BSEJKTgqFXLbfmALzWEKBl85Gk2ni54EhqvtRlkJ1rzVlSqXEaNgBPj8SKbFwpq38AXmsI1trfVN9Xs/tQiPCtfR53osbQ87yUXalvAF7i31fAO6NWINFQZDEArzVEekZefyUbZvehEBPoJnUJJAMmO5/7iKp4luaid3Iuel+1rDUH4OnUOgRqA62+3dZk96HQIdBd6hJIJkRBAUGm3SQdWWsOwIvwrH8qcXtg96EQ7quFs1qBcg5JpeYSFABDwWHUNgCvUumEcwFRTR6AF+UZ1TLFtiK7DwWlQkB0gBuOXSqQuhSydwKbkBydxljRrAF4kR72fT4BkEEoAECHQIYCWYEdX2ydWlZtA/DKNK4469/eYgBeLI8UbAPPK5BV8EiBGsGlsrTGADwM+1SyeqxFFntBhyD2QCIrEDhWgZrBLRjQ2cdFgOoji1CI5ZECWQObj6g5grtKXYFVyCIUvLQaBLhzGm1qHpHNR9QcQV2lrsAqZLMXxAbxaIGaiaFAzcEjBdvSK8xb6hLI3jEUqDl4pGBb+kb6SF0C2Tk2H1GTebYD3Ox7dtRqstkLurT1hJuTLHrYklQYCtRUkUOkrsBqZLMXKBUCeoWzCYmajkcK1GQMBdvUN4JNSNQMDAVqCkEJhA+8/np2QlZ7Ac8rUHOI8todqLW06QG4eEpdhdXIai/oFOwOT1e11GWQveLgNWqKqKHXX8eOyCoUBEFAn3AeLVDTiJzmgppCRucTAJmFAgD0i2IoUNPwRDM1mrNHVfORjMhuL+jH8wrUZLLbHailhQ8EFPJqdpTdXhDl74Y2ni5Sl0F2iEcK1GgyazoCZBgKADA6zr4vnE3SYChQo8nsJDMg01AY2zlI6hLILvFEMzWCT1TV9BYyI8tQ6NbOC2292IREjSOySyo1RtRwqStoEbIMBQAYG8+jBWocdkmlRuk8ReoKWoRsQ2Fc52CpSyA7wxHN1GB+HYA23aWuokXIdi+Ib+uBUB9XqcsgO8ITzdRgXe6QuoIWI+u9gE1I1BgMBWoQQQF0nip1FS1G1nsBeyFRY4jsfUQNETEIcJfvZ4usQ6FTsAcifLVSl0F2gr2PqEG63Cl1BS1K1qEAAON4tEANxCMFui4ndyB2nNRVtCjZh8KUXiFQcF+nBmDvI7qujrcAanmPgZL9XtDWyxUDo/2kLoPsAE8003V1lXfTEeAAoQAAd/cJlboEsgMmx9gdqKm8woB2faWuosU5xF4wOMafM6fSdXFEM9Wryx2AA/yNOEQoKBQC7ugdInUZZONMYO8jqoOglPWAtas5RCgAwB2928FJ5TAvl5qARwpUp463AF6O0QztMJ+SPjon3NKV8yFR3dj7iOo04DGpK2g1DrUX3Ns/XOoSyIaZ2PuIahM1HAjqLHUVrcah9oLYIHf0jeA1nKl2HLxGtbrxcakraFUOFQoAcN8AHi1Q7dh8RDWE9AFC+0ldRatyuL1gaKw/OgW7S10G2SBbG6fwxq8V6LWsGG5vFML/7SJMWFuKhGyj+X69UcRTv5QjfnExtK8XIvidItyzsQxpRabrbvvbU3p0/KQYTq8WouMnxdh4Wm9x/1fH9Ah5rwjeCwrx5M/lFvcl55sQ/VExCitE67xQW+ZA5xKq2dZe0AoEQcDjw6OlLoNskK01H+1OMWBOLw323afFL9NcYTABI1aVoqSy6sO4VA8cyjDi+ZuccGi2FhumuiAxx4Sb15TWu929qQZMXV+GaZ3VOPqgFtM6qzFlfRn+vGQAAGSXmjDrhzIsHO6MrXdrsfKoHpsS/wmNhzaV4c1hTnB3sq33y+r8OwHRI6WuotWppC5ACkNjA9CtnScOX8yXuhSyIbZ2pLDlbssZfpff4gz/hcU4mG7ETaEqeDgL+GWa5TofjRbQ+7MSXCwwoZ1H7a/n/T8rMTxSiWdudAIAPHOjErtTDHj/z0qsaatCUp4IDycBU+PUAIDB4UqcyjJhbDSw+rgeGqWAibHqFnjFNmbAYw4xWO1atrUXtCIeLdC1bH2cQkFF1b/eLnXXWVBRdbzj6Vz3OntTjRgRYfl9cGSkCn+kVjVNtfdWoFQv4nC6EbllIvZfNqJzgBK5ZSJe2FmOj0c7N/u12DzPUCBuotRVSMJhQ+HG9n7oHeYtdRlkQ2ztSOFqoiji8a3lGNBOiTj/2kdelxtEPL2tHHfGq+tt2skoFhGgs3ytAToFMoqrmqW8XASsnOCCe74rQ+9lxbinixojo1R44udyPNxbgwv5JnRbWoy4RcVYf0pf21PYv/6PAArHHOHukM1H1R4fEY3bP90ndRlkI2w5FOZuLsexK0b8NrP2i0bpjSJuX18GkwgsGnv9b/LXRoYoWi67NVaNW69qItqVbMDxTCM+HuOMqA+LsWaSCwJ1VU1VN4Uq4a+13feu0bT+QNe7pa5CMjL6TTZenwgf9I/iuAWqYmsnmqs9vLkM3ycasHO6Fm3da+6yeqOIKevLcCHfhF+muV73BHCgTkBGsWUPpcwSEwJ0tT+uwiDiX5vKsXScC87lmmAwAQPDVIjxVSLaR4E/LxlrfZzdGvQUoHaAJrI6OHQoAMDjw2OkLoFshK0dKYiiiLmby7DhjAE77nFFuFfdgXA2x4Rt01zh43r919A3RIlfkiw/yH9OMqBfSO3NJa/sqcDoKBW6BylhNAEG0z9dUfVGwCinnqkBcUCPe6WuQlK2tRdIoEeoFwbF8CI8BJhs7EhhzuZyrDqmx+qJLnBzqvp2n1FsQpm+6lPYYBIx+ZsyHEgz4quJLjCKMK9TedUn9T0by/DMtn/GGjx6gwY/nzdgwW8VOJNtxILfKrAtyYh5N2hq1HAy04h1Jw14eXBVT6UOvgooBAGfH6rEpkQ9zmSb0CtYRm3voxc47LmEag59TqHaEyNisCcxCyY5feOhRrO1I4XFB6pO4g5aaTnuYPktzpjRVYNLhSK+T6gaW9B1aYnFOjunu2JQWNXufbHABMVV8zr1C1Fh7WQXPLejAs/vrECktwLrJrvghraWHweiKGL2j+V4b6QTtJqqwHRRC1gxwRlzNpejwgB8PMYZbWpp0rJLHScAYQOkrkJygiiK/CgE8Px3J/DlvhSpyyAJbYzeim4XV0pdBklB5QLM3Q948rorMon45ntiZAx8dU5Sl0ESMom21XxEraj/owyEvzEU/ubhosZ/xnSQugySkK32PqIW5t4WGDBP6ipsBkPhKhO7t0XvcA5oc1RGXo7TMY14GVDzGu7VGArXeHVCHNRKfmN0RLbW+4haQWh/IG6S1FXYFIbCNaID3DCTV2hzSGw+cjCCAhj1ptRV2ByGQi0eHdYewR6OO6LRURm5OziW7tMd6jKbDcW9oBauGhVeGN9R6jKolbH5yIG4twWGzZe6CpvEUKjDqLggDOngL3UZ1IoYCg5CUAC3LgFcPKWuxCYxFOrx5sR4eGtrDv0neTKx95Fj6DsHCL9R6ipsFkOhHv7uzlgwiW2OjsLIwWvyFxAPDHlB6ipsGkPhOoZ3DMDdfdpJXQa1AjYfyZzKGZi0DFDx6L8+DIUGeG5sR7T310ldBrUwW5sQj6xs2HzAP1bqKmwe94IGcFYr8cHt3aBR8e2SMzYfyVjkEOCGB6Wuwi7wU66BOga74/9G8oI8csbmI5ly8QYmLAYE/n4bgqHQCPcNCMdN0bwgj1xx8JpMjX8fcAuUugq7wb2gEQRBwMLbOsOH3VRliVNny1CXO4GOt0hdhV1hKDSSv5sz3r6tM49EZYjNRzLjGwOMeUvqKuwOQ6EJhnQIwLyh0VKXQVbG3kcy4uIN3LkWcHKTuhK7w72giR4ZGoXRcWynlBMjjxTkQakBpq4CvCOkrsQuMRSaSBAEvDOlCzoE8puIXLBLqkyMew8I6y91FXaLodAMrhoVlt3TE16uaqlLIStg85EM9HsE6Ha31FXYNe4FzRTi7Yql03pCo+Rbae/YfGTnYsYCw16Sugq7x08yK+gd7o0Fk+OlLoOaic1HdiwgvmpeIwU/0pqL76CV3NqtLR4Z2l7qMqgZOE7BTukCqnoaabRSVyILDAUrenx4NG7pGix1GdREBu4O9kflDNy+GvBoK3UlssG9wMrentwFg2I4FYY94pGCHbrlE6BtT6mrkBWGgpVpVAosubsH+kf5SF0KNRLPKdiZka8D8ZOlrkJ2GAotwFmtxGf39ELvMG+pS6FG4IR4dmTk61WX1SSr417QQlw0Snxxby90DfGUuhRqIKPUBVDDMBBaFEOhBemcVFg5szc6BbtLXQo1AJuP7AADocUxFFqYh4saq+67ATEBnA7D1hlF7g42jYHQKrgXtAIvrQarZt2ACD/2o7ZlBh4p2K4RrzEQWglDoZX4uTlh9aw+CPVxlboUqgOvp2CjRrwG9JsrdRUOg6HQigI9nPHNg315jsFGsfnIBjEQWh33glbm7+aMdQ/0xY3tfaUuha7B5iMbw0CQBENBAjonFb6Y0Qu3dmsjdSl0FZModQUEABCUVddEYCBIQiV1AY5KrVTg3Sld4O/uhKW7k6Quh8C5j5rDqHSB3tkHzb54udoVGPlG1UVyysutU5yDUKvVUCqVzd4OQ0FCgiDgmdGxCHJ3xss/nuI3VYkZTGw+aiwRAjLa34n80NFVl8FsDoUK0PoCoga4cME6BToYT09PBAYGQmhGODMUbMCM/uHwd3fGvHVHUGkwSV2Ow+JFdhovo/2dyG8/Gf7ennBVN+NAQelcNdOpqpnB4qBEUURpaSkyMzMBAEFBQU3eFkPBRoyJD4KPVoP7/3sAheUGqctxSOx91DhGlSvyQ0fD39sTPq7NCFQnd8ArDFA0v+nDkbm4uAAAMjMz4e/v3+SmJO4FNuSGCB9snNOfo58lYmDzXaPonbwBpQbNukS5LgDwjmAgWImra9U4KL1e3+RtMBRsTKSfDt/N6c+eSRLg3EeN9HdbUdOajBSAZyjgHtz8k9Nk1pxzCdUYCjbIRaPEe1O74tUJcdCo+CtqLRzR3EoUasC3PeDKqeVtET9xbNjdfULx7YP90NbLRepSHAIHr7UCjQ7wiwE0nO7FVvFEs42Lb+uBTQ/fiMe+PoIdZzKlLkfW2CXVesI+TKvn3kSrP1/ym2Otvs3WFhYWhnnz5mHevHmS1sEjBTvg4arG59N74smRMVAq+MHVUtgl1XHMmDEDgiDUuJ07d07q0iTHULATgiBgzuAofDmzN/zcnKQuR5bYfORYRo0ahfT0dItbeHi41GVJjqFgZ/pF+eKXx27CzV2CpS5Fdth85FicnJwQGBhocVMqlfjhhx/Qo0cPODs7IyIiAi+99BIMhn/GDgmCgKVLl2LcuHFwdXVFbGws9u7di3PnzmHQoEHQarXo27cvzp8/b37M+fPnccsttyAgIAA6nQ69evXCtm3b6q2voKAAs2fPhr+/P9zd3TFkyBAcPXq0xd6PagwFO+TpqsGHd3TD4ru6w0fLEaDWwi6pVuLsKXUFTbZ161bcfffdeOSRR3Dq1CksXboUK1aswGuvvWax3iuvvIJ77rkHR44cQYcOHXDnnXfigQcewDPPPIMDBw4AAObO/WdCv+LiYowZMwbbtm3D4cOHMXLkSIwfPx4XL16stQ5RFDF27FhkZGRg8+bNOHjwILp3746hQ4ciNze35d4AMBTs2uj4IPz82E0YHRcodSmywOajZhKUVWMPvO2jCebHH3+ETqcz32677Ta89tprePrppzF9+nRERERg+PDheOWVV7B06VKLx957772YMmUKoqOj8dRTTyE5ORl33XUXRo4cidjYWDz66KPYtWuXef0uXbrggQceQHx8PNq3b49XX30VERER+P7772utbefOnTh+/Di++eYb9OzZE+3bt8fChQvh6emJ9evXt+Tbwt5H9s5H54TFd/fAlhPpeOF/J5FZVCF1SXaLodAMGh3g2Q5Q2c/5rsGDB2Px4sXmn7VaLaKiorB//36LIwOj0Yjy8nKUlpaaRwx37tzZfH9AQAAAID4+3mJZeXk5CgsL4e7ujpKSErz00kv48ccfkZaWBoPBgLKysjqPFA4ePIji4mL4+PhYLC8rK7NolmoJDAWZGBUXhH5Rvnhj8xms3X8RIqdsaDROc9EEChXgFgx42d/RanUIXM1kMuGll17CxIkTa6zv7Oxs/r9a/c/cHtWjiGtbZjJVTXD55JNPYuvWrVi4cCGioqLg4uKCyZMno7KystbaTCYTgoKCLI42qnl6ejbsBTYRQ0FG3J3VeGNiPCZ0Dcaz353AucxiqUuyK0ZRAfZKbSCVM9BzFuAWCLh4Sl2N1XTv3h0JCQk1wqK5fv31V8yYMQO33norgKpzDMnJyfXWkZGRAZVKhbCwMKvWcj0MBRm6IcIHWx69EWv2p+KDbYnILq792whZMogCQ6EhYm8GRrwKuATI7roHL7zwAsaNG4eQkBDcdtttUCgUOHbsGI4fP45XX321yduNiorChg0bMH78eAiCgOeff958FFGbYcOGoW/fvpgwYQIWLFiAmJgYpKWlYfPmzZgwYQJ69uzZ5Fquh6EgUyqlAtP6hOLWbm2weNc5fP7bBZTrea2G+rD56Dr8OwGj3wTCb6r6uZ4ro9nrCOORI0fixx9/xMsvv4y33noLarUaHTp0wKxZs5q13ffeew8zZ85Ev3794Ovri6eeegqFhYV1ri8IAjZv3oxnn30WM2fORFZWFgIDA3HTTTeZz2G0FEEU2frsCNLyy7BwawI2HrnM8w110KqMOKmaJnUZtsfFGxjyLNDjXosprsvLy3HhwgWEh4dbtLeTdKzxO2GXVAcR7OmCd6d2xQ9zB6BPBGenrI2RB1KWFCqg92zgkUNAr1m85oGDYPORg4lr44G1s/ti26kreOOn0zifVSJ1STaDXVL/plAB8bcBAx4H/KKlroZaGUPBQQ3rGIDBHfyx6Xg6lu4+j5NpdbdvOgqDo1+OU+0KdJsG9HsY8AyRuhqSCEPBgSkVAm7uEoybuwTj17NZWLL7PH4/lyN1WZISIUCAg510cfasaia64UFA63Pd1UneGAoEALixvR9ubO+H45cKsGTPeWw5kQGjycE+HAFAUACiUeoqWodbENB3TtUJZCed1NWQjWAokIX4th745M7uSMkpwbJfk/DNgUuoMDjQGViFEjDKPBS8I4H+jwJd7gBUnFCRLDEUqFahPlq8OiEe84ZF479/JOPrA5eQUVh3v3TZEOR6XkEAQvsBve8HYm8BFHJ9ndRcDAWql6/OCY+PiMG8YdH49Vw2vjmQil9OXZHv0YPcQsErvOqIoMtUwCtM6mrIDjAUqEEUCgEDo/0wMNoPBWV6/HA0DesPXsKR1HypS7MuOYSCkwfQaQLQ9U6gXR+pq5G95ORkhIeH4/Dhw+jatavU5TQbQ4EazcNFjbv7hOLuPqE4l1mEbw5ewsZDl+Uxbbe9hoKgBCKHAF1uBzqMA9QSjzCe79HKz1fQqNVnzJiBlStX4oEHHsCSJUss7vvXv/6FxYsXY/r06VixYoUVi7QPDAVqlih/NzwzOhb/N7ID9iRmYdPxdOw4k4ncEvuchE8UFPY1J55/J6DrHUD8FMCtZefEkZuQkBCsXbsW7733HlxcXABUTROxZs0atGvXTuLqpGOnX4vI1igVAgZ38MfC27rgwLPD8M2DfTH7pgiE+2qlLq1xbP1IwckdiBkLjH0HeOQw8K8/qgabMRAarXv37mjXrh02bNhgXrZhwwaEhISgW7du5mVbtmzBgAED4OnpCR8fH4wbN+66F7o5deoUxowZA51Oh4CAAEybNg3Z2dkt9lqsycb3ALJHCoWAXmHe+M+YWOx8YhB2/HsgXhzfEYNi/OCstvE/OVsLBUEBtOkB3PQkcO8W4P8uAHesrpqLyDtC6urs3r333ovly5ebf/7iiy8wc+ZMi3VKSkrw+OOPY//+/di+fTsUCgVuvfXWOqe+Tk9Px8CBA9G1a1ccOHAAW7ZswZUrVzBlypQWfS3WwuYjanERfjpE+Olwb/9wlOuN+OtCLn4/l43DF/Nx/HIByvS2My5AtIVQcG9TdX4gcggQMQhw5QSGLWXatGl45plnkJycDEEQ8Pvvv2Pt2rUWVzybNGmSxWM+//xz+Pv749SpU4iLi6uxzcWLF6N79+54/fXXzcu++OILhISEIDExEdHRtj2fFEOBWpWzWombov1wU7QfAMBgNCHhShGOpObjyMV8HEnNx7msYgmn927lUNDoAP+OQGAcEBAHhA0A/GJatwYH5uvri7Fjx2LlypUQRRFjx46Fr6+vxTrnz5/H888/j3379iE7O9t8hHDx4sVaQ+HgwYPYuXMndLqao8TPnz/PUCCqj0qpQKdgD3QK9sBdN4QCAArL9TiWWoAjqXk4kpqP0+lFSC8oQ2vMuiG25PTQHiFVH/zVARAYX9UEJNjVqW3ZmTlzJubOnQsA+OSTT2rcP378eISEhGDZsmUIDg6GyWRCXFxcvddXHj9+PBYsWFDjvqCgIOsW3wIYCmRz3J3VGNDeFwPa//ONrdJgQmpeKVJySpCcXYqLuaVIzilBSk4pLuWVQm+0VmI08wPaxRvQBVSd+PVo+8+Hf0AnwMXLOiWSVY0aNcr8AT9y5EiL+3JycnD69GksXboUN954IwDgt99+q3d73bt3x7fffouwsDCoVPb3EWt/FZND0qgUiPTTIdKv5iG50SQiLb8MKTmlyC6uQGG5HgWl+qp/y6puhWWGqn//XlZcYai9iar6nIJCDSg1gPLvf1XOgNb3nw98XSCg86+6cH31/3UBnEvIDimVSpw+fdr8/6t5eXnBx8cHn376KYKCgnDx4kU8/fTT9W5vzpw5WLZsGe644w48+eST8PX1xblz57B27VosW7asxnPYGoYC2T2lQkCItytCvF0b/BhRFGE0iRABiCIg/j1dthLD+cHugNzd3WtdrlAosHbtWjzyyCOIi4tDTEwMPvzwQwwaNKjObQUHB+P333/HU089hZEjR6KiogKhoaEYNWoUFHYw5xSv0UxETcJrNNseXqOZiIisiqFARERmDAUiIjJjKBARkRlDgYiIzBgKRERkxlAgIiIzhgIREZkxFIiIyIyhQETUSCtWrICnp6fUZbQIzn1ERFYXvzK+VZ/v+PTjTXpcamoq5s+fj59++gnZ2dkICgrChAkT8MILL8DHxwcAEBYWhnnz5mHevHlWrNh28UiBiBxSUlISevbsicTERKxZswbnzp3DkiVLsH37dvTt2xe5ubmtXpNer2/157wWQ4GIHNKcOXOg0Wjw888/Y+DAgWjXrh1Gjx6Nbdu24fLly3j22WcxaNAgpKSk4LHHHoMgCBCuuSDS1q1bERsbC51Oh1GjRiE9Pd3i/uXLlyM2NhbOzs7o0KEDFi1aZL6v+hKgX3/9NQYNGgRnZ2esWrUKKSkpGD9+PLy8vKDVatGpUyds3ry5Vd4TgM1HROSAcnNzsXXrVrz22mtwcXGxuC8wMBB33XUX1q1bh7Nnz6Jr166YPXs27r//fov1SktLsXDhQnz55ZdQKBS4++678cQTT+Crr74CACxbtgwvvvgiPv74Y3Tr1g2HDx/G/fffD61Wi+nTp5u389RTT+Gdd97B8uXL4eTkhNmzZ6OyshJ79uyBVqvFqVOnar20Z0thKBCRwzl79ixEUURsbGyt98fGxiIvLw9GoxFKpRJubm4IDAy0WEev12PJkiWIjIwEAMydOxcvv/yy+f5XXnkF77zzDiZOnAgACA8Px6lTp7B06VKLUJg3b555HaDq2s+TJk1CfHzVeZmIiAjrvOgGYigQEV2j+jIz1zYXXc3V1dUcCEDV9ZczMzMBAFlZWUhNTcV9991ncYRhMBjg4eFhsZ2ePXta/PzII4/goYcews8//4xhw4Zh0qRJ6Ny5c7NfU0PxnAIROZyoqCgIgoBTp07Vev+ZM2fg5eUFX1/fWu8HALVabfGzIAjmMDGZTACqmpCOHDlivp04cQL79u2zeJxWq7X4edasWUhKSsK0adNw/Phx9OzZEx999FGjX2NTMRSIyOH4+Phg+PDhWLRoEcrKyizuy8jIwFdffYWpU6dCEARoNBoYjcZGbT8gIABt2rRBUlISoqKiLG7h4eHXfXxISAgefPBBbNiwAf/+97+xbNmyRj1/czAUiMghffzxx6ioqMDIkSOxZ88epKamYsuWLRg+fDjatGmD1157DUDVOIU9e/bg8uXLyM7ObvD258+fjzfeeAMffPABEhMTcfz4cSxfvhzvvvtuvY+bN28etm7digsXLuDQoUPYsWNHnec+WgJDgYgcUvv27XHgwAFERkZi6tSpiIyMxOzZszF48GDs3bsX3t7eAICXX34ZycnJiIyMhJ+fX4O3P2vWLHz22WdYsWIF4uPjMXDgQKxYseK6RwpGoxFz5sxBbGwsRo0ahZiYGIuurC1NEKsbwYiIGsEaF4kn67LG74RHCkREZMZQICIiM4YCERGZMRSIiMiMoUBEzcK+KrbDGr8LhgIRNUn1iN7S0lKJK6Fq1b+La0dbNwbnPiKiJlEqlfD09DTP9+Pq6lrvXEHUckRRRGlpKTIzM+Hp6QmlUtnkbXGcAhE1mSiKyMjIQH5+vtSlEABPT08EBgY2K5wZCkTUbEaj0SauGubI1Gp1s44QqjEUiIjIjCeaiYjIjKFARERmDAUiIjJjKBARkRlDgYiIzBgKRERkxlAgIiIzhgIREZkxFIiIyIyhQEREZgwFIiIyYygQEZEZQ4GIiMwYCkREZPb/WX32OrtvwV8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3006055" y="2328008"/>
            <a:ext cx="4962391" cy="4090377"/>
          </a:xfrm>
          <a:prstGeom prst="rect">
            <a:avLst/>
          </a:prstGeom>
        </p:spPr>
      </p:pic>
      <p:sp>
        <p:nvSpPr>
          <p:cNvPr id="5" name="AutoShape 2" descr="data:image/png;base64,iVBORw0KGgoAAAANSUhEUgAAAigAAAHHCAYAAACV96NPAAAAOXRFWHRTb2Z0d2FyZQBNYXRwbG90bGliIHZlcnNpb24zLjcuMCwgaHR0cHM6Ly9tYXRwbG90bGliLm9yZy88F64QAAAACXBIWXMAAA9hAAAPYQGoP6dpAAArOUlEQVR4nO3de3hU9Z3H8c8hJEOASTSEZJI2hKBQVxJQiOVmlQgEAoKKW7CwAhWoFsXyBKqmriVx2UTZBWzN1iuXILhgLbciWwkgIEVaLssldMFgI4RLDHLJBcMQktk/+jDtEG6RGc4v4f16nnmezDlnJt9xeODtmXPOWB6PxyMAAACDNLF7AAAAgIsRKAAAwDgECgAAMA6BAgAAjEOgAAAA4xAoAADAOAQKAAAwDoECAACMQ6AAAADjECgAAMA49QqUnJwc3XPPPXI6nYqKitLDDz+s/fv3+2zj8XiUmZmp2NhYhYaGqnfv3tq7d6/PNm63WxMnTlRkZKRatGihIUOG6PDhw9f/agAAQKNQr0DZsGGDnn76aW3ZskX5+fk6f/68UlNTdebMGe8206dP18yZM5Wbm6utW7fK5XKpX79+qqio8G4zadIkLV26VIsWLdKmTZtUWVmpBx98UDU1Nf57ZQAAoMGyrufLAo8fP66oqCht2LBB9913nzwej2JjYzVp0iQ9//zzkv62tyQ6OlqvvvqqnnzySZWVlal169Z67733NHz4cEnS0aNHFRcXp1WrVql///5X/b21tbU6evSonE6nLMv6tuMDAIAbyOPxqKKiQrGxsWrS5Mr7SJpezy8qKyuTJEVEREiSioqKVFJSotTUVO82DodD999/vzZv3qwnn3xS27dvV3V1tc82sbGxSkxM1ObNmy8ZKG63W26323v/yJEjuvPOO69ndAAAYJPi4mJ997vfveI23zpQPB6P0tPTde+99yoxMVGSVFJSIkmKjo722TY6OloHDx70bhMSEqJbb721zjYXHn+xnJwcZWVl1VleXFyssLCwb/sSAADADVReXq64uDg5nc6rbvutA+WZZ57R7t27tWnTpjrrLv7YxePxXPWjmCttk5GRofT0dO/9Cy8wLCyMQAEAoIG5lsMzvtVpxhMnTtSKFSv0ySef+OyicblcklRnT0hpaal3r4rL5dK5c+d06tSpy25zMYfD4Y0RogQAgMavXoHi8Xj0zDPPaMmSJVq3bp0SEhJ81ickJMjlcik/P9+77Ny5c9qwYYN69uwpSeratauCg4N9tjl27JgKCgq82wAAgJtbvT7iefrpp/X+++9r+fLlcjqd3j0l4eHhCg0NlWVZmjRpkrKzs9W+fXu1b99e2dnZat68uUaMGOHdduzYsZo8ebJatWqliIgITZkyRUlJSerbt6//XyEAAGhw6hUob7zxhiSpd+/ePsvnzp2rMWPGSJKee+45VVVVacKECTp16pS6deum1atX+xwQM2vWLDVt2lTDhg1TVVWV+vTpo3nz5ikoKOj6Xg0AAGgUrus6KHYpLy9XeHi4ysrKOB4FAIAGoj7/fvNdPAAAwDgECgAAMA6BAgAAjEOgAAAA4xAoAADAOAQKAAAwDoECAACMQ6AAAADjECgAAMA4BAoAADBOvb6LB39jZVl2j2ALz9QG960IAIAGij0oAADAOAQKAAAwDoECAACMQ6AAAADjECgAAMA4BAoAADAOgQIAAIxDoAAAAOMQKAAAwDgECgAAMA6BAgAAjEOgAAAA4xAoAADAOAQKAAAwDoECAACMQ6AAAADjECgAAMA4BAoAADAOgQIAAIxDoAAAAOMQKAAAwDgECgAAMA6BAgAAjEOgAAAA49Q7UDZu3KjBgwcrNjZWlmVp2bJlPusty7rk7T/+4z+82/Tu3bvO+scee+y6XwwAAGgc6h0oZ86cUefOnZWbm3vJ9ceOHfO5zZkzR5Zl6dFHH/XZbvz48T7bvfXWW9/uFQAAgEanaX0fkJaWprS0tMuud7lcPveXL1+ulJQUtWvXzmd58+bN62wLAAAgBfgYlK+++kofffSRxo4dW2fdwoULFRkZqY4dO2rKlCmqqKi47PO43W6Vl5f73AAAQONV7z0o9ZGXlyen06mhQ4f6LB85cqQSEhLkcrlUUFCgjIwM7dq1S/n5+Zd8npycHGVlZQVyVAAAYJCABsqcOXM0cuRINWvWzGf5+PHjvT8nJiaqffv2Sk5O1o4dO9SlS5c6z5ORkaH09HTv/fLycsXFxQVucAAAYKuABcqnn36q/fv3a/HixVfdtkuXLgoODlZhYeElA8XhcMjhcARiTAAAYKCAHYMye/Zsde3aVZ07d77qtnv37lV1dbViYmICNQ4AAGhA6r0HpbKyUgcOHPDeLyoq0s6dOxUREaE2bdpI+ttHML/97W81Y8aMOo//4osvtHDhQg0cOFCRkZH6y1/+osmTJ+vuu+9Wr169ruOlAACAxqLegbJt2zalpKR47184NmT06NGaN2+eJGnRokXyeDz60Y9+VOfxISEhWrt2rX71q1+psrJScXFxGjRokKZOnaqgoKBv+TIAAEBjYnk8Ho/dQ9RXeXm5wsPDVVZWprCwsBv++60s64b/ThN4pja4PyoAAIPU599vvosHAAAYh0ABAADGIVAAAIBxCBQAAGAcAgUAABiHQAEAAMYhUAAAgHEIFAAAYBwCBQAAGIdAAQAAxiFQAACAcQgUAABgHAIFAAAYh0ABAADGIVAAAIBxCBQAAGAcAgUAABiHQAEAAMYhUAAAgHEIFAAAYBwCBQAAGIdAAQAAxiFQAACAcQgUAABgHAIFAAAYh0ABAADGIVAAAIBxCBQAAGAcAgUAABiHQAEAAMYhUAAAgHEIFAAAYBwCBQAAGIdAAQAAxiFQAACAceodKBs3btTgwYMVGxsry7K0bNkyn/VjxoyRZVk+t+7du/ts43a7NXHiREVGRqpFixYaMmSIDh8+fF0vBAAANB71DpQzZ86oc+fOys3Nvew2AwYM0LFjx7y3VatW+ayfNGmSli5dqkWLFmnTpk2qrKzUgw8+qJqamvq/AgAA0Og0re8D0tLSlJaWdsVtHA6HXC7XJdeVlZVp9uzZeu+999S3b19J0oIFCxQXF6c1a9aof//+9R0JAAA0MgE5BmX9+vWKiopShw4dNH78eJWWlnrXbd++XdXV1UpNTfUui42NVWJiojZv3nzJ53O73SovL/e5AQCAxsvvgZKWlqaFCxdq3bp1mjFjhrZu3aoHHnhAbrdbklRSUqKQkBDdeuutPo+Ljo5WSUnJJZ8zJydH4eHh3ltcXJy/xwYAAAap90c8VzN8+HDvz4mJiUpOTlZ8fLw++ugjDR069LKP83g8sizrkusyMjKUnp7uvV9eXk6kAADQiAX8NOOYmBjFx8ersLBQkuRyuXTu3DmdOnXKZ7vS0lJFR0df8jkcDofCwsJ8bgAAoPEKeKCcOHFCxcXFiomJkSR17dpVwcHBys/P925z7NgxFRQUqGfPnoEeBwAANAD1/oinsrJSBw4c8N4vKirSzp07FRERoYiICGVmZurRRx9VTEyMvvzyS/3iF79QZGSkHnnkEUlSeHi4xo4dq8mTJ6tVq1aKiIjQlClTlJSU5D2rBwAA3NzqHSjbtm1TSkqK9/6FY0NGjx6tN954Q3v27NH8+fN1+vRpxcTEKCUlRYsXL5bT6fQ+ZtasWWratKmGDRumqqoq9enTR/PmzVNQUJAfXhIAAGjoLI/H47F7iPoqLy9XeHi4ysrKbDkexcq69MG8jZ1naoP7owIAMEh9/v3mu3gAAIBxCBQAAGAcAgUAABiHQAEAAMYhUAAAgHEIFAAAYBwCBQAAGIdAAQAAxiFQAACAcQgUAABgHAIFAAAYh0ABAADGIVAAAIBxCBQAAGAcAgUAABiHQAEAAMYhUAAAgHEIFAAAYBwCBQAAGIdAAQAAxiFQAACAcQgUAABgHAIFAAAYh0ABAADGIVAAAIBxCBQAAGAcAgUAABiHQAEAAMYhUAAAgHEIFAAAYBwCBQAAGIdAAQAAxiFQAACAcQgUAABgnKZ2DwCYzsqy7B7BFp6pHrtHAHATq/celI0bN2rw4MGKjY2VZVlatmyZd111dbWef/55JSUlqUWLFoqNjdWoUaN09OhRn+fo3bu3LMvyuT322GPX/WIAAEDjUO9AOXPmjDp37qzc3Nw667755hvt2LFDL730knbs2KElS5bo888/15AhQ+psO378eB07dsx7e+utt77dKwAAAI1OvT/iSUtLU1pa2iXXhYeHKz8/32fZ66+/ru9///s6dOiQ2rRp413evHlzuVyu+v56AABwEwj4QbJlZWWyLEu33HKLz/KFCxcqMjJSHTt21JQpU1RRUXHZ53C73SovL/e5AQCAxiugB8mePXtWL7zwgkaMGKGwsDDv8pEjRyohIUEul0sFBQXKyMjQrl276ux9uSAnJ0dZWVmBHBUAABgkYIFSXV2txx57TLW1tfrNb37js278+PHenxMTE9W+fXslJydrx44d6tKlS53nysjIUHp6uvd+eXm54uLiAjU6AACwWUACpbq6WsOGDVNRUZHWrVvns/fkUrp06aLg4GAVFhZeMlAcDoccDkcgRgUAAAbye6BciJPCwkJ98sknatWq1VUfs3fvXlVXVysmJsbf4wAAgAao3oFSWVmpAwcOeO8XFRVp586dioiIUGxsrP75n/9ZO3bs0MqVK1VTU6OSkhJJUkREhEJCQvTFF19o4cKFGjhwoCIjI/WXv/xFkydP1t13361evXr575UBAIAGq96Bsm3bNqWkpHjvXzg2ZPTo0crMzNSKFSskSXfddZfP4z755BP17t1bISEhWrt2rX71q1+psrJScXFxGjRokKZOnaqgoKDreCkAAKCxqHeg9O7dWx7P5S+BfaV1khQXF6cNGzbU99cCAICbCF8WCAAAjEOgAAAA4xAoAADAOAQKAAAwDoECAACMQ6AAAADjECgAAMA4BAoAADBOwL7NGAAaIivLsnsEW3imXvkim8CNxh4UAABgHAIFAAAYh0ABAADGIVAAAIBxCBQAAGAcAgUAABiHQAEAAMYhUAAAgHEIFAAAYBwCBQAAGIdAAQAAxiFQAACAcQgUAABgHAIFAAAYh0ABAADGIVAAAIBxCBQAAGAcAgUAABiHQAEAAMYhUAAAgHEIFAAAYBwCBQAAGIdAAQAAxiFQAACAcQgUAABgHAIFAAAYp96BsnHjRg0ePFixsbGyLEvLli3zWe/xeJSZmanY2FiFhoaqd+/e2rt3r882brdbEydOVGRkpFq0aKEhQ4bo8OHD1/VCAABA41HvQDlz5ow6d+6s3NzcS66fPn26Zs6cqdzcXG3dulUul0v9+vVTRUWFd5tJkyZp6dKlWrRokTZt2qTKyko9+OCDqqmp+favBAAANBpN6/uAtLQ0paWlXXKdx+PRa6+9phdffFFDhw6VJOXl5Sk6Olrvv/++nnzySZWVlWn27Nl677331LdvX0nSggULFBcXpzVr1qh///7X8XIAAEBj4NdjUIqKilRSUqLU1FTvMofDofvvv1+bN2+WJG3fvl3V1dU+28TGxioxMdG7zcXcbrfKy8t9bgAAoPHya6CUlJRIkqKjo32WR0dHe9eVlJQoJCREt95662W3uVhOTo7Cw8O9t7i4OH+ODQAADBOQs3gsy/K57/F46iy72JW2ycjIUFlZmfdWXFzst1kBAIB5/BooLpdLkursCSktLfXuVXG5XDp37pxOnTp12W0u5nA4FBYW5nMDAACNl18DJSEhQS6XS/n5+d5l586d04YNG9SzZ09JUteuXRUcHOyzzbFjx1RQUODdBgAA3NzqfRZPZWWlDhw44L1fVFSknTt3KiIiQm3atNGkSZOUnZ2t9u3bq3379srOzlbz5s01YsQISVJ4eLjGjh2ryZMnq1WrVoqIiNCUKVOUlJTkPasHAADc3OodKNu2bVNKSor3fnp6uiRp9OjRmjdvnp577jlVVVVpwoQJOnXqlLp166bVq1fL6XR6HzNr1iw1bdpUw4YNU1VVlfr06aN58+YpKCjIDy8JAAA0dJbH4/HYPUR9lZeXKzw8XGVlZbYcj2JlXfmA38bKM7XB/VHxC97vmwvvNxA49fn3m+/iAQAAxiFQAACAcQgUAABgHAIFAAAYh0ABAADGIVAAAIBxCBQAAGAcAgUAABiHQAEAAMYhUAAAgHEIFAAAYBwCBQAAGIdAAQAAxiFQAACAcQgUAABgHAIFAAAYh0ABAADGIVAAAIBxCBQAAGAcAgUAABiHQAEAAMYhUAAAgHEIFAAAYBwCBQAAGIdAAQAAxmlq9wAAANjFyrLsHsEWnqkeu0e4KvagAAAA4xAoAADAOAQKAAAwDoECAACMQ6AAAADjECgAAMA4BAoAADAOgQIAAIxDoAAAAOP4PVDatm0ry7Lq3J5++mlJ0pgxY+qs6969u7/HAAAADZjfL3W/detW1dTUeO8XFBSoX79++uEPf+hdNmDAAM2dO9d7PyQkxN9jAACABszvgdK6dWuf+6+88opuu+023X///d5lDodDLpfL378aAAA0EgE9BuXcuXNasGCBnnjiCVnW37+Qaf369YqKilKHDh00fvx4lZaWBnIMAADQwAT024yXLVum06dPa8yYMd5laWlp+uEPf6j4+HgVFRXppZde0gMPPKDt27fL4XBc8nncbrfcbrf3fnl5eSDHBgAANgtooMyePVtpaWmKjY31Lhs+fLj358TERCUnJys+Pl4fffSRhg4desnnycnJUVZWViBHBQAABgnYRzwHDx7UmjVrNG7cuCtuFxMTo/j4eBUWFl52m4yMDJWVlXlvxcXF/h4XAAAYJGB7UObOnauoqCgNGjToitudOHFCxcXFiomJuew2Dofjsh//AACAxicge1Bqa2s1d+5cjR49Wk2b/r2BKisrNWXKFH322Wf68ssvtX79eg0ePFiRkZF65JFHAjEKAABogAKyB2XNmjU6dOiQnnjiCZ/lQUFB2rNnj+bPn6/Tp08rJiZGKSkpWrx4sZxOZyBGAQAADVBAAiU1NVUej6fO8tDQUH388ceB+JUAAKAR4bt4AACAcQgUAABgHAIFAAAYh0ABAADGIVAAAIBxCBQAAGAcAgUAABiHQAEAAMYhUAAAgHEIFAAAYBwCBQAAGIdAAQAAxiFQAACAcQgUAABgHAIFAAAYh0ABAADGIVAAAIBxCBQAAGAcAgUAABiHQAEAAMYhUAAAgHEIFAAAYBwCBQAAGIdAAQAAxiFQAACAcQgUAABgHAIFAAAYh0ABAADGIVAAAIBxCBQAAGAcAgUAABiHQAEAAMYhUAAAgHEIFAAAYBwCBQAAGMfvgZKZmSnLsnxuLpfLu97j8SgzM1OxsbEKDQ1V7969tXfvXn+PAQAAGrCA7EHp2LGjjh075r3t2bPHu2769OmaOXOmcnNztXXrVrlcLvXr108VFRWBGAUAADRAAQmUpk2byuVyeW+tW7eW9Le9J6+99ppefPFFDR06VImJicrLy9M333yj999/PxCjAACABigggVJYWKjY2FglJCToscce01//+ldJUlFRkUpKSpSamurd1uFw6P7779fmzZsDMQoAAGiAmvr7Cbt166b58+erQ4cO+uqrrzRt2jT17NlTe/fuVUlJiSQpOjra5zHR0dE6ePDgZZ/T7XbL7XZ775eXl/t7bAAAYBC/B0paWpr356SkJPXo0UO33Xab8vLy1L17d0mSZVk+j/F4PHWW/aOcnBxlZWX5e1QAAGCogJ9m3KJFCyUlJamwsNB7Ns+FPSkXlJaW1tmr8o8yMjJUVlbmvRUXFwd0ZgAAYK+AB4rb7db//d//KSYmRgkJCXK5XMrPz/euP3funDZs2KCePXte9jkcDofCwsJ8bgAAoPHy+0c8U6ZM0eDBg9WmTRuVlpZq2rRpKi8v1+jRo2VZliZNmqTs7Gy1b99e7du3V3Z2tpo3b64RI0b4exQAANBA+T1QDh8+rB/96Ef6+uuv1bp1a3Xv3l1btmxRfHy8JOm5555TVVWVJkyYoFOnTqlbt25avXq1nE6nv0cBAAANlN8DZdGiRVdcb1mWMjMzlZmZ6e9fDQAAGgm+iwcAABiHQAEAAMYhUAAAgHEIFAAAYBwCBQAAGIdAAQAAxiFQAACAcQgUAABgHAIFAAAYh0ABAADGIVAAAIBxCBQAAGAcAgUAABiHQAEAAMYhUAAAgHEIFAAAYBwCBQAAGIdAAQAAxiFQAACAcQgUAABgHAIFAAAYh0ABAADGIVAAAIBxCBQAAGAcAgUAABiHQAEAAMYhUAAAgHEIFAAAYBwCBQAAGIdAAQAAxiFQAACAcQgUAABgHAIFAAAYh0ABAADGIVAAAIBxCBQAAGAcvwdKTk6O7rnnHjmdTkVFRenhhx/W/v37fbYZM2aMLMvyuXXv3t3fowAAgAbK74GyYcMGPf3009qyZYvy8/N1/vx5paam6syZMz7bDRgwQMeOHfPeVq1a5e9RAABAA9XU30/4hz/8wef+3LlzFRUVpe3bt+u+++7zLnc4HHK5XP7+9QAAoBEI+DEoZWVlkqSIiAif5evXr1dUVJQ6dOig8ePHq7S09LLP4Xa7VV5e7nMDAACNV0ADxePxKD09Xffee68SExO9y9PS0rRw4UKtW7dOM2bM0NatW/XAAw/I7XZf8nlycnIUHh7uvcXFxQVybAAAYDO/f8Tzj5555hnt3r1bmzZt8lk+fPhw78+JiYlKTk5WfHy8PvroIw0dOrTO82RkZCg9Pd17v7y8nEgBAKARC1igTJw4UStWrNDGjRv13e9+94rbxsTEKD4+XoWFhZdc73A45HA4AjEmAAAwkN8DxePxaOLEiVq6dKnWr1+vhISEqz7mxIkTKi4uVkxMjL/HAQAADZDfj0F5+umntWDBAr3//vtyOp0qKSlRSUmJqqqqJEmVlZWaMmWKPvvsM3355Zdav369Bg8erMjISD3yyCP+HgcAADRAft+D8sYbb0iSevfu7bN87ty5GjNmjIKCgrRnzx7Nnz9fp0+fVkxMjFJSUrR48WI5nU5/jwMAABqggHzEcyWhoaH6+OOP/f1rAQBAI8J38QAAAOMQKAAAwDgECgAAMA6BAgAAjEOgAAAA4xAoAADAOAQKAAAwDoECAACMQ6AAAADjECgAAMA4BAoAADAOgQIAAIxDoAAAAOMQKAAAwDgECgAAMA6BAgAAjEOgAAAA4xAoAADAOAQKAAAwDoECAACMQ6AAAADjECgAAMA4BAoAADAOgQIAAIxDoAAAAOMQKAAAwDgECgAAMA6BAgAAjEOgAAAA4xAoAADAOAQKAAAwDoECAACMQ6AAAADjECgAAMA4BAoAADCOrYHym9/8RgkJCWrWrJm6du2qTz/91M5xAACAIWwLlMWLF2vSpEl68cUX9b//+7/6wQ9+oLS0NB06dMiukQAAgCFsC5SZM2dq7NixGjdunP7pn/5Jr732muLi4vTGG2/YNRIAADBEUzt+6blz57R9+3a98MILPstTU1O1efPmOtu73W653W7v/bKyMklSeXl5YAe9nLP2/Fq72fbf22683zcX3u+bC++3Lb/X4/FcdVtbAuXrr79WTU2NoqOjfZZHR0erpKSkzvY5OTnKysqqszwuLi5gM6Ku8FfC7R4BNxDv982F9/vmYvf7XVFRofDwK89gS6BcYFmWz32Px1NnmSRlZGQoPT3de7+2tlYnT55Uq1atLrl9Y1VeXq64uDgVFxcrLCzM7nEQYLzfNxfe75vLzfp+ezweVVRUKDY29qrb2hIokZGRCgoKqrO3pLS0tM5eFUlyOBxyOBw+y2655ZZAjmi0sLCwm+oP9M2O9/vmwvt9c7kZ3++r7Tm5wJaDZENCQtS1a1fl5+f7LM/Pz1fPnj3tGAkAABjEto940tPT9fjjjys5OVk9evTQ22+/rUOHDumpp56yayQAAGAI2wJl+PDhOnHihF5++WUdO3ZMiYmJWrVqleLj4+0ayXgOh0NTp06t83EXGife75sL7/fNhff76izPtZzrAwAAcAPxXTwAAMA4BAoAADAOgQIAAIxDoAAAAOMQKAY7f/68srKyVFxcbPcoAADcUJzFY7iWLVuqoKBAbdu2tXsUAABuGFu/iwdX17dvX61fv15jxoyxexTcQOfPn9f69ev1xRdfaMSIEXI6nTp69KjCwsLUsmVLu8eDn9XW1urAgQMqLS1VbW2tz7r77rvPpqngb9XV1fre976nlStX6s4777R7HOMRKIZLS0tTRkaGCgoK1LVrV7Vo0cJn/ZAhQ2yaDIFy8OBBDRgwQIcOHZLb7Va/fv3kdDo1ffp0nT17Vm+++abdI8KPtmzZohEjRujgwYN1voLesizV1NTYNBn8LTg4WG63+6b6ktvrwUc8hmvS5PKHCfGXV+P08MMPy+l0avbs2WrVqpV27dqldu3aacOGDRo3bpwKCwvtHhF+dNddd6lDhw7KyspSTExMnX+8rvWL1dAwvPLKK9q3b5/effddNW3KPoIr4b+O4S7e3YvGb9OmTfrjH/+okJAQn+Xx8fE6cuSITVMhUAoLC/Xhhx/q9ttvt3sU3AB/+tOftHbtWq1evVpJSUl19oovWbLEpsnMQ6A0IGfPnlWzZs3sHgMBVltbe8k9Y4cPH5bT6bRhIgRSt27ddODAAQLlJnHLLbfo0UcftXuMBoGPeAxXU1Oj7Oxsvfnmm/rqq6/0+eefq127dnrppZfUtm1bjR071u4R4WfDhw9XeHi43n77bTmdTu3evVutW7fWQw89pDZt2mju3Ll2j4jrtHv3bu/PX3zxhf71X/9VP//5z5WUlKTg4GCfbTt16nSjxwOMQKAY7uWXX1ZeXp5efvlljR8/XgUFBWrXrp0++OADzZo1S5999pndI8LPjh49qpSUFAUFBamwsFDJyckqLCxUZGSkNm7cqKioKLtHxHVq0qSJLMuqc1DsBRfWcZxZ48RZeteGQDHc7bffrrfeekt9+vSR0+n0HjC5b98+9ejRQ6dOnbJ7RARAVVWV/vu//1s7duxQbW2tunTpopEjRyo0NNTu0eAHBw8evOZt4+PjAzgJbrSLz9K7sFd80qRJnKV3EY5BMdyRI0cu+dl0bW2tqqurbZgIN0JoaKieeOIJPfHEE3aPggD4x+jYuHGjevbsWeeMjvPnz2vz5s0ESiPzs5/9TMnJydq1a5datWrlXf7II49o3LhxNk5mHgLFcB07dtSnn35a5y+p3/72t7r77rttmgqB9vnnn2v9+vWXvHDXL3/5S5umQiCkpKTo2LFjdT66KysrU0pKCh/xNDKcpXftCBTDTZ06VY8//riOHDmi2tpaLVmyRPv379f8+fO1cuVKu8dDALzzzjv66U9/qsjISLlcLp/rYliWRaA0MheONbnYiRMn6pyCioaPs/SuHcegNAAff/yxsrOztX37du/xCL/85S+Vmppq92gIgPj4eE2YMEHPP/+83aMggIYOHSpJWr58uQYMGCCHw+FdV1NTo927d+t73/ue/vCHP9g1IgKAs/SuHYECGCYsLEw7d+5Uu3bt7B4FAfTjH/9YkpSXl6dhw4b5HAAdEhKitm3bavz48YqMjLRrRAQAZ+ldOwLFcO3atdPWrVt9DqaSpNOnT6tLly7661//atNkCJSxY8fqnnvu0VNPPWX3KLgBsrKyNGXKFD7OuYlwlt61IVAM16RJE5WUlNSp6q+++kpt2rSR2+22aTIESk5OjmbOnKlBgwZd8sJdzz77rE2TIZCOHz+u/fv3y7IsdejQQa1bt7Z7JMBWBIqhVqxYIelvXxyXl5fn84VhNTU1Wrt2rfLz87V//367RkSAJCQkXHadZVnsNWtkvvnmGz3zzDOaP3++94ytoKAgjRo1Sq+//rqaN29u84Twpwt/t1/Msiw1a9ZMt99++xX/DriZECiGutK3GAcHB6tt27aaMWOGHnzwwRs4FQB/e/LJJ7VmzRrl5uaqV69ekv52Kuqzzz6rfv366Y033rB5QvjT5a4i/I9XD7733nu1bNky3XrrrTZNaYbL/ysIW9XW1qq2tlbx8fE6fvy4935tba3cbrf2799PnNwEPB7PZS+Hjsbhd7/7nWbPnq20tDSFhYUpLCxMAwcO1DvvvKMPP/zQ7vHgZ/n5+brnnnuUn5+vsrIylZWVKT8/X9///ve1cuVKbdy4USdOnNCUKVPsHtV2BIrBqqur1bZtW504ccLuUXCDzZ8/X0lJSQoNDVVoaKg6deqk9957z+6xEADffPONoqOj6yyPiorSN998Y8NECKSf/exnmjlzpvfrS5xOp/r06aP//M//1M9//nP16tVLr732mvLz8+0e1XYEisGCg4NVUFBwyYs4ofGaOXOmfvrTn2rgwIH64IMPtHjxYg0YMEBPPfWUZs2aZfd48LMePXpo6tSpOnv2rHdZVVWVsrKy1KNHDxsnQyB88cUXCgsLq7M8LCzMe3xZ+/bt9fXXX9/o0YzDMSiGmzx5soKDg/XKK6/YPQpukISEBGVlZWnUqFE+y/Py8pSZmamioiKbJkMgFBQUaMCAATp79qw6d+4sy7K0c+dOORwOrV69Wh07drR7RPjRvffeK6fTqfnz53vP1Dp+/LhGjRqlM2fOaOPGjVqzZo0mTJigzz//3OZp7UWgGG7ixImaP3++br/9diUnJ9e5VsLMmTNtmgyB0qxZMxUUFNT5ksjCwkIlJSX5/J82GoeqqiotWLBA+/btk8fj0Z133sl1MRqp/fv366GHHlJRUZHi4uJkWZYOHTqkdu3aafny5erQoYOWLVumiooKPf7443aPaysCxXApKSmXXWdZltatW3cDp8GNkJiYqBEjRugXv/iFz/Jp06Zp8eLF2rNnj02TIRBOnDjhvRDjoUOH9O6776qqqkpDhgzRD37wA5unQyB4PB59/PHH+vzzz+XxeHTHHXeoX79+Vzx782ZEoACG+d3vfqfhw4erb9++6tWrlyzL0qZNm7R27Vp98MEHeuSRR+weEX6wZ88eDR48WMXFxWrfvr0WLVqkAQMG6MyZM2rSpInOnDmjDz/8UA8//LDdowK2IFAakMOHD8uyLH3nO9+xexQE2Pbt2zVz5kyfXf6TJ0/W3Xffbfdo8JO0tDQ1bdpUzz//vBYsWKCVK1cqNTVV7777rqS/fby7fft2bdmyxeZJ4W9r167V2rVrVVpa6r043wVz5syxaSrzECiGq62t1bRp0zRjxgxVVlZKkpxOpyZPnqwXX3yRXYJAAxUZGal169apU6dOqqysVFhYmP785z8rOTlZkrRv3z51795dp0+ftndQ+FVWVpZefvllJScnKyYmps5ZmkuXLrVpMvM0tXsAXNmLL76o2bNn65VXXlGvXr3k8Xj0xz/+UZmZmTp79qz+/d//3e4R4ScXrjB5JZZl6fz58zdoIgTSyZMn5XK5JEktW7ZUixYtFBER4V1/6623qqKiwq7xECBvvvmm5s2bd9MfAHstCBTD5eXl6d1339WQIUO8yzp37qzvfOc7mjBhAoHSiFzp/5w2b96s119/navKNjIXBynXPGr8zp07p549e9o9RoNAoBju5MmTuuOOO+osv+OOO3Ty5EkbJkKgPPTQQ3WW7du3TxkZGfr973+vkSNH6t/+7d9smAyBMmbMGDkcDknS2bNn9dRTT3kvJcA3lTdO48aN0/vvv6+XXnrJ7lGMR6AYrnPnzsrNzdWvf/1rn+W5ubnq3LmzTVMh0I4ePaqpU6cqLy9P/fv3186dO5WYmGj3WPCj0aNH+9z/l3/5lzrbXHyxPjR8Z8+e1dtvv601a9aoU6dOCg4O9lnPta3+joNkDbdhwwYNGjRIbdq0UY8ePWRZljZv3qzi4mKtWrWK6yQ0MmVlZcrOztbrr7+uu+66S6+++irvMdCIcG2ra0egNABHjx7Vf/3Xf/mccjphwgTFxsbaPRr8aPr06Xr11VflcrmUnZ19yY98AOBmQaAAhmjSpIlCQ0PVt29fBQUFXXa7JUuW3MCpAAQK17a6Mo5BaQBOnz6tP//5z5e8qA+fUTceo0aN4iwOoJHj2lbXjj0ohrtw9saZM2fkdDp9/gGzLIszeQCgAcnIyNDs2bOVlZVV59pW48eP59IR/4BAMVyHDh00cOBAZWdnq3nz5naPAwC4DrGxsXrzzTd9rm0lScuXL9eECRN05MgRmyYzD/uSDHfkyBE9++yzxAkANAJc2+raESiG69+/v7Zt22b3GAAAP7hwbauL5ebmqlOnTjZMZC4+4jHQihUrvD8fP35cL7/8sn784x8rKSmpzkV9Lt5NCAAwF9e2unYEioGu9Shuy7JUU1MT4GkAAP50qWtb/eQnP1FmZqbmzJlj93jGIFAAALDZrl271KVLF/6n8x9wDIqh/vSnP+l//ud/fJbNnz9fCQkJioqK0k9+8hO+TAwA0GgRKIaaOnWqdu/e7b2/Z88ejR07Vn379tULL7yg3//+98rJybFxQgAAAodAMdSuXbvUp08f7/1FixapW7dueuedd5Senq5f//rX+uCDD2ycEACAwOFS94Y6deqUoqOjvfc3bNigAQMGeO/fc889Ki4utmM0AEA9DR069IrrT58+fWMGaUAIFENFR0erqKhIcXFxOnfunHbs2KGsrCzv+oqKijqnHAMAzBQeHn7V9Xy3mi8CxVADBgzQCy+8oFdffVXLli1T8+bNfc6P3717t2677TYbJwQAXKu5c+faPUKDQ6AYatq0aRo6dKjuv/9+tWzZUnl5eQoJCfGunzNnjlJTU22cEACAwOE6KIYrKytTy5YtFRQU5LP85MmTatmypU+0AADQWBAoAADAOJxmDAAAjEOgAAAA4xAoAADAOAQKAAAwDoECAACMQ6AAAADjECgAAMA4BAoAADDO/wPIqand5MhyRwAAAABJRU5ErkJggg=="/>
          <p:cNvSpPr>
            <a:spLocks noGrp="1" noChangeAspect="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r>
              <a:rPr lang="en-US" b="1" dirty="0"/>
              <a:t>Do users prefer shorter or longer podcast episodes?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Are users satisfied with the variety and availability of podcasts on Spotify?</a:t>
            </a:r>
            <a:endParaRPr lang="en-IN" dirty="0"/>
          </a:p>
        </p:txBody>
      </p:sp>
      <p:pic>
        <p:nvPicPr>
          <p:cNvPr id="4" name="Content Placeholder 3"/>
          <p:cNvPicPr>
            <a:picLocks noGrp="1" noChangeAspect="1"/>
          </p:cNvPicPr>
          <p:nvPr>
            <p:ph idx="1"/>
          </p:nvPr>
        </p:nvPicPr>
        <p:blipFill>
          <a:blip r:embed="rId1"/>
          <a:stretch>
            <a:fillRect/>
          </a:stretch>
        </p:blipFill>
        <p:spPr>
          <a:xfrm>
            <a:off x="3258358" y="2336800"/>
            <a:ext cx="4459259" cy="359886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DASHBOARD</a:t>
            </a:r>
            <a:endParaRPr lang="en-IN" dirty="0"/>
          </a:p>
        </p:txBody>
      </p:sp>
      <p:pic>
        <p:nvPicPr>
          <p:cNvPr id="4" name="Picture 3"/>
          <p:cNvPicPr>
            <a:picLocks noChangeAspect="1"/>
          </p:cNvPicPr>
          <p:nvPr/>
        </p:nvPicPr>
        <p:blipFill>
          <a:blip r:embed="rId1"/>
          <a:stretch>
            <a:fillRect/>
          </a:stretch>
        </p:blipFill>
        <p:spPr>
          <a:xfrm>
            <a:off x="10819944" y="685346"/>
            <a:ext cx="1222586" cy="1222586"/>
          </a:xfrm>
          <a:prstGeom prst="rect">
            <a:avLst/>
          </a:prstGeom>
        </p:spPr>
      </p:pic>
      <p:pic>
        <p:nvPicPr>
          <p:cNvPr id="7" name="Picture 6"/>
          <p:cNvPicPr>
            <a:picLocks noChangeAspect="1"/>
          </p:cNvPicPr>
          <p:nvPr/>
        </p:nvPicPr>
        <p:blipFill>
          <a:blip r:embed="rId2"/>
          <a:stretch>
            <a:fillRect/>
          </a:stretch>
        </p:blipFill>
        <p:spPr>
          <a:xfrm>
            <a:off x="2971799" y="1996238"/>
            <a:ext cx="6091032" cy="480900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FINDINGS</a:t>
            </a:r>
            <a:endParaRPr lang="en-IN" dirty="0"/>
          </a:p>
        </p:txBody>
      </p:sp>
      <p:graphicFrame>
        <p:nvGraphicFramePr>
          <p:cNvPr id="4" name="Table 3"/>
          <p:cNvGraphicFramePr/>
          <p:nvPr/>
        </p:nvGraphicFramePr>
        <p:xfrm>
          <a:off x="6407150" y="4587240"/>
          <a:ext cx="4266565" cy="2103120"/>
        </p:xfrm>
        <a:graphic>
          <a:graphicData uri="http://schemas.openxmlformats.org/drawingml/2006/table">
            <a:tbl>
              <a:tblPr firstRow="1" bandRow="1">
                <a:tableStyleId>{5C22544A-7EE6-4342-B048-85BDC9FD1C3A}</a:tableStyleId>
              </a:tblPr>
              <a:tblGrid>
                <a:gridCol w="4266565"/>
              </a:tblGrid>
              <a:tr h="365760">
                <a:tc>
                  <a:txBody>
                    <a:bodyPr/>
                    <a:p>
                      <a:pPr>
                        <a:buNone/>
                      </a:pPr>
                      <a:r>
                        <a:rPr lang="en-IN" altLang="en-US" sz="1800" dirty="0" smtClean="0">
                          <a:effectLst/>
                          <a:sym typeface="+mn-ea"/>
                        </a:rPr>
                        <a:t>Demographic Analysis:</a:t>
                      </a:r>
                      <a:endParaRPr lang="en-US"/>
                    </a:p>
                  </a:txBody>
                  <a:tcPr/>
                </a:tc>
              </a:tr>
              <a:tr h="721995">
                <a:tc>
                  <a:txBody>
                    <a:bodyPr/>
                    <a:p>
                      <a:pPr>
                        <a:buNone/>
                      </a:pPr>
                      <a:r>
                        <a:rPr lang="en-US" sz="1800" dirty="0">
                          <a:effectLst/>
                          <a:sym typeface="+mn-ea"/>
                        </a:rPr>
                        <a:t>Maximum number of the users are in the age group of 20-35 .</a:t>
                      </a:r>
                      <a:endParaRPr lang="en-US"/>
                    </a:p>
                  </a:txBody>
                  <a:tcPr/>
                </a:tc>
              </a:tr>
              <a:tr h="822960">
                <a:tc>
                  <a:txBody>
                    <a:bodyPr/>
                    <a:p>
                      <a:pPr>
                        <a:buNone/>
                      </a:pPr>
                      <a:r>
                        <a:rPr lang="en-US" sz="1800" dirty="0">
                          <a:effectLst/>
                          <a:sym typeface="+mn-ea"/>
                        </a:rPr>
                        <a:t>Maximum number of the users are mostly females.</a:t>
                      </a:r>
                      <a:endParaRPr lang="en-US"/>
                    </a:p>
                  </a:txBody>
                  <a:tcPr/>
                </a:tc>
              </a:tr>
            </a:tbl>
          </a:graphicData>
        </a:graphic>
      </p:graphicFrame>
      <p:graphicFrame>
        <p:nvGraphicFramePr>
          <p:cNvPr id="5" name="Table 4"/>
          <p:cNvGraphicFramePr/>
          <p:nvPr/>
        </p:nvGraphicFramePr>
        <p:xfrm>
          <a:off x="1251585" y="2844800"/>
          <a:ext cx="4166870" cy="2724150"/>
        </p:xfrm>
        <a:graphic>
          <a:graphicData uri="http://schemas.openxmlformats.org/drawingml/2006/table">
            <a:tbl>
              <a:tblPr firstRow="1" bandRow="1">
                <a:tableStyleId>{5C22544A-7EE6-4342-B048-85BDC9FD1C3A}</a:tableStyleId>
              </a:tblPr>
              <a:tblGrid>
                <a:gridCol w="4166870"/>
              </a:tblGrid>
              <a:tr h="438150">
                <a:tc>
                  <a:txBody>
                    <a:bodyPr/>
                    <a:p>
                      <a:pPr>
                        <a:buNone/>
                      </a:pPr>
                      <a:r>
                        <a:rPr lang="en-IN" altLang="en-US" sz="1800" dirty="0">
                          <a:effectLst/>
                          <a:sym typeface="+mn-ea"/>
                        </a:rPr>
                        <a:t>Subscription Plan Analysis:</a:t>
                      </a:r>
                      <a:endParaRPr lang="en-US"/>
                    </a:p>
                  </a:txBody>
                  <a:tcPr/>
                </a:tc>
              </a:tr>
              <a:tr h="381000">
                <a:tc>
                  <a:txBody>
                    <a:bodyPr/>
                    <a:p>
                      <a:pPr>
                        <a:buNone/>
                      </a:pPr>
                      <a:r>
                        <a:rPr lang="en-US" sz="1800" dirty="0">
                          <a:effectLst/>
                          <a:sym typeface="+mn-ea"/>
                        </a:rPr>
                        <a:t>Most of the females are using 'free plan' in </a:t>
                      </a:r>
                      <a:r>
                        <a:rPr lang="en-US" sz="1800" dirty="0" smtClean="0">
                          <a:effectLst/>
                          <a:sym typeface="+mn-ea"/>
                        </a:rPr>
                        <a:t>comparison </a:t>
                      </a:r>
                      <a:r>
                        <a:rPr lang="en-US" sz="1800" dirty="0">
                          <a:effectLst/>
                          <a:sym typeface="+mn-ea"/>
                        </a:rPr>
                        <a:t>to 'Male' and 'Others'.</a:t>
                      </a:r>
                      <a:endParaRPr lang="en-US" sz="1800" dirty="0">
                        <a:effectLst/>
                        <a:sym typeface="+mn-ea"/>
                      </a:endParaRPr>
                    </a:p>
                    <a:p>
                      <a:pPr>
                        <a:buNone/>
                      </a:pPr>
                      <a:endParaRPr lang="en-US"/>
                    </a:p>
                  </a:txBody>
                  <a:tcPr/>
                </a:tc>
              </a:tr>
              <a:tr h="1097280">
                <a:tc>
                  <a:txBody>
                    <a:bodyPr/>
                    <a:p>
                      <a:pPr>
                        <a:buNone/>
                      </a:pPr>
                      <a:r>
                        <a:rPr lang="en-US" sz="1800" dirty="0">
                          <a:effectLst/>
                          <a:sym typeface="+mn-ea"/>
                        </a:rPr>
                        <a:t>Most people around 81% use free version with ads and does not use premium account subscription</a:t>
                      </a:r>
                      <a:endParaRPr lang="en-US"/>
                    </a:p>
                  </a:txBody>
                  <a:tcPr/>
                </a:tc>
              </a:tr>
            </a:tbl>
          </a:graphicData>
        </a:graphic>
      </p:graphicFrame>
      <p:graphicFrame>
        <p:nvGraphicFramePr>
          <p:cNvPr id="6" name="Table 5"/>
          <p:cNvGraphicFramePr/>
          <p:nvPr/>
        </p:nvGraphicFramePr>
        <p:xfrm>
          <a:off x="6407150" y="2317115"/>
          <a:ext cx="4147185" cy="1997710"/>
        </p:xfrm>
        <a:graphic>
          <a:graphicData uri="http://schemas.openxmlformats.org/drawingml/2006/table">
            <a:tbl>
              <a:tblPr firstRow="1" bandRow="1">
                <a:tableStyleId>{5C22544A-7EE6-4342-B048-85BDC9FD1C3A}</a:tableStyleId>
              </a:tblPr>
              <a:tblGrid>
                <a:gridCol w="4147185"/>
              </a:tblGrid>
              <a:tr h="467360">
                <a:tc>
                  <a:txBody>
                    <a:bodyPr/>
                    <a:p>
                      <a:pPr>
                        <a:buNone/>
                      </a:pPr>
                      <a:r>
                        <a:rPr lang="en-IN" altLang="en-US" sz="1800" dirty="0">
                          <a:effectLst/>
                          <a:sym typeface="+mn-ea"/>
                        </a:rPr>
                        <a:t>Content Preferences:</a:t>
                      </a:r>
                      <a:endParaRPr lang="en-US"/>
                    </a:p>
                  </a:txBody>
                  <a:tcPr/>
                </a:tc>
              </a:tr>
              <a:tr h="789305">
                <a:tc>
                  <a:txBody>
                    <a:bodyPr/>
                    <a:p>
                      <a:pPr>
                        <a:buNone/>
                      </a:pPr>
                      <a:r>
                        <a:rPr lang="en-US" sz="1800" dirty="0">
                          <a:effectLst/>
                          <a:sym typeface="+mn-ea"/>
                        </a:rPr>
                        <a:t>Most Users prefer to listen to music over podcasts.</a:t>
                      </a:r>
                      <a:endParaRPr lang="en-US"/>
                    </a:p>
                  </a:txBody>
                  <a:tcPr/>
                </a:tc>
              </a:tr>
              <a:tr h="741045">
                <a:tc>
                  <a:txBody>
                    <a:bodyPr/>
                    <a:p>
                      <a:pPr>
                        <a:buNone/>
                      </a:pPr>
                      <a:r>
                        <a:rPr lang="en-US" sz="1800" dirty="0" smtClean="0">
                          <a:effectLst/>
                          <a:sym typeface="+mn-ea"/>
                        </a:rPr>
                        <a:t>While </a:t>
                      </a:r>
                      <a:r>
                        <a:rPr lang="en-US" sz="1800" dirty="0">
                          <a:effectLst/>
                          <a:sym typeface="+mn-ea"/>
                        </a:rPr>
                        <a:t>traveling is the most frequent occasion for music listening.</a:t>
                      </a:r>
                      <a:endParaRPr lang="en-US"/>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FINDINGS</a:t>
            </a:r>
            <a:endParaRPr lang="en-IN" dirty="0"/>
          </a:p>
        </p:txBody>
      </p:sp>
      <p:graphicFrame>
        <p:nvGraphicFramePr>
          <p:cNvPr id="4" name="Content Placeholder 3"/>
          <p:cNvGraphicFramePr/>
          <p:nvPr>
            <p:ph sz="half" idx="2"/>
          </p:nvPr>
        </p:nvGraphicFramePr>
        <p:xfrm>
          <a:off x="5536338" y="2237813"/>
          <a:ext cx="4699635" cy="1972945"/>
        </p:xfrm>
        <a:graphic>
          <a:graphicData uri="http://schemas.openxmlformats.org/drawingml/2006/table">
            <a:tbl>
              <a:tblPr firstRow="1" bandRow="1">
                <a:tableStyleId>{5C22544A-7EE6-4342-B048-85BDC9FD1C3A}</a:tableStyleId>
              </a:tblPr>
              <a:tblGrid>
                <a:gridCol w="4699635"/>
              </a:tblGrid>
              <a:tr h="365760">
                <a:tc>
                  <a:txBody>
                    <a:bodyPr/>
                    <a:p>
                      <a:pPr>
                        <a:buNone/>
                      </a:pPr>
                      <a:r>
                        <a:rPr lang="en-IN" altLang="en-US" sz="1800" dirty="0">
                          <a:effectLst/>
                          <a:sym typeface="+mn-ea"/>
                        </a:rPr>
                        <a:t>Content Preferences:</a:t>
                      </a:r>
                      <a:endParaRPr lang="en-US"/>
                    </a:p>
                  </a:txBody>
                  <a:tcPr/>
                </a:tc>
              </a:tr>
              <a:tr h="692785">
                <a:tc>
                  <a:txBody>
                    <a:bodyPr/>
                    <a:p>
                      <a:pPr>
                        <a:buNone/>
                      </a:pPr>
                      <a:r>
                        <a:rPr lang="en-US" sz="1800" dirty="0" smtClean="0">
                          <a:effectLst/>
                          <a:sym typeface="+mn-ea"/>
                        </a:rPr>
                        <a:t> </a:t>
                      </a:r>
                      <a:r>
                        <a:rPr lang="en-US" sz="1800" dirty="0">
                          <a:effectLst/>
                          <a:sym typeface="+mn-ea"/>
                        </a:rPr>
                        <a:t>Melody Music genre is the most preferred music.</a:t>
                      </a:r>
                      <a:endParaRPr lang="en-US"/>
                    </a:p>
                  </a:txBody>
                  <a:tcPr/>
                </a:tc>
              </a:tr>
              <a:tr h="726440">
                <a:tc>
                  <a:txBody>
                    <a:bodyPr/>
                    <a:p>
                      <a:pPr>
                        <a:buNone/>
                      </a:pPr>
                      <a:r>
                        <a:rPr lang="en-US" sz="1800" dirty="0" smtClean="0">
                          <a:effectLst/>
                          <a:sym typeface="+mn-ea"/>
                        </a:rPr>
                        <a:t> </a:t>
                      </a:r>
                      <a:r>
                        <a:rPr lang="en-US" sz="1800" dirty="0">
                          <a:effectLst/>
                          <a:sym typeface="+mn-ea"/>
                        </a:rPr>
                        <a:t>Most people listen to music for relaxation and relieving stress their mood</a:t>
                      </a:r>
                      <a:endParaRPr lang="en-US" sz="1800" dirty="0">
                        <a:effectLst/>
                      </a:endParaRPr>
                    </a:p>
                    <a:p>
                      <a:pPr>
                        <a:buNone/>
                      </a:pPr>
                      <a:endParaRPr lang="en-US"/>
                    </a:p>
                  </a:txBody>
                  <a:tcPr/>
                </a:tc>
              </a:tr>
            </a:tbl>
          </a:graphicData>
        </a:graphic>
      </p:graphicFrame>
      <p:graphicFrame>
        <p:nvGraphicFramePr>
          <p:cNvPr id="6" name="Table 5"/>
          <p:cNvGraphicFramePr/>
          <p:nvPr/>
        </p:nvGraphicFramePr>
        <p:xfrm>
          <a:off x="5536565" y="4538345"/>
          <a:ext cx="4628515" cy="1906270"/>
        </p:xfrm>
        <a:graphic>
          <a:graphicData uri="http://schemas.openxmlformats.org/drawingml/2006/table">
            <a:tbl>
              <a:tblPr firstRow="1" bandRow="1">
                <a:tableStyleId>{5C22544A-7EE6-4342-B048-85BDC9FD1C3A}</a:tableStyleId>
              </a:tblPr>
              <a:tblGrid>
                <a:gridCol w="4628515"/>
              </a:tblGrid>
              <a:tr h="490855">
                <a:tc>
                  <a:txBody>
                    <a:bodyPr/>
                    <a:p>
                      <a:pPr marL="0" indent="0">
                        <a:buNone/>
                      </a:pPr>
                      <a:r>
                        <a:rPr lang="en-IN" altLang="en-US" sz="1800" dirty="0">
                          <a:effectLst/>
                          <a:sym typeface="+mn-ea"/>
                        </a:rPr>
                        <a:t>Listening time in a Day Analysis:</a:t>
                      </a:r>
                      <a:endParaRPr lang="en-US"/>
                    </a:p>
                  </a:txBody>
                  <a:tcPr/>
                </a:tc>
              </a:tr>
              <a:tr h="683895">
                <a:tc>
                  <a:txBody>
                    <a:bodyPr/>
                    <a:p>
                      <a:pPr>
                        <a:buNone/>
                      </a:pPr>
                      <a:r>
                        <a:rPr lang="en-US" sz="1800" dirty="0" smtClean="0">
                          <a:effectLst/>
                          <a:sym typeface="+mn-ea"/>
                        </a:rPr>
                        <a:t> </a:t>
                      </a:r>
                      <a:r>
                        <a:rPr lang="en-US" sz="1800" dirty="0">
                          <a:effectLst/>
                          <a:sym typeface="+mn-ea"/>
                        </a:rPr>
                        <a:t>Most of the people listen </a:t>
                      </a:r>
                      <a:r>
                        <a:rPr lang="en-US" sz="1800" dirty="0" smtClean="0">
                          <a:effectLst/>
                          <a:sym typeface="+mn-ea"/>
                        </a:rPr>
                        <a:t>music/podcast </a:t>
                      </a:r>
                      <a:r>
                        <a:rPr lang="en-US" sz="1800" dirty="0">
                          <a:effectLst/>
                          <a:sym typeface="+mn-ea"/>
                        </a:rPr>
                        <a:t>at night.</a:t>
                      </a:r>
                      <a:endParaRPr lang="en-US"/>
                    </a:p>
                  </a:txBody>
                  <a:tcPr/>
                </a:tc>
              </a:tr>
              <a:tr h="731520">
                <a:tc>
                  <a:txBody>
                    <a:bodyPr/>
                    <a:p>
                      <a:pPr>
                        <a:buNone/>
                      </a:pPr>
                      <a:r>
                        <a:rPr lang="en-US" sz="1800" dirty="0">
                          <a:effectLst/>
                          <a:sym typeface="+mn-ea"/>
                        </a:rPr>
                        <a:t>Most of the people rate </a:t>
                      </a:r>
                      <a:r>
                        <a:rPr lang="en-US" sz="1800" dirty="0" smtClean="0">
                          <a:effectLst/>
                          <a:sym typeface="+mn-ea"/>
                        </a:rPr>
                        <a:t>Spotify </a:t>
                      </a:r>
                      <a:r>
                        <a:rPr lang="en-US" sz="1800" dirty="0">
                          <a:effectLst/>
                          <a:sym typeface="+mn-ea"/>
                        </a:rPr>
                        <a:t>recommendations as '3 out of 5'.</a:t>
                      </a:r>
                      <a:endParaRPr lang="en-US"/>
                    </a:p>
                  </a:txBody>
                  <a:tcPr/>
                </a:tc>
              </a:tr>
            </a:tbl>
          </a:graphicData>
        </a:graphic>
      </p:graphicFrame>
      <p:graphicFrame>
        <p:nvGraphicFramePr>
          <p:cNvPr id="12" name="Table 11"/>
          <p:cNvGraphicFramePr/>
          <p:nvPr/>
        </p:nvGraphicFramePr>
        <p:xfrm>
          <a:off x="564515" y="2721610"/>
          <a:ext cx="4266565" cy="3108960"/>
        </p:xfrm>
        <a:graphic>
          <a:graphicData uri="http://schemas.openxmlformats.org/drawingml/2006/table">
            <a:tbl>
              <a:tblPr firstRow="1" bandRow="1">
                <a:tableStyleId>{5C22544A-7EE6-4342-B048-85BDC9FD1C3A}</a:tableStyleId>
              </a:tblPr>
              <a:tblGrid>
                <a:gridCol w="4266565"/>
              </a:tblGrid>
              <a:tr h="365760">
                <a:tc>
                  <a:txBody>
                    <a:bodyPr/>
                    <a:p>
                      <a:pPr marL="0" indent="0">
                        <a:buNone/>
                      </a:pPr>
                      <a:r>
                        <a:rPr lang="en-IN" altLang="en-US" sz="1800" dirty="0">
                          <a:effectLst/>
                          <a:sym typeface="+mn-ea"/>
                        </a:rPr>
                        <a:t>Listening time in a Day Analysis:</a:t>
                      </a:r>
                      <a:endParaRPr lang="en-US"/>
                    </a:p>
                  </a:txBody>
                  <a:tcPr/>
                </a:tc>
              </a:tr>
              <a:tr h="914400">
                <a:tc>
                  <a:txBody>
                    <a:bodyPr/>
                    <a:p>
                      <a:pPr>
                        <a:buNone/>
                      </a:pPr>
                      <a:r>
                        <a:rPr lang="en-US" sz="1800" dirty="0" smtClean="0">
                          <a:effectLst/>
                          <a:sym typeface="+mn-ea"/>
                        </a:rPr>
                        <a:t> </a:t>
                      </a:r>
                      <a:r>
                        <a:rPr lang="en-US" sz="1800" dirty="0">
                          <a:effectLst/>
                          <a:sym typeface="+mn-ea"/>
                        </a:rPr>
                        <a:t>Podcast listening frequency varies, with the most common frequency being "rarely".</a:t>
                      </a:r>
                      <a:endParaRPr lang="en-US"/>
                    </a:p>
                  </a:txBody>
                  <a:tcPr/>
                </a:tc>
              </a:tr>
              <a:tr h="630555">
                <a:tc>
                  <a:txBody>
                    <a:bodyPr/>
                    <a:p>
                      <a:pPr>
                        <a:buNone/>
                      </a:pPr>
                      <a:r>
                        <a:rPr lang="en-US" sz="1800" dirty="0" smtClean="0">
                          <a:effectLst/>
                          <a:sym typeface="+mn-ea"/>
                        </a:rPr>
                        <a:t> </a:t>
                      </a:r>
                      <a:r>
                        <a:rPr lang="en-US" sz="1800" dirty="0">
                          <a:effectLst/>
                          <a:sym typeface="+mn-ea"/>
                        </a:rPr>
                        <a:t>Many users did not give their fav genre of podcast</a:t>
                      </a:r>
                      <a:endParaRPr lang="en-US"/>
                    </a:p>
                  </a:txBody>
                  <a:tcPr/>
                </a:tc>
              </a:tr>
              <a:tr h="928370">
                <a:tc>
                  <a:txBody>
                    <a:bodyPr/>
                    <a:p>
                      <a:pPr>
                        <a:buNone/>
                      </a:pPr>
                      <a:r>
                        <a:rPr lang="en-US" sz="1800" dirty="0" smtClean="0">
                          <a:effectLst/>
                          <a:sym typeface="+mn-ea"/>
                        </a:rPr>
                        <a:t> </a:t>
                      </a:r>
                      <a:r>
                        <a:rPr lang="en-US" sz="1800" dirty="0">
                          <a:effectLst/>
                          <a:sym typeface="+mn-ea"/>
                        </a:rPr>
                        <a:t>Maximum number of people like shorter podcasts and rate 'ok' for the variety and </a:t>
                      </a:r>
                      <a:r>
                        <a:rPr lang="en-US" sz="1800" dirty="0" smtClean="0">
                          <a:effectLst/>
                          <a:sym typeface="+mn-ea"/>
                        </a:rPr>
                        <a:t>availability </a:t>
                      </a:r>
                      <a:r>
                        <a:rPr lang="en-US" sz="1800" dirty="0">
                          <a:effectLst/>
                          <a:sym typeface="+mn-ea"/>
                        </a:rPr>
                        <a:t>of podcasts. </a:t>
                      </a:r>
                      <a:endParaRPr lang="en-US" sz="1800" dirty="0">
                        <a:effectLst/>
                      </a:endParaRPr>
                    </a:p>
                    <a:p>
                      <a:pPr>
                        <a:buNone/>
                      </a:pPr>
                      <a:endParaRPr lang="en-US"/>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0" y="999413"/>
            <a:ext cx="9613861" cy="1080938"/>
          </a:xfrm>
        </p:spPr>
        <p:txBody>
          <a:bodyPr/>
          <a:lstStyle/>
          <a:p>
            <a:r>
              <a:rPr lang="en-IN" b="1" dirty="0" smtClean="0">
                <a:latin typeface="Adobe Fan Heiti Std B" panose="020B0700000000000000" charset="-120"/>
                <a:ea typeface="Adobe Fan Heiti Std B" panose="020B0700000000000000" charset="-120"/>
              </a:rPr>
              <a:t>PROJECT INTRODUCTION</a:t>
            </a:r>
            <a:br>
              <a:rPr lang="en-IN" b="1" dirty="0">
                <a:latin typeface="Adobe Fan Heiti Std B" panose="020B0700000000000000" charset="-120"/>
                <a:ea typeface="Adobe Fan Heiti Std B" panose="020B0700000000000000" charset="-120"/>
              </a:rPr>
            </a:br>
            <a:endParaRPr lang="en-IN" dirty="0"/>
          </a:p>
        </p:txBody>
      </p:sp>
      <p:sp>
        <p:nvSpPr>
          <p:cNvPr id="3" name="Content Placeholder 2"/>
          <p:cNvSpPr>
            <a:spLocks noGrp="1"/>
          </p:cNvSpPr>
          <p:nvPr>
            <p:ph idx="1"/>
          </p:nvPr>
        </p:nvSpPr>
        <p:spPr>
          <a:xfrm>
            <a:off x="873752" y="2644603"/>
            <a:ext cx="9613861" cy="3599316"/>
          </a:xfrm>
        </p:spPr>
        <p:txBody>
          <a:bodyPr/>
          <a:lstStyle/>
          <a:p>
            <a:r>
              <a:rPr lang="en-US" dirty="0">
                <a:effectLst/>
              </a:rPr>
              <a:t>This project aims to analyze and understand the behavior of Spotify users based on a comprehensive dataset. By exploring user demographics, subscription plans, preferred content, and listening habits, we seek to uncover insights that can help improve Spotify's service and tailor it to the preferences of its diverse user base. Through data analysis and visualization, we aim to enhance user experience and inform strategic decisions in the music streaming industry.</a:t>
            </a:r>
            <a:endParaRPr lang="en-IN" dirty="0"/>
          </a:p>
        </p:txBody>
      </p:sp>
      <p:pic>
        <p:nvPicPr>
          <p:cNvPr id="4" name="Picture 3"/>
          <p:cNvPicPr>
            <a:picLocks noChangeAspect="1"/>
          </p:cNvPicPr>
          <p:nvPr/>
        </p:nvPicPr>
        <p:blipFill>
          <a:blip r:embed="rId1"/>
          <a:stretch>
            <a:fillRect/>
          </a:stretch>
        </p:blipFill>
        <p:spPr>
          <a:xfrm>
            <a:off x="10819944" y="685346"/>
            <a:ext cx="1222586" cy="12225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1807" y="3356780"/>
            <a:ext cx="9613861" cy="3599316"/>
          </a:xfrm>
        </p:spPr>
        <p:txBody>
          <a:bodyPr/>
          <a:lstStyle/>
          <a:p>
            <a:r>
              <a:rPr lang="en-IN" altLang="en-US" dirty="0">
                <a:effectLst/>
              </a:rPr>
              <a:t>1. </a:t>
            </a:r>
            <a:r>
              <a:rPr lang="en-US" dirty="0">
                <a:effectLst/>
              </a:rPr>
              <a:t>Define and Plan: This step involves </a:t>
            </a:r>
            <a:r>
              <a:rPr lang="en-IN" altLang="en-US" dirty="0">
                <a:effectLst/>
              </a:rPr>
              <a:t>understanding</a:t>
            </a:r>
            <a:r>
              <a:rPr lang="en-US" dirty="0">
                <a:effectLst/>
              </a:rPr>
              <a:t> the project's goals, objectives</a:t>
            </a:r>
            <a:r>
              <a:rPr lang="en-IN" altLang="en-US" dirty="0">
                <a:effectLst/>
              </a:rPr>
              <a:t>.</a:t>
            </a:r>
            <a:endParaRPr lang="en-IN" altLang="en-US" dirty="0">
              <a:effectLst/>
            </a:endParaRPr>
          </a:p>
          <a:p>
            <a:r>
              <a:rPr lang="en-IN" altLang="en-US" dirty="0">
                <a:effectLst/>
              </a:rPr>
              <a:t>2. </a:t>
            </a:r>
            <a:r>
              <a:rPr lang="en-US" dirty="0" err="1">
                <a:effectLst/>
              </a:rPr>
              <a:t>Analy</a:t>
            </a:r>
            <a:r>
              <a:rPr lang="en-IN" altLang="en-US" dirty="0">
                <a:effectLst/>
              </a:rPr>
              <a:t>sis</a:t>
            </a:r>
            <a:r>
              <a:rPr lang="en-US" dirty="0">
                <a:effectLst/>
              </a:rPr>
              <a:t>: This step involves collecting and preprocessing data, exploring and understanding the dataset</a:t>
            </a:r>
            <a:r>
              <a:rPr lang="en-IN" altLang="en-US" dirty="0">
                <a:effectLst/>
              </a:rPr>
              <a:t>.</a:t>
            </a:r>
            <a:endParaRPr lang="en-IN" altLang="en-US" dirty="0">
              <a:effectLst/>
            </a:endParaRPr>
          </a:p>
          <a:p>
            <a:r>
              <a:rPr lang="en-IN" altLang="en-US" dirty="0">
                <a:effectLst/>
              </a:rPr>
              <a:t>3. </a:t>
            </a:r>
            <a:r>
              <a:rPr lang="en-US" dirty="0">
                <a:effectLst/>
              </a:rPr>
              <a:t>Present and Document: This step involves documenting the project's process and creating a presentation or report to communicate the findings and outcomes.</a:t>
            </a:r>
            <a:endParaRPr lang="en-US" dirty="0">
              <a:effectLst/>
            </a:endParaRPr>
          </a:p>
          <a:p>
            <a:endParaRPr lang="en-IN" dirty="0"/>
          </a:p>
        </p:txBody>
      </p:sp>
      <p:sp>
        <p:nvSpPr>
          <p:cNvPr id="4" name="Title 1"/>
          <p:cNvSpPr>
            <a:spLocks noGrp="1"/>
          </p:cNvSpPr>
          <p:nvPr>
            <p:ph type="title"/>
          </p:nvPr>
        </p:nvSpPr>
        <p:spPr>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a:latin typeface="Adobe Fan Heiti Std B" panose="020B0700000000000000" charset="-120"/>
                <a:ea typeface="Adobe Fan Heiti Std B" panose="020B0700000000000000" charset="-120"/>
              </a:rPr>
              <a:t>IMplementation of project</a:t>
            </a:r>
            <a:endParaRPr lang="en-IN" sz="2800" b="1" dirty="0">
              <a:latin typeface="Adobe Fan Heiti Std B" panose="020B0700000000000000" charset="-120"/>
              <a:ea typeface="Adobe Fan Heiti Std B" panose="020B0700000000000000" charset="-120"/>
            </a:endParaRPr>
          </a:p>
        </p:txBody>
      </p:sp>
      <p:sp>
        <p:nvSpPr>
          <p:cNvPr id="5" name="Rectangles 8"/>
          <p:cNvSpPr/>
          <p:nvPr/>
        </p:nvSpPr>
        <p:spPr>
          <a:xfrm>
            <a:off x="5958738" y="2490031"/>
            <a:ext cx="2721610" cy="471170"/>
          </a:xfrm>
          <a:prstGeom prst="rect">
            <a:avLst/>
          </a:prstGeom>
          <a:solidFill>
            <a:schemeClr val="tx2">
              <a:lumMod val="50000"/>
            </a:schemeClr>
          </a:solidFill>
          <a:ln>
            <a:gradFill>
              <a:gsLst>
                <a:gs pos="0">
                  <a:srgbClr val="FBFB11"/>
                </a:gs>
                <a:gs pos="100000">
                  <a:srgbClr val="838309"/>
                </a:gs>
              </a:gsLst>
            </a:gradFill>
          </a:ln>
        </p:spPr>
        <p:style>
          <a:lnRef idx="0">
            <a:srgbClr val="FFFFFF"/>
          </a:lnRef>
          <a:fillRef idx="1">
            <a:schemeClr val="accent1"/>
          </a:fillRef>
          <a:effectRef idx="0">
            <a:srgbClr val="FFFFFF"/>
          </a:effectRef>
          <a:fontRef idx="minor">
            <a:schemeClr val="dk1"/>
          </a:fontRef>
        </p:style>
        <p:txBody>
          <a:bodyPr rtlCol="0" anchor="ctr"/>
          <a:lstStyle>
            <a:defPPr>
              <a:defRPr lang="en-US">
                <a:solidFill>
                  <a:schemeClr val="dk1"/>
                </a:solidFill>
              </a:defRPr>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a:p>
        </p:txBody>
      </p:sp>
      <p:sp>
        <p:nvSpPr>
          <p:cNvPr id="6" name="Rectangles 7"/>
          <p:cNvSpPr/>
          <p:nvPr/>
        </p:nvSpPr>
        <p:spPr>
          <a:xfrm>
            <a:off x="4049503" y="2490031"/>
            <a:ext cx="1259840" cy="471170"/>
          </a:xfrm>
          <a:prstGeom prst="rect">
            <a:avLst/>
          </a:prstGeom>
          <a:solidFill>
            <a:schemeClr val="tx2">
              <a:lumMod val="50000"/>
            </a:schemeClr>
          </a:solidFill>
          <a:ln>
            <a:gradFill>
              <a:gsLst>
                <a:gs pos="0">
                  <a:srgbClr val="FBFB11"/>
                </a:gs>
                <a:gs pos="100000">
                  <a:srgbClr val="838309"/>
                </a:gs>
              </a:gsLst>
            </a:gradFill>
          </a:ln>
        </p:spPr>
        <p:style>
          <a:lnRef idx="0">
            <a:srgbClr val="FFFFFF"/>
          </a:lnRef>
          <a:fillRef idx="1">
            <a:schemeClr val="accent1"/>
          </a:fillRef>
          <a:effectRef idx="0">
            <a:srgbClr val="FFFFFF"/>
          </a:effectRef>
          <a:fontRef idx="minor">
            <a:schemeClr val="dk1"/>
          </a:fontRef>
        </p:style>
        <p:txBody>
          <a:bodyPr rtlCol="0" anchor="ctr"/>
          <a:lstStyle>
            <a:defPPr>
              <a:defRPr lang="en-US">
                <a:solidFill>
                  <a:schemeClr val="dk1"/>
                </a:solidFill>
              </a:defRPr>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a:p>
        </p:txBody>
      </p:sp>
      <p:sp>
        <p:nvSpPr>
          <p:cNvPr id="7" name="Rectangles 6"/>
          <p:cNvSpPr/>
          <p:nvPr/>
        </p:nvSpPr>
        <p:spPr>
          <a:xfrm>
            <a:off x="1612163" y="2492199"/>
            <a:ext cx="2029460" cy="471170"/>
          </a:xfrm>
          <a:prstGeom prst="rect">
            <a:avLst/>
          </a:prstGeom>
          <a:solidFill>
            <a:schemeClr val="tx2">
              <a:lumMod val="50000"/>
            </a:schemeClr>
          </a:solidFill>
          <a:ln>
            <a:gradFill>
              <a:gsLst>
                <a:gs pos="0">
                  <a:srgbClr val="FBFB11"/>
                </a:gs>
                <a:gs pos="100000">
                  <a:srgbClr val="838309"/>
                </a:gs>
              </a:gsLst>
            </a:gradFill>
          </a:ln>
        </p:spPr>
        <p:style>
          <a:lnRef idx="0">
            <a:srgbClr val="FFFFFF"/>
          </a:lnRef>
          <a:fillRef idx="1">
            <a:schemeClr val="accent1"/>
          </a:fillRef>
          <a:effectRef idx="0">
            <a:srgbClr val="FFFFFF"/>
          </a:effectRef>
          <a:fontRef idx="minor">
            <a:schemeClr val="dk1"/>
          </a:fontRef>
        </p:style>
        <p:txBody>
          <a:bodyPr rtlCol="0" anchor="ctr"/>
          <a:lstStyle>
            <a:defPPr>
              <a:defRPr lang="en-US">
                <a:solidFill>
                  <a:schemeClr val="dk1"/>
                </a:solidFill>
              </a:defRPr>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a:p>
        </p:txBody>
      </p:sp>
      <p:sp>
        <p:nvSpPr>
          <p:cNvPr id="8" name="Text Box 4"/>
          <p:cNvSpPr txBox="1"/>
          <p:nvPr/>
        </p:nvSpPr>
        <p:spPr>
          <a:xfrm>
            <a:off x="1673710" y="2561091"/>
            <a:ext cx="7750175" cy="400110"/>
          </a:xfrm>
          <a:prstGeom prst="rect">
            <a:avLst/>
          </a:prstGeom>
          <a:noFill/>
        </p:spPr>
        <p:txBody>
          <a:bodyPr wrap="square"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t>Define and Plan</a:t>
            </a:r>
            <a:r>
              <a:rPr lang="en-IN" altLang="en-US" sz="2000" dirty="0"/>
              <a:t> </a:t>
            </a:r>
            <a:r>
              <a:rPr lang="en-IN" altLang="en-US" sz="2000" dirty="0" smtClean="0"/>
              <a:t> ----&gt; </a:t>
            </a:r>
            <a:r>
              <a:rPr lang="en-US" sz="2000" dirty="0" err="1"/>
              <a:t>Analy</a:t>
            </a:r>
            <a:r>
              <a:rPr lang="en-IN" altLang="en-US" sz="2000" dirty="0"/>
              <a:t>sis  </a:t>
            </a:r>
            <a:r>
              <a:rPr lang="en-IN" altLang="en-US" sz="2000" dirty="0" smtClean="0"/>
              <a:t>-----&gt; </a:t>
            </a:r>
            <a:r>
              <a:rPr lang="en-US" sz="2000" dirty="0"/>
              <a:t>Present</a:t>
            </a:r>
            <a:r>
              <a:rPr lang="en-IN" altLang="en-US" sz="2000" dirty="0"/>
              <a:t> &amp; Document </a:t>
            </a:r>
            <a:endParaRPr lang="en-US" sz="2000" dirty="0"/>
          </a:p>
        </p:txBody>
      </p:sp>
      <p:pic>
        <p:nvPicPr>
          <p:cNvPr id="9" name="Picture 8"/>
          <p:cNvPicPr>
            <a:picLocks noChangeAspect="1"/>
          </p:cNvPicPr>
          <p:nvPr/>
        </p:nvPicPr>
        <p:blipFill>
          <a:blip r:embed="rId1"/>
          <a:stretch>
            <a:fillRect/>
          </a:stretch>
        </p:blipFill>
        <p:spPr>
          <a:xfrm>
            <a:off x="10819944" y="685346"/>
            <a:ext cx="1222586" cy="12225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437" y="1016997"/>
            <a:ext cx="9613861" cy="1080938"/>
          </a:xfrm>
        </p:spPr>
        <p:txBody>
          <a:bodyPr/>
          <a:lstStyle/>
          <a:p>
            <a:r>
              <a:rPr lang="en-IN" b="1" dirty="0">
                <a:latin typeface="Adobe Fan Heiti Std B" panose="020B0700000000000000" pitchFamily="34" charset="-128"/>
                <a:ea typeface="Adobe Fan Heiti Std B" panose="020B0700000000000000" pitchFamily="34" charset="-128"/>
              </a:rPr>
              <a:t>DESCRIPTION OF DATASET</a:t>
            </a:r>
            <a:br>
              <a:rPr lang="en-IN" b="1" dirty="0">
                <a:latin typeface="Adobe Fan Heiti Std B" panose="020B0700000000000000" pitchFamily="34" charset="-128"/>
                <a:ea typeface="Adobe Fan Heiti Std B" panose="020B0700000000000000" pitchFamily="34" charset="-128"/>
              </a:rPr>
            </a:br>
            <a:endParaRPr lang="en-IN" dirty="0"/>
          </a:p>
        </p:txBody>
      </p:sp>
      <p:sp>
        <p:nvSpPr>
          <p:cNvPr id="3" name="Content Placeholder 2"/>
          <p:cNvSpPr>
            <a:spLocks noGrp="1"/>
          </p:cNvSpPr>
          <p:nvPr>
            <p:ph idx="1"/>
          </p:nvPr>
        </p:nvSpPr>
        <p:spPr>
          <a:xfrm>
            <a:off x="697906" y="2662189"/>
            <a:ext cx="9613861" cy="3599316"/>
          </a:xfrm>
        </p:spPr>
        <p:txBody>
          <a:bodyPr>
            <a:normAutofit/>
          </a:bodyPr>
          <a:lstStyle/>
          <a:p>
            <a:br>
              <a:rPr lang="en-US" dirty="0"/>
            </a:br>
            <a:r>
              <a:rPr lang="en-US" dirty="0">
                <a:effectLst/>
              </a:rPr>
              <a:t>The Spotify Users dataset provides </a:t>
            </a:r>
            <a:r>
              <a:rPr lang="en-US" dirty="0" smtClean="0">
                <a:effectLst/>
              </a:rPr>
              <a:t>information </a:t>
            </a:r>
            <a:r>
              <a:rPr lang="en-US" dirty="0">
                <a:effectLst/>
              </a:rPr>
              <a:t>into the music preferences and behavior of Spotify's </a:t>
            </a:r>
            <a:r>
              <a:rPr lang="en-US" dirty="0" smtClean="0">
                <a:effectLst/>
              </a:rPr>
              <a:t>users. </a:t>
            </a:r>
            <a:r>
              <a:rPr lang="en-US" dirty="0">
                <a:effectLst/>
              </a:rPr>
              <a:t>It includes a variety of </a:t>
            </a:r>
            <a:r>
              <a:rPr lang="en-US" dirty="0" smtClean="0">
                <a:effectLst/>
              </a:rPr>
              <a:t>attributes </a:t>
            </a:r>
            <a:r>
              <a:rPr lang="en-US" dirty="0">
                <a:effectLst/>
              </a:rPr>
              <a:t>such as </a:t>
            </a:r>
            <a:r>
              <a:rPr lang="en-US" dirty="0" smtClean="0">
                <a:effectLst/>
              </a:rPr>
              <a:t>age</a:t>
            </a:r>
            <a:r>
              <a:rPr lang="en-US" dirty="0">
                <a:effectLst/>
              </a:rPr>
              <a:t>, gender, subscription plan, preferred listening device, and music listening habits. This dataset offers valuable information for understanding user </a:t>
            </a:r>
            <a:r>
              <a:rPr lang="en-US" dirty="0" smtClean="0">
                <a:effectLst/>
              </a:rPr>
              <a:t>engagement , and </a:t>
            </a:r>
            <a:r>
              <a:rPr lang="en-US" dirty="0">
                <a:effectLst/>
              </a:rPr>
              <a:t>the impact of subscription plans on user </a:t>
            </a:r>
            <a:r>
              <a:rPr lang="en-US" dirty="0" smtClean="0">
                <a:effectLst/>
              </a:rPr>
              <a:t>behavior</a:t>
            </a:r>
            <a:endParaRPr lang="en-IN" dirty="0"/>
          </a:p>
        </p:txBody>
      </p:sp>
      <p:pic>
        <p:nvPicPr>
          <p:cNvPr id="4" name="Picture 3"/>
          <p:cNvPicPr>
            <a:picLocks noChangeAspect="1"/>
          </p:cNvPicPr>
          <p:nvPr/>
        </p:nvPicPr>
        <p:blipFill>
          <a:blip r:embed="rId1"/>
          <a:stretch>
            <a:fillRect/>
          </a:stretch>
        </p:blipFill>
        <p:spPr>
          <a:xfrm>
            <a:off x="10819944" y="685346"/>
            <a:ext cx="1222586" cy="12225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57228" y="533420"/>
            <a:ext cx="9613861" cy="108093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dirty="0" smtClean="0">
                <a:latin typeface="Adobe Fan Heiti Std B" panose="020B0700000000000000" pitchFamily="34" charset="-128"/>
                <a:ea typeface="Adobe Fan Heiti Std B" panose="020B0700000000000000" pitchFamily="34" charset="-128"/>
              </a:rPr>
              <a:t>Data Pre-processing</a:t>
            </a:r>
            <a:endParaRPr lang="en-IN" sz="3200" b="1" dirty="0">
              <a:latin typeface="Adobe Fan Heiti Std B" panose="020B0700000000000000" pitchFamily="34" charset="-128"/>
              <a:ea typeface="Adobe Fan Heiti Std B" panose="020B0700000000000000" pitchFamily="34" charset="-128"/>
            </a:endParaRPr>
          </a:p>
        </p:txBody>
      </p:sp>
      <p:sp>
        <p:nvSpPr>
          <p:cNvPr id="5" name="Content Placeholder 2"/>
          <p:cNvSpPr>
            <a:spLocks noGrp="1"/>
          </p:cNvSpPr>
          <p:nvPr>
            <p:ph idx="1"/>
          </p:nvPr>
        </p:nvSpPr>
        <p:spPr>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r>
              <a:rPr lang="en-IN" sz="2400" dirty="0" smtClean="0">
                <a:ea typeface="Adobe Fan Heiti Std B" panose="020B0700000000000000" pitchFamily="34" charset="-128"/>
              </a:rPr>
              <a:t>First step ,the data was loaded and read into python using pandas library.</a:t>
            </a:r>
            <a:endParaRPr lang="en-IN" sz="2400" dirty="0" smtClean="0">
              <a:ea typeface="Adobe Fan Heiti Std B" panose="020B0700000000000000" pitchFamily="34" charset="-128"/>
            </a:endParaRPr>
          </a:p>
          <a:p>
            <a:r>
              <a:rPr lang="en-IN" sz="2400" dirty="0" smtClean="0">
                <a:ea typeface="Adobe Fan Heiti Std B" panose="020B0700000000000000" pitchFamily="34" charset="-128"/>
              </a:rPr>
              <a:t>Statistically summary to know about the aggregation values</a:t>
            </a:r>
            <a:endParaRPr lang="en-IN" sz="2400" dirty="0" smtClean="0">
              <a:ea typeface="Adobe Fan Heiti Std B" panose="020B0700000000000000" pitchFamily="34" charset="-128"/>
            </a:endParaRPr>
          </a:p>
          <a:p>
            <a:r>
              <a:rPr lang="en-IN" sz="2400" dirty="0" smtClean="0">
                <a:ea typeface="Adobe Fan Heiti Std B" panose="020B0700000000000000" pitchFamily="34" charset="-128"/>
              </a:rPr>
              <a:t>Identifying missing values </a:t>
            </a:r>
            <a:endParaRPr lang="en-IN" sz="2400" dirty="0" smtClean="0">
              <a:ea typeface="Adobe Fan Heiti Std B" panose="020B0700000000000000" pitchFamily="34" charset="-128"/>
            </a:endParaRPr>
          </a:p>
          <a:p>
            <a:r>
              <a:rPr lang="en-IN" sz="2400" dirty="0" smtClean="0">
                <a:ea typeface="Adobe Fan Heiti Std B" panose="020B0700000000000000" pitchFamily="34" charset="-128"/>
              </a:rPr>
              <a:t>Data Imputation with the help of modal value as it is best suited for categorical data type</a:t>
            </a:r>
            <a:endParaRPr lang="en-IN" sz="2400" dirty="0" smtClean="0">
              <a:ea typeface="Adobe Fan Heiti Std B" panose="020B0700000000000000" pitchFamily="34" charset="-128"/>
            </a:endParaRPr>
          </a:p>
          <a:p>
            <a:endParaRPr lang="en-IN" dirty="0"/>
          </a:p>
        </p:txBody>
      </p:sp>
      <p:pic>
        <p:nvPicPr>
          <p:cNvPr id="6" name="Picture 5"/>
          <p:cNvPicPr>
            <a:picLocks noChangeAspect="1"/>
          </p:cNvPicPr>
          <p:nvPr/>
        </p:nvPicPr>
        <p:blipFill>
          <a:blip r:embed="rId1"/>
          <a:stretch>
            <a:fillRect/>
          </a:stretch>
        </p:blipFill>
        <p:spPr>
          <a:xfrm>
            <a:off x="10819944" y="685346"/>
            <a:ext cx="1222586" cy="122258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TEMPLATE</a:t>
            </a:r>
            <a:endParaRPr lang="en-IN" dirty="0"/>
          </a:p>
        </p:txBody>
      </p:sp>
      <p:sp>
        <p:nvSpPr>
          <p:cNvPr id="4" name="Content Placeholder 2"/>
          <p:cNvSpPr>
            <a:spLocks noGrp="1"/>
          </p:cNvSpPr>
          <p:nvPr>
            <p:ph idx="1"/>
          </p:nvPr>
        </p:nvSpPr>
        <p:spPr>
          <a:xfrm>
            <a:off x="779116" y="1413681"/>
            <a:ext cx="9613861" cy="3599316"/>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pPr marL="0" indent="0">
              <a:buNone/>
            </a:pPr>
            <a:r>
              <a:rPr lang="en-IN" sz="2400" dirty="0" smtClean="0"/>
              <a:t> Created </a:t>
            </a:r>
            <a:r>
              <a:rPr lang="en-IN" sz="2400" dirty="0" smtClean="0"/>
              <a:t>a template for dashboard using </a:t>
            </a:r>
            <a:r>
              <a:rPr lang="en-IN" sz="2400" dirty="0" err="1" smtClean="0"/>
              <a:t>Figma</a:t>
            </a:r>
            <a:r>
              <a:rPr lang="en-IN" sz="2400" dirty="0"/>
              <a:t> </a:t>
            </a:r>
            <a:r>
              <a:rPr lang="en-IN" sz="2400" dirty="0" smtClean="0"/>
              <a:t>in accordance with</a:t>
            </a:r>
            <a:endParaRPr lang="en-IN" sz="2400" dirty="0" smtClean="0"/>
          </a:p>
          <a:p>
            <a:pPr marL="0" indent="0">
              <a:buNone/>
            </a:pPr>
            <a:r>
              <a:rPr lang="en-IN" sz="2400" dirty="0" smtClean="0"/>
              <a:t> the charts for visualizing and better understanding.</a:t>
            </a:r>
            <a:endParaRPr lang="en-IN" sz="2400" dirty="0"/>
          </a:p>
        </p:txBody>
      </p:sp>
      <p:pic>
        <p:nvPicPr>
          <p:cNvPr id="5" name="Picture 4"/>
          <p:cNvPicPr>
            <a:picLocks noChangeAspect="1"/>
          </p:cNvPicPr>
          <p:nvPr/>
        </p:nvPicPr>
        <p:blipFill>
          <a:blip r:embed="rId1"/>
          <a:stretch>
            <a:fillRect/>
          </a:stretch>
        </p:blipFill>
        <p:spPr>
          <a:xfrm>
            <a:off x="3221574" y="3839087"/>
            <a:ext cx="5098222" cy="2552921"/>
          </a:xfrm>
          <a:prstGeom prst="rect">
            <a:avLst/>
          </a:prstGeom>
        </p:spPr>
      </p:pic>
      <p:pic>
        <p:nvPicPr>
          <p:cNvPr id="6" name="Picture 5"/>
          <p:cNvPicPr>
            <a:picLocks noChangeAspect="1"/>
          </p:cNvPicPr>
          <p:nvPr/>
        </p:nvPicPr>
        <p:blipFill>
          <a:blip r:embed="rId2"/>
          <a:stretch>
            <a:fillRect/>
          </a:stretch>
        </p:blipFill>
        <p:spPr>
          <a:xfrm>
            <a:off x="10819944" y="685346"/>
            <a:ext cx="1222586" cy="12225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are the sources of exploration for new music?</a:t>
            </a:r>
            <a:endParaRPr lang="en-IN" dirty="0"/>
          </a:p>
        </p:txBody>
      </p:sp>
      <p:sp>
        <p:nvSpPr>
          <p:cNvPr id="3" name="Content Placeholder 2"/>
          <p:cNvSpPr>
            <a:spLocks noGrp="1"/>
          </p:cNvSpPr>
          <p:nvPr>
            <p:ph idx="1"/>
          </p:nvPr>
        </p:nvSpPr>
        <p:spPr>
          <a:xfrm>
            <a:off x="829790" y="2978712"/>
            <a:ext cx="4243371" cy="3599316"/>
          </a:xfrm>
        </p:spPr>
        <p:txBody>
          <a:bodyPr/>
          <a:lstStyle/>
          <a:p>
            <a:pPr marL="0" indent="0">
              <a:buNone/>
            </a:pPr>
            <a:r>
              <a:rPr lang="en-US" b="1" dirty="0">
                <a:effectLst/>
              </a:rPr>
              <a:t>Most people find new music through recommendations and next highest is through playlists. Least preferred method is Radio</a:t>
            </a:r>
            <a:endParaRPr lang="en-US" dirty="0">
              <a:effectLst/>
            </a:endParaRPr>
          </a:p>
          <a:p>
            <a:pPr marL="0" indent="0">
              <a:buNone/>
            </a:pPr>
            <a:br>
              <a:rPr lang="en-US" dirty="0">
                <a:effectLst/>
              </a:rPr>
            </a:br>
            <a:endParaRPr lang="en-IN" dirty="0"/>
          </a:p>
        </p:txBody>
      </p:sp>
      <p:pic>
        <p:nvPicPr>
          <p:cNvPr id="4" name="Picture 3"/>
          <p:cNvPicPr>
            <a:picLocks noChangeAspect="1"/>
          </p:cNvPicPr>
          <p:nvPr/>
        </p:nvPicPr>
        <p:blipFill>
          <a:blip r:embed="rId1"/>
          <a:stretch>
            <a:fillRect/>
          </a:stretch>
        </p:blipFill>
        <p:spPr>
          <a:xfrm>
            <a:off x="5572644" y="2336873"/>
            <a:ext cx="4915326" cy="3772227"/>
          </a:xfrm>
          <a:prstGeom prst="rect">
            <a:avLst/>
          </a:prstGeom>
        </p:spPr>
      </p:pic>
      <p:pic>
        <p:nvPicPr>
          <p:cNvPr id="5" name="Picture 4"/>
          <p:cNvPicPr>
            <a:picLocks noChangeAspect="1"/>
          </p:cNvPicPr>
          <p:nvPr/>
        </p:nvPicPr>
        <p:blipFill>
          <a:blip r:embed="rId2"/>
          <a:stretch>
            <a:fillRect/>
          </a:stretch>
        </p:blipFill>
        <p:spPr>
          <a:xfrm>
            <a:off x="10819944" y="685346"/>
            <a:ext cx="1222586" cy="122258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is the most preferred time slot to listen to music in relation with different age groups?</a:t>
            </a:r>
            <a:endParaRPr lang="en-IN" dirty="0"/>
          </a:p>
        </p:txBody>
      </p:sp>
      <p:sp>
        <p:nvSpPr>
          <p:cNvPr id="3" name="Content Placeholder 2"/>
          <p:cNvSpPr>
            <a:spLocks noGrp="1"/>
          </p:cNvSpPr>
          <p:nvPr>
            <p:ph idx="1"/>
          </p:nvPr>
        </p:nvSpPr>
        <p:spPr>
          <a:xfrm>
            <a:off x="803414" y="2596496"/>
            <a:ext cx="4304917" cy="3599316"/>
          </a:xfrm>
        </p:spPr>
        <p:txBody>
          <a:bodyPr/>
          <a:lstStyle/>
          <a:p>
            <a:pPr marL="0" indent="0">
              <a:buNone/>
            </a:pPr>
            <a:r>
              <a:rPr lang="en-US" b="1" dirty="0">
                <a:effectLst/>
              </a:rPr>
              <a:t>Night is the most common time slot for listening to music. and people in the age group of 20-35 listens more in this time slot when compared to other age groups</a:t>
            </a:r>
            <a:endParaRPr lang="en-US" dirty="0">
              <a:effectLst/>
            </a:endParaRPr>
          </a:p>
          <a:p>
            <a:pPr marL="0" indent="0">
              <a:buNone/>
            </a:pPr>
            <a:br>
              <a:rPr lang="en-US" dirty="0">
                <a:effectLst/>
              </a:rPr>
            </a:br>
            <a:endParaRPr lang="en-IN" dirty="0"/>
          </a:p>
        </p:txBody>
      </p:sp>
      <p:pic>
        <p:nvPicPr>
          <p:cNvPr id="4" name="Picture 3"/>
          <p:cNvPicPr>
            <a:picLocks noChangeAspect="1"/>
          </p:cNvPicPr>
          <p:nvPr/>
        </p:nvPicPr>
        <p:blipFill>
          <a:blip r:embed="rId1"/>
          <a:stretch>
            <a:fillRect/>
          </a:stretch>
        </p:blipFill>
        <p:spPr>
          <a:xfrm>
            <a:off x="5398477" y="2205825"/>
            <a:ext cx="4993604" cy="4123663"/>
          </a:xfrm>
          <a:prstGeom prst="rect">
            <a:avLst/>
          </a:prstGeom>
        </p:spPr>
      </p:pic>
      <p:pic>
        <p:nvPicPr>
          <p:cNvPr id="5" name="Picture 4"/>
          <p:cNvPicPr>
            <a:picLocks noChangeAspect="1"/>
          </p:cNvPicPr>
          <p:nvPr/>
        </p:nvPicPr>
        <p:blipFill>
          <a:blip r:embed="rId2"/>
          <a:stretch>
            <a:fillRect/>
          </a:stretch>
        </p:blipFill>
        <p:spPr>
          <a:xfrm>
            <a:off x="10819944" y="685346"/>
            <a:ext cx="1222586" cy="12225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Users of Spotify subscriptions according to age groups</a:t>
            </a:r>
            <a:endParaRPr lang="en-IN" dirty="0"/>
          </a:p>
        </p:txBody>
      </p:sp>
      <p:sp>
        <p:nvSpPr>
          <p:cNvPr id="3" name="Content Placeholder 2"/>
          <p:cNvSpPr>
            <a:spLocks noGrp="1"/>
          </p:cNvSpPr>
          <p:nvPr>
            <p:ph idx="1"/>
          </p:nvPr>
        </p:nvSpPr>
        <p:spPr>
          <a:xfrm>
            <a:off x="759452" y="2530516"/>
            <a:ext cx="3557571" cy="3599316"/>
          </a:xfrm>
        </p:spPr>
        <p:txBody>
          <a:bodyPr/>
          <a:lstStyle/>
          <a:p>
            <a:pPr marL="0" indent="0">
              <a:buNone/>
            </a:pPr>
            <a:r>
              <a:rPr lang="en-US" b="1" dirty="0">
                <a:effectLst/>
              </a:rPr>
              <a:t>Age group 20-35 are the most listeners and in that, users without </a:t>
            </a:r>
            <a:r>
              <a:rPr lang="en-US" b="1" dirty="0" smtClean="0">
                <a:effectLst/>
              </a:rPr>
              <a:t>subscription </a:t>
            </a:r>
            <a:r>
              <a:rPr lang="en-US" b="1" dirty="0">
                <a:effectLst/>
              </a:rPr>
              <a:t>are using it more than premium users</a:t>
            </a:r>
            <a:endParaRPr lang="en-IN" dirty="0"/>
          </a:p>
        </p:txBody>
      </p:sp>
      <p:pic>
        <p:nvPicPr>
          <p:cNvPr id="4" name="Picture 3"/>
          <p:cNvPicPr>
            <a:picLocks noChangeAspect="1"/>
          </p:cNvPicPr>
          <p:nvPr/>
        </p:nvPicPr>
        <p:blipFill>
          <a:blip r:embed="rId1"/>
          <a:stretch>
            <a:fillRect/>
          </a:stretch>
        </p:blipFill>
        <p:spPr>
          <a:xfrm>
            <a:off x="4655563" y="2530516"/>
            <a:ext cx="6573207" cy="3212029"/>
          </a:xfrm>
          <a:prstGeom prst="rect">
            <a:avLst/>
          </a:prstGeom>
        </p:spPr>
      </p:pic>
      <p:pic>
        <p:nvPicPr>
          <p:cNvPr id="5" name="Picture 4"/>
          <p:cNvPicPr>
            <a:picLocks noChangeAspect="1"/>
          </p:cNvPicPr>
          <p:nvPr/>
        </p:nvPicPr>
        <p:blipFill>
          <a:blip r:embed="rId2"/>
          <a:stretch>
            <a:fillRect/>
          </a:stretch>
        </p:blipFill>
        <p:spPr>
          <a:xfrm>
            <a:off x="10819944" y="685346"/>
            <a:ext cx="1222586" cy="1222586"/>
          </a:xfrm>
          <a:prstGeom prst="rect">
            <a:avLst/>
          </a:prstGeom>
        </p:spPr>
      </p:pic>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0</TotalTime>
  <Words>3711</Words>
  <Application>WPS Presentation</Application>
  <PresentationFormat>Widescreen</PresentationFormat>
  <Paragraphs>106</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Adobe Fan Heiti Std B</vt:lpstr>
      <vt:lpstr>Adobe Fan Heiti Std B</vt:lpstr>
      <vt:lpstr>Arial</vt:lpstr>
      <vt:lpstr>Trebuchet MS</vt:lpstr>
      <vt:lpstr>Microsoft YaHei</vt:lpstr>
      <vt:lpstr>Arial Unicode MS</vt:lpstr>
      <vt:lpstr>Calibri</vt:lpstr>
      <vt:lpstr>Berlin</vt:lpstr>
      <vt:lpstr>Spotify Users Analysis</vt:lpstr>
      <vt:lpstr>PROJECT INTRODUCTION </vt:lpstr>
      <vt:lpstr>IMplementation of project</vt:lpstr>
      <vt:lpstr>DESCRIPTION OF DATASET </vt:lpstr>
      <vt:lpstr>Data Pre-processing</vt:lpstr>
      <vt:lpstr>TEMPLATE</vt:lpstr>
      <vt:lpstr>What are the sources of exploration for new music?</vt:lpstr>
      <vt:lpstr>What is the most preferred time slot to listen to music in relation with different age groups?</vt:lpstr>
      <vt:lpstr>Users of Spotify subscriptions according to age groups</vt:lpstr>
      <vt:lpstr>What is the distribution of user preferences for specific music genres? </vt:lpstr>
      <vt:lpstr>Which podcast formats are more popular among users?</vt:lpstr>
      <vt:lpstr>Which category of people use Spotify the most?</vt:lpstr>
      <vt:lpstr>Do users prefer shorter or longer podcast episodes?</vt:lpstr>
      <vt:lpstr>Are users satisfied with the variety and availability of podcasts on Spotify?</vt:lpstr>
      <vt:lpstr>DASHBOARD</vt:lpstr>
      <vt:lpstr>FINAL FINDINGS</vt:lpstr>
      <vt:lpstr>FINAL FINDINGS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Users Analysis</dc:title>
  <dc:creator>Deeksha R</dc:creator>
  <cp:lastModifiedBy>reach</cp:lastModifiedBy>
  <cp:revision>21</cp:revision>
  <dcterms:created xsi:type="dcterms:W3CDTF">2023-10-16T04:18:00Z</dcterms:created>
  <dcterms:modified xsi:type="dcterms:W3CDTF">2023-10-19T14:06:10Z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2998574BEC89402AA05DADF5A894D76D_13</vt:lpwstr>
  </property>
  <property fmtid="{D5CDD505-2E9C-101B-9397-08002B2CF9AE}" pid="3" name="KSOProductBuildVer">
    <vt:lpwstr>1033-12.2.0.13266</vt:lpwstr>
  </property>
</Properties>
</file>