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1" r:id="rId8"/>
    <p:sldId id="260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465" y="1964055"/>
            <a:ext cx="9852660" cy="2421255"/>
          </a:xfrm>
        </p:spPr>
        <p:txBody>
          <a:bodyPr>
            <a:noAutofit/>
          </a:bodyPr>
          <a:lstStyle/>
          <a:p>
            <a:r>
              <a:rPr lang="en-IN" sz="8000" dirty="0" smtClean="0"/>
              <a:t>CUSTOMER CHURN ANALYSIS</a:t>
            </a:r>
            <a:endParaRPr lang="en-IN" sz="8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smtClean="0"/>
              <a:t>-Presented By</a:t>
            </a:r>
            <a:endParaRPr lang="en-IN" sz="2800" dirty="0" smtClean="0"/>
          </a:p>
          <a:p>
            <a:r>
              <a:rPr lang="en-IN" sz="2800" dirty="0" smtClean="0"/>
              <a:t> DEEKSHA R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3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6306820" y="49434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US" sz="2400"/>
              <a:t>Both attrited and existing customers are more in England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546225" y="49434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region wise % of existing and attrited customers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7695" y="871220"/>
            <a:ext cx="843661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4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6306820" y="49434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US" sz="2400"/>
              <a:t>Most customers belong to Blue card category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546225" y="494347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 % of existing and attrited customers for each card category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4895" y="833755"/>
            <a:ext cx="8563610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5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5846445" y="4693285"/>
            <a:ext cx="48526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US" sz="2400"/>
              <a:t>Overall in all category existing customers are more in all types of income group. The highest is in the category of Less than $40K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421130" y="480885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 % of existing and attrited customers for each income category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5720" y="756920"/>
            <a:ext cx="7176770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6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5846445" y="5049520"/>
            <a:ext cx="4852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IN" altLang="en-US" sz="2400"/>
              <a:t>England has the highest no.of customers</a:t>
            </a:r>
            <a:endParaRPr lang="en-I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421130" y="4741545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 region wise count of customers. Identify the region with maximum number of customers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4880" y="910590"/>
            <a:ext cx="755078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7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5846445" y="5049520"/>
            <a:ext cx="4852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IN" altLang="en-US" sz="2400"/>
              <a:t>Most spending region is England . It transaction amounts to around $24M.</a:t>
            </a:r>
            <a:endParaRPr lang="en-I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421130" y="499173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What is the Region wise sum of total transaction amount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0450" y="862330"/>
            <a:ext cx="753046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1" y="-238125"/>
            <a:ext cx="10131425" cy="1456267"/>
          </a:xfrm>
        </p:spPr>
        <p:txBody>
          <a:bodyPr/>
          <a:lstStyle/>
          <a:p>
            <a:r>
              <a:rPr lang="en-IN"/>
              <a:t>Task 8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5846445" y="5049520"/>
            <a:ext cx="4852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IN" altLang="en-US" sz="2400"/>
              <a:t>Mostly used card is blue type catgeory with about 89% of people use it.</a:t>
            </a:r>
            <a:endParaRPr lang="en-I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421130" y="499173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which card category is used the most with respect to the total transaction amount?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145" y="929640"/>
            <a:ext cx="8766810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636" y="101600"/>
            <a:ext cx="10131425" cy="1456267"/>
          </a:xfrm>
        </p:spPr>
        <p:txBody>
          <a:bodyPr/>
          <a:lstStyle/>
          <a:p>
            <a:r>
              <a:rPr lang="en-IN"/>
              <a:t>Task 9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6096000" y="3436620"/>
            <a:ext cx="4852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IN" altLang="en-US" sz="2400"/>
              <a:t>Female have higher utilization ratio </a:t>
            </a:r>
            <a:endParaRPr lang="en-I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163310" y="155765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What is the genderwise  utilization ratio for cards?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910" y="1710055"/>
            <a:ext cx="4034790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2" y="2866293"/>
            <a:ext cx="9121162" cy="709880"/>
          </a:xfrm>
        </p:spPr>
        <p:txBody>
          <a:bodyPr/>
          <a:lstStyle/>
          <a:p>
            <a:r>
              <a:rPr lang="en-IN" dirty="0" err="1" smtClean="0"/>
              <a:t>DAshboard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3" y="280826"/>
            <a:ext cx="8013332" cy="6260650"/>
          </a:xfrm>
        </p:spPr>
      </p:pic>
      <p:sp>
        <p:nvSpPr>
          <p:cNvPr id="3" name="Text Box 2"/>
          <p:cNvSpPr txBox="1"/>
          <p:nvPr/>
        </p:nvSpPr>
        <p:spPr>
          <a:xfrm>
            <a:off x="501015" y="19907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/>
              <a:t>TASK 10</a:t>
            </a:r>
            <a:endParaRPr lang="en-I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220" y="609600"/>
            <a:ext cx="10160635" cy="1456055"/>
          </a:xfrm>
        </p:spPr>
        <p:txBody>
          <a:bodyPr/>
          <a:lstStyle/>
          <a:p>
            <a:r>
              <a:rPr lang="en-IN" sz="2800" b="1" dirty="0" smtClean="0">
                <a:latin typeface="Adobe Fan Heiti Std B" panose="020B0700000000000000" charset="-120"/>
                <a:ea typeface="Adobe Fan Heiti Std B" panose="020B0700000000000000" charset="-120"/>
              </a:rPr>
              <a:t>Project </a:t>
            </a:r>
            <a:r>
              <a:rPr lang="en-IN" sz="2800" b="1" dirty="0" err="1" smtClean="0">
                <a:latin typeface="Adobe Fan Heiti Std B" panose="020B0700000000000000" charset="-120"/>
                <a:ea typeface="Adobe Fan Heiti Std B" panose="020B0700000000000000" charset="-120"/>
              </a:rPr>
              <a:t>introdutcion</a:t>
            </a:r>
            <a:endParaRPr lang="en-IN" sz="2800" b="1" dirty="0" err="1" smtClean="0">
              <a:latin typeface="Adobe Fan Heiti Std B" panose="020B0700000000000000" charset="-120"/>
              <a:ea typeface="Adobe Fan Heiti Std B" panose="020B0700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540" y="1604010"/>
            <a:ext cx="7948295" cy="364934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err="1" smtClean="0"/>
              <a:t>Analyzing</a:t>
            </a:r>
            <a:r>
              <a:rPr lang="en-IN" sz="2400" dirty="0" smtClean="0"/>
              <a:t> Customer data of North American Bank as the bank is not performing great.This analysis will </a:t>
            </a:r>
            <a:r>
              <a:rPr lang="en-IN" sz="2400" dirty="0"/>
              <a:t>help to evaluate and understand about customers behaviour and pattern with regards to those who have stopped purchasing their services in order to further prevent any loss of customers.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6831965" y="2230755"/>
            <a:ext cx="2721610" cy="4711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867275" y="2230755"/>
            <a:ext cx="1259840" cy="4711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132965" y="2230755"/>
            <a:ext cx="2029460" cy="4711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0" y="609600"/>
            <a:ext cx="9813925" cy="1456055"/>
          </a:xfrm>
        </p:spPr>
        <p:txBody>
          <a:bodyPr/>
          <a:lstStyle/>
          <a:p>
            <a:r>
              <a:rPr lang="en-IN" sz="2800" b="1" dirty="0">
                <a:latin typeface="Adobe Fan Heiti Std B" panose="020B0700000000000000" charset="-120"/>
                <a:ea typeface="Adobe Fan Heiti Std B" panose="020B0700000000000000" charset="-120"/>
              </a:rPr>
              <a:t>IMplementation of project</a:t>
            </a:r>
            <a:endParaRPr lang="en-IN" sz="2800" b="1" dirty="0">
              <a:latin typeface="Adobe Fan Heiti Std B" panose="020B0700000000000000" charset="-120"/>
              <a:ea typeface="Adobe Fan Heiti Std B" panose="020B0700000000000000" charset="-12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04390" y="2241550"/>
            <a:ext cx="7750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Define and Plan</a:t>
            </a:r>
            <a:r>
              <a:rPr lang="en-IN" altLang="en-US" sz="2400"/>
              <a:t> -----&gt; </a:t>
            </a:r>
            <a:r>
              <a:rPr lang="en-US" sz="2400"/>
              <a:t>Analy</a:t>
            </a:r>
            <a:r>
              <a:rPr lang="en-IN" altLang="en-US" sz="2400"/>
              <a:t>sis    -----&gt; </a:t>
            </a:r>
            <a:r>
              <a:rPr lang="en-US" sz="2400"/>
              <a:t>Present</a:t>
            </a:r>
            <a:r>
              <a:rPr lang="en-IN" altLang="en-US" sz="2400"/>
              <a:t> &amp; Document 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758950" y="3277870"/>
            <a:ext cx="84137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/>
              <a:t>1. </a:t>
            </a:r>
            <a:r>
              <a:rPr lang="en-US" sz="2400"/>
              <a:t>Define and Plan: This step involves </a:t>
            </a:r>
            <a:r>
              <a:rPr lang="en-IN" altLang="en-US" sz="2400"/>
              <a:t>understanding</a:t>
            </a:r>
            <a:r>
              <a:rPr lang="en-US" sz="2400"/>
              <a:t> the project's goals, objectives</a:t>
            </a:r>
            <a:r>
              <a:rPr lang="en-IN" altLang="en-US" sz="2400"/>
              <a:t>.</a:t>
            </a:r>
            <a:endParaRPr lang="en-IN" altLang="en-US" sz="2400"/>
          </a:p>
          <a:p>
            <a:r>
              <a:rPr lang="en-IN" altLang="en-US" sz="2400"/>
              <a:t>2. </a:t>
            </a:r>
            <a:r>
              <a:rPr lang="en-US" sz="2400"/>
              <a:t>Analy</a:t>
            </a:r>
            <a:r>
              <a:rPr lang="en-IN" altLang="en-US" sz="2400"/>
              <a:t>sis</a:t>
            </a:r>
            <a:r>
              <a:rPr lang="en-US" sz="2400"/>
              <a:t>: This step involves collecting and preprocessing data, exploring and understanding the dataset</a:t>
            </a:r>
            <a:r>
              <a:rPr lang="en-IN" altLang="en-US" sz="2400"/>
              <a:t>.</a:t>
            </a:r>
            <a:endParaRPr lang="en-IN" altLang="en-US" sz="2400"/>
          </a:p>
          <a:p>
            <a:r>
              <a:rPr lang="en-IN" altLang="en-US" sz="2400"/>
              <a:t>3. </a:t>
            </a:r>
            <a:r>
              <a:rPr lang="en-US" sz="2400"/>
              <a:t>Present and Document: This step involves documenting the project's process and creating a presentation or report to communicate the findings and outcomes.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831" y="0"/>
            <a:ext cx="6049107" cy="13716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DESCRIPTION OF DATASET</a:t>
            </a:r>
            <a:endParaRPr lang="en-IN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6" y="1022840"/>
            <a:ext cx="999685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1.The </a:t>
            </a:r>
            <a:r>
              <a:rPr lang="en-US" sz="2000" dirty="0"/>
              <a:t>dataset </a:t>
            </a:r>
            <a:r>
              <a:rPr lang="en-US" sz="2000" dirty="0" smtClean="0"/>
              <a:t>tells about credit </a:t>
            </a:r>
            <a:r>
              <a:rPr lang="en-US" sz="2000" dirty="0"/>
              <a:t>card customers, </a:t>
            </a:r>
            <a:r>
              <a:rPr lang="en-US" sz="2000" dirty="0" smtClean="0"/>
              <a:t>with their </a:t>
            </a:r>
            <a:r>
              <a:rPr lang="en-US" sz="2000" dirty="0"/>
              <a:t>demographic details and banking activities.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2.The </a:t>
            </a:r>
            <a:r>
              <a:rPr lang="en-US" sz="2000" dirty="0"/>
              <a:t>dataset includes </a:t>
            </a:r>
            <a:r>
              <a:rPr lang="en-US" sz="2000" dirty="0" smtClean="0"/>
              <a:t>customer </a:t>
            </a:r>
            <a:r>
              <a:rPr lang="en-US" sz="2000" dirty="0"/>
              <a:t>age, gender, education level, marital status, income </a:t>
            </a:r>
            <a:r>
              <a:rPr lang="en-US" sz="2000" dirty="0" smtClean="0"/>
              <a:t>category, </a:t>
            </a:r>
            <a:r>
              <a:rPr lang="en-US" sz="2000" dirty="0"/>
              <a:t>region, and </a:t>
            </a:r>
            <a:r>
              <a:rPr lang="en-US" sz="2000" dirty="0" smtClean="0"/>
              <a:t>other variables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3.It </a:t>
            </a:r>
            <a:r>
              <a:rPr lang="en-US" sz="2000" dirty="0"/>
              <a:t>also contains banking-related information, such as months on book, total relationship count, credit limit, transaction details, and utilization </a:t>
            </a:r>
            <a:r>
              <a:rPr lang="en-US" sz="2000" dirty="0" smtClean="0"/>
              <a:t>ratios.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4.This </a:t>
            </a:r>
            <a:r>
              <a:rPr lang="en-US" sz="2000" dirty="0"/>
              <a:t>dataset can be used </a:t>
            </a:r>
            <a:r>
              <a:rPr lang="en-US" sz="2000" dirty="0" smtClean="0"/>
              <a:t>for analyzing the customers and their behaviors.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976" y="202223"/>
            <a:ext cx="5846885" cy="13716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Pre-processing</a:t>
            </a:r>
            <a:endParaRPr lang="en-IN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978" y="1213339"/>
            <a:ext cx="9135207" cy="5181600"/>
          </a:xfrm>
        </p:spPr>
        <p:txBody>
          <a:bodyPr/>
          <a:lstStyle/>
          <a:p>
            <a:r>
              <a:rPr lang="en-IN" sz="2400" dirty="0" smtClean="0">
                <a:ea typeface="Adobe Fan Heiti Std B" panose="020B0700000000000000" pitchFamily="34" charset="-128"/>
              </a:rPr>
              <a:t>First step ,the data was loaded and read into python using pandas library.</a:t>
            </a:r>
            <a:endParaRPr lang="en-IN" sz="2400" dirty="0" smtClean="0">
              <a:ea typeface="Adobe Fan Heiti Std B" panose="020B0700000000000000" pitchFamily="34" charset="-128"/>
            </a:endParaRPr>
          </a:p>
          <a:p>
            <a:r>
              <a:rPr lang="en-IN" sz="2400" dirty="0" smtClean="0">
                <a:ea typeface="Adobe Fan Heiti Std B" panose="020B0700000000000000" pitchFamily="34" charset="-128"/>
              </a:rPr>
              <a:t>Statistically summary to know about the aggregation values</a:t>
            </a:r>
            <a:endParaRPr lang="en-IN" sz="2400" dirty="0" smtClean="0">
              <a:ea typeface="Adobe Fan Heiti Std B" panose="020B0700000000000000" pitchFamily="34" charset="-128"/>
            </a:endParaRPr>
          </a:p>
          <a:p>
            <a:r>
              <a:rPr lang="en-IN" sz="2400" dirty="0" smtClean="0">
                <a:ea typeface="Adobe Fan Heiti Std B" panose="020B0700000000000000" pitchFamily="34" charset="-128"/>
              </a:rPr>
              <a:t>Identifying missing values </a:t>
            </a:r>
            <a:endParaRPr lang="en-IN" sz="2400" dirty="0" smtClean="0">
              <a:ea typeface="Adobe Fan Heiti Std B" panose="020B0700000000000000" pitchFamily="34" charset="-128"/>
            </a:endParaRPr>
          </a:p>
          <a:p>
            <a:r>
              <a:rPr lang="en-IN" sz="2400" dirty="0" smtClean="0">
                <a:ea typeface="Adobe Fan Heiti Std B" panose="020B0700000000000000" pitchFamily="34" charset="-128"/>
              </a:rPr>
              <a:t>Data Imputation with the help of modal value as it is best suited for categorical data type</a:t>
            </a:r>
            <a:endParaRPr lang="en-IN" sz="2400" dirty="0" smtClean="0">
              <a:ea typeface="Adobe Fan Heiti Std B" panose="020B0700000000000000" pitchFamily="34" charset="-128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894" y="500510"/>
            <a:ext cx="3680885" cy="13716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Template</a:t>
            </a:r>
            <a:endParaRPr lang="en-IN" sz="36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882" y="399724"/>
            <a:ext cx="9603889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Created a template for dashboard using </a:t>
            </a:r>
            <a:r>
              <a:rPr lang="en-IN" sz="2400" dirty="0" err="1" smtClean="0"/>
              <a:t>Figma</a:t>
            </a:r>
            <a:r>
              <a:rPr lang="en-IN" sz="2400" dirty="0"/>
              <a:t> </a:t>
            </a:r>
            <a:r>
              <a:rPr lang="en-IN" sz="2400" dirty="0" smtClean="0"/>
              <a:t>in accordance with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the charts for visualizing and better understanding.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63" y="3783623"/>
            <a:ext cx="5090746" cy="2545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217" y="582872"/>
            <a:ext cx="10131425" cy="1456267"/>
          </a:xfrm>
        </p:spPr>
        <p:txBody>
          <a:bodyPr>
            <a:normAutofit/>
          </a:bodyPr>
          <a:lstStyle/>
          <a:p>
            <a:r>
              <a:rPr lang="en-IN" sz="3200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INteractivity</a:t>
            </a:r>
            <a:endParaRPr lang="en-IN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13622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Created a handler in order to control all the sheets in dashboard and added a common filter for all the charts to be controlled under as one and uniformly.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14" y="3752363"/>
            <a:ext cx="2721589" cy="2721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606" y="416560"/>
            <a:ext cx="10131425" cy="1456267"/>
          </a:xfrm>
        </p:spPr>
        <p:txBody>
          <a:bodyPr/>
          <a:lstStyle/>
          <a:p>
            <a:r>
              <a:rPr lang="en-IN"/>
              <a:t>Task 1</a:t>
            </a:r>
            <a:endParaRPr lang="en-I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290" y="1872615"/>
            <a:ext cx="4479925" cy="36493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06820" y="41313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US" sz="2400"/>
              <a:t>Percentage of existing customers is  higher at 83%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306820" y="21056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% of existing and attrited customers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31" y="0"/>
            <a:ext cx="10131425" cy="1456267"/>
          </a:xfrm>
        </p:spPr>
        <p:txBody>
          <a:bodyPr/>
          <a:lstStyle/>
          <a:p>
            <a:r>
              <a:rPr lang="en-IN"/>
              <a:t>Task 2</a:t>
            </a:r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5866130" y="496379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Conclusion:</a:t>
            </a:r>
            <a:endParaRPr lang="en-IN" altLang="en-US" sz="2400"/>
          </a:p>
          <a:p>
            <a:r>
              <a:rPr lang="en-IN" altLang="en-US" sz="2400"/>
              <a:t>O</a:t>
            </a:r>
            <a:r>
              <a:rPr lang="en-US" sz="2400"/>
              <a:t>verall female cutomers are more than male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381760" y="4904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Question: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  <a:p>
            <a:r>
              <a:rPr lang="en-IN" altLang="en-US" sz="2400">
                <a:ln w="15875"/>
                <a:solidFill>
                  <a:schemeClr val="tx1"/>
                </a:solidFill>
                <a:effectLst/>
              </a:rPr>
              <a:t>Display the gender wise % of existing and attrited customers</a:t>
            </a:r>
            <a:endParaRPr lang="en-IN" altLang="en-US" sz="2400">
              <a:ln w="15875"/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870" y="826770"/>
            <a:ext cx="7668260" cy="37407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3221</Words>
  <Application>WPS Presentation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Adobe Fan Heiti Std B</vt:lpstr>
      <vt:lpstr>Adobe Fan Heiti Std B</vt:lpstr>
      <vt:lpstr>Calibri Light</vt:lpstr>
      <vt:lpstr>Calibri</vt:lpstr>
      <vt:lpstr>Microsoft YaHei</vt:lpstr>
      <vt:lpstr>Arial Unicode MS</vt:lpstr>
      <vt:lpstr>Celestial</vt:lpstr>
      <vt:lpstr>CUSTOMER CHURN ANALYSIS</vt:lpstr>
      <vt:lpstr>Project introdutcion</vt:lpstr>
      <vt:lpstr>IMplementation of project</vt:lpstr>
      <vt:lpstr>DESCRIPTION OF DATASET</vt:lpstr>
      <vt:lpstr>Data Pre-processing</vt:lpstr>
      <vt:lpstr>Template</vt:lpstr>
      <vt:lpstr>INteractivity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R</dc:creator>
  <cp:lastModifiedBy>reach</cp:lastModifiedBy>
  <cp:revision>17</cp:revision>
  <dcterms:created xsi:type="dcterms:W3CDTF">2023-10-15T18:37:00Z</dcterms:created>
  <dcterms:modified xsi:type="dcterms:W3CDTF">2023-10-18T12:19:28Z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4047459E57AD42118EB94E1961524F46_13</vt:lpwstr>
  </property>
  <property fmtid="{D5CDD505-2E9C-101B-9397-08002B2CF9AE}" pid="3" name="KSOProductBuildVer">
    <vt:lpwstr>1033-12.2.0.13266</vt:lpwstr>
  </property>
</Properties>
</file>